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0"/>
  </p:notesMasterIdLst>
  <p:handoutMasterIdLst>
    <p:handoutMasterId r:id="rId21"/>
  </p:handoutMasterIdLst>
  <p:sldIdLst>
    <p:sldId id="256" r:id="rId3"/>
    <p:sldId id="257" r:id="rId4"/>
    <p:sldId id="259" r:id="rId5"/>
    <p:sldId id="266" r:id="rId6"/>
    <p:sldId id="267" r:id="rId7"/>
    <p:sldId id="276" r:id="rId8"/>
    <p:sldId id="275" r:id="rId9"/>
    <p:sldId id="277" r:id="rId10"/>
    <p:sldId id="279" r:id="rId11"/>
    <p:sldId id="268" r:id="rId12"/>
    <p:sldId id="278" r:id="rId13"/>
    <p:sldId id="269" r:id="rId14"/>
    <p:sldId id="270" r:id="rId15"/>
    <p:sldId id="271" r:id="rId16"/>
    <p:sldId id="272" r:id="rId17"/>
    <p:sldId id="273" r:id="rId18"/>
    <p:sldId id="274" r:id="rId19"/>
  </p:sldIdLst>
  <p:sldSz cx="9144000" cy="6858000" type="screen4x3"/>
  <p:notesSz cx="6858000" cy="9144000"/>
  <p:defaultTextStyle>
    <a:defPPr>
      <a:defRPr lang="ru-RU"/>
    </a:defPPr>
    <a:lvl1pPr algn="l" rtl="0" fontAlgn="base">
      <a:spcBef>
        <a:spcPct val="0"/>
      </a:spcBef>
      <a:spcAft>
        <a:spcPct val="0"/>
      </a:spcAft>
      <a:defRPr sz="3200" kern="1200">
        <a:solidFill>
          <a:schemeClr val="bg1"/>
        </a:solidFill>
        <a:latin typeface="Futura LT Book" pitchFamily="2" charset="0"/>
        <a:ea typeface="굴림" charset="-127"/>
        <a:cs typeface="+mn-cs"/>
      </a:defRPr>
    </a:lvl1pPr>
    <a:lvl2pPr marL="457200" algn="l" rtl="0" fontAlgn="base">
      <a:spcBef>
        <a:spcPct val="0"/>
      </a:spcBef>
      <a:spcAft>
        <a:spcPct val="0"/>
      </a:spcAft>
      <a:defRPr sz="3200" kern="1200">
        <a:solidFill>
          <a:schemeClr val="bg1"/>
        </a:solidFill>
        <a:latin typeface="Futura LT Book" pitchFamily="2" charset="0"/>
        <a:ea typeface="굴림" charset="-127"/>
        <a:cs typeface="+mn-cs"/>
      </a:defRPr>
    </a:lvl2pPr>
    <a:lvl3pPr marL="914400" algn="l" rtl="0" fontAlgn="base">
      <a:spcBef>
        <a:spcPct val="0"/>
      </a:spcBef>
      <a:spcAft>
        <a:spcPct val="0"/>
      </a:spcAft>
      <a:defRPr sz="3200" kern="1200">
        <a:solidFill>
          <a:schemeClr val="bg1"/>
        </a:solidFill>
        <a:latin typeface="Futura LT Book" pitchFamily="2" charset="0"/>
        <a:ea typeface="굴림" charset="-127"/>
        <a:cs typeface="+mn-cs"/>
      </a:defRPr>
    </a:lvl3pPr>
    <a:lvl4pPr marL="1371600" algn="l" rtl="0" fontAlgn="base">
      <a:spcBef>
        <a:spcPct val="0"/>
      </a:spcBef>
      <a:spcAft>
        <a:spcPct val="0"/>
      </a:spcAft>
      <a:defRPr sz="3200" kern="1200">
        <a:solidFill>
          <a:schemeClr val="bg1"/>
        </a:solidFill>
        <a:latin typeface="Futura LT Book" pitchFamily="2" charset="0"/>
        <a:ea typeface="굴림" charset="-127"/>
        <a:cs typeface="+mn-cs"/>
      </a:defRPr>
    </a:lvl4pPr>
    <a:lvl5pPr marL="1828800" algn="l" rtl="0" fontAlgn="base">
      <a:spcBef>
        <a:spcPct val="0"/>
      </a:spcBef>
      <a:spcAft>
        <a:spcPct val="0"/>
      </a:spcAft>
      <a:defRPr sz="3200" kern="1200">
        <a:solidFill>
          <a:schemeClr val="bg1"/>
        </a:solidFill>
        <a:latin typeface="Futura LT Book" pitchFamily="2" charset="0"/>
        <a:ea typeface="굴림" charset="-127"/>
        <a:cs typeface="+mn-cs"/>
      </a:defRPr>
    </a:lvl5pPr>
    <a:lvl6pPr marL="2286000" algn="l" defTabSz="914400" rtl="0" eaLnBrk="1" latinLnBrk="0" hangingPunct="1">
      <a:defRPr sz="3200" kern="1200">
        <a:solidFill>
          <a:schemeClr val="bg1"/>
        </a:solidFill>
        <a:latin typeface="Futura LT Book" pitchFamily="2" charset="0"/>
        <a:ea typeface="굴림" charset="-127"/>
        <a:cs typeface="+mn-cs"/>
      </a:defRPr>
    </a:lvl6pPr>
    <a:lvl7pPr marL="2743200" algn="l" defTabSz="914400" rtl="0" eaLnBrk="1" latinLnBrk="0" hangingPunct="1">
      <a:defRPr sz="3200" kern="1200">
        <a:solidFill>
          <a:schemeClr val="bg1"/>
        </a:solidFill>
        <a:latin typeface="Futura LT Book" pitchFamily="2" charset="0"/>
        <a:ea typeface="굴림" charset="-127"/>
        <a:cs typeface="+mn-cs"/>
      </a:defRPr>
    </a:lvl7pPr>
    <a:lvl8pPr marL="3200400" algn="l" defTabSz="914400" rtl="0" eaLnBrk="1" latinLnBrk="0" hangingPunct="1">
      <a:defRPr sz="3200" kern="1200">
        <a:solidFill>
          <a:schemeClr val="bg1"/>
        </a:solidFill>
        <a:latin typeface="Futura LT Book" pitchFamily="2" charset="0"/>
        <a:ea typeface="굴림" charset="-127"/>
        <a:cs typeface="+mn-cs"/>
      </a:defRPr>
    </a:lvl8pPr>
    <a:lvl9pPr marL="3657600" algn="l" defTabSz="914400" rtl="0" eaLnBrk="1" latinLnBrk="0" hangingPunct="1">
      <a:defRPr sz="3200" kern="1200">
        <a:solidFill>
          <a:schemeClr val="bg1"/>
        </a:solidFill>
        <a:latin typeface="Futura LT Book" pitchFamily="2"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C1C1C"/>
    <a:srgbClr val="C4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p:cViewPr varScale="1">
        <p:scale>
          <a:sx n="103" d="100"/>
          <a:sy n="103" d="100"/>
        </p:scale>
        <p:origin x="222" y="10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defRPr>
            </a:lvl1pPr>
          </a:lstStyle>
          <a:p>
            <a:endParaRPr lang="ru-RU" alt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defRPr>
            </a:lvl1pPr>
          </a:lstStyle>
          <a:p>
            <a:fld id="{1251B4CB-6C3D-41AB-9B53-EA6E6087EAE6}"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00563" y="4941888"/>
            <a:ext cx="4248150" cy="1511300"/>
          </a:xfrm>
          <a:effectLst>
            <a:outerShdw dist="17961" dir="2700000" algn="ctr" rotWithShape="0">
              <a:schemeClr val="bg2"/>
            </a:outerShdw>
          </a:effectLst>
        </p:spPr>
        <p:txBody>
          <a:bodyPr/>
          <a:lstStyle>
            <a:lvl1pPr algn="l">
              <a:defRPr sz="3600"/>
            </a:lvl1pPr>
          </a:lstStyle>
          <a:p>
            <a:pPr lvl="0"/>
            <a:r>
              <a:rPr lang="en-US" altLang="en-US" noProof="0"/>
              <a:t>Click to edit Master title style</a:t>
            </a:r>
            <a:endParaRPr lang="ru-RU" altLang="en-US" noProof="0"/>
          </a:p>
        </p:txBody>
      </p:sp>
      <p:sp>
        <p:nvSpPr>
          <p:cNvPr id="5123" name="Rectangle 3"/>
          <p:cNvSpPr>
            <a:spLocks noGrp="1" noChangeArrowheads="1"/>
          </p:cNvSpPr>
          <p:nvPr>
            <p:ph type="subTitle" idx="1"/>
          </p:nvPr>
        </p:nvSpPr>
        <p:spPr>
          <a:xfrm>
            <a:off x="684213" y="5516563"/>
            <a:ext cx="3455987" cy="936625"/>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pPr lvl="0"/>
            <a:r>
              <a:rPr lang="en-US" altLang="en-US" noProof="0"/>
              <a:t>Click to edit Master subtitle style</a:t>
            </a:r>
            <a:endParaRPr lang="ru-RU" altLang="en-US" noProof="0"/>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9335134"/>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1411288"/>
            <a:ext cx="2070100" cy="51149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39750" y="1411288"/>
            <a:ext cx="6057900" cy="51149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5797963"/>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8CF447-31AA-4583-A1B1-AA16F1BDA75B}" type="slidenum">
              <a:rPr lang="ru-RU" altLang="en-US"/>
              <a:pPr/>
              <a:t>‹#›</a:t>
            </a:fld>
            <a:endParaRPr lang="ru-RU" altLang="en-US"/>
          </a:p>
        </p:txBody>
      </p:sp>
    </p:spTree>
    <p:extLst>
      <p:ext uri="{BB962C8B-B14F-4D97-AF65-F5344CB8AC3E}">
        <p14:creationId xmlns:p14="http://schemas.microsoft.com/office/powerpoint/2010/main" val="1790258813"/>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93877B3-9D4D-4ED8-99D6-BF02F9095272}" type="slidenum">
              <a:rPr lang="ru-RU" altLang="en-US"/>
              <a:pPr/>
              <a:t>‹#›</a:t>
            </a:fld>
            <a:endParaRPr lang="ru-RU" altLang="en-US"/>
          </a:p>
        </p:txBody>
      </p:sp>
    </p:spTree>
    <p:extLst>
      <p:ext uri="{BB962C8B-B14F-4D97-AF65-F5344CB8AC3E}">
        <p14:creationId xmlns:p14="http://schemas.microsoft.com/office/powerpoint/2010/main" val="1525097766"/>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AB41440-A68E-422C-8F73-FBA414ACDAE8}" type="slidenum">
              <a:rPr lang="ru-RU" altLang="en-US"/>
              <a:pPr/>
              <a:t>‹#›</a:t>
            </a:fld>
            <a:endParaRPr lang="ru-RU" altLang="en-US"/>
          </a:p>
        </p:txBody>
      </p:sp>
    </p:spTree>
    <p:extLst>
      <p:ext uri="{BB962C8B-B14F-4D97-AF65-F5344CB8AC3E}">
        <p14:creationId xmlns:p14="http://schemas.microsoft.com/office/powerpoint/2010/main" val="897870449"/>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AE852BAC-84AA-4BD9-A693-FFC272ABF7C1}" type="slidenum">
              <a:rPr lang="ru-RU" altLang="en-US"/>
              <a:pPr/>
              <a:t>‹#›</a:t>
            </a:fld>
            <a:endParaRPr lang="ru-RU" altLang="en-US"/>
          </a:p>
        </p:txBody>
      </p:sp>
    </p:spTree>
    <p:extLst>
      <p:ext uri="{BB962C8B-B14F-4D97-AF65-F5344CB8AC3E}">
        <p14:creationId xmlns:p14="http://schemas.microsoft.com/office/powerpoint/2010/main" val="1762470118"/>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DB417608-C2F7-4093-8188-03B2E7452161}" type="slidenum">
              <a:rPr lang="ru-RU" altLang="en-US"/>
              <a:pPr/>
              <a:t>‹#›</a:t>
            </a:fld>
            <a:endParaRPr lang="ru-RU" altLang="en-US"/>
          </a:p>
        </p:txBody>
      </p:sp>
    </p:spTree>
    <p:extLst>
      <p:ext uri="{BB962C8B-B14F-4D97-AF65-F5344CB8AC3E}">
        <p14:creationId xmlns:p14="http://schemas.microsoft.com/office/powerpoint/2010/main" val="2029849137"/>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AFEC4993-084B-4B0D-8798-491B3D1DE745}" type="slidenum">
              <a:rPr lang="ru-RU" altLang="en-US"/>
              <a:pPr/>
              <a:t>‹#›</a:t>
            </a:fld>
            <a:endParaRPr lang="ru-RU" altLang="en-US"/>
          </a:p>
        </p:txBody>
      </p:sp>
    </p:spTree>
    <p:extLst>
      <p:ext uri="{BB962C8B-B14F-4D97-AF65-F5344CB8AC3E}">
        <p14:creationId xmlns:p14="http://schemas.microsoft.com/office/powerpoint/2010/main" val="4031361395"/>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4E59E301-E9FC-4826-A812-5514DA39E10C}" type="slidenum">
              <a:rPr lang="ru-RU" altLang="en-US"/>
              <a:pPr/>
              <a:t>‹#›</a:t>
            </a:fld>
            <a:endParaRPr lang="ru-RU" altLang="en-US"/>
          </a:p>
        </p:txBody>
      </p:sp>
    </p:spTree>
    <p:extLst>
      <p:ext uri="{BB962C8B-B14F-4D97-AF65-F5344CB8AC3E}">
        <p14:creationId xmlns:p14="http://schemas.microsoft.com/office/powerpoint/2010/main" val="2608951181"/>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8A78E421-9547-488A-99E5-CCB07CEEA5B2}" type="slidenum">
              <a:rPr lang="ru-RU" altLang="en-US"/>
              <a:pPr/>
              <a:t>‹#›</a:t>
            </a:fld>
            <a:endParaRPr lang="ru-RU" altLang="en-US"/>
          </a:p>
        </p:txBody>
      </p:sp>
    </p:spTree>
    <p:extLst>
      <p:ext uri="{BB962C8B-B14F-4D97-AF65-F5344CB8AC3E}">
        <p14:creationId xmlns:p14="http://schemas.microsoft.com/office/powerpoint/2010/main" val="2914037261"/>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50399093"/>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6BBD4A04-3131-43A6-AB85-6DE58BA0C05D}" type="slidenum">
              <a:rPr lang="ru-RU" altLang="en-US"/>
              <a:pPr/>
              <a:t>‹#›</a:t>
            </a:fld>
            <a:endParaRPr lang="ru-RU" altLang="en-US"/>
          </a:p>
        </p:txBody>
      </p:sp>
    </p:spTree>
    <p:extLst>
      <p:ext uri="{BB962C8B-B14F-4D97-AF65-F5344CB8AC3E}">
        <p14:creationId xmlns:p14="http://schemas.microsoft.com/office/powerpoint/2010/main" val="1728129056"/>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2F078A-C06C-437B-A35B-6E05301956C1}" type="slidenum">
              <a:rPr lang="ru-RU" altLang="en-US"/>
              <a:pPr/>
              <a:t>‹#›</a:t>
            </a:fld>
            <a:endParaRPr lang="ru-RU" altLang="en-US"/>
          </a:p>
        </p:txBody>
      </p:sp>
    </p:spTree>
    <p:extLst>
      <p:ext uri="{BB962C8B-B14F-4D97-AF65-F5344CB8AC3E}">
        <p14:creationId xmlns:p14="http://schemas.microsoft.com/office/powerpoint/2010/main" val="1345816570"/>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59B5799-25A6-4C59-8971-F07C58D02510}" type="slidenum">
              <a:rPr lang="ru-RU" altLang="en-US"/>
              <a:pPr/>
              <a:t>‹#›</a:t>
            </a:fld>
            <a:endParaRPr lang="ru-RU" altLang="en-US"/>
          </a:p>
        </p:txBody>
      </p:sp>
    </p:spTree>
    <p:extLst>
      <p:ext uri="{BB962C8B-B14F-4D97-AF65-F5344CB8AC3E}">
        <p14:creationId xmlns:p14="http://schemas.microsoft.com/office/powerpoint/2010/main" val="3135218662"/>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360728346"/>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397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561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7037516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15004187"/>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94112682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93587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0008488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3043699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411288"/>
            <a:ext cx="8280400"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p:cNvSpPr>
            <a:spLocks noGrp="1" noChangeArrowheads="1"/>
          </p:cNvSpPr>
          <p:nvPr>
            <p:ph type="body" idx="1"/>
          </p:nvPr>
        </p:nvSpPr>
        <p:spPr bwMode="auto">
          <a:xfrm>
            <a:off x="539750" y="2565400"/>
            <a:ext cx="82804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slow">
    <p:fade/>
  </p:transition>
  <p:txStyles>
    <p:titleStyle>
      <a:lvl1pPr algn="r" rtl="0" eaLnBrk="1" fontAlgn="base" hangingPunct="1">
        <a:spcBef>
          <a:spcPct val="0"/>
        </a:spcBef>
        <a:spcAft>
          <a:spcPct val="0"/>
        </a:spcAft>
        <a:defRPr sz="3200" kern="1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ea typeface="굴림" charset="-127"/>
        </a:defRPr>
      </a:lvl2pPr>
      <a:lvl3pPr algn="r" rtl="0" eaLnBrk="1" fontAlgn="base" hangingPunct="1">
        <a:spcBef>
          <a:spcPct val="0"/>
        </a:spcBef>
        <a:spcAft>
          <a:spcPct val="0"/>
        </a:spcAft>
        <a:defRPr sz="3200">
          <a:solidFill>
            <a:schemeClr val="bg1"/>
          </a:solidFill>
          <a:latin typeface="Futura LT Book" pitchFamily="2" charset="0"/>
          <a:ea typeface="굴림" charset="-127"/>
        </a:defRPr>
      </a:lvl3pPr>
      <a:lvl4pPr algn="r" rtl="0" eaLnBrk="1" fontAlgn="base" hangingPunct="1">
        <a:spcBef>
          <a:spcPct val="0"/>
        </a:spcBef>
        <a:spcAft>
          <a:spcPct val="0"/>
        </a:spcAft>
        <a:defRPr sz="3200">
          <a:solidFill>
            <a:schemeClr val="bg1"/>
          </a:solidFill>
          <a:latin typeface="Futura LT Book" pitchFamily="2" charset="0"/>
          <a:ea typeface="굴림" charset="-127"/>
        </a:defRPr>
      </a:lvl4pPr>
      <a:lvl5pPr algn="r" rtl="0" eaLnBrk="1" fontAlgn="base" hangingPunct="1">
        <a:spcBef>
          <a:spcPct val="0"/>
        </a:spcBef>
        <a:spcAft>
          <a:spcPct val="0"/>
        </a:spcAft>
        <a:defRPr sz="3200">
          <a:solidFill>
            <a:schemeClr val="bg1"/>
          </a:solidFill>
          <a:latin typeface="Futura LT Book" pitchFamily="2" charset="0"/>
          <a:ea typeface="굴림" charset="-127"/>
        </a:defRPr>
      </a:lvl5pPr>
      <a:lvl6pPr marL="457200" algn="r" rtl="0" eaLnBrk="1" fontAlgn="base" hangingPunct="1">
        <a:spcBef>
          <a:spcPct val="0"/>
        </a:spcBef>
        <a:spcAft>
          <a:spcPct val="0"/>
        </a:spcAft>
        <a:defRPr sz="3200">
          <a:solidFill>
            <a:schemeClr val="bg1"/>
          </a:solidFill>
          <a:latin typeface="Futura LT Book" pitchFamily="2" charset="0"/>
          <a:ea typeface="굴림" charset="-127"/>
        </a:defRPr>
      </a:lvl6pPr>
      <a:lvl7pPr marL="914400" algn="r" rtl="0" eaLnBrk="1" fontAlgn="base" hangingPunct="1">
        <a:spcBef>
          <a:spcPct val="0"/>
        </a:spcBef>
        <a:spcAft>
          <a:spcPct val="0"/>
        </a:spcAft>
        <a:defRPr sz="3200">
          <a:solidFill>
            <a:schemeClr val="bg1"/>
          </a:solidFill>
          <a:latin typeface="Futura LT Book" pitchFamily="2" charset="0"/>
          <a:ea typeface="굴림" charset="-127"/>
        </a:defRPr>
      </a:lvl7pPr>
      <a:lvl8pPr marL="1371600" algn="r" rtl="0" eaLnBrk="1" fontAlgn="base" hangingPunct="1">
        <a:spcBef>
          <a:spcPct val="0"/>
        </a:spcBef>
        <a:spcAft>
          <a:spcPct val="0"/>
        </a:spcAft>
        <a:defRPr sz="3200">
          <a:solidFill>
            <a:schemeClr val="bg1"/>
          </a:solidFill>
          <a:latin typeface="Futura LT Book" pitchFamily="2" charset="0"/>
          <a:ea typeface="굴림" charset="-127"/>
        </a:defRPr>
      </a:lvl8pPr>
      <a:lvl9pPr marL="1828800" algn="r" rtl="0" eaLnBrk="1" fontAlgn="base" hangingPunct="1">
        <a:spcBef>
          <a:spcPct val="0"/>
        </a:spcBef>
        <a:spcAft>
          <a:spcPct val="0"/>
        </a:spcAft>
        <a:defRPr sz="32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ltLang="en-US"/>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ltLang="en-US"/>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967E11B9-4D81-432F-8BB5-E051D95849E9}"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fontAlgn="base">
        <a:spcBef>
          <a:spcPct val="0"/>
        </a:spcBef>
        <a:spcAft>
          <a:spcPct val="0"/>
        </a:spcAft>
        <a:defRPr sz="3200" kern="1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3.xml"/><Relationship Id="rId4" Type="http://schemas.openxmlformats.org/officeDocument/2006/relationships/image" Target="../media/image12.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283968" y="4293096"/>
            <a:ext cx="4752527" cy="2664595"/>
          </a:xfrm>
        </p:spPr>
        <p:txBody>
          <a:bodyPr/>
          <a:lstStyle/>
          <a:p>
            <a:r>
              <a:rPr lang="en-GB" b="1" dirty="0"/>
              <a:t>Data Management Assignment One</a:t>
            </a:r>
            <a:br>
              <a:rPr lang="en-GB" b="1" dirty="0"/>
            </a:br>
            <a:r>
              <a:rPr lang="en-GB" sz="2000" b="1" dirty="0"/>
              <a:t>Ethical concerns with Anti-Money Laundering systems</a:t>
            </a:r>
            <a:endParaRPr lang="en-US" altLang="en-US" sz="2000" dirty="0"/>
          </a:p>
        </p:txBody>
      </p:sp>
      <p:sp>
        <p:nvSpPr>
          <p:cNvPr id="34832" name="Rectangle 16"/>
          <p:cNvSpPr>
            <a:spLocks noGrp="1" noChangeArrowheads="1"/>
          </p:cNvSpPr>
          <p:nvPr>
            <p:ph type="subTitle" idx="1"/>
          </p:nvPr>
        </p:nvSpPr>
        <p:spPr>
          <a:xfrm>
            <a:off x="107504" y="5949950"/>
            <a:ext cx="3384376" cy="647700"/>
          </a:xfrm>
          <a:noFill/>
          <a:ln/>
        </p:spPr>
        <p:txBody>
          <a:bodyPr/>
          <a:lstStyle/>
          <a:p>
            <a:pPr>
              <a:spcBef>
                <a:spcPct val="0"/>
              </a:spcBef>
            </a:pPr>
            <a:r>
              <a:rPr lang="en-US" altLang="en-US" dirty="0"/>
              <a:t>Ciaran Finnegan – TU060</a:t>
            </a:r>
          </a:p>
          <a:p>
            <a:pPr>
              <a:spcBef>
                <a:spcPct val="0"/>
              </a:spcBef>
            </a:pPr>
            <a:r>
              <a:rPr lang="en-US" altLang="en-US" dirty="0"/>
              <a:t>Std No: d21124026</a:t>
            </a:r>
          </a:p>
          <a:p>
            <a:pPr>
              <a:spcBef>
                <a:spcPct val="0"/>
              </a:spcBef>
            </a:pPr>
            <a:endParaRPr lang="ru-RU" alt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336705"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sz="1800" dirty="0">
                <a:ea typeface="굴림" charset="-127"/>
              </a:rPr>
              <a:t>The BAE D.I. NetReveal (NR) AML/WLM solution is one of the key vendor offering in this Compliance space for FIs.</a:t>
            </a:r>
          </a:p>
          <a:p>
            <a:pPr>
              <a:lnSpc>
                <a:spcPct val="90000"/>
              </a:lnSpc>
            </a:pPr>
            <a:endParaRPr lang="en-IE" altLang="en-US" sz="1800" dirty="0">
              <a:ea typeface="굴림" charset="-127"/>
            </a:endParaRPr>
          </a:p>
          <a:p>
            <a:pPr>
              <a:lnSpc>
                <a:spcPct val="90000"/>
              </a:lnSpc>
            </a:pPr>
            <a:r>
              <a:rPr lang="en-IE" altLang="en-US" sz="1800" dirty="0">
                <a:ea typeface="굴림" charset="-127"/>
              </a:rPr>
              <a:t>Market presence is significant in the EMEA and Asia Pacific regions.</a:t>
            </a:r>
          </a:p>
          <a:p>
            <a:pPr>
              <a:lnSpc>
                <a:spcPct val="90000"/>
              </a:lnSpc>
            </a:pPr>
            <a:endParaRPr lang="en-IE" altLang="en-US" sz="1800" dirty="0">
              <a:ea typeface="굴림" charset="-127"/>
            </a:endParaRPr>
          </a:p>
          <a:p>
            <a:pPr>
              <a:lnSpc>
                <a:spcPct val="90000"/>
              </a:lnSpc>
            </a:pPr>
            <a:r>
              <a:rPr lang="en-IE" altLang="en-US" sz="1800" dirty="0">
                <a:ea typeface="굴림" charset="-127"/>
              </a:rPr>
              <a:t>NR name screening processes face all the key challenges associated with modern AML/WLM systems.</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792088"/>
          </a:xfrm>
          <a:prstGeom prst="rect">
            <a:avLst/>
          </a:prstGeom>
        </p:spPr>
      </p:pic>
      <p:sp>
        <p:nvSpPr>
          <p:cNvPr id="7"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4581128"/>
            <a:ext cx="633670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r>
              <a:rPr lang="en-IE" altLang="en-US" sz="1800" dirty="0">
                <a:ea typeface="굴림" charset="-127"/>
              </a:rPr>
              <a:t>It is important to note that NR AML/WLM solutions, in common with most similar vendor solutions, do not limit name matching to just ‘</a:t>
            </a:r>
            <a:r>
              <a:rPr lang="en-IE" altLang="en-US" sz="1800" i="1" dirty="0">
                <a:ea typeface="굴림" charset="-127"/>
              </a:rPr>
              <a:t>names</a:t>
            </a:r>
            <a:r>
              <a:rPr lang="en-IE" altLang="en-US" sz="1800" dirty="0">
                <a:ea typeface="굴림" charset="-127"/>
              </a:rPr>
              <a:t>’. Other identifiers can, and must, be used in the matching process, for example DOB, country of birth, names of known associates, etc.</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spTree>
    <p:extLst>
      <p:ext uri="{BB962C8B-B14F-4D97-AF65-F5344CB8AC3E}">
        <p14:creationId xmlns:p14="http://schemas.microsoft.com/office/powerpoint/2010/main" val="19596059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525847"/>
          </a:xfrm>
          <a:prstGeom prst="rect">
            <a:avLst/>
          </a:prstGeom>
        </p:spPr>
      </p:pic>
      <p:pic>
        <p:nvPicPr>
          <p:cNvPr id="8" name="Picture 7" descr="Diagram&#10;&#10;Description automatically generated">
            <a:extLst>
              <a:ext uri="{FF2B5EF4-FFF2-40B4-BE49-F238E27FC236}">
                <a16:creationId xmlns:a16="http://schemas.microsoft.com/office/drawing/2014/main" id="{B9256B1A-EF73-4C11-B1E9-1F3970609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723" y="1484784"/>
            <a:ext cx="7101773" cy="2506067"/>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145" y="4365104"/>
            <a:ext cx="8811855" cy="2381301"/>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05" y="3933056"/>
            <a:ext cx="2808312" cy="1076475"/>
          </a:xfrm>
          <a:prstGeom prst="rect">
            <a:avLst/>
          </a:prstGeom>
        </p:spPr>
      </p:pic>
      <p:pic>
        <p:nvPicPr>
          <p:cNvPr id="10" name="Picture 9" descr="Text&#10;&#10;Description automatically generated">
            <a:extLst>
              <a:ext uri="{FF2B5EF4-FFF2-40B4-BE49-F238E27FC236}">
                <a16:creationId xmlns:a16="http://schemas.microsoft.com/office/drawing/2014/main" id="{6FB19A6C-98CC-4EA1-8C02-22EDCA8A7B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0032" y="3429000"/>
            <a:ext cx="2808312" cy="1080119"/>
          </a:xfrm>
          <a:prstGeom prst="rect">
            <a:avLst/>
          </a:prstGeom>
        </p:spPr>
      </p:pic>
    </p:spTree>
    <p:extLst>
      <p:ext uri="{BB962C8B-B14F-4D97-AF65-F5344CB8AC3E}">
        <p14:creationId xmlns:p14="http://schemas.microsoft.com/office/powerpoint/2010/main" val="39129677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Governance</a:t>
            </a:r>
          </a:p>
          <a:p>
            <a:pPr>
              <a:lnSpc>
                <a:spcPct val="90000"/>
              </a:lnSpc>
            </a:pPr>
            <a:endParaRPr lang="en-IE" altLang="en-US" sz="1800" dirty="0">
              <a:ea typeface="굴림" charset="-127"/>
            </a:endParaRPr>
          </a:p>
          <a:p>
            <a:pPr>
              <a:lnSpc>
                <a:spcPct val="90000"/>
              </a:lnSpc>
            </a:pPr>
            <a:r>
              <a:rPr lang="en-IE" altLang="en-US" sz="1600" dirty="0">
                <a:ea typeface="굴림" charset="-127"/>
              </a:rPr>
              <a:t>The NetReveal solution is deployed ‘on premise’, usually in parallel with consultancy services on how best to deploy the solution. Client data is never transferred to an off-site hosted solution. </a:t>
            </a:r>
          </a:p>
          <a:p>
            <a:pPr>
              <a:lnSpc>
                <a:spcPct val="90000"/>
              </a:lnSpc>
            </a:pPr>
            <a:endParaRPr lang="en-IE" altLang="en-US" sz="1600" dirty="0">
              <a:ea typeface="굴림" charset="-127"/>
            </a:endParaRPr>
          </a:p>
          <a:p>
            <a:pPr>
              <a:lnSpc>
                <a:spcPct val="90000"/>
              </a:lnSpc>
            </a:pPr>
            <a:r>
              <a:rPr lang="en-GB" sz="1600" dirty="0"/>
              <a:t>The product supports automated interfaces to all major Watch List portals, such as Dow Jones, Acuity, SWIFT, BOE, etc.</a:t>
            </a:r>
          </a:p>
          <a:p>
            <a:pPr>
              <a:lnSpc>
                <a:spcPct val="90000"/>
              </a:lnSpc>
            </a:pPr>
            <a:endParaRPr lang="en-GB" sz="1600" dirty="0"/>
          </a:p>
          <a:p>
            <a:pPr>
              <a:lnSpc>
                <a:spcPct val="90000"/>
              </a:lnSpc>
            </a:pPr>
            <a:r>
              <a:rPr lang="en-GB" sz="1600" dirty="0"/>
              <a:t>WLM algorithms ‘score’ each matched name and generate an alert, with explanation, based on a predefined score threshold. </a:t>
            </a:r>
          </a:p>
          <a:p>
            <a:pPr>
              <a:lnSpc>
                <a:spcPct val="90000"/>
              </a:lnSpc>
            </a:pPr>
            <a:endParaRPr lang="en-GB" sz="1600" dirty="0"/>
          </a:p>
          <a:p>
            <a:pPr>
              <a:lnSpc>
                <a:spcPct val="90000"/>
              </a:lnSpc>
            </a:pPr>
            <a:r>
              <a:rPr lang="en-GB" sz="1600" dirty="0"/>
              <a:t>Suspicion Activity Reports (SARs) are generated by the NR solution in the format required for a given jurisdiction. For example, FinCEN in the United States.</a:t>
            </a:r>
          </a:p>
          <a:p>
            <a:pPr>
              <a:lnSpc>
                <a:spcPct val="90000"/>
              </a:lnSpc>
            </a:pPr>
            <a:endParaRPr lang="en-GB" sz="1600" dirty="0"/>
          </a:p>
          <a:p>
            <a:pPr>
              <a:lnSpc>
                <a:spcPct val="90000"/>
              </a:lnSpc>
            </a:pPr>
            <a:r>
              <a:rPr lang="en-GB" sz="1600" dirty="0"/>
              <a:t>The NR systems, and deployment consultant and support engineers, act as a processor of Watch List data but do not control the end result of the name matching process.</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80176319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Privacy</a:t>
            </a:r>
          </a:p>
          <a:p>
            <a:pPr>
              <a:lnSpc>
                <a:spcPct val="90000"/>
              </a:lnSpc>
            </a:pPr>
            <a:endParaRPr lang="en-IE" altLang="en-US" sz="1800" dirty="0">
              <a:ea typeface="굴림" charset="-127"/>
            </a:endParaRPr>
          </a:p>
          <a:p>
            <a:pPr>
              <a:lnSpc>
                <a:spcPct val="90000"/>
              </a:lnSpc>
            </a:pPr>
            <a:r>
              <a:rPr lang="en-GB" sz="1600" dirty="0"/>
              <a:t>In the NR Solution, user profiles are configured on site (within the FI infrastructure) to specifically identify ‘Data Stewards’ for Watch List and client transaction data. System profiles are tailored to isolate appropriate privileges for these roles.</a:t>
            </a:r>
          </a:p>
          <a:p>
            <a:pPr>
              <a:lnSpc>
                <a:spcPct val="90000"/>
              </a:lnSpc>
            </a:pPr>
            <a:endParaRPr lang="en-GB" sz="1600" dirty="0"/>
          </a:p>
          <a:p>
            <a:pPr>
              <a:lnSpc>
                <a:spcPct val="90000"/>
              </a:lnSpc>
            </a:pPr>
            <a:r>
              <a:rPr lang="en-GB" sz="1600" dirty="0"/>
              <a:t>GDPR legislation requires that access to PII is restricted to only those with a legitimate need to process the data. It is the subject of current debate that this may exclude software engineers and testers who develop NR WLM software. This is an industry wide challenge, for which a definitive ruling has not yet been made.</a:t>
            </a:r>
          </a:p>
          <a:p>
            <a:pPr>
              <a:lnSpc>
                <a:spcPct val="90000"/>
              </a:lnSpc>
            </a:pPr>
            <a:endParaRPr lang="en-IE" altLang="en-US" sz="1600" dirty="0">
              <a:ea typeface="굴림" charset="-127"/>
            </a:endParaRPr>
          </a:p>
          <a:p>
            <a:pPr>
              <a:lnSpc>
                <a:spcPct val="90000"/>
              </a:lnSpc>
            </a:pPr>
            <a:r>
              <a:rPr lang="en-IE" altLang="en-US" sz="1600" dirty="0">
                <a:ea typeface="굴림" charset="-127"/>
              </a:rPr>
              <a:t>In line with GDPR recommendations, NR WLM algorithms do not include ethnicity, sexual orientation, or religion in the name matching process. However, GDPR critics have complained that applications like NR make it relatively easy to infer such PII data from their WLM processes.</a:t>
            </a:r>
          </a:p>
          <a:p>
            <a:pPr marL="0" indent="0">
              <a:lnSpc>
                <a:spcPct val="90000"/>
              </a:lnSpc>
              <a:buNone/>
            </a:pPr>
            <a:endParaRPr lang="uk-UA" altLang="en-US" sz="1600" dirty="0"/>
          </a:p>
          <a:p>
            <a:pPr marL="0" indent="0">
              <a:lnSpc>
                <a:spcPct val="90000"/>
              </a:lnSpc>
              <a:buNone/>
            </a:pPr>
            <a:endParaRPr lang="en-US" altLang="en-US" sz="16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735829125"/>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Ethics</a:t>
            </a:r>
          </a:p>
          <a:p>
            <a:pPr>
              <a:lnSpc>
                <a:spcPct val="90000"/>
              </a:lnSpc>
            </a:pPr>
            <a:endParaRPr lang="en-IE" altLang="en-US" sz="1800" dirty="0">
              <a:ea typeface="굴림" charset="-127"/>
            </a:endParaRPr>
          </a:p>
          <a:p>
            <a:pPr>
              <a:lnSpc>
                <a:spcPct val="90000"/>
              </a:lnSpc>
            </a:pPr>
            <a:r>
              <a:rPr lang="en-GB" altLang="en-US" sz="1600" dirty="0">
                <a:ea typeface="굴림" charset="-127"/>
              </a:rPr>
              <a:t>Every new NR product release delivers refinements to name matching algorithms to reduce false positive and false negative results.</a:t>
            </a:r>
          </a:p>
          <a:p>
            <a:pPr lvl="1">
              <a:lnSpc>
                <a:spcPct val="90000"/>
              </a:lnSpc>
            </a:pPr>
            <a:r>
              <a:rPr lang="en-GB" altLang="en-US" sz="1400" i="1" dirty="0">
                <a:ea typeface="굴림" charset="-127"/>
              </a:rPr>
              <a:t>A false positive result generates unnecessary, and expensive, workload for company investigators and may unfairly deliver poor service to a customer.</a:t>
            </a:r>
          </a:p>
          <a:p>
            <a:pPr lvl="1">
              <a:lnSpc>
                <a:spcPct val="90000"/>
              </a:lnSpc>
            </a:pPr>
            <a:r>
              <a:rPr lang="en-GB" altLang="en-US" sz="1400" i="1" dirty="0">
                <a:ea typeface="굴림" charset="-127"/>
              </a:rPr>
              <a:t>The much greater ethical concern is a false negative that fails to capture restricted activity for which the FI is legally, and morally, bound to intercept.</a:t>
            </a:r>
          </a:p>
          <a:p>
            <a:pPr>
              <a:lnSpc>
                <a:spcPct val="90000"/>
              </a:lnSpc>
            </a:pPr>
            <a:endParaRPr lang="en-GB" sz="1600" dirty="0">
              <a:ea typeface="굴림" charset="-127"/>
            </a:endParaRPr>
          </a:p>
          <a:p>
            <a:pPr>
              <a:lnSpc>
                <a:spcPct val="90000"/>
              </a:lnSpc>
            </a:pPr>
            <a:r>
              <a:rPr lang="en-GB" sz="1600" dirty="0">
                <a:ea typeface="굴림" charset="-127"/>
              </a:rPr>
              <a:t>Expanding NR deployments into new territories requires new product investment to ensure regional name matching requirements are met. Regulators will not except that WLM algorithms fail to capture criminal activity because it was too expensive to track names in Cyrillic text (for example). The NR WLM engine has libraries to parse names with characters in Mandarin, Korean, Thai, etc. </a:t>
            </a:r>
            <a:endParaRPr lang="en-GB" sz="1600" dirty="0"/>
          </a:p>
          <a:p>
            <a:pPr>
              <a:lnSpc>
                <a:spcPct val="90000"/>
              </a:lnSpc>
            </a:pPr>
            <a:endParaRPr lang="en-IE" altLang="en-US" sz="1600" dirty="0">
              <a:ea typeface="굴림" charset="-127"/>
            </a:endParaRPr>
          </a:p>
          <a:p>
            <a:pPr>
              <a:lnSpc>
                <a:spcPct val="90000"/>
              </a:lnSpc>
            </a:pPr>
            <a:r>
              <a:rPr lang="en-IE" altLang="en-US" sz="1600" dirty="0">
                <a:ea typeface="굴림" charset="-127"/>
              </a:rPr>
              <a:t>The content of the Watch Lists, including supported internal watch lists, is the responsibility of the provider – not the vendor (NR in this case).</a:t>
            </a:r>
          </a:p>
          <a:p>
            <a:pPr>
              <a:lnSpc>
                <a:spcPct val="90000"/>
              </a:lnSpc>
            </a:pPr>
            <a:endParaRPr lang="en-IE" altLang="en-US" sz="16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227711193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Good Practice</a:t>
            </a:r>
          </a:p>
          <a:p>
            <a:pPr>
              <a:lnSpc>
                <a:spcPct val="90000"/>
              </a:lnSpc>
            </a:pPr>
            <a:endParaRPr lang="en-IE" altLang="en-US" sz="1800" dirty="0">
              <a:ea typeface="굴림" charset="-127"/>
            </a:endParaRPr>
          </a:p>
          <a:p>
            <a:pPr>
              <a:lnSpc>
                <a:spcPct val="90000"/>
              </a:lnSpc>
            </a:pPr>
            <a:r>
              <a:rPr lang="en-GB" altLang="en-US" sz="1800" dirty="0">
                <a:ea typeface="굴림" charset="-127"/>
              </a:rPr>
              <a:t>Name matching technologies within NR are becoming increasingly sophisticated. New product innovations include the deployment of ML models to refine WLM scores.</a:t>
            </a:r>
          </a:p>
          <a:p>
            <a:pPr>
              <a:lnSpc>
                <a:spcPct val="90000"/>
              </a:lnSpc>
            </a:pPr>
            <a:endParaRPr lang="en-GB" sz="1800" dirty="0">
              <a:ea typeface="굴림" charset="-127"/>
            </a:endParaRPr>
          </a:p>
          <a:p>
            <a:pPr>
              <a:lnSpc>
                <a:spcPct val="90000"/>
              </a:lnSpc>
            </a:pPr>
            <a:r>
              <a:rPr lang="en-GB" sz="1800" dirty="0">
                <a:ea typeface="굴림" charset="-127"/>
              </a:rPr>
              <a:t>More accurate name matching prevents misuse, accidental or otherwise, of personal data held within Watch Lists.</a:t>
            </a:r>
            <a:endParaRPr lang="en-GB" sz="1800" dirty="0"/>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FF38439F-ADE7-4B19-B04F-4A3F47803F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4722" y="1484783"/>
            <a:ext cx="1629165" cy="1629165"/>
          </a:xfrm>
          <a:prstGeom prst="rect">
            <a:avLst/>
          </a:prstGeom>
        </p:spPr>
      </p:pic>
    </p:spTree>
    <p:extLst>
      <p:ext uri="{BB962C8B-B14F-4D97-AF65-F5344CB8AC3E}">
        <p14:creationId xmlns:p14="http://schemas.microsoft.com/office/powerpoint/2010/main" val="926698867"/>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Concerns</a:t>
            </a:r>
          </a:p>
          <a:p>
            <a:pPr>
              <a:lnSpc>
                <a:spcPct val="90000"/>
              </a:lnSpc>
            </a:pPr>
            <a:endParaRPr lang="en-IE" altLang="en-US" sz="1800" dirty="0">
              <a:ea typeface="굴림" charset="-127"/>
            </a:endParaRPr>
          </a:p>
          <a:p>
            <a:pPr>
              <a:lnSpc>
                <a:spcPct val="90000"/>
              </a:lnSpc>
            </a:pPr>
            <a:r>
              <a:rPr lang="en-GB" sz="1800" dirty="0">
                <a:ea typeface="굴림" charset="-127"/>
              </a:rPr>
              <a:t>Criminals using FI services continue to be increasingly sophisticated at masking their identity, including those seeking to dodge international sanctions.</a:t>
            </a:r>
          </a:p>
          <a:p>
            <a:pPr>
              <a:lnSpc>
                <a:spcPct val="90000"/>
              </a:lnSpc>
            </a:pPr>
            <a:endParaRPr lang="en-GB" sz="1800" dirty="0">
              <a:ea typeface="굴림" charset="-127"/>
            </a:endParaRPr>
          </a:p>
          <a:p>
            <a:pPr>
              <a:lnSpc>
                <a:spcPct val="90000"/>
              </a:lnSpc>
            </a:pPr>
            <a:r>
              <a:rPr lang="en-GB" sz="1800" dirty="0">
                <a:ea typeface="굴림" charset="-127"/>
              </a:rPr>
              <a:t>NR WLM solutions are under constant pressure to evolve to prevent money laundering or funding activities that are contrary to the common good of society. </a:t>
            </a:r>
            <a:endParaRPr lang="en-GB" sz="1800" dirty="0"/>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4" name="Picture 3">
            <a:extLst>
              <a:ext uri="{FF2B5EF4-FFF2-40B4-BE49-F238E27FC236}">
                <a16:creationId xmlns:a16="http://schemas.microsoft.com/office/drawing/2014/main" id="{9C8417E0-37B3-4B4B-96EC-7CED024A2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53" y="1484784"/>
            <a:ext cx="2277237" cy="1400944"/>
          </a:xfrm>
          <a:prstGeom prst="rect">
            <a:avLst/>
          </a:prstGeom>
        </p:spPr>
      </p:pic>
    </p:spTree>
    <p:extLst>
      <p:ext uri="{BB962C8B-B14F-4D97-AF65-F5344CB8AC3E}">
        <p14:creationId xmlns:p14="http://schemas.microsoft.com/office/powerpoint/2010/main" val="2737249559"/>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References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1052736"/>
            <a:ext cx="7045562"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IE" altLang="en-US" sz="1800" dirty="0">
                <a:ea typeface="굴림" charset="-127"/>
              </a:rPr>
              <a:t>...  </a:t>
            </a:r>
          </a:p>
          <a:p>
            <a:pPr>
              <a:lnSpc>
                <a:spcPct val="90000"/>
              </a:lnSpc>
            </a:pPr>
            <a:endParaRPr lang="en-IE" altLang="en-US" sz="1800" dirty="0">
              <a:ea typeface="굴림" charset="-127"/>
            </a:endParaRPr>
          </a:p>
          <a:p>
            <a:pPr>
              <a:lnSpc>
                <a:spcPct val="90000"/>
              </a:lnSpc>
            </a:pPr>
            <a:r>
              <a:rPr lang="en-IE" altLang="en-US" sz="1800" dirty="0">
                <a:ea typeface="굴림" charset="-127"/>
              </a:rPr>
              <a:t>…</a:t>
            </a:r>
          </a:p>
          <a:p>
            <a:pPr>
              <a:lnSpc>
                <a:spcPct val="90000"/>
              </a:lnSpc>
            </a:pPr>
            <a:endParaRPr lang="en-IE" altLang="en-US" sz="1800" dirty="0">
              <a:ea typeface="굴림" charset="-127"/>
            </a:endParaRPr>
          </a:p>
          <a:p>
            <a:pPr>
              <a:lnSpc>
                <a:spcPct val="90000"/>
              </a:lnSpc>
            </a:pPr>
            <a:r>
              <a:rPr lang="en-IE" altLang="en-US" sz="1800" dirty="0">
                <a:ea typeface="굴림" charset="-127"/>
              </a:rPr>
              <a:t>…</a:t>
            </a:r>
            <a:endParaRPr lang="uk-UA" altLang="en-US" sz="1800" dirty="0"/>
          </a:p>
          <a:p>
            <a:pPr marL="0" indent="0">
              <a:lnSpc>
                <a:spcPct val="90000"/>
              </a:lnSpc>
              <a:buNone/>
            </a:pPr>
            <a:endParaRPr lang="en-US" altLang="en-US" sz="1800" dirty="0"/>
          </a:p>
        </p:txBody>
      </p:sp>
    </p:spTree>
    <p:extLst>
      <p:ext uri="{BB962C8B-B14F-4D97-AF65-F5344CB8AC3E}">
        <p14:creationId xmlns:p14="http://schemas.microsoft.com/office/powerpoint/2010/main" val="382739587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1700808"/>
            <a:ext cx="8856984" cy="1440160"/>
          </a:xfrm>
        </p:spPr>
        <p:txBody>
          <a:bodyPr/>
          <a:lstStyle/>
          <a:p>
            <a:r>
              <a:rPr lang="en-US" altLang="en-US" dirty="0"/>
              <a:t>What is Anti-Money Laundering (AML)?</a:t>
            </a:r>
            <a:endParaRPr lang="uk-UA" altLang="en-US" dirty="0"/>
          </a:p>
        </p:txBody>
      </p:sp>
      <p:sp>
        <p:nvSpPr>
          <p:cNvPr id="36867" name="Rectangle 3"/>
          <p:cNvSpPr>
            <a:spLocks noGrp="1" noChangeArrowheads="1"/>
          </p:cNvSpPr>
          <p:nvPr>
            <p:ph type="body" idx="1"/>
          </p:nvPr>
        </p:nvSpPr>
        <p:spPr>
          <a:xfrm>
            <a:off x="539750" y="3140968"/>
            <a:ext cx="8280400" cy="3600400"/>
          </a:xfrm>
        </p:spPr>
        <p:txBody>
          <a:bodyPr/>
          <a:lstStyle/>
          <a:p>
            <a:r>
              <a:rPr lang="en-IE" altLang="ko-KR" dirty="0">
                <a:ea typeface="굴림" charset="-127"/>
              </a:rPr>
              <a:t>Anti-Money Laundering (AML) systems are typically an integrated set of processes and automated system to detect, prevent, and report restricted* activity in a financial network</a:t>
            </a:r>
            <a:r>
              <a:rPr lang="ru-RU" altLang="ko-KR" dirty="0">
                <a:ea typeface="굴림" charset="-127"/>
              </a:rPr>
              <a:t>. </a:t>
            </a:r>
            <a:r>
              <a:rPr lang="en-IE" altLang="ko-KR" dirty="0">
                <a:ea typeface="굴림" charset="-127"/>
              </a:rPr>
              <a:t>Focus is on name screening and transaction monitoring .</a:t>
            </a:r>
            <a:endParaRPr lang="en-US" altLang="ko-KR" dirty="0">
              <a:ea typeface="굴림" charset="-127"/>
            </a:endParaRPr>
          </a:p>
          <a:p>
            <a:endParaRPr lang="en-US" altLang="ko-KR" dirty="0">
              <a:ea typeface="굴림" charset="-127"/>
            </a:endParaRPr>
          </a:p>
          <a:p>
            <a:r>
              <a:rPr lang="en-IE" altLang="ko-KR" dirty="0">
                <a:ea typeface="굴림" charset="-127"/>
              </a:rPr>
              <a:t>Thus, a major characteristic of AML systems is the use of various internal and external WATCH LISTS</a:t>
            </a:r>
            <a:r>
              <a:rPr lang="ru-RU" altLang="ko-KR" dirty="0">
                <a:ea typeface="굴림" charset="-127"/>
              </a:rPr>
              <a:t>.</a:t>
            </a:r>
            <a:r>
              <a:rPr lang="en-IE" altLang="ko-KR" dirty="0">
                <a:ea typeface="굴림" charset="-127"/>
              </a:rPr>
              <a:t> These are data stores that identify specific individuals or companies and are used to influence decisions made by financial institutions.</a:t>
            </a:r>
            <a:r>
              <a:rPr lang="ru-RU" altLang="ko-KR" dirty="0">
                <a:ea typeface="굴림" charset="-127"/>
              </a:rPr>
              <a:t> </a:t>
            </a:r>
            <a:endParaRPr lang="en-GB" altLang="ko-KR" dirty="0">
              <a:ea typeface="굴림" charset="-127"/>
            </a:endParaRPr>
          </a:p>
          <a:p>
            <a:pPr marL="0" indent="0">
              <a:buNone/>
            </a:pPr>
            <a:endParaRPr lang="en-GB" altLang="en-US" sz="1200" i="1" dirty="0">
              <a:ea typeface="굴림" charset="-127"/>
            </a:endParaRPr>
          </a:p>
          <a:p>
            <a:pPr marL="0" indent="0">
              <a:buNone/>
            </a:pPr>
            <a:r>
              <a:rPr lang="en-GB" altLang="en-US" sz="1200" i="1" dirty="0">
                <a:ea typeface="굴림" charset="-127"/>
              </a:rPr>
              <a:t>*’Restricted’ can be considered not just suspected criminal or terrorist related transactions, but also activity by ‘Politically Exposed Persons’ (P.E.P) who may be the subject of multi-government sanctions.</a:t>
            </a:r>
            <a:endParaRPr lang="uk-UA" altLang="en-US" sz="1200" i="1" dirty="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The AML (Name Screening) Process</a:t>
            </a:r>
            <a:endParaRPr lang="en-US" altLang="en-US" dirty="0"/>
          </a:p>
        </p:txBody>
      </p:sp>
      <p:sp>
        <p:nvSpPr>
          <p:cNvPr id="195587" name="Rectangle 3"/>
          <p:cNvSpPr>
            <a:spLocks noGrp="1" noChangeArrowheads="1"/>
          </p:cNvSpPr>
          <p:nvPr>
            <p:ph type="body" idx="1"/>
          </p:nvPr>
        </p:nvSpPr>
        <p:spPr>
          <a:xfrm>
            <a:off x="1934722" y="966057"/>
            <a:ext cx="6911975" cy="950775"/>
          </a:xfrm>
        </p:spPr>
        <p:txBody>
          <a:bodyPr/>
          <a:lstStyle/>
          <a:p>
            <a:pPr marL="0" indent="0">
              <a:lnSpc>
                <a:spcPct val="90000"/>
              </a:lnSpc>
              <a:buNone/>
            </a:pPr>
            <a:r>
              <a:rPr lang="en-IE" altLang="ko-KR" sz="1800" dirty="0">
                <a:ea typeface="굴림" charset="-127"/>
              </a:rPr>
              <a:t>Watch List Management (WLM) systems draw in data elements from published watch lists to identify potentially criminal actors using the services of a Financial Institution (FI).</a:t>
            </a:r>
            <a:endParaRPr lang="en-US" altLang="ko-KR" sz="1800" dirty="0">
              <a:ea typeface="굴림" charset="-127"/>
            </a:endParaRPr>
          </a:p>
          <a:p>
            <a:pPr>
              <a:lnSpc>
                <a:spcPct val="90000"/>
              </a:lnSpc>
            </a:pPr>
            <a:endParaRPr lang="en-US" altLang="ko-KR" sz="1800" dirty="0">
              <a:ea typeface="굴림" charset="-127"/>
            </a:endParaRPr>
          </a:p>
          <a:p>
            <a:pPr marL="0" indent="0">
              <a:lnSpc>
                <a:spcPct val="90000"/>
              </a:lnSpc>
              <a:buNone/>
            </a:pPr>
            <a:r>
              <a:rPr lang="ru-RU" altLang="ko-KR" sz="1800" dirty="0">
                <a:ea typeface="굴림" charset="-127"/>
              </a:rPr>
              <a:t> </a:t>
            </a:r>
            <a:endParaRPr lang="uk-UA" altLang="en-US" sz="1800" dirty="0"/>
          </a:p>
          <a:p>
            <a:pPr>
              <a:lnSpc>
                <a:spcPct val="90000"/>
              </a:lnSpc>
            </a:pPr>
            <a:endParaRPr lang="en-US" altLang="en-US" sz="1800" dirty="0"/>
          </a:p>
        </p:txBody>
      </p:sp>
      <p:pic>
        <p:nvPicPr>
          <p:cNvPr id="3" name="Picture 2" descr="Text&#10;&#10;Description automatically generated">
            <a:extLst>
              <a:ext uri="{FF2B5EF4-FFF2-40B4-BE49-F238E27FC236}">
                <a16:creationId xmlns:a16="http://schemas.microsoft.com/office/drawing/2014/main" id="{611B2A99-AF39-416C-BF60-CD9237E9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925" y="3212976"/>
            <a:ext cx="7045563" cy="2952328"/>
          </a:xfrm>
          <a:prstGeom prst="rect">
            <a:avLst/>
          </a:prstGeom>
        </p:spPr>
      </p:pic>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6237312"/>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ko-KR" sz="1800" dirty="0">
                <a:ea typeface="굴림" charset="-127"/>
              </a:rPr>
              <a:t>If data is poorly analysed, then an innocent customer may be denied a service or criminal activity could be left undetected. </a:t>
            </a:r>
            <a:endParaRPr lang="uk-UA" altLang="en-US" sz="1800" dirty="0"/>
          </a:p>
          <a:p>
            <a:pPr marL="0" indent="0">
              <a:lnSpc>
                <a:spcPct val="90000"/>
              </a:lnSpc>
              <a:buNone/>
            </a:pPr>
            <a:endParaRPr lang="en-US" altLang="en-US" sz="1800" dirty="0"/>
          </a:p>
        </p:txBody>
      </p:sp>
      <p:pic>
        <p:nvPicPr>
          <p:cNvPr id="8" name="Picture 7" descr="Chart, diagram&#10;&#10;Description automatically generated">
            <a:extLst>
              <a:ext uri="{FF2B5EF4-FFF2-40B4-BE49-F238E27FC236}">
                <a16:creationId xmlns:a16="http://schemas.microsoft.com/office/drawing/2014/main" id="{231B28D3-13A4-41C4-A80B-58AC29C35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3867" y="1841661"/>
            <a:ext cx="1566415" cy="1446486"/>
          </a:xfrm>
          <a:prstGeom prst="rect">
            <a:avLst/>
          </a:prstGeom>
        </p:spPr>
      </p:pic>
      <p:pic>
        <p:nvPicPr>
          <p:cNvPr id="5" name="Picture 4" descr="Icon&#10;&#10;Description automatically generated with medium confidence">
            <a:extLst>
              <a:ext uri="{FF2B5EF4-FFF2-40B4-BE49-F238E27FC236}">
                <a16:creationId xmlns:a16="http://schemas.microsoft.com/office/drawing/2014/main" id="{3200BA93-32F6-462F-B5DD-A8ED721A53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888" y="2636912"/>
            <a:ext cx="862157" cy="862157"/>
          </a:xfrm>
          <a:prstGeom prst="rect">
            <a:avLst/>
          </a:prstGeom>
        </p:spPr>
      </p:pic>
      <p:pic>
        <p:nvPicPr>
          <p:cNvPr id="10" name="Picture 9" descr="Graphical user interface&#10;&#10;Description automatically generated">
            <a:extLst>
              <a:ext uri="{FF2B5EF4-FFF2-40B4-BE49-F238E27FC236}">
                <a16:creationId xmlns:a16="http://schemas.microsoft.com/office/drawing/2014/main" id="{B748B504-5091-4090-AF9E-150CC72FF3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08104" y="1774184"/>
            <a:ext cx="3135559" cy="1296144"/>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WLM Name Screening Challenge </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6237312"/>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sz="1800" dirty="0">
                <a:ea typeface="굴림" charset="-127"/>
              </a:rPr>
              <a:t>GDPR legislation recognises the right of individuals to be recorded in data stores with recognised titles and/or ethnic name spellings.  </a:t>
            </a:r>
            <a:endParaRPr lang="uk-UA" altLang="en-US" sz="1800" dirty="0"/>
          </a:p>
          <a:p>
            <a:pPr marL="0" indent="0">
              <a:lnSpc>
                <a:spcPct val="90000"/>
              </a:lnSpc>
              <a:buNone/>
            </a:pPr>
            <a:endParaRPr lang="en-US" altLang="en-US" sz="1800" dirty="0"/>
          </a:p>
        </p:txBody>
      </p:sp>
      <p:pic>
        <p:nvPicPr>
          <p:cNvPr id="7" name="Content Placeholder 6" descr="A person standing in front of a rock wall&#10;&#10;Description automatically generated with medium confidence">
            <a:extLst>
              <a:ext uri="{FF2B5EF4-FFF2-40B4-BE49-F238E27FC236}">
                <a16:creationId xmlns:a16="http://schemas.microsoft.com/office/drawing/2014/main" id="{86B40AD4-CE45-41F3-831A-97B404DD6D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980729"/>
            <a:ext cx="6150348" cy="3960440"/>
          </a:xfrm>
        </p:spPr>
      </p:pic>
      <p:pic>
        <p:nvPicPr>
          <p:cNvPr id="11" name="Picture 10" descr="A picture containing Word&#10;&#10;Description automatically generated">
            <a:extLst>
              <a:ext uri="{FF2B5EF4-FFF2-40B4-BE49-F238E27FC236}">
                <a16:creationId xmlns:a16="http://schemas.microsoft.com/office/drawing/2014/main" id="{E3A6FA08-F4AD-4C3F-A263-FE24A542F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4723" y="5134031"/>
            <a:ext cx="6267345" cy="790685"/>
          </a:xfrm>
          <a:prstGeom prst="rect">
            <a:avLst/>
          </a:prstGeom>
        </p:spPr>
      </p:pic>
    </p:spTree>
    <p:extLst>
      <p:ext uri="{BB962C8B-B14F-4D97-AF65-F5344CB8AC3E}">
        <p14:creationId xmlns:p14="http://schemas.microsoft.com/office/powerpoint/2010/main" val="4212651365"/>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Taking GDPR regulations as an example, inclusion of an individual on a Watch List is, by definition, the recording of special category data. </a:t>
            </a:r>
          </a:p>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This is permitted by international law and controlled by a number of governmental (and non-governmental authorities). For example, Article 6 of GDPR legislation includes the basis for collection and processing personal data for AML purposes.</a:t>
            </a:r>
          </a:p>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However, this generates challenges, such as those described in the following set of slides.</a:t>
            </a:r>
          </a:p>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One might argue that the restrictions imposed by AML/WLM processes and systems are intended to regulate the global financial work with a deontological approach that seeks to apply a fair and ethical policy on business and consumers alike.</a:t>
            </a:r>
          </a:p>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Certain P.E.P.s may question the motive of their inclusion on Watch Lists and declare that such ethics are related to the current dominant political philosophy of the day.</a:t>
            </a:r>
          </a:p>
          <a:p>
            <a:pPr>
              <a:lnSpc>
                <a:spcPct val="90000"/>
              </a:lnSpc>
            </a:pPr>
            <a:endParaRPr lang="en-IE" altLang="en-US" sz="1800" b="1" dirty="0">
              <a:ea typeface="굴림" charset="-127"/>
            </a:endParaRP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2793016338"/>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b="1" dirty="0">
              <a:ea typeface="굴림" charset="-127"/>
            </a:endParaRPr>
          </a:p>
          <a:p>
            <a:pPr>
              <a:lnSpc>
                <a:spcPct val="90000"/>
              </a:lnSpc>
            </a:pPr>
            <a:r>
              <a:rPr lang="en-IE" altLang="en-US" sz="1800" b="1" dirty="0">
                <a:ea typeface="굴림" charset="-127"/>
              </a:rPr>
              <a:t>Ethics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It is good for society as a whole to prevent FIs from facilitating ‘immoral’ business transactions, and to punish those institutions that deliberately, or carelessly, allow such practice.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Name matching is not always an exact science (see prior example). However, companies must constantly ensure that ‘Fuzzy’ matching algorithms minimise both false positive and false negative matches. </a:t>
            </a:r>
            <a:r>
              <a:rPr lang="en-IE" altLang="en-US" sz="1200" i="1" dirty="0">
                <a:ea typeface="굴림" charset="-127"/>
              </a:rPr>
              <a:t>(Respect those who are justly innocent, do not fail to capture the guilty).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FIs must implement decisions based on </a:t>
            </a:r>
            <a:r>
              <a:rPr lang="en-IE" altLang="en-US" sz="1600" b="1" dirty="0">
                <a:ea typeface="굴림" charset="-127"/>
              </a:rPr>
              <a:t>external</a:t>
            </a:r>
            <a:r>
              <a:rPr lang="en-IE" altLang="en-US" sz="1600" dirty="0">
                <a:ea typeface="굴림" charset="-127"/>
              </a:rPr>
              <a:t> Watch Lists despite not being the arbiters of who/why an individual is added. Nation states or organisations can add entries based solely on ‘suspicion’ or add PEP entries based on changes in regional politics.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Many FIs also use </a:t>
            </a:r>
            <a:r>
              <a:rPr lang="en-IE" altLang="en-US" sz="1600" b="1" dirty="0">
                <a:ea typeface="굴림" charset="-127"/>
              </a:rPr>
              <a:t>internal</a:t>
            </a:r>
            <a:r>
              <a:rPr lang="en-IE" altLang="en-US" sz="1600" dirty="0">
                <a:ea typeface="굴림" charset="-127"/>
              </a:rPr>
              <a:t> Watch Lists. Domestic legislation usually demands that these lists must be shown to be free of any local bias. </a:t>
            </a:r>
            <a:r>
              <a:rPr lang="en-IE" altLang="en-US" sz="1200" i="1" dirty="0">
                <a:ea typeface="굴림" charset="-127"/>
              </a:rPr>
              <a:t>(The term ‘Black List’ is occasionally used by FIs but for social and ethical reasons there is strong push to remove this type of language from business discourse).</a:t>
            </a:r>
          </a:p>
          <a:p>
            <a:pPr>
              <a:lnSpc>
                <a:spcPct val="90000"/>
              </a:lnSpc>
            </a:pPr>
            <a:endParaRPr lang="en-IE" altLang="en-US" sz="18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294352598"/>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b="1" dirty="0">
                <a:ea typeface="굴림" charset="-127"/>
              </a:rPr>
              <a:t>Data Governance</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WLM systems developers and controllers/processors must ensure (from the C-level downwards) that established, continuous, and evolving policies are in place to keep Watch Lists up-to-date.</a:t>
            </a:r>
          </a:p>
          <a:p>
            <a:pPr lvl="1">
              <a:lnSpc>
                <a:spcPct val="90000"/>
              </a:lnSpc>
            </a:pPr>
            <a:endParaRPr lang="en-IE" altLang="en-US" sz="1600" dirty="0">
              <a:ea typeface="굴림" charset="-127"/>
            </a:endParaRPr>
          </a:p>
          <a:p>
            <a:pPr lvl="1">
              <a:lnSpc>
                <a:spcPct val="90000"/>
              </a:lnSpc>
            </a:pPr>
            <a:r>
              <a:rPr lang="en-IE" altLang="en-US" sz="1600" dirty="0">
                <a:ea typeface="굴림" charset="-127"/>
              </a:rPr>
              <a:t>FI management must be able to show that redundant, or obsolete, copies have been be deleted/destroyed.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WLM systems must be managed so that new Watch Lists (or deltas to existing Watch Lists) are acquired and deployed into a live production environment as soon as possible.</a:t>
            </a:r>
          </a:p>
          <a:p>
            <a:pPr lvl="1">
              <a:lnSpc>
                <a:spcPct val="90000"/>
              </a:lnSpc>
            </a:pPr>
            <a:endParaRPr lang="en-IE" altLang="en-US" sz="1600" dirty="0">
              <a:ea typeface="굴림" charset="-127"/>
            </a:endParaRPr>
          </a:p>
          <a:p>
            <a:pPr lvl="1">
              <a:lnSpc>
                <a:spcPct val="90000"/>
              </a:lnSpc>
            </a:pPr>
            <a:r>
              <a:rPr lang="en-IE" altLang="en-US" sz="1600" dirty="0">
                <a:ea typeface="굴림" charset="-127"/>
              </a:rPr>
              <a:t>Every FI must have named staff that can interpret why internal (or vendor) WLM software flagged an individual or transaction against a given WatchList.</a:t>
            </a:r>
          </a:p>
          <a:p>
            <a:pPr lvl="1">
              <a:lnSpc>
                <a:spcPct val="90000"/>
              </a:lnSpc>
            </a:pPr>
            <a:endParaRPr lang="en-IE" altLang="en-US" sz="1600" dirty="0">
              <a:ea typeface="굴림" charset="-127"/>
            </a:endParaRPr>
          </a:p>
          <a:p>
            <a:pPr lvl="1">
              <a:lnSpc>
                <a:spcPct val="90000"/>
              </a:lnSpc>
            </a:pPr>
            <a:r>
              <a:rPr lang="en-IE" altLang="en-US" sz="1600" dirty="0">
                <a:ea typeface="굴림" charset="-127"/>
              </a:rPr>
              <a:t>A named individual, or group of individuals, within an FI must hold responsibility for the reporting of suspicion activity to the relevant regulatory authority. This group must also be aware of the penalty for the FI for failure, by inaction or inability, to comply with these regulations.</a:t>
            </a:r>
          </a:p>
          <a:p>
            <a:pPr>
              <a:lnSpc>
                <a:spcPct val="90000"/>
              </a:lnSpc>
            </a:pPr>
            <a:endParaRPr lang="en-IE" altLang="en-US" sz="18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3239467244"/>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sz="1800" b="1" dirty="0">
                <a:ea typeface="굴림" charset="-127"/>
              </a:rPr>
              <a:t>Data Privacy</a:t>
            </a:r>
          </a:p>
          <a:p>
            <a:pPr lvl="1">
              <a:lnSpc>
                <a:spcPct val="90000"/>
              </a:lnSpc>
            </a:pPr>
            <a:endParaRPr lang="en-IE" altLang="en-US" sz="1600" dirty="0">
              <a:ea typeface="굴림" charset="-127"/>
            </a:endParaRPr>
          </a:p>
          <a:p>
            <a:pPr lvl="1">
              <a:lnSpc>
                <a:spcPct val="90000"/>
              </a:lnSpc>
            </a:pPr>
            <a:r>
              <a:rPr lang="en-IE" altLang="en-US" sz="1600" dirty="0">
                <a:ea typeface="굴림" charset="-127"/>
              </a:rPr>
              <a:t>Access to Watch Lists must be restricted to those with appropriate clearance. This data restriction is a challenge for software vendors of WLM systems. In the development process ‘real’ data is often a key ingredient in building effective name matching algorithms and alert scoring processes.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Watch List data must not be used outside of the intended purpose of preventing money laundering or the funding of illegal activity (a Use Limitation Principle applies). For example, it cannot be used for internal customer ‘profiling’.</a:t>
            </a:r>
          </a:p>
          <a:p>
            <a:pPr lvl="1">
              <a:lnSpc>
                <a:spcPct val="90000"/>
              </a:lnSpc>
            </a:pPr>
            <a:endParaRPr lang="en-IE" altLang="en-US" sz="1600" dirty="0">
              <a:ea typeface="굴림" charset="-127"/>
            </a:endParaRPr>
          </a:p>
          <a:p>
            <a:pPr lvl="1">
              <a:lnSpc>
                <a:spcPct val="90000"/>
              </a:lnSpc>
            </a:pPr>
            <a:r>
              <a:rPr lang="en-IE" altLang="en-US" sz="1600" dirty="0">
                <a:ea typeface="굴림" charset="-127"/>
              </a:rPr>
              <a:t>GDPR Article 17 contains legislation on the ‘</a:t>
            </a:r>
            <a:r>
              <a:rPr lang="en-IE" altLang="en-US" sz="1600" i="1" dirty="0">
                <a:ea typeface="굴림" charset="-127"/>
              </a:rPr>
              <a:t>right to be forgotten</a:t>
            </a:r>
            <a:r>
              <a:rPr lang="en-IE" altLang="en-US" sz="1600" dirty="0">
                <a:ea typeface="굴림" charset="-127"/>
              </a:rPr>
              <a:t>’. However, the EU’s 4AMLD takes precedence and an FI must record history of suspected suspicious activity for five years. Also, GDPR allows data to be preserved to comply with a ‘legal ruling’, which make it difficult for an individual to be removed from an EU based Watch List.</a:t>
            </a:r>
            <a:endParaRPr lang="uk-UA" altLang="en-US" sz="1600" dirty="0"/>
          </a:p>
          <a:p>
            <a:pPr lvl="1">
              <a:lnSpc>
                <a:spcPct val="90000"/>
              </a:lnSpc>
            </a:pPr>
            <a:endParaRPr lang="en-IE" altLang="en-US" sz="1600" dirty="0">
              <a:ea typeface="굴림" charset="-127"/>
            </a:endParaRPr>
          </a:p>
          <a:p>
            <a:pPr lvl="1">
              <a:lnSpc>
                <a:spcPct val="90000"/>
              </a:lnSpc>
            </a:pPr>
            <a:endParaRPr lang="en-IE" altLang="en-US" sz="16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1508094199"/>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5588" name="Rectangle 191">
            <a:extLst>
              <a:ext uri="{FF2B5EF4-FFF2-40B4-BE49-F238E27FC236}">
                <a16:creationId xmlns:a16="http://schemas.microsoft.com/office/drawing/2014/main" id="{7383B190-6BFB-422F-B667-06B7B25F0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531267" y="3509963"/>
            <a:ext cx="5319162"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586" name="Rectangle 2"/>
          <p:cNvSpPr>
            <a:spLocks noGrp="1" noChangeArrowheads="1"/>
          </p:cNvSpPr>
          <p:nvPr>
            <p:ph type="title"/>
          </p:nvPr>
        </p:nvSpPr>
        <p:spPr>
          <a:xfrm>
            <a:off x="3766365" y="3812954"/>
            <a:ext cx="4848966" cy="1516014"/>
          </a:xfrm>
        </p:spPr>
        <p:txBody>
          <a:bodyPr vert="horz" lIns="91440" tIns="45720" rIns="91440" bIns="45720" rtlCol="0" anchor="b">
            <a:normAutofit/>
          </a:bodyPr>
          <a:lstStyle/>
          <a:p>
            <a:pPr>
              <a:lnSpc>
                <a:spcPct val="90000"/>
              </a:lnSpc>
            </a:pPr>
            <a:r>
              <a:rPr lang="en-US" altLang="en-US" sz="3300" kern="1200">
                <a:solidFill>
                  <a:srgbClr val="FFFFFF"/>
                </a:solidFill>
                <a:latin typeface="+mj-lt"/>
                <a:ea typeface="+mj-ea"/>
                <a:cs typeface="+mj-cs"/>
              </a:rPr>
              <a:t>Selecting a Vendor in the AML/WLM Domain</a:t>
            </a:r>
          </a:p>
        </p:txBody>
      </p:sp>
      <p:pic>
        <p:nvPicPr>
          <p:cNvPr id="7" name="Picture 6" descr="A picture containing shape&#10;&#10;Description automatically generated">
            <a:extLst>
              <a:ext uri="{FF2B5EF4-FFF2-40B4-BE49-F238E27FC236}">
                <a16:creationId xmlns:a16="http://schemas.microsoft.com/office/drawing/2014/main" id="{8158EA81-E2B7-417E-86AC-A54880BDF0C2}"/>
              </a:ext>
            </a:extLst>
          </p:cNvPr>
          <p:cNvPicPr>
            <a:picLocks noChangeAspect="1"/>
          </p:cNvPicPr>
          <p:nvPr/>
        </p:nvPicPr>
        <p:blipFill rotWithShape="1">
          <a:blip r:embed="rId2">
            <a:extLst>
              <a:ext uri="{28A0092B-C50C-407E-A947-70E740481C1C}">
                <a14:useLocalDpi xmlns:a14="http://schemas.microsoft.com/office/drawing/2010/main" val="0"/>
              </a:ext>
            </a:extLst>
          </a:blip>
          <a:srcRect l="31813" r="14716" b="-3"/>
          <a:stretch/>
        </p:blipFill>
        <p:spPr>
          <a:xfrm>
            <a:off x="238226" y="299363"/>
            <a:ext cx="3120339" cy="3049204"/>
          </a:xfrm>
          <a:prstGeom prst="rect">
            <a:avLst/>
          </a:prstGeom>
        </p:spPr>
      </p:pic>
      <p:pic>
        <p:nvPicPr>
          <p:cNvPr id="4" name="Picture 3" descr="Text&#10;&#10;Description automatically generated with medium confidence">
            <a:extLst>
              <a:ext uri="{FF2B5EF4-FFF2-40B4-BE49-F238E27FC236}">
                <a16:creationId xmlns:a16="http://schemas.microsoft.com/office/drawing/2014/main" id="{E75B1D50-1D9F-4B73-A45B-D135E80FFE65}"/>
              </a:ext>
            </a:extLst>
          </p:cNvPr>
          <p:cNvPicPr>
            <a:picLocks noChangeAspect="1"/>
          </p:cNvPicPr>
          <p:nvPr/>
        </p:nvPicPr>
        <p:blipFill rotWithShape="1">
          <a:blip r:embed="rId3">
            <a:extLst>
              <a:ext uri="{28A0092B-C50C-407E-A947-70E740481C1C}">
                <a14:useLocalDpi xmlns:a14="http://schemas.microsoft.com/office/drawing/2010/main" val="0"/>
              </a:ext>
            </a:extLst>
          </a:blip>
          <a:srcRect t="921" b="278"/>
          <a:stretch/>
        </p:blipFill>
        <p:spPr>
          <a:xfrm>
            <a:off x="3490722" y="299363"/>
            <a:ext cx="5412813" cy="3008188"/>
          </a:xfrm>
          <a:prstGeom prst="rect">
            <a:avLst/>
          </a:prstGeom>
        </p:spPr>
      </p:pic>
      <p:cxnSp>
        <p:nvCxnSpPr>
          <p:cNvPr id="195589" name="Straight Connector 192">
            <a:extLst>
              <a:ext uri="{FF2B5EF4-FFF2-40B4-BE49-F238E27FC236}">
                <a16:creationId xmlns:a16="http://schemas.microsoft.com/office/drawing/2014/main" id="{ED28E597-4AF8-4D69-A9AB-A1EDC6156B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53715" y="5443086"/>
            <a:ext cx="48006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night sky&#10;&#10;Description automatically generated">
            <a:extLst>
              <a:ext uri="{FF2B5EF4-FFF2-40B4-BE49-F238E27FC236}">
                <a16:creationId xmlns:a16="http://schemas.microsoft.com/office/drawing/2014/main" id="{F99518A9-E24B-4473-9C78-C3CA419028F5}"/>
              </a:ext>
            </a:extLst>
          </p:cNvPr>
          <p:cNvPicPr>
            <a:picLocks noChangeAspect="1"/>
          </p:cNvPicPr>
          <p:nvPr/>
        </p:nvPicPr>
        <p:blipFill rotWithShape="1">
          <a:blip r:embed="rId4">
            <a:extLst>
              <a:ext uri="{28A0092B-C50C-407E-A947-70E740481C1C}">
                <a14:useLocalDpi xmlns:a14="http://schemas.microsoft.com/office/drawing/2010/main" val="0"/>
              </a:ext>
            </a:extLst>
          </a:blip>
          <a:srcRect l="6576" r="31572" b="2"/>
          <a:stretch/>
        </p:blipFill>
        <p:spPr>
          <a:xfrm>
            <a:off x="238226" y="3509433"/>
            <a:ext cx="3120339" cy="3026833"/>
          </a:xfrm>
          <a:prstGeom prst="rect">
            <a:avLst/>
          </a:prstGeom>
        </p:spPr>
      </p:pic>
    </p:spTree>
    <p:extLst>
      <p:ext uri="{BB962C8B-B14F-4D97-AF65-F5344CB8AC3E}">
        <p14:creationId xmlns:p14="http://schemas.microsoft.com/office/powerpoint/2010/main" val="41875137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95586"/>
                                        </p:tgtEl>
                                        <p:attrNameLst>
                                          <p:attrName>style.visibility</p:attrName>
                                        </p:attrNameLst>
                                      </p:cBhvr>
                                      <p:to>
                                        <p:strVal val="visible"/>
                                      </p:to>
                                    </p:set>
                                    <p:animEffect transition="in" filter="fade">
                                      <p:cBhvr>
                                        <p:cTn id="7" dur="400"/>
                                        <p:tgtEl>
                                          <p:spTgt spid="195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p:bld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603</TotalTime>
  <Words>1657</Words>
  <Application>Microsoft Office PowerPoint</Application>
  <PresentationFormat>On-screen Show (4:3)</PresentationFormat>
  <Paragraphs>136</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Futura LT Book</vt:lpstr>
      <vt:lpstr>template</vt:lpstr>
      <vt:lpstr>Custom Design</vt:lpstr>
      <vt:lpstr>Data Management Assignment One Ethical concerns with Anti-Money Laundering systems</vt:lpstr>
      <vt:lpstr>What is Anti-Money Laundering (AML)?</vt:lpstr>
      <vt:lpstr>The AML (Name Screening) Process</vt:lpstr>
      <vt:lpstr>WLM Name Screening Challenge </vt:lpstr>
      <vt:lpstr>AML/WLM – Critical Issues</vt:lpstr>
      <vt:lpstr>AML/WLM – Critical Issues</vt:lpstr>
      <vt:lpstr>AML/WLM – Critical Issues</vt:lpstr>
      <vt:lpstr>AML/WLM – Critical Issues</vt:lpstr>
      <vt:lpstr>Selecting a Vendor in the AML/WLM Domain</vt:lpstr>
      <vt:lpstr>BAE Digital Intelligence NetReveal</vt:lpstr>
      <vt:lpstr>BAE Digital Intelligence NetReveal</vt:lpstr>
      <vt:lpstr>BAE Digital Intelligence NetReveal</vt:lpstr>
      <vt:lpstr>BAE Digital Intelligence NetReveal</vt:lpstr>
      <vt:lpstr>BAE Digital Intelligence NetReveal</vt:lpstr>
      <vt:lpstr>BAE Digital Intelligence NetReveal</vt:lpstr>
      <vt:lpstr>BAE Digital Intelligence NetReveal</vt:lpstr>
      <vt:lpstr>References</vt:lpstr>
    </vt:vector>
  </TitlesOfParts>
  <Company>Any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Assignment 1 Ethical concerns with commercial WatchList Management systems</dc:title>
  <dc:creator>Finnegan, Ciaran (IE Dublin)</dc:creator>
  <cp:lastModifiedBy>Ciaran Finnegan</cp:lastModifiedBy>
  <cp:revision>57</cp:revision>
  <dcterms:created xsi:type="dcterms:W3CDTF">2022-02-10T17:39:07Z</dcterms:created>
  <dcterms:modified xsi:type="dcterms:W3CDTF">2022-02-24T19:23:12Z</dcterms:modified>
</cp:coreProperties>
</file>