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C1C1C"/>
    <a:srgbClr val="C4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>
      <p:cViewPr varScale="1">
        <p:scale>
          <a:sx n="111" d="100"/>
          <a:sy n="111" d="100"/>
        </p:scale>
        <p:origin x="15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1251B4CB-6C3D-41AB-9B53-EA6E6087EAE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0563" y="4941888"/>
            <a:ext cx="4248150" cy="15113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l"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5516563"/>
            <a:ext cx="3455987" cy="9366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33513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1411288"/>
            <a:ext cx="2070100" cy="5114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411288"/>
            <a:ext cx="6057900" cy="5114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79796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CF447-31AA-4583-A1B1-AA16F1BDA75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9025881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877B3-9D4D-4ED8-99D6-BF02F909527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2509776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41440-A68E-422C-8F73-FBA414ACDAE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9787044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52BAC-84AA-4BD9-A693-FFC272ABF7C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62470118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17608-C2F7-4093-8188-03B2E745216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29849137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C4993-084B-4B0D-8798-491B3D1DE74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31361395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9E301-E9FC-4826-A812-5514DA39E10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08951181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8E421-9547-488A-99E5-CCB07CEEA5B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1403726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99093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D4A04-3131-43A6-AB85-6DE58BA0C05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28129056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F078A-C06C-437B-A35B-6E05301956C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45816570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B5799-25A6-4C59-8971-F07C58D0251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521866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072834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2565400"/>
            <a:ext cx="4064000" cy="3960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2565400"/>
            <a:ext cx="4064000" cy="3960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7516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00418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12682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93587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008488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43699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411288"/>
            <a:ext cx="8280400" cy="9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2565400"/>
            <a:ext cx="82804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>
    <p:fade/>
  </p:transition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  <a:ea typeface="굴림" charset="-127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  <a:ea typeface="굴림" charset="-127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  <a:ea typeface="굴림" charset="-127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  <a:ea typeface="굴림" charset="-127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  <a:ea typeface="굴림" charset="-127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  <a:ea typeface="굴림" charset="-127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  <a:ea typeface="굴림" charset="-127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967E11B9-4D81-432F-8BB5-E051D95849E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283968" y="4293096"/>
            <a:ext cx="4752527" cy="2664595"/>
          </a:xfrm>
        </p:spPr>
        <p:txBody>
          <a:bodyPr/>
          <a:lstStyle/>
          <a:p>
            <a:r>
              <a:rPr lang="en-GB" b="1" dirty="0"/>
              <a:t>Data Management Assignment One</a:t>
            </a:r>
            <a:br>
              <a:rPr lang="en-GB" b="1" dirty="0"/>
            </a:br>
            <a:r>
              <a:rPr lang="en-GB" sz="2000" b="1" dirty="0"/>
              <a:t>Ethical concerns with Anti-Money Laundering systems</a:t>
            </a:r>
            <a:endParaRPr lang="en-US" altLang="en-US" sz="2000" dirty="0"/>
          </a:p>
        </p:txBody>
      </p:sp>
      <p:sp>
        <p:nvSpPr>
          <p:cNvPr id="3483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7504" y="5949950"/>
            <a:ext cx="3384376" cy="6477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Ciaran Finnegan – TU060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Std No: d21124026</a:t>
            </a:r>
          </a:p>
          <a:p>
            <a:pPr>
              <a:spcBef>
                <a:spcPct val="0"/>
              </a:spcBef>
            </a:pPr>
            <a:endParaRPr lang="ru-RU" alt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723" y="152636"/>
            <a:ext cx="6911975" cy="777875"/>
          </a:xfrm>
        </p:spPr>
        <p:txBody>
          <a:bodyPr/>
          <a:lstStyle/>
          <a:p>
            <a:r>
              <a:rPr lang="en-GB"/>
              <a:t>BAE Digital Intelligence NetReveal</a:t>
            </a:r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2DFA49-7D4F-4AEA-82DE-BCC12841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1052736"/>
            <a:ext cx="2735508" cy="565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E" altLang="en-US" b="1" dirty="0">
                <a:ea typeface="굴림" charset="-127"/>
              </a:rPr>
              <a:t>Good Practice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IE" altLang="en-US" sz="1800" dirty="0">
                <a:ea typeface="굴림" charset="-127"/>
              </a:rPr>
              <a:t>Blah...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GB" sz="1800" dirty="0"/>
              <a:t>Slide .. Highlighting any areas of good practice.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uk-UA" alt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9724DEAD-AEE8-481D-97FC-0C6584488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3816424" cy="3819525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F38439F-ADE7-4B19-B04F-4A3F47803F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22" y="1484783"/>
            <a:ext cx="1629165" cy="162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9886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723" y="152636"/>
            <a:ext cx="6911975" cy="777875"/>
          </a:xfrm>
        </p:spPr>
        <p:txBody>
          <a:bodyPr/>
          <a:lstStyle/>
          <a:p>
            <a:r>
              <a:rPr lang="en-GB"/>
              <a:t>BAE Digital Intelligence NetReveal</a:t>
            </a:r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2DFA49-7D4F-4AEA-82DE-BCC12841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1052736"/>
            <a:ext cx="2735508" cy="565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E" altLang="en-US" b="1" dirty="0">
                <a:ea typeface="굴림" charset="-127"/>
              </a:rPr>
              <a:t>Concerns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IE" altLang="en-US" sz="1800" dirty="0">
                <a:ea typeface="굴림" charset="-127"/>
              </a:rPr>
              <a:t>Blah...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GB" sz="1800" dirty="0"/>
              <a:t>Slide .. Highlighting any areas of good practice.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uk-UA" alt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9724DEAD-AEE8-481D-97FC-0C6584488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3816424" cy="3819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8417E0-37B3-4B4B-96EC-7CED024A2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53" y="1484784"/>
            <a:ext cx="2277237" cy="14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955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723" y="152636"/>
            <a:ext cx="6911975" cy="777875"/>
          </a:xfrm>
        </p:spPr>
        <p:txBody>
          <a:bodyPr/>
          <a:lstStyle/>
          <a:p>
            <a:r>
              <a:rPr lang="en-GB" dirty="0"/>
              <a:t>References</a:t>
            </a:r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2DFA49-7D4F-4AEA-82DE-BCC12841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7" y="1052736"/>
            <a:ext cx="704556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E" altLang="en-US" sz="1800" dirty="0">
                <a:ea typeface="굴림" charset="-127"/>
              </a:rPr>
              <a:t>...  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IE" altLang="en-US" sz="1800" dirty="0">
                <a:ea typeface="굴림" charset="-127"/>
              </a:rPr>
              <a:t>…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IE" altLang="en-US" sz="1800" dirty="0">
                <a:ea typeface="굴림" charset="-127"/>
              </a:rPr>
              <a:t>…</a:t>
            </a:r>
            <a:endParaRPr lang="uk-UA" alt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739587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700808"/>
            <a:ext cx="8856984" cy="1440160"/>
          </a:xfrm>
        </p:spPr>
        <p:txBody>
          <a:bodyPr/>
          <a:lstStyle/>
          <a:p>
            <a:r>
              <a:rPr lang="en-US" altLang="en-US" dirty="0"/>
              <a:t>What is Anti-Money Laundering (AML)?</a:t>
            </a:r>
            <a:endParaRPr lang="uk-UA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140968"/>
            <a:ext cx="8280400" cy="3324920"/>
          </a:xfrm>
        </p:spPr>
        <p:txBody>
          <a:bodyPr/>
          <a:lstStyle/>
          <a:p>
            <a:r>
              <a:rPr lang="en-IE" altLang="ko-KR" dirty="0">
                <a:ea typeface="굴림" charset="-127"/>
              </a:rPr>
              <a:t>Anti-Money Laundering (AML) systems are typically an integrated set of processes and automated system to detect, prevent, and report criminal activity in a financial network</a:t>
            </a:r>
            <a:r>
              <a:rPr lang="ru-RU" altLang="ko-KR" dirty="0">
                <a:ea typeface="굴림" charset="-127"/>
              </a:rPr>
              <a:t>. </a:t>
            </a:r>
            <a:r>
              <a:rPr lang="en-IE" altLang="ko-KR" dirty="0">
                <a:ea typeface="굴림" charset="-127"/>
              </a:rPr>
              <a:t>Focus is on transaction monitoring and name screening.</a:t>
            </a:r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en-IE" altLang="ko-KR" dirty="0">
                <a:ea typeface="굴림" charset="-127"/>
              </a:rPr>
              <a:t>Thus, a major characteristic of AML systems is the use of various internal and external WATCH LISTS</a:t>
            </a:r>
            <a:r>
              <a:rPr lang="ru-RU" altLang="ko-KR" dirty="0">
                <a:ea typeface="굴림" charset="-127"/>
              </a:rPr>
              <a:t>.</a:t>
            </a:r>
            <a:r>
              <a:rPr lang="en-IE" altLang="ko-KR" dirty="0">
                <a:ea typeface="굴림" charset="-127"/>
              </a:rPr>
              <a:t> These are data stores that identify specific individuals or companies and are used to influence decisions made by financial institutions.</a:t>
            </a:r>
            <a:r>
              <a:rPr lang="ru-RU" altLang="ko-KR" dirty="0">
                <a:ea typeface="굴림" charset="-127"/>
              </a:rPr>
              <a:t> </a:t>
            </a:r>
            <a:endParaRPr lang="uk-UA" altLang="en-US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723" y="152636"/>
            <a:ext cx="6911975" cy="777875"/>
          </a:xfrm>
        </p:spPr>
        <p:txBody>
          <a:bodyPr/>
          <a:lstStyle/>
          <a:p>
            <a:r>
              <a:rPr lang="en-GB" dirty="0"/>
              <a:t>The AML Process</a:t>
            </a:r>
            <a:endParaRPr lang="en-US" alt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4722" y="966057"/>
            <a:ext cx="6911975" cy="9507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IE" altLang="ko-KR" sz="1800" dirty="0">
                <a:ea typeface="굴림" charset="-127"/>
              </a:rPr>
              <a:t>Watch List Management (WLM) systems draw in data elements from published watch lists to identify potentially criminal actors using the services of a Financial Institution (FI).</a:t>
            </a:r>
            <a:endParaRPr lang="en-US" altLang="ko-KR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altLang="ko-KR" sz="1800" dirty="0">
                <a:ea typeface="굴림" charset="-127"/>
              </a:rPr>
              <a:t> </a:t>
            </a:r>
            <a:endParaRPr lang="uk-UA" altLang="en-US" sz="18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11B2A99-AF39-416C-BF60-CD9237E9A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25" y="3212976"/>
            <a:ext cx="7045563" cy="295232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32DFA49-7D4F-4AEA-82DE-BCC12841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7" y="6237312"/>
            <a:ext cx="7045562" cy="53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E" altLang="ko-KR" sz="1800" dirty="0">
                <a:ea typeface="굴림" charset="-127"/>
              </a:rPr>
              <a:t>If data is poorly analysed, then an innocent customer may be denied a service or criminal activity could be left undetected. </a:t>
            </a:r>
            <a:endParaRPr lang="uk-UA" alt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  <p:pic>
        <p:nvPicPr>
          <p:cNvPr id="8" name="Picture 7" descr="Chart, diagram&#10;&#10;Description automatically generated">
            <a:extLst>
              <a:ext uri="{FF2B5EF4-FFF2-40B4-BE49-F238E27FC236}">
                <a16:creationId xmlns:a16="http://schemas.microsoft.com/office/drawing/2014/main" id="{231B28D3-13A4-41C4-A80B-58AC29C35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879" y="1766490"/>
            <a:ext cx="1566415" cy="1446486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B748B504-5091-4090-AF9E-150CC72FF3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44824"/>
            <a:ext cx="3135559" cy="1296144"/>
          </a:xfrm>
          <a:prstGeom prst="rect">
            <a:avLst/>
          </a:prstGeom>
        </p:spPr>
      </p:pic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3200BA93-32F6-462F-B5DD-A8ED721A5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960553"/>
            <a:ext cx="862157" cy="86215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723" y="152636"/>
            <a:ext cx="6911975" cy="777875"/>
          </a:xfrm>
        </p:spPr>
        <p:txBody>
          <a:bodyPr/>
          <a:lstStyle/>
          <a:p>
            <a:r>
              <a:rPr lang="en-GB" dirty="0"/>
              <a:t>WLM Name Screening Challenge </a:t>
            </a:r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2DFA49-7D4F-4AEA-82DE-BCC12841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7" y="6237312"/>
            <a:ext cx="7045562" cy="53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E" altLang="en-US" sz="1800" dirty="0">
                <a:ea typeface="굴림" charset="-127"/>
              </a:rPr>
              <a:t>GDPR legislation recognises the right of individuals to be recorded in data stores with recognised titles and/or ethnic name spellings.  </a:t>
            </a:r>
            <a:endParaRPr lang="uk-UA" alt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  <p:pic>
        <p:nvPicPr>
          <p:cNvPr id="7" name="Content Placeholder 6" descr="A person standing in front of a rock wall&#10;&#10;Description automatically generated with medium confidence">
            <a:extLst>
              <a:ext uri="{FF2B5EF4-FFF2-40B4-BE49-F238E27FC236}">
                <a16:creationId xmlns:a16="http://schemas.microsoft.com/office/drawing/2014/main" id="{86B40AD4-CE45-41F3-831A-97B404DD6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0729"/>
            <a:ext cx="6150348" cy="3960440"/>
          </a:xfrm>
        </p:spPr>
      </p:pic>
      <p:pic>
        <p:nvPicPr>
          <p:cNvPr id="11" name="Picture 10" descr="A picture containing Word&#10;&#10;Description automatically generated">
            <a:extLst>
              <a:ext uri="{FF2B5EF4-FFF2-40B4-BE49-F238E27FC236}">
                <a16:creationId xmlns:a16="http://schemas.microsoft.com/office/drawing/2014/main" id="{E3A6FA08-F4AD-4C3F-A263-FE24A542F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23" y="5134031"/>
            <a:ext cx="626734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5136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723" y="152636"/>
            <a:ext cx="6911975" cy="777875"/>
          </a:xfrm>
        </p:spPr>
        <p:txBody>
          <a:bodyPr/>
          <a:lstStyle/>
          <a:p>
            <a:r>
              <a:rPr lang="en-GB"/>
              <a:t>AML/WLM – Critical Issues</a:t>
            </a:r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2DFA49-7D4F-4AEA-82DE-BCC12841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7" y="1052736"/>
            <a:ext cx="704556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E" altLang="en-US" sz="1800" dirty="0">
                <a:ea typeface="굴림" charset="-127"/>
              </a:rPr>
              <a:t>Ethics...  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IE" altLang="en-US" sz="1800" dirty="0">
                <a:ea typeface="굴림" charset="-127"/>
              </a:rPr>
              <a:t>Data Governance…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IE" altLang="en-US" sz="1800" dirty="0">
                <a:ea typeface="굴림" charset="-127"/>
              </a:rPr>
              <a:t>Data Privacy…</a:t>
            </a:r>
            <a:endParaRPr lang="uk-UA" alt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9301633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723" y="152636"/>
            <a:ext cx="6911975" cy="777875"/>
          </a:xfrm>
        </p:spPr>
        <p:txBody>
          <a:bodyPr/>
          <a:lstStyle/>
          <a:p>
            <a:r>
              <a:rPr lang="en-GB"/>
              <a:t>BAE Digital Intelligence NetReveal</a:t>
            </a:r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2DFA49-7D4F-4AEA-82DE-BCC12841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19" y="1844824"/>
            <a:ext cx="691197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E" altLang="en-US" sz="1800">
                <a:ea typeface="굴림" charset="-127"/>
              </a:rPr>
              <a:t>The BAE D.I. NetReveal (NR) AML/WLM solution is one of the key vendor offering in this Compliance space for FIs.</a:t>
            </a:r>
          </a:p>
          <a:p>
            <a:pPr>
              <a:lnSpc>
                <a:spcPct val="90000"/>
              </a:lnSpc>
            </a:pPr>
            <a:endParaRPr lang="en-IE" altLang="en-US" sz="180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IE" altLang="en-US" sz="1800">
                <a:ea typeface="굴림" charset="-127"/>
              </a:rPr>
              <a:t>Market presence is significant in the EMEA and Asia Pacific regions.</a:t>
            </a:r>
          </a:p>
          <a:p>
            <a:pPr>
              <a:lnSpc>
                <a:spcPct val="90000"/>
              </a:lnSpc>
            </a:pPr>
            <a:endParaRPr lang="en-IE" altLang="en-US" sz="180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IE" altLang="en-US" sz="1800">
                <a:ea typeface="굴림" charset="-127"/>
              </a:rPr>
              <a:t>NR name screening processes face all the key challenges with modern AML/WLM systems.</a:t>
            </a:r>
          </a:p>
          <a:p>
            <a:pPr>
              <a:lnSpc>
                <a:spcPct val="90000"/>
              </a:lnSpc>
            </a:pPr>
            <a:endParaRPr lang="en-IE" altLang="en-US" sz="180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IE" altLang="en-US" sz="1800">
              <a:ea typeface="굴림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uk-UA" altLang="en-US" sz="1800"/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FE835A60-3339-4D4E-A72D-5F60BDF9B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8" y="836712"/>
            <a:ext cx="6911975" cy="936104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9256B1A-EF73-4C11-B1E9-1F3970609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22" y="4149080"/>
            <a:ext cx="7101773" cy="2556284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FB19A6C-98CC-4EA1-8C02-22EDCA8A7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941859"/>
            <a:ext cx="242921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0596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723" y="152636"/>
            <a:ext cx="6911975" cy="777875"/>
          </a:xfrm>
        </p:spPr>
        <p:txBody>
          <a:bodyPr/>
          <a:lstStyle/>
          <a:p>
            <a:r>
              <a:rPr lang="en-GB"/>
              <a:t>BAE Digital Intelligence NetReveal</a:t>
            </a:r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2DFA49-7D4F-4AEA-82DE-BCC12841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19" y="1844824"/>
            <a:ext cx="691197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E" altLang="en-US" b="1" dirty="0">
                <a:ea typeface="굴림" charset="-127"/>
              </a:rPr>
              <a:t>Data Governance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IE" altLang="en-US" sz="1800" dirty="0">
                <a:ea typeface="굴림" charset="-127"/>
              </a:rPr>
              <a:t>Blah...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GB" sz="1800" dirty="0"/>
              <a:t>Slide .. Highlighting any areas for concern or examples of good practice.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uk-UA" alt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FE835A60-3339-4D4E-A72D-5F60BDF9B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8" y="836712"/>
            <a:ext cx="691197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319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723" y="152636"/>
            <a:ext cx="6911975" cy="777875"/>
          </a:xfrm>
        </p:spPr>
        <p:txBody>
          <a:bodyPr/>
          <a:lstStyle/>
          <a:p>
            <a:r>
              <a:rPr lang="en-GB"/>
              <a:t>BAE Digital Intelligence NetReveal</a:t>
            </a:r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2DFA49-7D4F-4AEA-82DE-BCC12841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19" y="1844824"/>
            <a:ext cx="691197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E" altLang="en-US" b="1" dirty="0">
                <a:ea typeface="굴림" charset="-127"/>
              </a:rPr>
              <a:t>Data Privacy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IE" altLang="en-US" sz="1800" dirty="0">
                <a:ea typeface="굴림" charset="-127"/>
              </a:rPr>
              <a:t>Blah...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GB" sz="1800" dirty="0"/>
              <a:t>Slide .. Highlighting any areas for concern or examples of good practice.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uk-UA" alt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FE835A60-3339-4D4E-A72D-5F60BDF9B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8" y="836712"/>
            <a:ext cx="691197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2912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723" y="152636"/>
            <a:ext cx="6911975" cy="777875"/>
          </a:xfrm>
        </p:spPr>
        <p:txBody>
          <a:bodyPr/>
          <a:lstStyle/>
          <a:p>
            <a:r>
              <a:rPr lang="en-GB"/>
              <a:t>BAE Digital Intelligence NetReveal</a:t>
            </a:r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2DFA49-7D4F-4AEA-82DE-BCC12841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19" y="1844824"/>
            <a:ext cx="691197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E" altLang="en-US" b="1" dirty="0">
                <a:ea typeface="굴림" charset="-127"/>
              </a:rPr>
              <a:t>Data Ethics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IE" altLang="en-US" sz="1800" dirty="0">
                <a:ea typeface="굴림" charset="-127"/>
              </a:rPr>
              <a:t>Blah...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GB" sz="1800" dirty="0"/>
              <a:t>Slide .. Highlighting any areas for concern or examples of good practice.</a:t>
            </a: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IE" altLang="en-US" sz="1800" dirty="0">
              <a:ea typeface="굴림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uk-UA" alt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FE835A60-3339-4D4E-A72D-5F60BDF9B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8" y="836712"/>
            <a:ext cx="691197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1193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296</TotalTime>
  <Words>363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Futura LT Book</vt:lpstr>
      <vt:lpstr>template</vt:lpstr>
      <vt:lpstr>Custom Design</vt:lpstr>
      <vt:lpstr>Data Management Assignment One Ethical concerns with Anti-Money Laundering systems</vt:lpstr>
      <vt:lpstr>What is Anti-Money Laundering (AML)?</vt:lpstr>
      <vt:lpstr>The AML Process</vt:lpstr>
      <vt:lpstr>WLM Name Screening Challenge </vt:lpstr>
      <vt:lpstr>AML/WLM – Critical Issues</vt:lpstr>
      <vt:lpstr>BAE Digital Intelligence NetReveal</vt:lpstr>
      <vt:lpstr>BAE Digital Intelligence NetReveal</vt:lpstr>
      <vt:lpstr>BAE Digital Intelligence NetReveal</vt:lpstr>
      <vt:lpstr>BAE Digital Intelligence NetReveal</vt:lpstr>
      <vt:lpstr>BAE Digital Intelligence NetReveal</vt:lpstr>
      <vt:lpstr>BAE Digital Intelligence NetReveal</vt:lpstr>
      <vt:lpstr>References</vt:lpstr>
    </vt:vector>
  </TitlesOfParts>
  <Company>Any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Assignment 1 Ethical concerns with commercial WatchList Management systems</dc:title>
  <dc:creator>Finnegan, Ciaran (IE Dublin)</dc:creator>
  <cp:lastModifiedBy>Ciaran Finnegan</cp:lastModifiedBy>
  <cp:revision>22</cp:revision>
  <dcterms:created xsi:type="dcterms:W3CDTF">2022-02-10T17:39:07Z</dcterms:created>
  <dcterms:modified xsi:type="dcterms:W3CDTF">2022-02-22T23:07:01Z</dcterms:modified>
</cp:coreProperties>
</file>