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4E31-098C-FBD5-636C-D801AA708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E714-3417-CA3E-8113-7F1476BDC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85B17-6E60-0130-0E3B-CFDC4884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B770-1481-3BCE-F818-25062838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8451-5D6A-8A4D-FDFD-8053DADE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37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3B93-CA48-1651-C95A-110625F7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9EB8A-C0EC-4B49-690F-625FF2181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8690-2754-FF8D-C9E1-17BD7D89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1B4A-3C39-9D5D-B859-C8DD47C8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45A3-3319-DEDD-DEEE-CF93BF86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87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5FAA4-31CE-A335-246D-C31C0D2EE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D2979-BAD9-15B5-29A2-ED16EFB3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6B58-D882-3A6E-8258-D7DD726C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F895A-81E0-5A08-56AB-ED003455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20D1-2111-2F6A-19FF-2F14D549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0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5DA2-9EF5-9802-062C-9DB7E941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F70F-C2A2-0362-52C3-A3205B89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3E54-5532-A7BB-9CDB-51D36A14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4E65-0FCF-D50D-2DDB-152027E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F6E3-B7BA-BE8D-DA8D-B61C4D08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54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06E5-F56E-BC91-0807-7AAE0344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3AE6-B785-EC84-C7C0-EFF4BE67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FDA6-D307-286E-7F89-554DA6E3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2AE4-A10B-795D-BAE5-ED23EE67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0F8F-4FE9-3652-074A-E1CFDE7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621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E619-1553-BB88-011E-B4B35136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BEAE-D6F1-D486-A8CB-06D1D8A36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A38A-C890-33D5-E0AD-7D5F3FDDB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0A17-5DFB-1B26-05B6-8A10F965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E743-F9C8-AE13-7CCB-95DE124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DB5-CBA7-3976-71D6-6486627A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70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8706-40AD-A57E-A5AB-9D126F6A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83F54-2A76-B1DF-E012-72CCBA304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78EF-3A32-DBD6-956C-0DCADFD40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DAE02-89F0-1E89-8D3F-9E723E8A9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4085D-CBA0-CEAA-5316-F8C27727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CFC00-4385-3825-94CD-E316BC43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39398-9B8E-7743-8F04-A9CB415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AC9F0-CE8F-ED77-BBF6-5220E5AE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32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CD7C-CBDB-455C-E96A-9C5C9AE8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3AC2-BD87-753C-47DB-C347161D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78DA-AC75-B3E9-7F3B-85BB97F6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EF3EB-6EEC-A24E-E4EB-9646684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40B08-F92F-CF13-F887-42079E1A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96200-1FE6-3C47-BF3F-0ED1F8A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2D056-B3E5-D64D-3668-029C2063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447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95A7-1F72-0BEC-75EB-B37422B7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6400-AD94-FC06-EA82-C5588EEF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71211-8126-E381-C32E-37BA447B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D44CF-0DD8-29EC-EFF5-411357B4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4B2D-C6C7-C679-D1F3-3D5C668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1E3DB-F3C0-91B8-E953-F6658C1E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198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EEFB-7FCA-5404-FCFE-49989391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C83C6-8351-1BB7-2BD2-B5668FD6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59525-93D0-7779-5935-41EAF555A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ADB8-E470-C546-7EE4-9BCD8966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F336-D79F-171A-86C9-22B2B3F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7F936-A182-225C-825A-D9B129BA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2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0F9EC-68A1-FA7F-4FDA-1A2F18D4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A4B3-7D60-01BF-0EE7-81D8E4A4D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D5987-EDA3-7103-4232-89590A97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08D47-B374-4632-971A-AEB6DAD1931A}" type="datetimeFigureOut">
              <a:rPr lang="en-IE" smtClean="0"/>
              <a:t>05/05/2022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983F7-8C96-B7C1-C0F0-CB7E4FAA4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C32C-2374-BAD3-C26D-5FCE085FF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F168-86BD-408C-90A3-A393F4A5163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229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2D5FBD48-DBB9-267F-3AEA-D53CC2DCC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454" y="2235200"/>
            <a:ext cx="2747991" cy="257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5E209-7C13-59DF-0430-C02FA45FEE67}"/>
              </a:ext>
            </a:extLst>
          </p:cNvPr>
          <p:cNvSpPr txBox="1"/>
          <p:nvPr/>
        </p:nvSpPr>
        <p:spPr>
          <a:xfrm>
            <a:off x="6517984" y="80767"/>
            <a:ext cx="1542841" cy="21236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ML Health</a:t>
            </a:r>
          </a:p>
          <a:p>
            <a:r>
              <a:rPr lang="en-IE" sz="1200" b="1" i="1" dirty="0" err="1">
                <a:solidFill>
                  <a:schemeClr val="accent1">
                    <a:lumMod val="75000"/>
                  </a:schemeClr>
                </a:solidFill>
              </a:rPr>
              <a:t>TriCARE</a:t>
            </a:r>
            <a:endParaRPr lang="en-IE" sz="12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Set Project </a:t>
            </a:r>
            <a:r>
              <a:rPr lang="en-IE" sz="1200" b="1" dirty="0"/>
              <a:t>Predict</a:t>
            </a:r>
            <a:r>
              <a:rPr lang="en-IE" sz="1200" dirty="0"/>
              <a:t> Objectives</a:t>
            </a:r>
          </a:p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DigiHealth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Design </a:t>
            </a:r>
            <a:r>
              <a:rPr lang="en-IE" sz="1200" b="1" dirty="0"/>
              <a:t>Predict</a:t>
            </a:r>
            <a:r>
              <a:rPr lang="en-IE" sz="1200" dirty="0"/>
              <a:t> System parameters.</a:t>
            </a:r>
          </a:p>
          <a:p>
            <a:r>
              <a:rPr lang="en-IE" sz="1200" b="1" i="1" dirty="0">
                <a:solidFill>
                  <a:schemeClr val="accent1">
                    <a:lumMod val="75000"/>
                  </a:schemeClr>
                </a:solidFill>
              </a:rPr>
              <a:t>Medic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Manufacture </a:t>
            </a:r>
            <a:r>
              <a:rPr lang="en-IE" sz="1200" b="1" dirty="0"/>
              <a:t>Predict</a:t>
            </a:r>
            <a:r>
              <a:rPr lang="en-IE" sz="1200" dirty="0"/>
              <a:t> sensors.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09C2E8-9E06-06BF-ED07-F9EEC4BD31B9}"/>
              </a:ext>
            </a:extLst>
          </p:cNvPr>
          <p:cNvSpPr txBox="1"/>
          <p:nvPr/>
        </p:nvSpPr>
        <p:spPr>
          <a:xfrm>
            <a:off x="8164796" y="1173250"/>
            <a:ext cx="1279411" cy="3046988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Capture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Patient </a:t>
            </a:r>
            <a:r>
              <a:rPr lang="en-IE" sz="1200" dirty="0"/>
              <a:t>profile data from </a:t>
            </a: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 for </a:t>
            </a:r>
            <a:r>
              <a:rPr lang="en-IE" sz="1200" i="1" dirty="0">
                <a:solidFill>
                  <a:schemeClr val="accent1"/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  </a:t>
            </a:r>
            <a:r>
              <a:rPr lang="en-IE" sz="1200" dirty="0"/>
              <a:t>modelling.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Patient</a:t>
            </a:r>
            <a:r>
              <a:rPr lang="en-IE" sz="1200" dirty="0"/>
              <a:t> Sensor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Researcher</a:t>
            </a:r>
            <a:r>
              <a:rPr lang="en-IE" sz="1200" dirty="0"/>
              <a:t> data (post interview).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Sensor diagnostic data.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8C0454-9749-CCE9-A73A-AFBD2827110A}"/>
              </a:ext>
            </a:extLst>
          </p:cNvPr>
          <p:cNvSpPr/>
          <p:nvPr/>
        </p:nvSpPr>
        <p:spPr>
          <a:xfrm rot="18034188">
            <a:off x="7093636" y="2308914"/>
            <a:ext cx="479346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DF9EA3-5ED6-4367-0FE7-CE623D30C974}"/>
              </a:ext>
            </a:extLst>
          </p:cNvPr>
          <p:cNvSpPr/>
          <p:nvPr/>
        </p:nvSpPr>
        <p:spPr>
          <a:xfrm rot="20536720">
            <a:off x="7614929" y="2952742"/>
            <a:ext cx="520531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56CB3-156A-5C96-B651-F76E69566C9A}"/>
              </a:ext>
            </a:extLst>
          </p:cNvPr>
          <p:cNvSpPr txBox="1"/>
          <p:nvPr/>
        </p:nvSpPr>
        <p:spPr>
          <a:xfrm>
            <a:off x="8342090" y="4361311"/>
            <a:ext cx="2222332" cy="193899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Patient profile data</a:t>
            </a:r>
            <a:r>
              <a:rPr lang="en-IE" sz="1200" i="1" dirty="0">
                <a:solidFill>
                  <a:schemeClr val="accent1"/>
                </a:solidFill>
              </a:rPr>
              <a:t> </a:t>
            </a:r>
            <a:r>
              <a:rPr lang="en-IE" sz="1200" dirty="0"/>
              <a:t>to allow</a:t>
            </a:r>
            <a:r>
              <a:rPr lang="en-IE" sz="1200" i="1" dirty="0">
                <a:solidFill>
                  <a:schemeClr val="accent1"/>
                </a:solidFill>
              </a:rPr>
              <a:t> 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build Triage ML model.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Patient </a:t>
            </a:r>
            <a:r>
              <a:rPr lang="en-IE" sz="1200" dirty="0"/>
              <a:t>sensor data reviewed by </a:t>
            </a:r>
            <a:r>
              <a:rPr lang="en-IE" sz="1200" i="1" dirty="0">
                <a:solidFill>
                  <a:schemeClr val="accent1"/>
                </a:solidFill>
              </a:rPr>
              <a:t>Nurse/ML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Assess Sensor diagnostic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Collate 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</a:t>
            </a:r>
            <a:r>
              <a:rPr lang="en-IE" sz="1200" i="1" dirty="0">
                <a:solidFill>
                  <a:schemeClr val="accent1"/>
                </a:solidFill>
              </a:rPr>
              <a:t>Researcher</a:t>
            </a:r>
            <a:r>
              <a:rPr lang="en-IE" sz="1200" dirty="0"/>
              <a:t> data.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15E1C6-4AC3-BEDF-6CC8-0192C7922D56}"/>
              </a:ext>
            </a:extLst>
          </p:cNvPr>
          <p:cNvSpPr/>
          <p:nvPr/>
        </p:nvSpPr>
        <p:spPr>
          <a:xfrm rot="1630664">
            <a:off x="7435295" y="4182444"/>
            <a:ext cx="947615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8010E7-128E-D89E-4AED-3E8C8E0132CA}"/>
              </a:ext>
            </a:extLst>
          </p:cNvPr>
          <p:cNvSpPr txBox="1"/>
          <p:nvPr/>
        </p:nvSpPr>
        <p:spPr>
          <a:xfrm>
            <a:off x="5305244" y="4933124"/>
            <a:ext cx="2032613" cy="1754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Nurse/ML </a:t>
            </a:r>
            <a:r>
              <a:rPr lang="en-IE" sz="1200" dirty="0"/>
              <a:t>derive </a:t>
            </a:r>
            <a:r>
              <a:rPr lang="en-IE" sz="1200" i="1" dirty="0">
                <a:solidFill>
                  <a:schemeClr val="accent1"/>
                </a:solidFill>
              </a:rPr>
              <a:t>Patient</a:t>
            </a:r>
            <a:r>
              <a:rPr lang="en-IE" sz="1200" dirty="0"/>
              <a:t> Triage recommendation.</a:t>
            </a:r>
            <a:endParaRPr lang="en-IE" sz="1200" i="1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evaluate Triage ML model accuracy score.</a:t>
            </a:r>
            <a:endParaRPr lang="en-IE" sz="12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System determines if sensor faulty.</a:t>
            </a:r>
            <a:endParaRPr lang="en-IE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Format research data analysis.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5FF9095-C6A1-51FF-6384-D930A46CAF38}"/>
              </a:ext>
            </a:extLst>
          </p:cNvPr>
          <p:cNvSpPr/>
          <p:nvPr/>
        </p:nvSpPr>
        <p:spPr>
          <a:xfrm rot="5400000">
            <a:off x="5637810" y="4621762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9A160-651F-D745-F047-EEF1757B1A52}"/>
              </a:ext>
            </a:extLst>
          </p:cNvPr>
          <p:cNvSpPr txBox="1"/>
          <p:nvPr/>
        </p:nvSpPr>
        <p:spPr>
          <a:xfrm>
            <a:off x="2943510" y="4161256"/>
            <a:ext cx="1820899" cy="17851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Store</a:t>
            </a:r>
            <a:endParaRPr lang="en-I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Patient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Sensor data.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Dashboard reports.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Actual Triage Outcomes.</a:t>
            </a:r>
          </a:p>
          <a:p>
            <a:pPr marL="288000" indent="-171450">
              <a:buFont typeface="Wingdings" panose="05000000000000000000" pitchFamily="2" charset="2"/>
              <a:buChar char="Ø"/>
            </a:pPr>
            <a:r>
              <a:rPr lang="en-IE" sz="1000" dirty="0"/>
              <a:t>General health (from interview data).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Nurse/ML </a:t>
            </a:r>
            <a:r>
              <a:rPr lang="en-IE" sz="1200" dirty="0"/>
              <a:t>Triage recommendations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Sensor diagnostic data.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3E00B66-BB7B-B681-E040-F1BC960B4192}"/>
              </a:ext>
            </a:extLst>
          </p:cNvPr>
          <p:cNvSpPr/>
          <p:nvPr/>
        </p:nvSpPr>
        <p:spPr>
          <a:xfrm rot="9014606">
            <a:off x="4795141" y="3976571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3D4A9-3E54-EA9A-28BB-A7F2DDAF155E}"/>
              </a:ext>
            </a:extLst>
          </p:cNvPr>
          <p:cNvSpPr txBox="1"/>
          <p:nvPr/>
        </p:nvSpPr>
        <p:spPr>
          <a:xfrm>
            <a:off x="2943385" y="1050263"/>
            <a:ext cx="1880106" cy="28623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IE" sz="1200" b="1" dirty="0"/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Alert Triage action to </a:t>
            </a: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TriCare</a:t>
            </a:r>
            <a:r>
              <a:rPr lang="en-IE" sz="1200" dirty="0"/>
              <a:t> share ML accuracy in Triage recommendations presented to Data Scientists in </a:t>
            </a:r>
            <a:r>
              <a:rPr lang="en-IE" sz="1200" i="1" dirty="0">
                <a:solidFill>
                  <a:schemeClr val="accent1"/>
                </a:solidFill>
              </a:rPr>
              <a:t>ML Health</a:t>
            </a:r>
            <a:r>
              <a:rPr lang="en-IE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Alert </a:t>
            </a:r>
            <a:r>
              <a:rPr lang="en-IE" sz="1200" i="1" dirty="0">
                <a:solidFill>
                  <a:schemeClr val="accent1"/>
                </a:solidFill>
              </a:rPr>
              <a:t>Medic</a:t>
            </a:r>
            <a:r>
              <a:rPr lang="en-IE" sz="1200" dirty="0"/>
              <a:t> of faulty sensor.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/>
              <a:t>Present research dashboard to 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ML Health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i="1" dirty="0" err="1">
                <a:solidFill>
                  <a:schemeClr val="accent1">
                    <a:lumMod val="75000"/>
                  </a:schemeClr>
                </a:solidFill>
              </a:rPr>
              <a:t>TriCARE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dirty="0"/>
              <a:t>to</a:t>
            </a:r>
            <a:r>
              <a:rPr lang="en-IE" sz="12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E" sz="1200" i="1" dirty="0"/>
              <a:t>assess project effectiveness based on research.</a:t>
            </a:r>
            <a:endParaRPr lang="en-IE" sz="1200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BC57EC7-723D-C368-D4BF-F324D5889769}"/>
              </a:ext>
            </a:extLst>
          </p:cNvPr>
          <p:cNvSpPr/>
          <p:nvPr/>
        </p:nvSpPr>
        <p:spPr>
          <a:xfrm rot="10800000">
            <a:off x="4838520" y="2714502"/>
            <a:ext cx="319178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1959C7-09C4-758D-2AF6-95DCBE6340E9}"/>
              </a:ext>
            </a:extLst>
          </p:cNvPr>
          <p:cNvSpPr txBox="1"/>
          <p:nvPr/>
        </p:nvSpPr>
        <p:spPr>
          <a:xfrm>
            <a:off x="4998109" y="170816"/>
            <a:ext cx="1323007" cy="17543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i="1" dirty="0">
                <a:solidFill>
                  <a:schemeClr val="accent1"/>
                </a:solidFill>
              </a:rPr>
              <a:t>ML Heath </a:t>
            </a:r>
            <a:r>
              <a:rPr lang="en-IE" sz="1200" dirty="0"/>
              <a:t>+</a:t>
            </a:r>
            <a:r>
              <a:rPr lang="en-IE" sz="1200" i="1" dirty="0">
                <a:solidFill>
                  <a:schemeClr val="accent1"/>
                </a:solidFill>
              </a:rPr>
              <a:t> DigiHealth</a:t>
            </a:r>
            <a:r>
              <a:rPr lang="en-IE" sz="1200" dirty="0"/>
              <a:t> to update ML model based on historical accuracy and </a:t>
            </a:r>
            <a:r>
              <a:rPr lang="en-IE" sz="1200" i="1" dirty="0">
                <a:solidFill>
                  <a:schemeClr val="accent1"/>
                </a:solidFill>
              </a:rPr>
              <a:t>Patient</a:t>
            </a:r>
            <a:r>
              <a:rPr lang="en-IE" sz="1200" dirty="0"/>
              <a:t> health (from survey data).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47C5E9D-C106-B5CE-DB9E-AD288E8D0673}"/>
              </a:ext>
            </a:extLst>
          </p:cNvPr>
          <p:cNvSpPr/>
          <p:nvPr/>
        </p:nvSpPr>
        <p:spPr>
          <a:xfrm rot="14643518">
            <a:off x="5613590" y="1995676"/>
            <a:ext cx="385309" cy="24058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207CD-2385-9396-902E-35B44E8689D7}"/>
              </a:ext>
            </a:extLst>
          </p:cNvPr>
          <p:cNvSpPr txBox="1"/>
          <p:nvPr/>
        </p:nvSpPr>
        <p:spPr>
          <a:xfrm>
            <a:off x="9548178" y="1302589"/>
            <a:ext cx="12426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Survey questions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Sensor metrics; 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BP 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Activity</a:t>
            </a:r>
          </a:p>
          <a:p>
            <a:pPr marL="252000" indent="-171450">
              <a:buFont typeface="Wingdings" panose="05000000000000000000" pitchFamily="2" charset="2"/>
              <a:buChar char="Ø"/>
            </a:pPr>
            <a:r>
              <a:rPr lang="en-IE" sz="1000" dirty="0"/>
              <a:t>Blood glucose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files</a:t>
            </a:r>
          </a:p>
          <a:p>
            <a:endParaRPr lang="en-IE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8CF922-51A6-7F5B-EEE0-C3236F2E1122}"/>
              </a:ext>
            </a:extLst>
          </p:cNvPr>
          <p:cNvSpPr txBox="1"/>
          <p:nvPr/>
        </p:nvSpPr>
        <p:spPr>
          <a:xfrm>
            <a:off x="10616698" y="4371248"/>
            <a:ext cx="952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XL, CSV data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On screen text (patient dashboard)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Survey data</a:t>
            </a:r>
          </a:p>
          <a:p>
            <a:endParaRPr lang="en-IE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0AA9E-8339-898E-E21B-EAC59299025D}"/>
              </a:ext>
            </a:extLst>
          </p:cNvPr>
          <p:cNvSpPr txBox="1"/>
          <p:nvPr/>
        </p:nvSpPr>
        <p:spPr>
          <a:xfrm>
            <a:off x="7347705" y="4884555"/>
            <a:ext cx="91940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Numerical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XL/PPT/BI output (research)</a:t>
            </a:r>
          </a:p>
          <a:p>
            <a:endParaRPr lang="en-IE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F4C90F-6B95-149D-4570-3DAEC4F3AE44}"/>
              </a:ext>
            </a:extLst>
          </p:cNvPr>
          <p:cNvSpPr txBox="1"/>
          <p:nvPr/>
        </p:nvSpPr>
        <p:spPr>
          <a:xfrm>
            <a:off x="2054018" y="4173131"/>
            <a:ext cx="919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Relational DB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endParaRPr lang="en-IE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F0C6C7-055B-D4CE-45DA-164744746614}"/>
              </a:ext>
            </a:extLst>
          </p:cNvPr>
          <p:cNvSpPr txBox="1"/>
          <p:nvPr/>
        </p:nvSpPr>
        <p:spPr>
          <a:xfrm>
            <a:off x="2003133" y="1063368"/>
            <a:ext cx="9194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Text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XL – accuracy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XML Sensor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Research Dashboard -PPT/BI reports</a:t>
            </a:r>
          </a:p>
          <a:p>
            <a:endParaRPr lang="en-IE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C9BB78-CC0A-BE0A-6FCB-3452BA620B77}"/>
              </a:ext>
            </a:extLst>
          </p:cNvPr>
          <p:cNvSpPr txBox="1"/>
          <p:nvPr/>
        </p:nvSpPr>
        <p:spPr>
          <a:xfrm>
            <a:off x="8110736" y="32202"/>
            <a:ext cx="13875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Project WORD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Project plans – VISIO etc.</a:t>
            </a:r>
          </a:p>
          <a:p>
            <a:endParaRPr lang="en-IE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137D6C-CBCB-573E-4E29-248436ADCC9A}"/>
              </a:ext>
            </a:extLst>
          </p:cNvPr>
          <p:cNvSpPr txBox="1"/>
          <p:nvPr/>
        </p:nvSpPr>
        <p:spPr>
          <a:xfrm>
            <a:off x="3950897" y="170816"/>
            <a:ext cx="101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b="1" dirty="0"/>
              <a:t>Data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00" dirty="0"/>
              <a:t>ML model file</a:t>
            </a:r>
          </a:p>
          <a:p>
            <a:endParaRPr lang="en-I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D9D30-8BF8-0B9E-4D50-BF7278784AA5}"/>
              </a:ext>
            </a:extLst>
          </p:cNvPr>
          <p:cNvSpPr txBox="1"/>
          <p:nvPr/>
        </p:nvSpPr>
        <p:spPr>
          <a:xfrm>
            <a:off x="5776071" y="3154270"/>
            <a:ext cx="1148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b="1" i="1" dirty="0"/>
              <a:t>Predict</a:t>
            </a:r>
            <a:r>
              <a:rPr lang="en-IE" sz="2400" dirty="0"/>
              <a:t> </a:t>
            </a:r>
          </a:p>
          <a:p>
            <a:pPr algn="ctr"/>
            <a:r>
              <a:rPr lang="en-IE" sz="20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29386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294</Words>
  <Application>Microsoft Office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Finnegan</dc:creator>
  <cp:lastModifiedBy>Ciaran Finnegan</cp:lastModifiedBy>
  <cp:revision>16</cp:revision>
  <dcterms:created xsi:type="dcterms:W3CDTF">2022-05-05T18:57:42Z</dcterms:created>
  <dcterms:modified xsi:type="dcterms:W3CDTF">2022-05-05T22:04:31Z</dcterms:modified>
</cp:coreProperties>
</file>