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75" r:id="rId5"/>
    <p:sldId id="908" r:id="rId6"/>
    <p:sldId id="909" r:id="rId7"/>
    <p:sldId id="910" r:id="rId8"/>
    <p:sldId id="898" r:id="rId9"/>
    <p:sldId id="901" r:id="rId10"/>
    <p:sldId id="902" r:id="rId11"/>
    <p:sldId id="903" r:id="rId12"/>
    <p:sldId id="904" r:id="rId13"/>
    <p:sldId id="905" r:id="rId14"/>
    <p:sldId id="906" r:id="rId15"/>
    <p:sldId id="907" r:id="rId16"/>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323"/>
    <a:srgbClr val="3399FF"/>
    <a:srgbClr val="FC4C02"/>
    <a:srgbClr val="D9C0A9"/>
    <a:srgbClr val="615E9B"/>
    <a:srgbClr val="FF0000"/>
    <a:srgbClr val="FC4E02"/>
    <a:srgbClr val="FFFFFF"/>
    <a:srgbClr val="646B6E"/>
    <a:srgbClr val="5A5D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2895" autoAdjust="0"/>
  </p:normalViewPr>
  <p:slideViewPr>
    <p:cSldViewPr snapToGrid="0">
      <p:cViewPr varScale="1">
        <p:scale>
          <a:sx n="87" d="100"/>
          <a:sy n="87" d="100"/>
        </p:scale>
        <p:origin x="-437" y="-86"/>
      </p:cViewPr>
      <p:guideLst>
        <p:guide orient="horz" pos="2160"/>
        <p:guide pos="3840"/>
      </p:guideLst>
    </p:cSldViewPr>
  </p:slideViewPr>
  <p:outlineViewPr>
    <p:cViewPr>
      <p:scale>
        <a:sx n="33" d="100"/>
        <a:sy n="33" d="100"/>
      </p:scale>
      <p:origin x="0" y="-1124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37" d="100"/>
          <a:sy n="37" d="100"/>
        </p:scale>
        <p:origin x="-2256" y="-77"/>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5586644" y="8765791"/>
            <a:ext cx="876128" cy="206566"/>
            <a:chOff x="8" y="1253"/>
            <a:chExt cx="7660" cy="1812"/>
          </a:xfrm>
        </p:grpSpPr>
        <p:sp>
          <p:nvSpPr>
            <p:cNvPr id="7" name="Rectangle 5"/>
            <p:cNvSpPr>
              <a:spLocks noChangeArrowheads="1"/>
            </p:cNvSpPr>
            <p:nvPr/>
          </p:nvSpPr>
          <p:spPr bwMode="auto">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8" name="Freeform 6"/>
            <p:cNvSpPr>
              <a:spLocks/>
            </p:cNvSpPr>
            <p:nvPr/>
          </p:nvSpPr>
          <p:spPr bwMode="auto">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9" name="Freeform 7"/>
            <p:cNvSpPr>
              <a:spLocks/>
            </p:cNvSpPr>
            <p:nvPr/>
          </p:nvSpPr>
          <p:spPr bwMode="auto">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0" name="Freeform 8"/>
            <p:cNvSpPr>
              <a:spLocks/>
            </p:cNvSpPr>
            <p:nvPr/>
          </p:nvSpPr>
          <p:spPr bwMode="auto">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1" name="Freeform 9"/>
            <p:cNvSpPr>
              <a:spLocks/>
            </p:cNvSpPr>
            <p:nvPr/>
          </p:nvSpPr>
          <p:spPr bwMode="auto">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2" name="Freeform 10"/>
            <p:cNvSpPr>
              <a:spLocks/>
            </p:cNvSpPr>
            <p:nvPr/>
          </p:nvSpPr>
          <p:spPr bwMode="auto">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3" name="Freeform 11"/>
            <p:cNvSpPr>
              <a:spLocks/>
            </p:cNvSpPr>
            <p:nvPr/>
          </p:nvSpPr>
          <p:spPr bwMode="auto">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4" name="Freeform 12"/>
            <p:cNvSpPr>
              <a:spLocks/>
            </p:cNvSpPr>
            <p:nvPr/>
          </p:nvSpPr>
          <p:spPr bwMode="auto">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5" name="Freeform 13"/>
            <p:cNvSpPr>
              <a:spLocks/>
            </p:cNvSpPr>
            <p:nvPr/>
          </p:nvSpPr>
          <p:spPr bwMode="auto">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6" name="Freeform 14"/>
            <p:cNvSpPr>
              <a:spLocks/>
            </p:cNvSpPr>
            <p:nvPr/>
          </p:nvSpPr>
          <p:spPr bwMode="auto">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7" name="Freeform 15"/>
            <p:cNvSpPr>
              <a:spLocks/>
            </p:cNvSpPr>
            <p:nvPr/>
          </p:nvSpPr>
          <p:spPr bwMode="auto">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8" name="Freeform 16"/>
            <p:cNvSpPr>
              <a:spLocks/>
            </p:cNvSpPr>
            <p:nvPr/>
          </p:nvSpPr>
          <p:spPr bwMode="auto">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19" name="Freeform 17"/>
            <p:cNvSpPr>
              <a:spLocks/>
            </p:cNvSpPr>
            <p:nvPr/>
          </p:nvSpPr>
          <p:spPr bwMode="auto">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0" name="Freeform 18"/>
            <p:cNvSpPr>
              <a:spLocks/>
            </p:cNvSpPr>
            <p:nvPr/>
          </p:nvSpPr>
          <p:spPr bwMode="auto">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1" name="Rectangle 19"/>
            <p:cNvSpPr>
              <a:spLocks noChangeArrowheads="1"/>
            </p:cNvSpPr>
            <p:nvPr/>
          </p:nvSpPr>
          <p:spPr bwMode="auto">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2" name="Freeform 20"/>
            <p:cNvSpPr>
              <a:spLocks/>
            </p:cNvSpPr>
            <p:nvPr/>
          </p:nvSpPr>
          <p:spPr bwMode="auto">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3" name="Freeform 21"/>
            <p:cNvSpPr>
              <a:spLocks/>
            </p:cNvSpPr>
            <p:nvPr/>
          </p:nvSpPr>
          <p:spPr bwMode="auto">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4" name="Freeform 22"/>
            <p:cNvSpPr>
              <a:spLocks noEditPoints="1"/>
            </p:cNvSpPr>
            <p:nvPr/>
          </p:nvSpPr>
          <p:spPr bwMode="auto">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5" name="Rectangle 23"/>
            <p:cNvSpPr>
              <a:spLocks noChangeArrowheads="1"/>
            </p:cNvSpPr>
            <p:nvPr/>
          </p:nvSpPr>
          <p:spPr bwMode="auto">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6" name="Freeform 24"/>
            <p:cNvSpPr>
              <a:spLocks noEditPoints="1"/>
            </p:cNvSpPr>
            <p:nvPr/>
          </p:nvSpPr>
          <p:spPr bwMode="auto">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7" name="Freeform 25"/>
            <p:cNvSpPr>
              <a:spLocks/>
            </p:cNvSpPr>
            <p:nvPr/>
          </p:nvSpPr>
          <p:spPr bwMode="auto">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8" name="Freeform 26"/>
            <p:cNvSpPr>
              <a:spLocks noEditPoints="1"/>
            </p:cNvSpPr>
            <p:nvPr/>
          </p:nvSpPr>
          <p:spPr bwMode="auto">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29" name="Freeform 27"/>
            <p:cNvSpPr>
              <a:spLocks/>
            </p:cNvSpPr>
            <p:nvPr/>
          </p:nvSpPr>
          <p:spPr bwMode="auto">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30" name="Freeform 28"/>
            <p:cNvSpPr>
              <a:spLocks noEditPoints="1"/>
            </p:cNvSpPr>
            <p:nvPr/>
          </p:nvSpPr>
          <p:spPr bwMode="auto">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31" name="Freeform 29"/>
            <p:cNvSpPr>
              <a:spLocks noEditPoints="1"/>
            </p:cNvSpPr>
            <p:nvPr/>
          </p:nvSpPr>
          <p:spPr bwMode="auto">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sp>
          <p:nvSpPr>
            <p:cNvPr id="32" name="Freeform 30"/>
            <p:cNvSpPr>
              <a:spLocks/>
            </p:cNvSpPr>
            <p:nvPr/>
          </p:nvSpPr>
          <p:spPr bwMode="auto">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dirty="0"/>
            </a:p>
          </p:txBody>
        </p:sp>
      </p:grpSp>
      <p:grpSp>
        <p:nvGrpSpPr>
          <p:cNvPr id="33" name="Group 32"/>
          <p:cNvGrpSpPr/>
          <p:nvPr/>
        </p:nvGrpSpPr>
        <p:grpSpPr>
          <a:xfrm>
            <a:off x="470334" y="8744724"/>
            <a:ext cx="4058317" cy="248700"/>
            <a:chOff x="681748" y="8704845"/>
            <a:chExt cx="4004552" cy="246221"/>
          </a:xfrm>
        </p:grpSpPr>
        <p:sp>
          <p:nvSpPr>
            <p:cNvPr id="34" name="TextBox 33"/>
            <p:cNvSpPr txBox="1"/>
            <p:nvPr/>
          </p:nvSpPr>
          <p:spPr>
            <a:xfrm>
              <a:off x="681748" y="8704845"/>
              <a:ext cx="155492" cy="123111"/>
            </a:xfrm>
            <a:prstGeom prst="rect">
              <a:avLst/>
            </a:prstGeom>
            <a:noFill/>
          </p:spPr>
          <p:txBody>
            <a:bodyPr wrap="square" lIns="0" tIns="0" rIns="0" bIns="0" rtlCol="0">
              <a:spAutoFit/>
            </a:bodyPr>
            <a:lstStyle/>
            <a:p>
              <a:pPr algn="r"/>
              <a:fld id="{A451A07B-B76A-44B1-A3B6-F5E503C73A35}" type="slidenum">
                <a:rPr lang="en-US" sz="800">
                  <a:solidFill>
                    <a:schemeClr val="bg2"/>
                  </a:solidFill>
                </a:rPr>
                <a:pPr algn="r"/>
                <a:t>‹#›</a:t>
              </a:fld>
              <a:endParaRPr lang="en-US" sz="800" dirty="0">
                <a:solidFill>
                  <a:schemeClr val="bg2"/>
                </a:solidFill>
              </a:endParaRPr>
            </a:p>
          </p:txBody>
        </p:sp>
        <p:sp>
          <p:nvSpPr>
            <p:cNvPr id="35" name="Date Placeholder 3"/>
            <p:cNvSpPr txBox="1">
              <a:spLocks/>
            </p:cNvSpPr>
            <p:nvPr/>
          </p:nvSpPr>
          <p:spPr>
            <a:xfrm>
              <a:off x="952512" y="8704845"/>
              <a:ext cx="3733788"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t>Copyright © </a:t>
              </a:r>
              <a:r>
                <a:rPr lang="en-GB" altLang="en-US" dirty="0" smtClean="0"/>
                <a:t>2015 </a:t>
              </a:r>
              <a:r>
                <a:rPr lang="en-GB" altLang="en-US" dirty="0"/>
                <a:t>BAE Systems. All Rights </a:t>
              </a:r>
              <a:r>
                <a:rPr lang="en-GB" altLang="en-US" dirty="0" smtClean="0"/>
                <a:t>Reserved. </a:t>
              </a:r>
              <a:br>
                <a:rPr lang="en-GB" altLang="en-US" dirty="0" smtClean="0"/>
              </a:br>
              <a:r>
                <a:rPr lang="en-GB" altLang="en-US" dirty="0" smtClean="0"/>
                <a:t>BAE Systems is a trade mark of BAE Systems plc</a:t>
              </a:r>
              <a:r>
                <a:rPr lang="en-GB" altLang="en-US" baseline="0" dirty="0" smtClean="0"/>
                <a:t> | </a:t>
              </a:r>
              <a:r>
                <a:rPr lang="en-GB" altLang="en-US" dirty="0" smtClean="0"/>
                <a:t>BAE SYSTEMS  PROPRIETARY </a:t>
              </a:r>
              <a:endParaRPr lang="en-GB" altLang="en-US" dirty="0"/>
            </a:p>
          </p:txBody>
        </p:sp>
        <p:sp>
          <p:nvSpPr>
            <p:cNvPr id="36" name="Date Placeholder 3"/>
            <p:cNvSpPr txBox="1">
              <a:spLocks/>
            </p:cNvSpPr>
            <p:nvPr/>
          </p:nvSpPr>
          <p:spPr>
            <a:xfrm>
              <a:off x="881212" y="8704845"/>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t>| </a:t>
              </a:r>
              <a:endParaRPr lang="en-GB" altLang="en-US" dirty="0">
                <a:solidFill>
                  <a:schemeClr val="accent5"/>
                </a:solidFill>
              </a:endParaRPr>
            </a:p>
          </p:txBody>
        </p:sp>
      </p:grpSp>
    </p:spTree>
    <p:extLst>
      <p:ext uri="{BB962C8B-B14F-4D97-AF65-F5344CB8AC3E}">
        <p14:creationId xmlns:p14="http://schemas.microsoft.com/office/powerpoint/2010/main" val="270348562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03263" y="517525"/>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3807890"/>
            <a:ext cx="5560060" cy="4767328"/>
          </a:xfrm>
          <a:prstGeom prst="rect">
            <a:avLst/>
          </a:prstGeom>
        </p:spPr>
        <p:txBody>
          <a:bodyPr vert="horz" lIns="92492" tIns="46246" rIns="92492" bIns="46246"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9" name="Group 4"/>
          <p:cNvGrpSpPr>
            <a:grpSpLocks noChangeAspect="1"/>
          </p:cNvGrpSpPr>
          <p:nvPr/>
        </p:nvGrpSpPr>
        <p:grpSpPr bwMode="auto">
          <a:xfrm>
            <a:off x="5378940" y="8814143"/>
            <a:ext cx="876128" cy="206566"/>
            <a:chOff x="8" y="1253"/>
            <a:chExt cx="7660" cy="1812"/>
          </a:xfrm>
        </p:grpSpPr>
        <p:sp>
          <p:nvSpPr>
            <p:cNvPr id="10" name="Rectangle 5"/>
            <p:cNvSpPr>
              <a:spLocks noChangeArrowheads="1"/>
            </p:cNvSpPr>
            <p:nvPr/>
          </p:nvSpPr>
          <p:spPr bwMode="auto">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11" name="Freeform 6"/>
            <p:cNvSpPr>
              <a:spLocks/>
            </p:cNvSpPr>
            <p:nvPr/>
          </p:nvSpPr>
          <p:spPr bwMode="auto">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12" name="Freeform 7"/>
            <p:cNvSpPr>
              <a:spLocks/>
            </p:cNvSpPr>
            <p:nvPr/>
          </p:nvSpPr>
          <p:spPr bwMode="auto">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13" name="Freeform 8"/>
            <p:cNvSpPr>
              <a:spLocks/>
            </p:cNvSpPr>
            <p:nvPr/>
          </p:nvSpPr>
          <p:spPr bwMode="auto">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14" name="Freeform 9"/>
            <p:cNvSpPr>
              <a:spLocks/>
            </p:cNvSpPr>
            <p:nvPr/>
          </p:nvSpPr>
          <p:spPr bwMode="auto">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15" name="Freeform 10"/>
            <p:cNvSpPr>
              <a:spLocks/>
            </p:cNvSpPr>
            <p:nvPr/>
          </p:nvSpPr>
          <p:spPr bwMode="auto">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16" name="Freeform 11"/>
            <p:cNvSpPr>
              <a:spLocks/>
            </p:cNvSpPr>
            <p:nvPr/>
          </p:nvSpPr>
          <p:spPr bwMode="auto">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17" name="Freeform 12"/>
            <p:cNvSpPr>
              <a:spLocks/>
            </p:cNvSpPr>
            <p:nvPr/>
          </p:nvSpPr>
          <p:spPr bwMode="auto">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18" name="Freeform 13"/>
            <p:cNvSpPr>
              <a:spLocks/>
            </p:cNvSpPr>
            <p:nvPr/>
          </p:nvSpPr>
          <p:spPr bwMode="auto">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19" name="Freeform 14"/>
            <p:cNvSpPr>
              <a:spLocks/>
            </p:cNvSpPr>
            <p:nvPr/>
          </p:nvSpPr>
          <p:spPr bwMode="auto">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0" name="Freeform 15"/>
            <p:cNvSpPr>
              <a:spLocks/>
            </p:cNvSpPr>
            <p:nvPr/>
          </p:nvSpPr>
          <p:spPr bwMode="auto">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1" name="Freeform 16"/>
            <p:cNvSpPr>
              <a:spLocks/>
            </p:cNvSpPr>
            <p:nvPr/>
          </p:nvSpPr>
          <p:spPr bwMode="auto">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2" name="Freeform 17"/>
            <p:cNvSpPr>
              <a:spLocks/>
            </p:cNvSpPr>
            <p:nvPr/>
          </p:nvSpPr>
          <p:spPr bwMode="auto">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3" name="Freeform 18"/>
            <p:cNvSpPr>
              <a:spLocks/>
            </p:cNvSpPr>
            <p:nvPr/>
          </p:nvSpPr>
          <p:spPr bwMode="auto">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4" name="Rectangle 19"/>
            <p:cNvSpPr>
              <a:spLocks noChangeArrowheads="1"/>
            </p:cNvSpPr>
            <p:nvPr/>
          </p:nvSpPr>
          <p:spPr bwMode="auto">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5" name="Freeform 20"/>
            <p:cNvSpPr>
              <a:spLocks/>
            </p:cNvSpPr>
            <p:nvPr/>
          </p:nvSpPr>
          <p:spPr bwMode="auto">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6" name="Freeform 21"/>
            <p:cNvSpPr>
              <a:spLocks/>
            </p:cNvSpPr>
            <p:nvPr/>
          </p:nvSpPr>
          <p:spPr bwMode="auto">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7" name="Freeform 22"/>
            <p:cNvSpPr>
              <a:spLocks noEditPoints="1"/>
            </p:cNvSpPr>
            <p:nvPr/>
          </p:nvSpPr>
          <p:spPr bwMode="auto">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8" name="Rectangle 23"/>
            <p:cNvSpPr>
              <a:spLocks noChangeArrowheads="1"/>
            </p:cNvSpPr>
            <p:nvPr/>
          </p:nvSpPr>
          <p:spPr bwMode="auto">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29" name="Freeform 24"/>
            <p:cNvSpPr>
              <a:spLocks noEditPoints="1"/>
            </p:cNvSpPr>
            <p:nvPr/>
          </p:nvSpPr>
          <p:spPr bwMode="auto">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30" name="Freeform 25"/>
            <p:cNvSpPr>
              <a:spLocks/>
            </p:cNvSpPr>
            <p:nvPr/>
          </p:nvSpPr>
          <p:spPr bwMode="auto">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31" name="Freeform 26"/>
            <p:cNvSpPr>
              <a:spLocks noEditPoints="1"/>
            </p:cNvSpPr>
            <p:nvPr/>
          </p:nvSpPr>
          <p:spPr bwMode="auto">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32" name="Freeform 27"/>
            <p:cNvSpPr>
              <a:spLocks/>
            </p:cNvSpPr>
            <p:nvPr/>
          </p:nvSpPr>
          <p:spPr bwMode="auto">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33" name="Freeform 28"/>
            <p:cNvSpPr>
              <a:spLocks noEditPoints="1"/>
            </p:cNvSpPr>
            <p:nvPr/>
          </p:nvSpPr>
          <p:spPr bwMode="auto">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34" name="Freeform 29"/>
            <p:cNvSpPr>
              <a:spLocks noEditPoints="1"/>
            </p:cNvSpPr>
            <p:nvPr/>
          </p:nvSpPr>
          <p:spPr bwMode="auto">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sp>
          <p:nvSpPr>
            <p:cNvPr id="35" name="Freeform 30"/>
            <p:cNvSpPr>
              <a:spLocks/>
            </p:cNvSpPr>
            <p:nvPr/>
          </p:nvSpPr>
          <p:spPr bwMode="auto">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800" dirty="0"/>
            </a:p>
          </p:txBody>
        </p:sp>
      </p:grpSp>
      <p:grpSp>
        <p:nvGrpSpPr>
          <p:cNvPr id="39" name="Group 38"/>
          <p:cNvGrpSpPr/>
          <p:nvPr/>
        </p:nvGrpSpPr>
        <p:grpSpPr>
          <a:xfrm>
            <a:off x="470334" y="8792499"/>
            <a:ext cx="4058317" cy="248700"/>
            <a:chOff x="681748" y="8704845"/>
            <a:chExt cx="4004552" cy="246221"/>
          </a:xfrm>
        </p:grpSpPr>
        <p:sp>
          <p:nvSpPr>
            <p:cNvPr id="36" name="TextBox 35"/>
            <p:cNvSpPr txBox="1"/>
            <p:nvPr/>
          </p:nvSpPr>
          <p:spPr>
            <a:xfrm>
              <a:off x="681748" y="8704845"/>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solidFill>
                </a:rPr>
                <a:pPr algn="r"/>
                <a:t>‹#›</a:t>
              </a:fld>
              <a:endParaRPr lang="en-US" sz="800" dirty="0">
                <a:solidFill>
                  <a:schemeClr val="bg2"/>
                </a:solidFill>
              </a:endParaRPr>
            </a:p>
          </p:txBody>
        </p:sp>
        <p:sp>
          <p:nvSpPr>
            <p:cNvPr id="37" name="Date Placeholder 3"/>
            <p:cNvSpPr txBox="1">
              <a:spLocks/>
            </p:cNvSpPr>
            <p:nvPr/>
          </p:nvSpPr>
          <p:spPr>
            <a:xfrm>
              <a:off x="952512" y="8704845"/>
              <a:ext cx="3733788"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t>Copyright © </a:t>
              </a:r>
              <a:r>
                <a:rPr lang="en-GB" altLang="en-US" dirty="0" smtClean="0"/>
                <a:t>2015 </a:t>
              </a:r>
              <a:r>
                <a:rPr lang="en-GB" altLang="en-US" dirty="0"/>
                <a:t>BAE Systems. All Rights </a:t>
              </a:r>
              <a:r>
                <a:rPr lang="en-GB" altLang="en-US" dirty="0" smtClean="0"/>
                <a:t>Reserved. </a:t>
              </a:r>
              <a:br>
                <a:rPr lang="en-GB" altLang="en-US" dirty="0" smtClean="0"/>
              </a:br>
              <a:r>
                <a:rPr lang="en-GB" altLang="en-US" dirty="0" smtClean="0"/>
                <a:t>BAE Systems is a trade mark of BAE Systems plc</a:t>
              </a:r>
              <a:r>
                <a:rPr lang="en-GB" altLang="en-US" baseline="0" dirty="0" smtClean="0"/>
                <a:t> | </a:t>
              </a:r>
              <a:r>
                <a:rPr lang="en-GB" altLang="en-US" dirty="0" smtClean="0"/>
                <a:t>BAE SYSTEMS  PROPRIETARY </a:t>
              </a:r>
              <a:endParaRPr lang="en-GB" altLang="en-US" dirty="0"/>
            </a:p>
          </p:txBody>
        </p:sp>
        <p:sp>
          <p:nvSpPr>
            <p:cNvPr id="38" name="Date Placeholder 3"/>
            <p:cNvSpPr txBox="1">
              <a:spLocks/>
            </p:cNvSpPr>
            <p:nvPr/>
          </p:nvSpPr>
          <p:spPr>
            <a:xfrm>
              <a:off x="881212" y="8704845"/>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t>| </a:t>
              </a:r>
              <a:endParaRPr lang="en-GB" altLang="en-US" dirty="0">
                <a:solidFill>
                  <a:schemeClr val="accent5"/>
                </a:solidFill>
              </a:endParaRPr>
            </a:p>
          </p:txBody>
        </p:sp>
      </p:grpSp>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3627488045"/>
      </p:ext>
    </p:extLst>
  </p:cSld>
  <p:clrMap bg1="lt1" tx1="dk1" bg2="lt2" tx2="dk2" accent1="accent1" accent2="accent2" accent3="accent3" accent4="accent4" accent5="accent5" accent6="accent6" hlink="hlink" folHlink="folHlink"/>
  <p:hf ftr="0" dt="0"/>
  <p:notesStyle>
    <a:lvl1pPr marL="173038" indent="-173038" algn="l" defTabSz="914400" rtl="0" eaLnBrk="1" latinLnBrk="0" hangingPunct="1">
      <a:lnSpc>
        <a:spcPct val="90000"/>
      </a:lnSpc>
      <a:spcBef>
        <a:spcPts val="200"/>
      </a:spcBef>
      <a:buFont typeface="Arial" panose="020B0604020202020204" pitchFamily="34" charset="0"/>
      <a:buChar char="•"/>
      <a:defRPr sz="1600" kern="1200">
        <a:solidFill>
          <a:schemeClr val="tx1"/>
        </a:solidFill>
        <a:latin typeface="+mn-lt"/>
        <a:ea typeface="+mn-ea"/>
        <a:cs typeface="+mn-cs"/>
      </a:defRPr>
    </a:lvl1pPr>
    <a:lvl2pPr marL="346075" indent="-173038" algn="l" defTabSz="914400" rtl="0" eaLnBrk="1" latinLnBrk="0" hangingPunct="1">
      <a:lnSpc>
        <a:spcPct val="90000"/>
      </a:lnSpc>
      <a:spcBef>
        <a:spcPts val="200"/>
      </a:spcBef>
      <a:buClr>
        <a:schemeClr val="tx2"/>
      </a:buClr>
      <a:buFont typeface="Arial" panose="020B0604020202020204" pitchFamily="34" charset="0"/>
      <a:buChar char="•"/>
      <a:defRPr sz="1400" kern="1200">
        <a:solidFill>
          <a:schemeClr val="tx2"/>
        </a:solidFill>
        <a:latin typeface="+mn-lt"/>
        <a:ea typeface="+mn-ea"/>
        <a:cs typeface="+mn-cs"/>
      </a:defRPr>
    </a:lvl2pPr>
    <a:lvl3pPr marL="512763" indent="-166688" algn="l" defTabSz="914400" rtl="0" eaLnBrk="1" latinLnBrk="0" hangingPunct="1">
      <a:lnSpc>
        <a:spcPct val="90000"/>
      </a:lnSpc>
      <a:spcBef>
        <a:spcPts val="200"/>
      </a:spcBef>
      <a:buClr>
        <a:schemeClr val="tx2"/>
      </a:buClr>
      <a:buFont typeface="Arial" panose="020B0604020202020204" pitchFamily="34" charset="0"/>
      <a:buChar char="•"/>
      <a:defRPr sz="1200" kern="1200">
        <a:solidFill>
          <a:schemeClr val="tx2"/>
        </a:solidFill>
        <a:latin typeface="+mn-lt"/>
        <a:ea typeface="+mn-ea"/>
        <a:cs typeface="+mn-cs"/>
      </a:defRPr>
    </a:lvl3pPr>
    <a:lvl4pPr marL="685800" indent="-173038" algn="l" defTabSz="914400" rtl="0" eaLnBrk="1" latinLnBrk="0" hangingPunct="1">
      <a:lnSpc>
        <a:spcPct val="90000"/>
      </a:lnSpc>
      <a:spcBef>
        <a:spcPts val="200"/>
      </a:spcBef>
      <a:buClr>
        <a:schemeClr val="tx2"/>
      </a:buClr>
      <a:buFont typeface="Arial" panose="020B0604020202020204" pitchFamily="34" charset="0"/>
      <a:buChar char="•"/>
      <a:defRPr sz="1200" kern="1200">
        <a:solidFill>
          <a:schemeClr val="tx2"/>
        </a:solidFill>
        <a:latin typeface="+mn-lt"/>
        <a:ea typeface="+mn-ea"/>
        <a:cs typeface="+mn-cs"/>
      </a:defRPr>
    </a:lvl4pPr>
    <a:lvl5pPr marL="858838" indent="-173038" algn="l" defTabSz="914400" rtl="0" eaLnBrk="1" latinLnBrk="0" hangingPunct="1">
      <a:lnSpc>
        <a:spcPct val="90000"/>
      </a:lnSpc>
      <a:spcBef>
        <a:spcPts val="200"/>
      </a:spcBef>
      <a:buClr>
        <a:schemeClr val="tx2"/>
      </a:buClr>
      <a:buFont typeface="Arial" panose="020B0604020202020204" pitchFamily="34" charset="0"/>
      <a:buChar char="•"/>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Header Placeholder 3"/>
          <p:cNvSpPr>
            <a:spLocks noGrp="1"/>
          </p:cNvSpPr>
          <p:nvPr>
            <p:ph type="hdr" sz="quarter" idx="10"/>
          </p:nvPr>
        </p:nvSpPr>
        <p:spPr>
          <a:xfrm>
            <a:off x="0" y="0"/>
            <a:ext cx="2945397" cy="496490"/>
          </a:xfrm>
          <a:prstGeom prst="rect">
            <a:avLst/>
          </a:prstGeom>
        </p:spPr>
        <p:txBody>
          <a:bodyPr lIns="86755" tIns="43377" rIns="86755" bIns="43377"/>
          <a:lstStyle/>
          <a:p>
            <a:endParaRPr lang="en-US" dirty="0">
              <a:solidFill>
                <a:prstClr val="black"/>
              </a:solidFill>
              <a:latin typeface="Calibri"/>
            </a:endParaRPr>
          </a:p>
        </p:txBody>
      </p:sp>
    </p:spTree>
    <p:extLst>
      <p:ext uri="{BB962C8B-B14F-4D97-AF65-F5344CB8AC3E}">
        <p14:creationId xmlns:p14="http://schemas.microsoft.com/office/powerpoint/2010/main" val="2821645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6" name="Rectangle 35"/>
          <p:cNvSpPr/>
          <p:nvPr userDrawn="1"/>
        </p:nvSpPr>
        <p:spPr bwMode="gray">
          <a:xfrm>
            <a:off x="2381" y="893"/>
            <a:ext cx="12188825" cy="68562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p:cNvSpPr>
            <a:spLocks noGrp="1"/>
          </p:cNvSpPr>
          <p:nvPr>
            <p:ph type="ctrTitle" hasCustomPrompt="1"/>
          </p:nvPr>
        </p:nvSpPr>
        <p:spPr bwMode="white">
          <a:xfrm>
            <a:off x="1237120" y="2086343"/>
            <a:ext cx="10037112" cy="1292662"/>
          </a:xfrm>
        </p:spPr>
        <p:txBody>
          <a:bodyPr wrap="square" anchor="b">
            <a:noAutofit/>
          </a:bodyPr>
          <a:lstStyle>
            <a:lvl1pPr algn="l">
              <a:lnSpc>
                <a:spcPct val="100000"/>
              </a:lnSpc>
              <a:defRPr sz="4200">
                <a:solidFill>
                  <a:schemeClr val="bg1"/>
                </a:solidFill>
              </a:defRPr>
            </a:lvl1pPr>
          </a:lstStyle>
          <a:p>
            <a:r>
              <a:rPr lang="en-US" dirty="0" smtClean="0"/>
              <a:t>Click to Edit Master Title Style</a:t>
            </a:r>
            <a:endParaRPr lang="en-US" dirty="0"/>
          </a:p>
        </p:txBody>
      </p:sp>
      <p:sp>
        <p:nvSpPr>
          <p:cNvPr id="38" name="Rectangle 37"/>
          <p:cNvSpPr/>
          <p:nvPr userDrawn="1"/>
        </p:nvSpPr>
        <p:spPr bwMode="white">
          <a:xfrm>
            <a:off x="914161" y="2862263"/>
            <a:ext cx="164739" cy="411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99" dirty="0">
              <a:latin typeface="Tahoma" panose="020B0604030504040204" pitchFamily="34" charset="0"/>
              <a:ea typeface="Tahoma" panose="020B0604030504040204" pitchFamily="34" charset="0"/>
              <a:cs typeface="Tahoma" panose="020B0604030504040204" pitchFamily="34" charset="0"/>
            </a:endParaRPr>
          </a:p>
        </p:txBody>
      </p:sp>
      <p:sp>
        <p:nvSpPr>
          <p:cNvPr id="40" name="Text Placeholder 2"/>
          <p:cNvSpPr>
            <a:spLocks noGrp="1"/>
          </p:cNvSpPr>
          <p:nvPr>
            <p:ph type="body" idx="10"/>
          </p:nvPr>
        </p:nvSpPr>
        <p:spPr bwMode="white">
          <a:xfrm>
            <a:off x="1244262" y="3617743"/>
            <a:ext cx="10029970" cy="313932"/>
          </a:xfrm>
          <a:prstGeom prst="rect">
            <a:avLst/>
          </a:prstGeom>
        </p:spPr>
        <p:txBody>
          <a:bodyPr wrap="square" anchor="t">
            <a:noAutofit/>
          </a:bodyPr>
          <a:lstStyle>
            <a:lvl1pPr marL="288925" indent="-288925">
              <a:lnSpc>
                <a:spcPct val="85000"/>
              </a:lnSpc>
              <a:buClr>
                <a:schemeClr val="bg1"/>
              </a:buClr>
              <a:buFont typeface="Tahoma" panose="020B0604030504040204" pitchFamily="34" charset="0"/>
              <a:buChar char="˃"/>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58" name="Text Placeholder 56"/>
          <p:cNvSpPr>
            <a:spLocks noGrp="1"/>
          </p:cNvSpPr>
          <p:nvPr>
            <p:ph type="body" sz="quarter" idx="11"/>
          </p:nvPr>
        </p:nvSpPr>
        <p:spPr bwMode="white">
          <a:xfrm>
            <a:off x="1258095" y="4288320"/>
            <a:ext cx="9995452" cy="744537"/>
          </a:xfrm>
        </p:spPr>
        <p:txBody>
          <a:bodyPr>
            <a:noAutofit/>
          </a:bodyPr>
          <a:lstStyle>
            <a:lvl1pPr marL="0" indent="0">
              <a:lnSpc>
                <a:spcPct val="90000"/>
              </a:lnSpc>
              <a:buFont typeface="Tahoma" panose="020B0604030504040204" pitchFamily="34" charset="0"/>
              <a:buChar char="​"/>
              <a:defRPr sz="1800" b="1">
                <a:solidFill>
                  <a:schemeClr val="bg1"/>
                </a:solidFill>
              </a:defRPr>
            </a:lvl1pPr>
            <a:lvl2pPr marL="0" indent="0">
              <a:lnSpc>
                <a:spcPct val="90000"/>
              </a:lnSpc>
              <a:spcBef>
                <a:spcPts val="0"/>
              </a:spcBef>
              <a:spcAft>
                <a:spcPts val="0"/>
              </a:spcAft>
              <a:buFont typeface="Tahoma" panose="020B0604030504040204" pitchFamily="34" charset="0"/>
              <a:buChar char="​"/>
              <a:defRPr sz="1800">
                <a:solidFill>
                  <a:schemeClr val="bg1"/>
                </a:solidFill>
              </a:defRPr>
            </a:lvl2pPr>
            <a:lvl3pPr marL="0" indent="0">
              <a:lnSpc>
                <a:spcPct val="90000"/>
              </a:lnSpc>
              <a:spcBef>
                <a:spcPts val="0"/>
              </a:spcBef>
              <a:spcAft>
                <a:spcPts val="0"/>
              </a:spcAft>
              <a:buFont typeface="Tahoma" panose="020B0604030504040204" pitchFamily="34" charset="0"/>
              <a:buChar char="​"/>
              <a:defRPr sz="1800">
                <a:solidFill>
                  <a:schemeClr val="bg1"/>
                </a:solidFill>
              </a:defRPr>
            </a:lvl3pPr>
            <a:lvl4pPr marL="0" indent="0">
              <a:lnSpc>
                <a:spcPct val="90000"/>
              </a:lnSpc>
              <a:spcBef>
                <a:spcPts val="0"/>
              </a:spcBef>
              <a:spcAft>
                <a:spcPts val="0"/>
              </a:spcAft>
              <a:buFont typeface="Tahoma" panose="020B0604030504040204" pitchFamily="34" charset="0"/>
              <a:buChar char="​"/>
              <a:defRPr sz="1800">
                <a:solidFill>
                  <a:schemeClr val="bg1"/>
                </a:solidFill>
              </a:defRPr>
            </a:lvl4pPr>
            <a:lvl5pPr marL="0" indent="0">
              <a:lnSpc>
                <a:spcPct val="90000"/>
              </a:lnSpc>
              <a:spcBef>
                <a:spcPts val="0"/>
              </a:spcBef>
              <a:spcAft>
                <a:spcPts val="0"/>
              </a:spcAft>
              <a:buFont typeface="Tahoma" panose="020B0604030504040204" pitchFamily="34" charset="0"/>
              <a:buChar char="​"/>
              <a:defRPr sz="1800">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sp>
        <p:nvSpPr>
          <p:cNvPr id="39" name="Rectangle 38"/>
          <p:cNvSpPr/>
          <p:nvPr userDrawn="1"/>
        </p:nvSpPr>
        <p:spPr bwMode="gray">
          <a:xfrm>
            <a:off x="1588" y="5943838"/>
            <a:ext cx="12188824" cy="91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9" name="Group 4"/>
          <p:cNvGrpSpPr>
            <a:grpSpLocks noChangeAspect="1"/>
          </p:cNvGrpSpPr>
          <p:nvPr userDrawn="1"/>
        </p:nvGrpSpPr>
        <p:grpSpPr bwMode="gray">
          <a:xfrm>
            <a:off x="9720862" y="6216299"/>
            <a:ext cx="1553370" cy="367455"/>
            <a:chOff x="8" y="1253"/>
            <a:chExt cx="7660" cy="1812"/>
          </a:xfrm>
        </p:grpSpPr>
        <p:sp>
          <p:nvSpPr>
            <p:cNvPr id="10"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1"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2"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3"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4"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5"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6"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7"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8"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9"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0"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1"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2"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3"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4"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5"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6"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7"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8"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29"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0"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1"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2"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3"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4"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5"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47" name="TextBox 46"/>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48"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2018</a:t>
            </a:r>
            <a:r>
              <a:rPr lang="en-GB" altLang="en-US" baseline="0" dirty="0" smtClean="0">
                <a:solidFill>
                  <a:schemeClr val="bg2">
                    <a:lumMod val="75000"/>
                  </a:schemeClr>
                </a:solidFill>
              </a:rPr>
              <a:t> </a:t>
            </a:r>
            <a:r>
              <a:rPr lang="en-GB" altLang="en-US" dirty="0" smtClean="0">
                <a:solidFill>
                  <a:schemeClr val="bg2">
                    <a:lumMod val="75000"/>
                  </a:schemeClr>
                </a:solidFill>
              </a:rPr>
              <a:t>BAE </a:t>
            </a:r>
            <a:r>
              <a:rPr lang="en-GB" altLang="en-US" dirty="0">
                <a:solidFill>
                  <a:schemeClr val="bg2">
                    <a:lumMod val="75000"/>
                  </a:schemeClr>
                </a:solidFill>
              </a:rPr>
              <a:t>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49"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Tree>
    <p:extLst>
      <p:ext uri="{BB962C8B-B14F-4D97-AF65-F5344CB8AC3E}">
        <p14:creationId xmlns:p14="http://schemas.microsoft.com/office/powerpoint/2010/main" val="124489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2448">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91" name="Rectangle 90"/>
          <p:cNvSpPr/>
          <p:nvPr userDrawn="1"/>
        </p:nvSpPr>
        <p:spPr bwMode="gray">
          <a:xfrm>
            <a:off x="0" y="5943838"/>
            <a:ext cx="12188824" cy="91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33" name="Group 4"/>
          <p:cNvGrpSpPr>
            <a:grpSpLocks noChangeAspect="1"/>
          </p:cNvGrpSpPr>
          <p:nvPr userDrawn="1"/>
        </p:nvGrpSpPr>
        <p:grpSpPr bwMode="gray">
          <a:xfrm>
            <a:off x="9980972" y="6246852"/>
            <a:ext cx="1295040" cy="306348"/>
            <a:chOff x="8" y="1253"/>
            <a:chExt cx="7660" cy="1812"/>
          </a:xfrm>
        </p:grpSpPr>
        <p:sp>
          <p:nvSpPr>
            <p:cNvPr id="34"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5"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7"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8"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9"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0"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1"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2"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3"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4"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5"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6"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7"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8"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9"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0"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1"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2"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3"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4"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5"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6"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7"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8"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9"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0"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39" name="TextBox 38"/>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40"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2017 </a:t>
            </a:r>
            <a:r>
              <a:rPr lang="en-GB" altLang="en-US" dirty="0">
                <a:solidFill>
                  <a:schemeClr val="bg2">
                    <a:lumMod val="75000"/>
                  </a:schemeClr>
                </a:solidFill>
              </a:rPr>
              <a:t>BAE 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41"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Tree>
    <p:extLst>
      <p:ext uri="{BB962C8B-B14F-4D97-AF65-F5344CB8AC3E}">
        <p14:creationId xmlns:p14="http://schemas.microsoft.com/office/powerpoint/2010/main" val="185857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9" name="Title 1"/>
          <p:cNvSpPr>
            <a:spLocks noGrp="1"/>
          </p:cNvSpPr>
          <p:nvPr>
            <p:ph type="ctrTitle" hasCustomPrompt="1"/>
          </p:nvPr>
        </p:nvSpPr>
        <p:spPr bwMode="gray">
          <a:xfrm>
            <a:off x="1237120" y="2732674"/>
            <a:ext cx="10037112" cy="646331"/>
          </a:xfrm>
        </p:spPr>
        <p:txBody>
          <a:bodyPr wrap="square" anchor="b">
            <a:spAutoFit/>
          </a:bodyPr>
          <a:lstStyle>
            <a:lvl1pPr algn="l">
              <a:lnSpc>
                <a:spcPct val="100000"/>
              </a:lnSpc>
              <a:defRPr sz="4200">
                <a:solidFill>
                  <a:schemeClr val="tx2"/>
                </a:solidFill>
              </a:defRPr>
            </a:lvl1pPr>
          </a:lstStyle>
          <a:p>
            <a:r>
              <a:rPr lang="en-US" dirty="0" smtClean="0"/>
              <a:t>Click to Edit Master Title Style</a:t>
            </a:r>
            <a:endParaRPr lang="en-US" dirty="0"/>
          </a:p>
        </p:txBody>
      </p:sp>
      <p:sp>
        <p:nvSpPr>
          <p:cNvPr id="70" name="Rectangle 69"/>
          <p:cNvSpPr/>
          <p:nvPr userDrawn="1"/>
        </p:nvSpPr>
        <p:spPr bwMode="gray">
          <a:xfrm>
            <a:off x="914161" y="2878931"/>
            <a:ext cx="164739" cy="395288"/>
          </a:xfrm>
          <a:prstGeom prst="rect">
            <a:avLst/>
          </a:prstGeom>
          <a:solidFill>
            <a:srgbClr val="FC4E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99"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34"/>
          <p:cNvSpPr/>
          <p:nvPr userDrawn="1"/>
        </p:nvSpPr>
        <p:spPr bwMode="gray">
          <a:xfrm>
            <a:off x="0" y="5942945"/>
            <a:ext cx="12188824" cy="91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37" name="Group 4"/>
          <p:cNvGrpSpPr>
            <a:grpSpLocks noChangeAspect="1"/>
          </p:cNvGrpSpPr>
          <p:nvPr userDrawn="1"/>
        </p:nvGrpSpPr>
        <p:grpSpPr bwMode="gray">
          <a:xfrm>
            <a:off x="9980972" y="6246852"/>
            <a:ext cx="1295040" cy="306348"/>
            <a:chOff x="8" y="1253"/>
            <a:chExt cx="7660" cy="1812"/>
          </a:xfrm>
        </p:grpSpPr>
        <p:sp>
          <p:nvSpPr>
            <p:cNvPr id="38"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9"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0"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1"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2"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3"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4"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66" name="TextBox 65"/>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67"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2017 </a:t>
            </a:r>
            <a:r>
              <a:rPr lang="en-GB" altLang="en-US" dirty="0">
                <a:solidFill>
                  <a:schemeClr val="bg2">
                    <a:lumMod val="75000"/>
                  </a:schemeClr>
                </a:solidFill>
              </a:rPr>
              <a:t>BAE 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68"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Tree>
    <p:extLst>
      <p:ext uri="{BB962C8B-B14F-4D97-AF65-F5344CB8AC3E}">
        <p14:creationId xmlns:p14="http://schemas.microsoft.com/office/powerpoint/2010/main" val="268395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and Image - Right">
    <p:spTree>
      <p:nvGrpSpPr>
        <p:cNvPr id="1" name=""/>
        <p:cNvGrpSpPr/>
        <p:nvPr/>
      </p:nvGrpSpPr>
      <p:grpSpPr>
        <a:xfrm>
          <a:off x="0" y="0"/>
          <a:ext cx="0" cy="0"/>
          <a:chOff x="0" y="0"/>
          <a:chExt cx="0" cy="0"/>
        </a:xfrm>
      </p:grpSpPr>
      <p:sp>
        <p:nvSpPr>
          <p:cNvPr id="5" name="Rectangle 4"/>
          <p:cNvSpPr/>
          <p:nvPr userDrawn="1"/>
        </p:nvSpPr>
        <p:spPr bwMode="gray">
          <a:xfrm>
            <a:off x="0" y="0"/>
            <a:ext cx="6095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799" dirty="0"/>
          </a:p>
        </p:txBody>
      </p:sp>
      <p:sp>
        <p:nvSpPr>
          <p:cNvPr id="16" name="Title 1"/>
          <p:cNvSpPr>
            <a:spLocks noGrp="1"/>
          </p:cNvSpPr>
          <p:nvPr>
            <p:ph type="title" hasCustomPrompt="1"/>
          </p:nvPr>
        </p:nvSpPr>
        <p:spPr bwMode="gray">
          <a:xfrm>
            <a:off x="6876832" y="432268"/>
            <a:ext cx="4396918" cy="946941"/>
          </a:xfrm>
        </p:spPr>
        <p:txBody>
          <a:bodyPr/>
          <a:lstStyle>
            <a:lvl1pPr>
              <a:defRPr/>
            </a:lvl1pPr>
          </a:lstStyle>
          <a:p>
            <a:r>
              <a:rPr lang="en-US" dirty="0" smtClean="0"/>
              <a:t>Click to Edit Master</a:t>
            </a:r>
            <a:br>
              <a:rPr lang="en-US" dirty="0" smtClean="0"/>
            </a:br>
            <a:r>
              <a:rPr lang="en-US" dirty="0" smtClean="0"/>
              <a:t>Title Style</a:t>
            </a:r>
            <a:endParaRPr lang="en-US" dirty="0"/>
          </a:p>
        </p:txBody>
      </p:sp>
      <p:sp>
        <p:nvSpPr>
          <p:cNvPr id="17" name="Content Placeholder 2"/>
          <p:cNvSpPr>
            <a:spLocks noGrp="1"/>
          </p:cNvSpPr>
          <p:nvPr>
            <p:ph idx="1"/>
          </p:nvPr>
        </p:nvSpPr>
        <p:spPr bwMode="gray">
          <a:xfrm>
            <a:off x="6553874" y="2151687"/>
            <a:ext cx="4719876" cy="3791913"/>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
          <p:cNvSpPr>
            <a:spLocks noGrp="1"/>
          </p:cNvSpPr>
          <p:nvPr>
            <p:ph type="body" idx="12"/>
          </p:nvPr>
        </p:nvSpPr>
        <p:spPr bwMode="gray">
          <a:xfrm>
            <a:off x="6883976" y="1432877"/>
            <a:ext cx="4389774" cy="261610"/>
          </a:xfrm>
          <a:prstGeom prst="rect">
            <a:avLst/>
          </a:prstGeom>
        </p:spPr>
        <p:txBody>
          <a:bodyPr wrap="square" anchor="t">
            <a:sp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Rectangle 18"/>
          <p:cNvSpPr/>
          <p:nvPr userDrawn="1"/>
        </p:nvSpPr>
        <p:spPr bwMode="gray">
          <a:xfrm>
            <a:off x="6553874" y="455695"/>
            <a:ext cx="164739" cy="8143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latin typeface="Tahoma" panose="020B0604030504040204" pitchFamily="34" charset="0"/>
              <a:ea typeface="Tahoma" panose="020B0604030504040204" pitchFamily="34" charset="0"/>
              <a:cs typeface="Tahoma" panose="020B0604030504040204" pitchFamily="34" charset="0"/>
            </a:endParaRPr>
          </a:p>
        </p:txBody>
      </p:sp>
      <p:sp>
        <p:nvSpPr>
          <p:cNvPr id="8" name="Picture Placeholder 7"/>
          <p:cNvSpPr>
            <a:spLocks noGrp="1"/>
          </p:cNvSpPr>
          <p:nvPr>
            <p:ph type="pic" sz="quarter" idx="13"/>
          </p:nvPr>
        </p:nvSpPr>
        <p:spPr bwMode="gray">
          <a:xfrm>
            <a:off x="1" y="0"/>
            <a:ext cx="6095998" cy="6857999"/>
          </a:xfrm>
        </p:spPr>
        <p:txBody>
          <a:bodyPr/>
          <a:lstStyle>
            <a:lvl1pPr marL="0" indent="0" algn="ctr">
              <a:buFontTx/>
              <a:buNone/>
              <a:defRPr>
                <a:solidFill>
                  <a:schemeClr val="tx2"/>
                </a:solidFill>
              </a:defRPr>
            </a:lvl1pPr>
          </a:lstStyle>
          <a:p>
            <a:r>
              <a:rPr lang="en-US" dirty="0" smtClean="0"/>
              <a:t>Click icon to add picture</a:t>
            </a:r>
            <a:endParaRPr lang="en-US" dirty="0"/>
          </a:p>
        </p:txBody>
      </p:sp>
      <p:grpSp>
        <p:nvGrpSpPr>
          <p:cNvPr id="40" name="Group 4"/>
          <p:cNvGrpSpPr>
            <a:grpSpLocks noChangeAspect="1"/>
          </p:cNvGrpSpPr>
          <p:nvPr userDrawn="1"/>
        </p:nvGrpSpPr>
        <p:grpSpPr bwMode="gray">
          <a:xfrm>
            <a:off x="9980972" y="6246852"/>
            <a:ext cx="1295040" cy="306348"/>
            <a:chOff x="8" y="1253"/>
            <a:chExt cx="7660" cy="1812"/>
          </a:xfrm>
        </p:grpSpPr>
        <p:sp>
          <p:nvSpPr>
            <p:cNvPr id="41"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2"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3"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4"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2"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3"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4"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5"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6"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7"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8"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9"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0"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4"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5"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6"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58" name="TextBox 57"/>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59"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2017 </a:t>
            </a:r>
            <a:r>
              <a:rPr lang="en-GB" altLang="en-US" dirty="0">
                <a:solidFill>
                  <a:schemeClr val="bg2">
                    <a:lumMod val="75000"/>
                  </a:schemeClr>
                </a:solidFill>
              </a:rPr>
              <a:t>BAE 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60"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Tree>
    <p:extLst>
      <p:ext uri="{BB962C8B-B14F-4D97-AF65-F5344CB8AC3E}">
        <p14:creationId xmlns:p14="http://schemas.microsoft.com/office/powerpoint/2010/main" val="88310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and Image - Left">
    <p:spTree>
      <p:nvGrpSpPr>
        <p:cNvPr id="1" name=""/>
        <p:cNvGrpSpPr/>
        <p:nvPr/>
      </p:nvGrpSpPr>
      <p:grpSpPr>
        <a:xfrm>
          <a:off x="0" y="0"/>
          <a:ext cx="0" cy="0"/>
          <a:chOff x="0" y="0"/>
          <a:chExt cx="0" cy="0"/>
        </a:xfrm>
      </p:grpSpPr>
      <p:sp>
        <p:nvSpPr>
          <p:cNvPr id="5" name="Rectangle 4"/>
          <p:cNvSpPr/>
          <p:nvPr userDrawn="1"/>
        </p:nvSpPr>
        <p:spPr bwMode="gray">
          <a:xfrm>
            <a:off x="6096001" y="0"/>
            <a:ext cx="6095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799" dirty="0"/>
          </a:p>
        </p:txBody>
      </p:sp>
      <p:sp>
        <p:nvSpPr>
          <p:cNvPr id="8" name="Picture Placeholder 7"/>
          <p:cNvSpPr>
            <a:spLocks noGrp="1"/>
          </p:cNvSpPr>
          <p:nvPr>
            <p:ph type="pic" sz="quarter" idx="13"/>
          </p:nvPr>
        </p:nvSpPr>
        <p:spPr bwMode="gray">
          <a:xfrm>
            <a:off x="6096002" y="0"/>
            <a:ext cx="6095998" cy="6857999"/>
          </a:xfrm>
        </p:spPr>
        <p:txBody>
          <a:bodyPr/>
          <a:lstStyle>
            <a:lvl1pPr marL="0" indent="0" algn="ctr">
              <a:buFontTx/>
              <a:buNone/>
              <a:defRPr>
                <a:solidFill>
                  <a:schemeClr val="tx2"/>
                </a:solidFill>
              </a:defRPr>
            </a:lvl1pPr>
          </a:lstStyle>
          <a:p>
            <a:r>
              <a:rPr lang="en-US" dirty="0" smtClean="0"/>
              <a:t>Click icon to add picture</a:t>
            </a:r>
            <a:endParaRPr lang="en-US" dirty="0"/>
          </a:p>
        </p:txBody>
      </p:sp>
      <p:sp>
        <p:nvSpPr>
          <p:cNvPr id="53" name="TextBox 52"/>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54"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2017 </a:t>
            </a:r>
            <a:r>
              <a:rPr lang="en-GB" altLang="en-US" dirty="0">
                <a:solidFill>
                  <a:schemeClr val="bg2">
                    <a:lumMod val="75000"/>
                  </a:schemeClr>
                </a:solidFill>
              </a:rPr>
              <a:t>BAE 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55"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62" name="Title 1"/>
          <p:cNvSpPr>
            <a:spLocks noGrp="1"/>
          </p:cNvSpPr>
          <p:nvPr>
            <p:ph type="title" hasCustomPrompt="1"/>
          </p:nvPr>
        </p:nvSpPr>
        <p:spPr bwMode="gray">
          <a:xfrm>
            <a:off x="1237120" y="432268"/>
            <a:ext cx="4396918" cy="946941"/>
          </a:xfrm>
        </p:spPr>
        <p:txBody>
          <a:bodyPr/>
          <a:lstStyle>
            <a:lvl1pPr>
              <a:defRPr/>
            </a:lvl1pPr>
          </a:lstStyle>
          <a:p>
            <a:r>
              <a:rPr lang="en-US" dirty="0" smtClean="0"/>
              <a:t>Click to Edit Master</a:t>
            </a:r>
            <a:br>
              <a:rPr lang="en-US" dirty="0" smtClean="0"/>
            </a:br>
            <a:r>
              <a:rPr lang="en-US" dirty="0" smtClean="0"/>
              <a:t>Title Style</a:t>
            </a:r>
            <a:endParaRPr lang="en-US" dirty="0"/>
          </a:p>
        </p:txBody>
      </p:sp>
      <p:sp>
        <p:nvSpPr>
          <p:cNvPr id="65" name="Content Placeholder 2"/>
          <p:cNvSpPr>
            <a:spLocks noGrp="1"/>
          </p:cNvSpPr>
          <p:nvPr>
            <p:ph idx="1"/>
          </p:nvPr>
        </p:nvSpPr>
        <p:spPr bwMode="gray">
          <a:xfrm>
            <a:off x="914162" y="2151687"/>
            <a:ext cx="4719876" cy="3791913"/>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6" name="Text Placeholder 2"/>
          <p:cNvSpPr>
            <a:spLocks noGrp="1"/>
          </p:cNvSpPr>
          <p:nvPr>
            <p:ph type="body" idx="12"/>
          </p:nvPr>
        </p:nvSpPr>
        <p:spPr bwMode="gray">
          <a:xfrm>
            <a:off x="1244264" y="1432877"/>
            <a:ext cx="4389774" cy="261610"/>
          </a:xfrm>
          <a:prstGeom prst="rect">
            <a:avLst/>
          </a:prstGeom>
        </p:spPr>
        <p:txBody>
          <a:bodyPr wrap="square" anchor="t">
            <a:sp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9" name="Rectangle 68"/>
          <p:cNvSpPr/>
          <p:nvPr userDrawn="1"/>
        </p:nvSpPr>
        <p:spPr bwMode="gray">
          <a:xfrm>
            <a:off x="914162" y="455695"/>
            <a:ext cx="164739" cy="8143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8171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7" name="Rectangle 6"/>
          <p:cNvSpPr/>
          <p:nvPr userDrawn="1"/>
        </p:nvSpPr>
        <p:spPr bwMode="gray">
          <a:xfrm>
            <a:off x="0" y="0"/>
            <a:ext cx="6095999"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799" dirty="0"/>
          </a:p>
        </p:txBody>
      </p:sp>
      <p:sp>
        <p:nvSpPr>
          <p:cNvPr id="2" name="Title 1"/>
          <p:cNvSpPr>
            <a:spLocks noGrp="1"/>
          </p:cNvSpPr>
          <p:nvPr>
            <p:ph type="title" hasCustomPrompt="1"/>
          </p:nvPr>
        </p:nvSpPr>
        <p:spPr bwMode="gray">
          <a:xfrm>
            <a:off x="1237120" y="432268"/>
            <a:ext cx="4396918" cy="946941"/>
          </a:xfrm>
        </p:spPr>
        <p:txBody>
          <a:bodyPr wrap="square">
            <a:noAutofit/>
          </a:bodyPr>
          <a:lstStyle>
            <a:lvl1pPr>
              <a:defRPr>
                <a:solidFill>
                  <a:schemeClr val="bg1"/>
                </a:solidFill>
              </a:defRPr>
            </a:lvl1pPr>
          </a:lstStyle>
          <a:p>
            <a:r>
              <a:rPr lang="en-US" dirty="0" smtClean="0"/>
              <a:t>Click to Edit Master</a:t>
            </a:r>
            <a:br>
              <a:rPr lang="en-US" dirty="0" smtClean="0"/>
            </a:br>
            <a:r>
              <a:rPr lang="en-US" dirty="0" smtClean="0"/>
              <a:t>Title Style</a:t>
            </a:r>
            <a:endParaRPr lang="en-US" dirty="0"/>
          </a:p>
        </p:txBody>
      </p:sp>
      <p:sp>
        <p:nvSpPr>
          <p:cNvPr id="50" name="Rectangle 49"/>
          <p:cNvSpPr/>
          <p:nvPr userDrawn="1"/>
        </p:nvSpPr>
        <p:spPr bwMode="gray">
          <a:xfrm>
            <a:off x="914162" y="455695"/>
            <a:ext cx="164739" cy="81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sz="quarter" idx="15" hasCustomPrompt="1"/>
          </p:nvPr>
        </p:nvSpPr>
        <p:spPr bwMode="gray">
          <a:xfrm>
            <a:off x="914400" y="2222500"/>
            <a:ext cx="4719638" cy="3716338"/>
          </a:xfrm>
        </p:spPr>
        <p:txBody>
          <a:bodyPr/>
          <a:lstStyle>
            <a:lvl1pPr marL="174625" indent="-174625">
              <a:lnSpc>
                <a:spcPct val="130000"/>
              </a:lnSpc>
              <a:spcBef>
                <a:spcPts val="600"/>
              </a:spcBef>
              <a:spcAft>
                <a:spcPts val="600"/>
              </a:spcAft>
              <a:buClr>
                <a:schemeClr val="bg1"/>
              </a:buClr>
              <a:buFont typeface="Tahoma" panose="020B0604030504040204" pitchFamily="34" charset="0"/>
              <a:buChar char="["/>
              <a:defRPr>
                <a:solidFill>
                  <a:schemeClr val="bg1"/>
                </a:solidFill>
              </a:defRPr>
            </a:lvl1pPr>
            <a:lvl2pPr marL="177800" indent="-3175">
              <a:spcBef>
                <a:spcPts val="1200"/>
              </a:spcBef>
              <a:spcAft>
                <a:spcPts val="600"/>
              </a:spcAft>
              <a:buFont typeface="Tahoma" panose="020B0604030504040204" pitchFamily="34" charset="0"/>
              <a:buChar char="​"/>
              <a:defRPr b="1">
                <a:solidFill>
                  <a:schemeClr val="tx1"/>
                </a:solidFill>
              </a:defRPr>
            </a:lvl2pPr>
            <a:lvl3pPr marL="174625" indent="0">
              <a:spcBef>
                <a:spcPts val="0"/>
              </a:spcBef>
              <a:spcAft>
                <a:spcPts val="600"/>
              </a:spcAft>
              <a:buFont typeface="Tahoma" panose="020B0604030504040204" pitchFamily="34" charset="0"/>
              <a:buChar char="​"/>
              <a:defRPr sz="1000">
                <a:solidFill>
                  <a:schemeClr val="tx1"/>
                </a:solidFill>
              </a:defRPr>
            </a:lvl3pPr>
            <a:lvl4pPr>
              <a:defRPr>
                <a:solidFill>
                  <a:schemeClr val="bg1"/>
                </a:solidFill>
              </a:defRPr>
            </a:lvl4pPr>
            <a:lvl5pPr>
              <a:defRPr>
                <a:solidFill>
                  <a:schemeClr val="bg1"/>
                </a:solidFill>
              </a:defRPr>
            </a:lvl5pPr>
            <a:lvl6pPr>
              <a:defRPr>
                <a:solidFill>
                  <a:schemeClr val="bg1"/>
                </a:solidFill>
              </a:defRPr>
            </a:lvl6pPr>
            <a:lvl7pPr marL="177800" indent="-177800">
              <a:spcBef>
                <a:spcPts val="1400"/>
              </a:spcBef>
              <a:spcAft>
                <a:spcPts val="0"/>
              </a:spcAft>
              <a:buClr>
                <a:schemeClr val="bg1"/>
              </a:buClr>
              <a:defRPr sz="2000">
                <a:solidFill>
                  <a:schemeClr val="bg1"/>
                </a:solidFill>
              </a:defRPr>
            </a:lvl7pPr>
            <a:lvl8pPr marL="342900" indent="-165100">
              <a:lnSpc>
                <a:spcPct val="85000"/>
              </a:lnSpc>
              <a:spcBef>
                <a:spcPts val="600"/>
              </a:spcBef>
              <a:spcAft>
                <a:spcPts val="200"/>
              </a:spcAft>
              <a:buClr>
                <a:schemeClr val="bg1"/>
              </a:buClr>
              <a:buFont typeface="Arial" panose="020B0604020202020204" pitchFamily="34" charset="0"/>
              <a:buChar char="•"/>
              <a:tabLst/>
              <a:defRPr sz="2000" b="0">
                <a:solidFill>
                  <a:schemeClr val="bg1"/>
                </a:solidFill>
              </a:defRPr>
            </a:lvl8pPr>
            <a:lvl9pPr marL="514350" indent="-171450">
              <a:spcBef>
                <a:spcPts val="600"/>
              </a:spcBef>
              <a:spcAft>
                <a:spcPts val="200"/>
              </a:spcAft>
              <a:buClr>
                <a:schemeClr val="bg1"/>
              </a:buClr>
              <a:buFont typeface="Arial" panose="020B0604020202020204" pitchFamily="34" charset="0"/>
              <a:buChar char="•"/>
              <a:tabLst/>
              <a:defRPr sz="1800" b="0">
                <a:solidFill>
                  <a:schemeClr val="bg1"/>
                </a:solidFill>
              </a:defRPr>
            </a:lvl9pPr>
          </a:lstStyle>
          <a:p>
            <a:pPr lvl="0"/>
            <a:r>
              <a:rPr lang="en-US" dirty="0" smtClean="0"/>
              <a:t>Click to edit Master text styles ]</a:t>
            </a:r>
          </a:p>
          <a:p>
            <a:pPr lvl="1"/>
            <a:r>
              <a:rPr lang="en-US" dirty="0" smtClean="0"/>
              <a:t>Attribution</a:t>
            </a:r>
          </a:p>
          <a:p>
            <a:pPr lvl="2"/>
            <a:r>
              <a:rPr lang="en-US" dirty="0" smtClean="0"/>
              <a:t>Third level</a:t>
            </a:r>
          </a:p>
          <a:p>
            <a:pPr lvl="3"/>
            <a:r>
              <a:rPr lang="en-US" dirty="0" smtClean="0"/>
              <a:t>Fourth level</a:t>
            </a:r>
          </a:p>
          <a:p>
            <a:pPr lvl="4"/>
            <a:r>
              <a:rPr lang="en-US" dirty="0" smtClean="0"/>
              <a:t>Fifth level</a:t>
            </a:r>
          </a:p>
          <a:p>
            <a:pPr lvl="5"/>
            <a:r>
              <a:rPr lang="en-US" dirty="0" err="1" smtClean="0"/>
              <a:t>Ijwebglwiejgbk</a:t>
            </a:r>
            <a:endParaRPr lang="en-US" dirty="0" smtClean="0"/>
          </a:p>
          <a:p>
            <a:pPr lvl="6"/>
            <a:r>
              <a:rPr lang="en-US" dirty="0" smtClean="0"/>
              <a:t>One</a:t>
            </a:r>
          </a:p>
          <a:p>
            <a:pPr lvl="7"/>
            <a:r>
              <a:rPr lang="en-US" dirty="0" smtClean="0"/>
              <a:t>Quote</a:t>
            </a:r>
          </a:p>
          <a:p>
            <a:pPr lvl="8"/>
            <a:r>
              <a:rPr lang="en-US" dirty="0" smtClean="0"/>
              <a:t>Attribution</a:t>
            </a:r>
          </a:p>
        </p:txBody>
      </p:sp>
      <p:grpSp>
        <p:nvGrpSpPr>
          <p:cNvPr id="47" name="Group 4"/>
          <p:cNvGrpSpPr>
            <a:grpSpLocks noChangeAspect="1"/>
          </p:cNvGrpSpPr>
          <p:nvPr userDrawn="1"/>
        </p:nvGrpSpPr>
        <p:grpSpPr bwMode="gray">
          <a:xfrm>
            <a:off x="9980972" y="6246852"/>
            <a:ext cx="1295040" cy="306348"/>
            <a:chOff x="8" y="1253"/>
            <a:chExt cx="7660" cy="1812"/>
          </a:xfrm>
        </p:grpSpPr>
        <p:sp>
          <p:nvSpPr>
            <p:cNvPr id="48"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7"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8"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9"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0"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1"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2"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3"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4"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5"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76" name="Text Placeholder 2"/>
          <p:cNvSpPr>
            <a:spLocks noGrp="1"/>
          </p:cNvSpPr>
          <p:nvPr>
            <p:ph type="body" idx="10"/>
          </p:nvPr>
        </p:nvSpPr>
        <p:spPr bwMode="gray">
          <a:xfrm>
            <a:off x="1244266" y="1432877"/>
            <a:ext cx="4389772" cy="261610"/>
          </a:xfrm>
          <a:prstGeom prst="rect">
            <a:avLst/>
          </a:prstGeom>
        </p:spPr>
        <p:txBody>
          <a:bodyPr wrap="square" anchor="t">
            <a:noAutofit/>
          </a:bodyPr>
          <a:lstStyle>
            <a:lvl1pPr marL="228600" indent="-228600">
              <a:lnSpc>
                <a:spcPct val="85000"/>
              </a:lnSpc>
              <a:buClr>
                <a:schemeClr val="bg1"/>
              </a:buClr>
              <a:buFont typeface="Tahoma" panose="020B0604030504040204" pitchFamily="34" charset="0"/>
              <a:buChar char="˃"/>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6" name="TextBox 45"/>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accent1">
                    <a:lumMod val="50000"/>
                  </a:schemeClr>
                </a:solidFill>
              </a:rPr>
              <a:pPr algn="r"/>
              <a:t>‹#›</a:t>
            </a:fld>
            <a:endParaRPr lang="en-US" sz="800" dirty="0">
              <a:solidFill>
                <a:schemeClr val="accent1">
                  <a:lumMod val="50000"/>
                </a:schemeClr>
              </a:solidFill>
            </a:endParaRPr>
          </a:p>
        </p:txBody>
      </p:sp>
      <p:sp>
        <p:nvSpPr>
          <p:cNvPr id="49"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accent1">
                    <a:lumMod val="50000"/>
                  </a:schemeClr>
                </a:solidFill>
              </a:rPr>
              <a:t>Copyright © </a:t>
            </a:r>
            <a:r>
              <a:rPr lang="en-GB" altLang="en-US" dirty="0" smtClean="0">
                <a:solidFill>
                  <a:schemeClr val="accent1">
                    <a:lumMod val="50000"/>
                  </a:schemeClr>
                </a:solidFill>
              </a:rPr>
              <a:t>2017 </a:t>
            </a:r>
            <a:r>
              <a:rPr lang="en-GB" altLang="en-US" dirty="0">
                <a:solidFill>
                  <a:schemeClr val="accent1">
                    <a:lumMod val="50000"/>
                  </a:schemeClr>
                </a:solidFill>
              </a:rPr>
              <a:t>BAE Systems. All Rights </a:t>
            </a:r>
            <a:r>
              <a:rPr lang="en-GB" altLang="en-US" dirty="0" smtClean="0">
                <a:solidFill>
                  <a:schemeClr val="accent1">
                    <a:lumMod val="50000"/>
                  </a:schemeClr>
                </a:solidFill>
              </a:rPr>
              <a:t>Reserved. </a:t>
            </a:r>
            <a:br>
              <a:rPr lang="en-GB" altLang="en-US" dirty="0" smtClean="0">
                <a:solidFill>
                  <a:schemeClr val="accent1">
                    <a:lumMod val="50000"/>
                  </a:schemeClr>
                </a:solidFill>
              </a:rPr>
            </a:br>
            <a:r>
              <a:rPr lang="en-GB" altLang="en-US" dirty="0" smtClean="0">
                <a:solidFill>
                  <a:schemeClr val="accent1">
                    <a:lumMod val="50000"/>
                  </a:schemeClr>
                </a:solidFill>
              </a:rPr>
              <a:t>BAE Systems is a trade mark of BAE Systems plc</a:t>
            </a:r>
            <a:endParaRPr lang="en-GB" altLang="en-US" dirty="0">
              <a:solidFill>
                <a:schemeClr val="accent1">
                  <a:lumMod val="50000"/>
                </a:schemeClr>
              </a:solidFill>
            </a:endParaRPr>
          </a:p>
        </p:txBody>
      </p:sp>
      <p:sp>
        <p:nvSpPr>
          <p:cNvPr id="77"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accent1">
                    <a:lumMod val="50000"/>
                  </a:schemeClr>
                </a:solidFill>
              </a:rPr>
              <a:t>| </a:t>
            </a:r>
            <a:endParaRPr lang="en-GB" altLang="en-US" dirty="0">
              <a:solidFill>
                <a:schemeClr val="accent1">
                  <a:lumMod val="50000"/>
                </a:schemeClr>
              </a:solidFill>
            </a:endParaRPr>
          </a:p>
        </p:txBody>
      </p:sp>
    </p:spTree>
    <p:extLst>
      <p:ext uri="{BB962C8B-B14F-4D97-AF65-F5344CB8AC3E}">
        <p14:creationId xmlns:p14="http://schemas.microsoft.com/office/powerpoint/2010/main" val="237356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and Imag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bwMode="gray">
          <a:xfrm>
            <a:off x="0" y="4121881"/>
            <a:ext cx="12188824" cy="2747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18" name="Content Placeholder 2"/>
          <p:cNvSpPr>
            <a:spLocks noGrp="1"/>
          </p:cNvSpPr>
          <p:nvPr>
            <p:ph idx="10"/>
          </p:nvPr>
        </p:nvSpPr>
        <p:spPr bwMode="gray">
          <a:xfrm>
            <a:off x="6553874" y="4359859"/>
            <a:ext cx="4719876" cy="1815199"/>
          </a:xfrm>
          <a:prstGeom prst="rect">
            <a:avLst/>
          </a:prstGeom>
        </p:spPr>
        <p:txBody>
          <a:bodyPr>
            <a:noAutofit/>
          </a:bodyPr>
          <a:lstStyle>
            <a:lvl1pPr>
              <a:defRPr sz="2000"/>
            </a:lvl1pPr>
            <a:lvl2pPr>
              <a:defRPr sz="1800"/>
            </a:lvl2pPr>
            <a:lvl3pPr>
              <a:defRPr sz="16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6" name="Content Placeholder 2"/>
          <p:cNvSpPr>
            <a:spLocks noGrp="1"/>
          </p:cNvSpPr>
          <p:nvPr>
            <p:ph idx="11"/>
          </p:nvPr>
        </p:nvSpPr>
        <p:spPr bwMode="gray">
          <a:xfrm>
            <a:off x="914162" y="4359859"/>
            <a:ext cx="4719876" cy="1815199"/>
          </a:xfrm>
          <a:prstGeom prst="rect">
            <a:avLst/>
          </a:prstGeom>
        </p:spPr>
        <p:txBody>
          <a:bodyPr>
            <a:noAutofit/>
          </a:bodyPr>
          <a:lstStyle>
            <a:lvl1pPr>
              <a:defRPr sz="2000"/>
            </a:lvl1pPr>
            <a:lvl2pPr>
              <a:defRPr sz="1800"/>
            </a:lvl2pPr>
            <a:lvl3pPr>
              <a:defRPr sz="16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35" name="Group 4"/>
          <p:cNvGrpSpPr>
            <a:grpSpLocks noChangeAspect="1"/>
          </p:cNvGrpSpPr>
          <p:nvPr userDrawn="1"/>
        </p:nvGrpSpPr>
        <p:grpSpPr bwMode="gray">
          <a:xfrm>
            <a:off x="9980972" y="6246852"/>
            <a:ext cx="1295040" cy="306348"/>
            <a:chOff x="8" y="1253"/>
            <a:chExt cx="7660" cy="1812"/>
          </a:xfrm>
        </p:grpSpPr>
        <p:sp>
          <p:nvSpPr>
            <p:cNvPr id="36"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7"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8"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9"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0"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1"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2"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3"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4"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65" name="TextBox 64"/>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66"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2017 </a:t>
            </a:r>
            <a:r>
              <a:rPr lang="en-GB" altLang="en-US" dirty="0">
                <a:solidFill>
                  <a:schemeClr val="bg2">
                    <a:lumMod val="75000"/>
                  </a:schemeClr>
                </a:solidFill>
              </a:rPr>
              <a:t>BAE 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67"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Tree>
    <p:extLst>
      <p:ext uri="{BB962C8B-B14F-4D97-AF65-F5344CB8AC3E}">
        <p14:creationId xmlns:p14="http://schemas.microsoft.com/office/powerpoint/2010/main" val="209283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and Image Orang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bwMode="gray">
          <a:xfrm>
            <a:off x="0" y="4121881"/>
            <a:ext cx="12188824" cy="2747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8" name="Rectangle 37"/>
          <p:cNvSpPr/>
          <p:nvPr userDrawn="1"/>
        </p:nvSpPr>
        <p:spPr bwMode="gray">
          <a:xfrm>
            <a:off x="0" y="4121880"/>
            <a:ext cx="6095999" cy="2736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799" dirty="0"/>
          </a:p>
        </p:txBody>
      </p:sp>
      <p:sp>
        <p:nvSpPr>
          <p:cNvPr id="43" name="Content Placeholder 2"/>
          <p:cNvSpPr>
            <a:spLocks noGrp="1"/>
          </p:cNvSpPr>
          <p:nvPr>
            <p:ph idx="1"/>
          </p:nvPr>
        </p:nvSpPr>
        <p:spPr bwMode="gray">
          <a:xfrm>
            <a:off x="914162" y="4359859"/>
            <a:ext cx="4719876" cy="1864267"/>
          </a:xfrm>
          <a:prstGeom prst="rect">
            <a:avLst/>
          </a:prstGeom>
        </p:spPr>
        <p:txBody>
          <a:bodyPr>
            <a:noAutofit/>
          </a:bodyPr>
          <a:lstStyle>
            <a:lvl1pPr>
              <a:buClr>
                <a:schemeClr val="tx1"/>
              </a:buClr>
              <a:defRPr sz="2000">
                <a:solidFill>
                  <a:schemeClr val="tx1"/>
                </a:solidFill>
              </a:defRPr>
            </a:lvl1pPr>
            <a:lvl2pPr>
              <a:buClr>
                <a:schemeClr val="tx1"/>
              </a:buClr>
              <a:defRPr sz="1800">
                <a:solidFill>
                  <a:schemeClr val="tx1"/>
                </a:solidFill>
              </a:defRPr>
            </a:lvl2pPr>
            <a:lvl3pPr>
              <a:buClr>
                <a:schemeClr val="tx1"/>
              </a:buClr>
              <a:defRPr sz="1600">
                <a:solidFill>
                  <a:schemeClr val="tx1"/>
                </a:solidFill>
              </a:defRPr>
            </a:lvl3pPr>
            <a:lvl4pPr>
              <a:defRPr sz="2000">
                <a:solidFill>
                  <a:schemeClr val="bg1"/>
                </a:solidFill>
              </a:defRPr>
            </a:lvl4pPr>
            <a:lvl5pPr>
              <a:defRPr sz="1800">
                <a:solidFill>
                  <a:schemeClr val="tx1"/>
                </a:solidFill>
              </a:defRPr>
            </a:lvl5pPr>
            <a:lvl6pPr>
              <a:defRPr sz="1600" baseline="0">
                <a:solidFill>
                  <a:schemeClr val="tx1"/>
                </a:solidFill>
              </a:defRPr>
            </a:lvl6pPr>
            <a:lvl7pPr>
              <a:buClr>
                <a:schemeClr val="tx1"/>
              </a:buClr>
              <a:defRPr baseline="0">
                <a:solidFill>
                  <a:schemeClr val="tx1"/>
                </a:solidFill>
              </a:defRPr>
            </a:lvl7pPr>
            <a:lvl8pPr>
              <a:buClr>
                <a:schemeClr val="bg1"/>
              </a:buClr>
              <a:defRPr baseline="0">
                <a:solidFill>
                  <a:schemeClr val="bg1"/>
                </a:solidFill>
              </a:defRPr>
            </a:lvl8pPr>
            <a:lvl9pPr>
              <a:buClr>
                <a:schemeClr val="tx1"/>
              </a:buClr>
              <a:defRPr baseline="0">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4" name="Content Placeholder 2"/>
          <p:cNvSpPr>
            <a:spLocks noGrp="1"/>
          </p:cNvSpPr>
          <p:nvPr>
            <p:ph idx="10"/>
          </p:nvPr>
        </p:nvSpPr>
        <p:spPr bwMode="gray">
          <a:xfrm>
            <a:off x="6553874" y="4359859"/>
            <a:ext cx="4719876" cy="1815199"/>
          </a:xfrm>
          <a:prstGeom prst="rect">
            <a:avLst/>
          </a:prstGeom>
        </p:spPr>
        <p:txBody>
          <a:bodyPr>
            <a:noAutofit/>
          </a:bodyPr>
          <a:lstStyle>
            <a:lvl1pPr>
              <a:defRPr sz="2000"/>
            </a:lvl1pPr>
            <a:lvl2pPr>
              <a:defRPr sz="1800"/>
            </a:lvl2pPr>
            <a:lvl3pPr>
              <a:defRPr sz="16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36" name="Group 4"/>
          <p:cNvGrpSpPr>
            <a:grpSpLocks noChangeAspect="1"/>
          </p:cNvGrpSpPr>
          <p:nvPr userDrawn="1"/>
        </p:nvGrpSpPr>
        <p:grpSpPr bwMode="gray">
          <a:xfrm>
            <a:off x="9980972" y="6246852"/>
            <a:ext cx="1295040" cy="306348"/>
            <a:chOff x="8" y="1253"/>
            <a:chExt cx="7660" cy="1812"/>
          </a:xfrm>
        </p:grpSpPr>
        <p:sp>
          <p:nvSpPr>
            <p:cNvPr id="37"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9"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0"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1"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2"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8"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7"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8"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9"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0"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1"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2"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3"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4"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5"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51" name="TextBox 50"/>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accent1">
                    <a:lumMod val="50000"/>
                  </a:schemeClr>
                </a:solidFill>
              </a:rPr>
              <a:pPr algn="r"/>
              <a:t>‹#›</a:t>
            </a:fld>
            <a:endParaRPr lang="en-US" sz="800" dirty="0">
              <a:solidFill>
                <a:schemeClr val="accent1">
                  <a:lumMod val="50000"/>
                </a:schemeClr>
              </a:solidFill>
            </a:endParaRPr>
          </a:p>
        </p:txBody>
      </p:sp>
      <p:sp>
        <p:nvSpPr>
          <p:cNvPr id="52"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accent1">
                    <a:lumMod val="50000"/>
                  </a:schemeClr>
                </a:solidFill>
              </a:rPr>
              <a:t>Copyright © </a:t>
            </a:r>
            <a:r>
              <a:rPr lang="en-GB" altLang="en-US" dirty="0" smtClean="0">
                <a:solidFill>
                  <a:schemeClr val="accent1">
                    <a:lumMod val="50000"/>
                  </a:schemeClr>
                </a:solidFill>
              </a:rPr>
              <a:t>2017 </a:t>
            </a:r>
            <a:r>
              <a:rPr lang="en-GB" altLang="en-US" dirty="0">
                <a:solidFill>
                  <a:schemeClr val="accent1">
                    <a:lumMod val="50000"/>
                  </a:schemeClr>
                </a:solidFill>
              </a:rPr>
              <a:t>BAE Systems. All Rights </a:t>
            </a:r>
            <a:r>
              <a:rPr lang="en-GB" altLang="en-US" dirty="0" smtClean="0">
                <a:solidFill>
                  <a:schemeClr val="accent1">
                    <a:lumMod val="50000"/>
                  </a:schemeClr>
                </a:solidFill>
              </a:rPr>
              <a:t>Reserved. </a:t>
            </a:r>
            <a:br>
              <a:rPr lang="en-GB" altLang="en-US" dirty="0" smtClean="0">
                <a:solidFill>
                  <a:schemeClr val="accent1">
                    <a:lumMod val="50000"/>
                  </a:schemeClr>
                </a:solidFill>
              </a:rPr>
            </a:br>
            <a:r>
              <a:rPr lang="en-GB" altLang="en-US" dirty="0" smtClean="0">
                <a:solidFill>
                  <a:schemeClr val="accent1">
                    <a:lumMod val="50000"/>
                  </a:schemeClr>
                </a:solidFill>
              </a:rPr>
              <a:t>BAE Systems is a trade mark of BAE Systems plc</a:t>
            </a:r>
            <a:endParaRPr lang="en-GB" altLang="en-US" dirty="0">
              <a:solidFill>
                <a:schemeClr val="accent1">
                  <a:lumMod val="50000"/>
                </a:schemeClr>
              </a:solidFill>
            </a:endParaRPr>
          </a:p>
        </p:txBody>
      </p:sp>
      <p:sp>
        <p:nvSpPr>
          <p:cNvPr id="53"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accent1">
                    <a:lumMod val="50000"/>
                  </a:schemeClr>
                </a:solidFill>
              </a:rPr>
              <a:t>| </a:t>
            </a:r>
            <a:endParaRPr lang="en-GB" altLang="en-US" dirty="0">
              <a:solidFill>
                <a:schemeClr val="accent1">
                  <a:lumMod val="50000"/>
                </a:schemeClr>
              </a:solidFill>
            </a:endParaRPr>
          </a:p>
        </p:txBody>
      </p:sp>
    </p:spTree>
    <p:extLst>
      <p:ext uri="{BB962C8B-B14F-4D97-AF65-F5344CB8AC3E}">
        <p14:creationId xmlns:p14="http://schemas.microsoft.com/office/powerpoint/2010/main" val="32243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ement">
    <p:bg>
      <p:bgPr>
        <a:solidFill>
          <a:schemeClr val="tx2"/>
        </a:solidFill>
        <a:effectLst/>
      </p:bgPr>
    </p:bg>
    <p:spTree>
      <p:nvGrpSpPr>
        <p:cNvPr id="1" name=""/>
        <p:cNvGrpSpPr/>
        <p:nvPr/>
      </p:nvGrpSpPr>
      <p:grpSpPr>
        <a:xfrm>
          <a:off x="0" y="0"/>
          <a:ext cx="0" cy="0"/>
          <a:chOff x="0" y="0"/>
          <a:chExt cx="0" cy="0"/>
        </a:xfrm>
      </p:grpSpPr>
      <p:sp>
        <p:nvSpPr>
          <p:cNvPr id="36" name="Rectangle 35"/>
          <p:cNvSpPr/>
          <p:nvPr userDrawn="1"/>
        </p:nvSpPr>
        <p:spPr bwMode="gray">
          <a:xfrm>
            <a:off x="0" y="5942945"/>
            <a:ext cx="12188824" cy="91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33" name="Group 4"/>
          <p:cNvGrpSpPr>
            <a:grpSpLocks noChangeAspect="1"/>
          </p:cNvGrpSpPr>
          <p:nvPr userDrawn="1"/>
        </p:nvGrpSpPr>
        <p:grpSpPr bwMode="gray">
          <a:xfrm>
            <a:off x="9980972" y="6246852"/>
            <a:ext cx="1295040" cy="306348"/>
            <a:chOff x="8" y="1253"/>
            <a:chExt cx="7660" cy="1812"/>
          </a:xfrm>
        </p:grpSpPr>
        <p:sp>
          <p:nvSpPr>
            <p:cNvPr id="34"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35"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7"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8"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9"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0"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1"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2"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3"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4"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5"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6"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7"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8"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9"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0"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1"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2"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3"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4"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5"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6"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7"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8"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9"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0"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37" name="Text Placeholder 2"/>
          <p:cNvSpPr>
            <a:spLocks noGrp="1"/>
          </p:cNvSpPr>
          <p:nvPr>
            <p:ph type="body" idx="10" hasCustomPrompt="1"/>
          </p:nvPr>
        </p:nvSpPr>
        <p:spPr bwMode="auto">
          <a:xfrm>
            <a:off x="1081015" y="2185967"/>
            <a:ext cx="10029970" cy="1569660"/>
          </a:xfrm>
          <a:prstGeom prst="rect">
            <a:avLst/>
          </a:prstGeom>
        </p:spPr>
        <p:txBody>
          <a:bodyPr wrap="square" anchor="ctr">
            <a:spAutoFit/>
          </a:bodyPr>
          <a:lstStyle>
            <a:lvl1pPr marL="0" indent="0" algn="ctr">
              <a:lnSpc>
                <a:spcPct val="85000"/>
              </a:lnSpc>
              <a:buClr>
                <a:schemeClr val="bg1"/>
              </a:buClr>
              <a:buFont typeface="Tahoma" panose="020B0604030504040204" pitchFamily="34" charset="0"/>
              <a:buNone/>
              <a:defRPr sz="6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a:t>
            </a:r>
            <a:br>
              <a:rPr lang="en-US" dirty="0" smtClean="0"/>
            </a:br>
            <a:r>
              <a:rPr lang="en-US" dirty="0" smtClean="0"/>
              <a:t>Text Styles</a:t>
            </a:r>
          </a:p>
        </p:txBody>
      </p:sp>
      <p:sp>
        <p:nvSpPr>
          <p:cNvPr id="41" name="TextBox 40"/>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42"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2018 </a:t>
            </a:r>
            <a:r>
              <a:rPr lang="en-GB" altLang="en-US" dirty="0">
                <a:solidFill>
                  <a:schemeClr val="bg2">
                    <a:lumMod val="75000"/>
                  </a:schemeClr>
                </a:solidFill>
              </a:rPr>
              <a:t>BAE 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43"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Tree>
    <p:extLst>
      <p:ext uri="{BB962C8B-B14F-4D97-AF65-F5344CB8AC3E}">
        <p14:creationId xmlns:p14="http://schemas.microsoft.com/office/powerpoint/2010/main" val="55837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 Photo">
    <p:spTree>
      <p:nvGrpSpPr>
        <p:cNvPr id="1" name=""/>
        <p:cNvGrpSpPr/>
        <p:nvPr/>
      </p:nvGrpSpPr>
      <p:grpSpPr>
        <a:xfrm>
          <a:off x="0" y="0"/>
          <a:ext cx="0" cy="0"/>
          <a:chOff x="0" y="0"/>
          <a:chExt cx="0" cy="0"/>
        </a:xfrm>
      </p:grpSpPr>
      <p:sp>
        <p:nvSpPr>
          <p:cNvPr id="36" name="Rectangle 35"/>
          <p:cNvSpPr/>
          <p:nvPr userDrawn="1"/>
        </p:nvSpPr>
        <p:spPr bwMode="gray">
          <a:xfrm>
            <a:off x="2381" y="893"/>
            <a:ext cx="12188825" cy="6856214"/>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p:cNvSpPr>
            <a:spLocks noGrp="1"/>
          </p:cNvSpPr>
          <p:nvPr>
            <p:ph type="ctrTitle" hasCustomPrompt="1"/>
          </p:nvPr>
        </p:nvSpPr>
        <p:spPr bwMode="white">
          <a:xfrm>
            <a:off x="1237120" y="2086343"/>
            <a:ext cx="10037112" cy="1292662"/>
          </a:xfrm>
        </p:spPr>
        <p:txBody>
          <a:bodyPr wrap="square" anchor="b">
            <a:noAutofit/>
          </a:bodyPr>
          <a:lstStyle>
            <a:lvl1pPr algn="l">
              <a:lnSpc>
                <a:spcPct val="100000"/>
              </a:lnSpc>
              <a:defRPr sz="42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40" name="Text Placeholder 2"/>
          <p:cNvSpPr>
            <a:spLocks noGrp="1"/>
          </p:cNvSpPr>
          <p:nvPr>
            <p:ph type="body" idx="10"/>
          </p:nvPr>
        </p:nvSpPr>
        <p:spPr bwMode="white">
          <a:xfrm>
            <a:off x="1244262" y="3617743"/>
            <a:ext cx="10029970" cy="313932"/>
          </a:xfrm>
          <a:prstGeom prst="rect">
            <a:avLst/>
          </a:prstGeom>
        </p:spPr>
        <p:txBody>
          <a:bodyPr wrap="square" anchor="t">
            <a:noAutofit/>
          </a:bodyPr>
          <a:lstStyle>
            <a:lvl1pPr marL="288925" indent="-288925">
              <a:lnSpc>
                <a:spcPct val="85000"/>
              </a:lnSpc>
              <a:buClr>
                <a:schemeClr val="bg1"/>
              </a:buClr>
              <a:buFont typeface="Tahoma" panose="020B0604030504040204" pitchFamily="34" charset="0"/>
              <a:buChar char="˃"/>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58" name="Text Placeholder 56"/>
          <p:cNvSpPr>
            <a:spLocks noGrp="1"/>
          </p:cNvSpPr>
          <p:nvPr>
            <p:ph type="body" sz="quarter" idx="11"/>
          </p:nvPr>
        </p:nvSpPr>
        <p:spPr bwMode="white">
          <a:xfrm>
            <a:off x="1258095" y="4288320"/>
            <a:ext cx="9995452" cy="744537"/>
          </a:xfrm>
        </p:spPr>
        <p:txBody>
          <a:bodyPr>
            <a:noAutofit/>
          </a:bodyPr>
          <a:lstStyle>
            <a:lvl1pPr marL="0" indent="0">
              <a:lnSpc>
                <a:spcPct val="90000"/>
              </a:lnSpc>
              <a:buFont typeface="Tahoma" panose="020B0604030504040204" pitchFamily="34" charset="0"/>
              <a:buChar char="​"/>
              <a:defRPr sz="1800" b="1">
                <a:solidFill>
                  <a:schemeClr val="bg1"/>
                </a:solidFill>
              </a:defRPr>
            </a:lvl1pPr>
            <a:lvl2pPr marL="0" indent="0">
              <a:lnSpc>
                <a:spcPct val="90000"/>
              </a:lnSpc>
              <a:spcBef>
                <a:spcPts val="0"/>
              </a:spcBef>
              <a:spcAft>
                <a:spcPts val="0"/>
              </a:spcAft>
              <a:buFont typeface="Tahoma" panose="020B0604030504040204" pitchFamily="34" charset="0"/>
              <a:buChar char="​"/>
              <a:defRPr sz="1800">
                <a:solidFill>
                  <a:schemeClr val="bg1"/>
                </a:solidFill>
              </a:defRPr>
            </a:lvl2pPr>
            <a:lvl3pPr marL="0" indent="0">
              <a:lnSpc>
                <a:spcPct val="90000"/>
              </a:lnSpc>
              <a:spcBef>
                <a:spcPts val="0"/>
              </a:spcBef>
              <a:spcAft>
                <a:spcPts val="0"/>
              </a:spcAft>
              <a:buFont typeface="Tahoma" panose="020B0604030504040204" pitchFamily="34" charset="0"/>
              <a:buChar char="​"/>
              <a:defRPr sz="1800">
                <a:solidFill>
                  <a:schemeClr val="bg1"/>
                </a:solidFill>
              </a:defRPr>
            </a:lvl3pPr>
            <a:lvl4pPr marL="0" indent="0">
              <a:lnSpc>
                <a:spcPct val="90000"/>
              </a:lnSpc>
              <a:spcBef>
                <a:spcPts val="0"/>
              </a:spcBef>
              <a:spcAft>
                <a:spcPts val="0"/>
              </a:spcAft>
              <a:buFont typeface="Tahoma" panose="020B0604030504040204" pitchFamily="34" charset="0"/>
              <a:buChar char="​"/>
              <a:defRPr sz="1800">
                <a:solidFill>
                  <a:schemeClr val="bg1"/>
                </a:solidFill>
              </a:defRPr>
            </a:lvl4pPr>
            <a:lvl5pPr marL="0" indent="0">
              <a:lnSpc>
                <a:spcPct val="90000"/>
              </a:lnSpc>
              <a:spcBef>
                <a:spcPts val="0"/>
              </a:spcBef>
              <a:spcAft>
                <a:spcPts val="0"/>
              </a:spcAft>
              <a:buFont typeface="Tahoma" panose="020B0604030504040204" pitchFamily="34" charset="0"/>
              <a:buChar char="​"/>
              <a:defRPr sz="1800">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sp>
        <p:nvSpPr>
          <p:cNvPr id="39" name="Rectangle 38"/>
          <p:cNvSpPr/>
          <p:nvPr userDrawn="1"/>
        </p:nvSpPr>
        <p:spPr bwMode="gray">
          <a:xfrm>
            <a:off x="1588" y="5943838"/>
            <a:ext cx="12188824" cy="91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43" name="Group 4"/>
          <p:cNvGrpSpPr>
            <a:grpSpLocks noChangeAspect="1"/>
          </p:cNvGrpSpPr>
          <p:nvPr userDrawn="1"/>
        </p:nvGrpSpPr>
        <p:grpSpPr bwMode="gray">
          <a:xfrm>
            <a:off x="9720862" y="6216299"/>
            <a:ext cx="1553370" cy="367455"/>
            <a:chOff x="8" y="1253"/>
            <a:chExt cx="7660" cy="1812"/>
          </a:xfrm>
        </p:grpSpPr>
        <p:sp>
          <p:nvSpPr>
            <p:cNvPr id="44"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2"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3"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4"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5"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6"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7"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9"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0"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1"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2"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3"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4"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5"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6"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7"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8"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69"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0"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71"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75" name="TextBox 74"/>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76"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2018</a:t>
            </a:r>
            <a:r>
              <a:rPr lang="en-GB" altLang="en-US" baseline="0" dirty="0" smtClean="0">
                <a:solidFill>
                  <a:schemeClr val="bg2">
                    <a:lumMod val="75000"/>
                  </a:schemeClr>
                </a:solidFill>
              </a:rPr>
              <a:t> </a:t>
            </a:r>
            <a:r>
              <a:rPr lang="en-GB" altLang="en-US" dirty="0" smtClean="0">
                <a:solidFill>
                  <a:schemeClr val="bg2">
                    <a:lumMod val="75000"/>
                  </a:schemeClr>
                </a:solidFill>
              </a:rPr>
              <a:t>BAE </a:t>
            </a:r>
            <a:r>
              <a:rPr lang="en-GB" altLang="en-US" dirty="0">
                <a:solidFill>
                  <a:schemeClr val="bg2">
                    <a:lumMod val="75000"/>
                  </a:schemeClr>
                </a:solidFill>
              </a:rPr>
              <a:t>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77"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41" name="Rectangle 40"/>
          <p:cNvSpPr/>
          <p:nvPr userDrawn="1"/>
        </p:nvSpPr>
        <p:spPr bwMode="white">
          <a:xfrm>
            <a:off x="914161" y="2862263"/>
            <a:ext cx="164739" cy="411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99"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0600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2448"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914162" y="1687278"/>
            <a:ext cx="10365026" cy="4256322"/>
          </a:xfrm>
          <a:prstGeom prst="rect">
            <a:avLst/>
          </a:prstGeom>
        </p:spPr>
        <p:txBody>
          <a:bodyPr wrap="square">
            <a:noAutofit/>
          </a:bodyPr>
          <a:lstStyle>
            <a:lvl4pPr>
              <a:defRPr>
                <a:solidFill>
                  <a:schemeClr val="accent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Text Placeholder 2"/>
          <p:cNvSpPr>
            <a:spLocks noGrp="1"/>
          </p:cNvSpPr>
          <p:nvPr>
            <p:ph type="body" idx="10"/>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938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wrap="square">
            <a:noAutofit/>
          </a:bodyPr>
          <a:lstStyle>
            <a:lvl1pPr>
              <a:defRPr baseline="0"/>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914162" y="1687279"/>
            <a:ext cx="4719876" cy="4256322"/>
          </a:xfrm>
          <a:prstGeom prst="rect">
            <a:avLst/>
          </a:prstGeom>
        </p:spPr>
        <p:txBody>
          <a:bodyPr wrap="square">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Content Placeholder 2"/>
          <p:cNvSpPr>
            <a:spLocks noGrp="1"/>
          </p:cNvSpPr>
          <p:nvPr>
            <p:ph idx="10"/>
          </p:nvPr>
        </p:nvSpPr>
        <p:spPr bwMode="gray">
          <a:xfrm>
            <a:off x="6553874" y="1687279"/>
            <a:ext cx="4719876" cy="4256322"/>
          </a:xfrm>
          <a:prstGeom prst="rect">
            <a:avLst/>
          </a:prstGeom>
        </p:spPr>
        <p:txBody>
          <a:bodyPr wrap="square">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
          <p:cNvSpPr>
            <a:spLocks noGrp="1"/>
          </p:cNvSpPr>
          <p:nvPr>
            <p:ph type="body" idx="11"/>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188075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wrap="square">
            <a:noAutofit/>
          </a:bodyPr>
          <a:lstStyle>
            <a:lvl1pPr>
              <a:defRPr baseline="0"/>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914162" y="1687279"/>
            <a:ext cx="2840276" cy="4256322"/>
          </a:xfrm>
          <a:prstGeom prst="rect">
            <a:avLst/>
          </a:prstGeom>
        </p:spPr>
        <p:txBody>
          <a:bodyPr wrap="square">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Content Placeholder 2"/>
          <p:cNvSpPr>
            <a:spLocks noGrp="1"/>
          </p:cNvSpPr>
          <p:nvPr>
            <p:ph idx="10"/>
          </p:nvPr>
        </p:nvSpPr>
        <p:spPr bwMode="gray">
          <a:xfrm>
            <a:off x="4672012" y="1687279"/>
            <a:ext cx="2841626" cy="4256322"/>
          </a:xfrm>
          <a:prstGeom prst="rect">
            <a:avLst/>
          </a:prstGeom>
        </p:spPr>
        <p:txBody>
          <a:bodyPr wrap="square">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6" name="Content Placeholder 2"/>
          <p:cNvSpPr>
            <a:spLocks noGrp="1"/>
          </p:cNvSpPr>
          <p:nvPr>
            <p:ph idx="11"/>
          </p:nvPr>
        </p:nvSpPr>
        <p:spPr bwMode="gray">
          <a:xfrm>
            <a:off x="8431211" y="1687279"/>
            <a:ext cx="2841626" cy="4256322"/>
          </a:xfrm>
          <a:prstGeom prst="rect">
            <a:avLst/>
          </a:prstGeom>
        </p:spPr>
        <p:txBody>
          <a:bodyPr wrap="square">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
          <p:cNvSpPr>
            <a:spLocks noGrp="1"/>
          </p:cNvSpPr>
          <p:nvPr>
            <p:ph type="body" idx="12"/>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32940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baseline="0"/>
            </a:lvl1pPr>
          </a:lstStyle>
          <a:p>
            <a:r>
              <a:rPr lang="en-US" dirty="0" smtClean="0"/>
              <a:t>Click to Edit Master Title Style</a:t>
            </a:r>
            <a:endParaRPr lang="en-US" dirty="0"/>
          </a:p>
        </p:txBody>
      </p:sp>
      <p:sp>
        <p:nvSpPr>
          <p:cNvPr id="6" name="Content Placeholder 5"/>
          <p:cNvSpPr>
            <a:spLocks noGrp="1"/>
          </p:cNvSpPr>
          <p:nvPr>
            <p:ph sz="quarter" idx="14"/>
          </p:nvPr>
        </p:nvSpPr>
        <p:spPr bwMode="gray">
          <a:xfrm>
            <a:off x="911223" y="1687279"/>
            <a:ext cx="2251075" cy="42563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Content Placeholder 5"/>
          <p:cNvSpPr>
            <a:spLocks noGrp="1"/>
          </p:cNvSpPr>
          <p:nvPr>
            <p:ph sz="quarter" idx="15"/>
          </p:nvPr>
        </p:nvSpPr>
        <p:spPr bwMode="gray">
          <a:xfrm>
            <a:off x="3616323" y="1687279"/>
            <a:ext cx="2251075" cy="42563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2" name="Content Placeholder 5"/>
          <p:cNvSpPr>
            <a:spLocks noGrp="1"/>
          </p:cNvSpPr>
          <p:nvPr>
            <p:ph sz="quarter" idx="16"/>
          </p:nvPr>
        </p:nvSpPr>
        <p:spPr bwMode="gray">
          <a:xfrm>
            <a:off x="6321423" y="1687279"/>
            <a:ext cx="2251075" cy="42563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3" name="Content Placeholder 5"/>
          <p:cNvSpPr>
            <a:spLocks noGrp="1"/>
          </p:cNvSpPr>
          <p:nvPr>
            <p:ph sz="quarter" idx="17"/>
          </p:nvPr>
        </p:nvSpPr>
        <p:spPr bwMode="gray">
          <a:xfrm>
            <a:off x="9026523" y="1687279"/>
            <a:ext cx="2251075" cy="42563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
          <p:cNvSpPr>
            <a:spLocks noGrp="1"/>
          </p:cNvSpPr>
          <p:nvPr>
            <p:ph type="body" idx="10"/>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04334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2"/>
          <p:cNvSpPr>
            <a:spLocks noGrp="1"/>
          </p:cNvSpPr>
          <p:nvPr>
            <p:ph type="body" idx="10"/>
          </p:nvPr>
        </p:nvSpPr>
        <p:spPr bwMode="gray">
          <a:xfrm>
            <a:off x="1244266" y="953332"/>
            <a:ext cx="10034922" cy="261610"/>
          </a:xfrm>
          <a:prstGeom prst="rect">
            <a:avLst/>
          </a:prstGeom>
        </p:spPr>
        <p:txBody>
          <a:bodyPr wrap="square" anchor="t">
            <a:noAutofit/>
          </a:bodyPr>
          <a:lstStyle>
            <a:lvl1pPr marL="228600" indent="-228600">
              <a:lnSpc>
                <a:spcPct val="85000"/>
              </a:lnSpc>
              <a:buClr>
                <a:schemeClr val="tx2">
                  <a:lumMod val="60000"/>
                  <a:lumOff val="40000"/>
                </a:schemeClr>
              </a:buClr>
              <a:buFont typeface="Tahoma" panose="020B0604030504040204" pitchFamily="34" charset="0"/>
              <a:buChar char="˃"/>
              <a:defRPr sz="2000" b="0">
                <a:solidFill>
                  <a:schemeClr val="tx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209112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_no_sub">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8515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ab_Double_line_no_sub">
    <p:spTree>
      <p:nvGrpSpPr>
        <p:cNvPr id="1" name=""/>
        <p:cNvGrpSpPr/>
        <p:nvPr/>
      </p:nvGrpSpPr>
      <p:grpSpPr>
        <a:xfrm>
          <a:off x="0" y="0"/>
          <a:ext cx="0" cy="0"/>
          <a:chOff x="0" y="0"/>
          <a:chExt cx="0" cy="0"/>
        </a:xfrm>
      </p:grpSpPr>
      <p:sp>
        <p:nvSpPr>
          <p:cNvPr id="16" name="Title 1"/>
          <p:cNvSpPr>
            <a:spLocks noGrp="1"/>
          </p:cNvSpPr>
          <p:nvPr>
            <p:ph type="title" hasCustomPrompt="1"/>
          </p:nvPr>
        </p:nvSpPr>
        <p:spPr bwMode="gray">
          <a:xfrm>
            <a:off x="1239423" y="432268"/>
            <a:ext cx="9970145" cy="946941"/>
          </a:xfrm>
        </p:spPr>
        <p:txBody>
          <a:bodyPr/>
          <a:lstStyle>
            <a:lvl1pPr>
              <a:defRPr/>
            </a:lvl1pPr>
          </a:lstStyle>
          <a:p>
            <a:r>
              <a:rPr lang="en-US" dirty="0" smtClean="0"/>
              <a:t>Click to Edit Master</a:t>
            </a:r>
            <a:br>
              <a:rPr lang="en-US" dirty="0" smtClean="0"/>
            </a:br>
            <a:r>
              <a:rPr lang="en-US" dirty="0" smtClean="0"/>
              <a:t>Title Style</a:t>
            </a:r>
            <a:endParaRPr lang="en-US" dirty="0"/>
          </a:p>
        </p:txBody>
      </p:sp>
      <p:sp>
        <p:nvSpPr>
          <p:cNvPr id="19" name="Rectangle 18"/>
          <p:cNvSpPr/>
          <p:nvPr userDrawn="1"/>
        </p:nvSpPr>
        <p:spPr bwMode="gray">
          <a:xfrm>
            <a:off x="916466" y="455695"/>
            <a:ext cx="164739" cy="8143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latin typeface="Tahoma" panose="020B0604030504040204" pitchFamily="34" charset="0"/>
              <a:ea typeface="Tahoma" panose="020B0604030504040204" pitchFamily="34" charset="0"/>
              <a:cs typeface="Tahoma" panose="020B0604030504040204" pitchFamily="34" charset="0"/>
            </a:endParaRPr>
          </a:p>
        </p:txBody>
      </p:sp>
      <p:grpSp>
        <p:nvGrpSpPr>
          <p:cNvPr id="40" name="Group 4"/>
          <p:cNvGrpSpPr>
            <a:grpSpLocks noChangeAspect="1"/>
          </p:cNvGrpSpPr>
          <p:nvPr userDrawn="1"/>
        </p:nvGrpSpPr>
        <p:grpSpPr bwMode="gray">
          <a:xfrm>
            <a:off x="9980972" y="6246852"/>
            <a:ext cx="1295040" cy="306348"/>
            <a:chOff x="8" y="1253"/>
            <a:chExt cx="7660" cy="1812"/>
          </a:xfrm>
        </p:grpSpPr>
        <p:sp>
          <p:nvSpPr>
            <p:cNvPr id="41"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2"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3"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4"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5"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6"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7"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8"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9"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0"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51"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2"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3"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4"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5"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6"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7"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8"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9"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0"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4"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5"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6"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58" name="TextBox 57"/>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59"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2017 </a:t>
            </a:r>
            <a:r>
              <a:rPr lang="en-GB" altLang="en-US" dirty="0">
                <a:solidFill>
                  <a:schemeClr val="bg2">
                    <a:lumMod val="75000"/>
                  </a:schemeClr>
                </a:solidFill>
              </a:rPr>
              <a:t>BAE 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60"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Tree>
    <p:extLst>
      <p:ext uri="{BB962C8B-B14F-4D97-AF65-F5344CB8AC3E}">
        <p14:creationId xmlns:p14="http://schemas.microsoft.com/office/powerpoint/2010/main" val="355417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237120" y="432268"/>
            <a:ext cx="10042068" cy="470898"/>
          </a:xfrm>
          <a:prstGeom prst="rect">
            <a:avLst/>
          </a:prstGeom>
        </p:spPr>
        <p:txBody>
          <a:bodyPr vert="horz" lIns="0" tIns="0" rIns="0" bIns="0" rtlCol="0" anchor="b">
            <a:spAutoFit/>
          </a:bodyPr>
          <a:lstStyle/>
          <a:p>
            <a:r>
              <a:rPr lang="en-US" smtClean="0"/>
              <a:t>Click to edit Master title style</a:t>
            </a:r>
            <a:endParaRPr lang="en-US" dirty="0"/>
          </a:p>
        </p:txBody>
      </p:sp>
      <p:sp>
        <p:nvSpPr>
          <p:cNvPr id="60" name="Text Placeholder 59"/>
          <p:cNvSpPr>
            <a:spLocks noGrp="1"/>
          </p:cNvSpPr>
          <p:nvPr>
            <p:ph type="body" idx="1"/>
          </p:nvPr>
        </p:nvSpPr>
        <p:spPr bwMode="gray">
          <a:xfrm>
            <a:off x="914400" y="1645077"/>
            <a:ext cx="10369296" cy="4294049"/>
          </a:xfrm>
          <a:prstGeom prst="rect">
            <a:avLst/>
          </a:prstGeom>
        </p:spPr>
        <p:txBody>
          <a:bodyPr vert="horz" lIns="0" tIns="0" rIns="0" bIns="0"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3" name="Group 4"/>
          <p:cNvGrpSpPr>
            <a:grpSpLocks noChangeAspect="1"/>
          </p:cNvGrpSpPr>
          <p:nvPr userDrawn="1"/>
        </p:nvGrpSpPr>
        <p:grpSpPr bwMode="gray">
          <a:xfrm>
            <a:off x="9980972" y="6246852"/>
            <a:ext cx="1295040" cy="306348"/>
            <a:chOff x="8" y="1253"/>
            <a:chExt cx="7660" cy="1812"/>
          </a:xfrm>
        </p:grpSpPr>
        <p:sp>
          <p:nvSpPr>
            <p:cNvPr id="84" name="Rectangle 5"/>
            <p:cNvSpPr>
              <a:spLocks noChangeArrowheads="1"/>
            </p:cNvSpPr>
            <p:nvPr/>
          </p:nvSpPr>
          <p:spPr bwMode="gray">
            <a:xfrm>
              <a:off x="8" y="1253"/>
              <a:ext cx="7660" cy="1183"/>
            </a:xfrm>
            <a:prstGeom prst="rect">
              <a:avLst/>
            </a:prstGeom>
            <a:solidFill>
              <a:srgbClr val="DF2A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5" name="Freeform 6"/>
            <p:cNvSpPr>
              <a:spLocks/>
            </p:cNvSpPr>
            <p:nvPr/>
          </p:nvSpPr>
          <p:spPr bwMode="gray">
            <a:xfrm>
              <a:off x="6755"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4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1"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4"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6" name="Freeform 7"/>
            <p:cNvSpPr>
              <a:spLocks/>
            </p:cNvSpPr>
            <p:nvPr/>
          </p:nvSpPr>
          <p:spPr bwMode="gray">
            <a:xfrm>
              <a:off x="5947" y="1549"/>
              <a:ext cx="631" cy="584"/>
            </a:xfrm>
            <a:custGeom>
              <a:avLst/>
              <a:gdLst>
                <a:gd name="T0" fmla="*/ 631 w 631"/>
                <a:gd name="T1" fmla="*/ 0 h 584"/>
                <a:gd name="T2" fmla="*/ 397 w 631"/>
                <a:gd name="T3" fmla="*/ 0 h 584"/>
                <a:gd name="T4" fmla="*/ 316 w 631"/>
                <a:gd name="T5" fmla="*/ 311 h 584"/>
                <a:gd name="T6" fmla="*/ 231 w 631"/>
                <a:gd name="T7" fmla="*/ 0 h 584"/>
                <a:gd name="T8" fmla="*/ 0 w 631"/>
                <a:gd name="T9" fmla="*/ 0 h 584"/>
                <a:gd name="T10" fmla="*/ 0 w 631"/>
                <a:gd name="T11" fmla="*/ 584 h 584"/>
                <a:gd name="T12" fmla="*/ 134 w 631"/>
                <a:gd name="T13" fmla="*/ 584 h 584"/>
                <a:gd name="T14" fmla="*/ 134 w 631"/>
                <a:gd name="T15" fmla="*/ 169 h 584"/>
                <a:gd name="T16" fmla="*/ 243 w 631"/>
                <a:gd name="T17" fmla="*/ 584 h 584"/>
                <a:gd name="T18" fmla="*/ 357 w 631"/>
                <a:gd name="T19" fmla="*/ 584 h 584"/>
                <a:gd name="T20" fmla="*/ 463 w 631"/>
                <a:gd name="T21" fmla="*/ 169 h 584"/>
                <a:gd name="T22" fmla="*/ 465 w 631"/>
                <a:gd name="T23" fmla="*/ 584 h 584"/>
                <a:gd name="T24" fmla="*/ 631 w 631"/>
                <a:gd name="T25" fmla="*/ 584 h 584"/>
                <a:gd name="T26" fmla="*/ 631 w 631"/>
                <a:gd name="T2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1" h="584">
                  <a:moveTo>
                    <a:pt x="631" y="0"/>
                  </a:moveTo>
                  <a:lnTo>
                    <a:pt x="397" y="0"/>
                  </a:lnTo>
                  <a:lnTo>
                    <a:pt x="316" y="311"/>
                  </a:lnTo>
                  <a:lnTo>
                    <a:pt x="231" y="0"/>
                  </a:lnTo>
                  <a:lnTo>
                    <a:pt x="0" y="0"/>
                  </a:lnTo>
                  <a:lnTo>
                    <a:pt x="0" y="584"/>
                  </a:lnTo>
                  <a:lnTo>
                    <a:pt x="134" y="584"/>
                  </a:lnTo>
                  <a:lnTo>
                    <a:pt x="134" y="169"/>
                  </a:lnTo>
                  <a:lnTo>
                    <a:pt x="243" y="584"/>
                  </a:lnTo>
                  <a:lnTo>
                    <a:pt x="357" y="584"/>
                  </a:lnTo>
                  <a:lnTo>
                    <a:pt x="463" y="169"/>
                  </a:lnTo>
                  <a:lnTo>
                    <a:pt x="465" y="584"/>
                  </a:lnTo>
                  <a:lnTo>
                    <a:pt x="631" y="584"/>
                  </a:lnTo>
                  <a:lnTo>
                    <a:pt x="6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7" name="Freeform 8"/>
            <p:cNvSpPr>
              <a:spLocks/>
            </p:cNvSpPr>
            <p:nvPr/>
          </p:nvSpPr>
          <p:spPr bwMode="gray">
            <a:xfrm>
              <a:off x="5292" y="1549"/>
              <a:ext cx="435" cy="584"/>
            </a:xfrm>
            <a:custGeom>
              <a:avLst/>
              <a:gdLst>
                <a:gd name="T0" fmla="*/ 435 w 435"/>
                <a:gd name="T1" fmla="*/ 444 h 584"/>
                <a:gd name="T2" fmla="*/ 175 w 435"/>
                <a:gd name="T3" fmla="*/ 444 h 584"/>
                <a:gd name="T4" fmla="*/ 175 w 435"/>
                <a:gd name="T5" fmla="*/ 351 h 584"/>
                <a:gd name="T6" fmla="*/ 385 w 435"/>
                <a:gd name="T7" fmla="*/ 351 h 584"/>
                <a:gd name="T8" fmla="*/ 385 w 435"/>
                <a:gd name="T9" fmla="*/ 221 h 584"/>
                <a:gd name="T10" fmla="*/ 175 w 435"/>
                <a:gd name="T11" fmla="*/ 221 h 584"/>
                <a:gd name="T12" fmla="*/ 175 w 435"/>
                <a:gd name="T13" fmla="*/ 136 h 584"/>
                <a:gd name="T14" fmla="*/ 435 w 435"/>
                <a:gd name="T15" fmla="*/ 136 h 584"/>
                <a:gd name="T16" fmla="*/ 435 w 435"/>
                <a:gd name="T17" fmla="*/ 0 h 584"/>
                <a:gd name="T18" fmla="*/ 0 w 435"/>
                <a:gd name="T19" fmla="*/ 0 h 584"/>
                <a:gd name="T20" fmla="*/ 0 w 435"/>
                <a:gd name="T21" fmla="*/ 584 h 584"/>
                <a:gd name="T22" fmla="*/ 435 w 435"/>
                <a:gd name="T23" fmla="*/ 584 h 584"/>
                <a:gd name="T24" fmla="*/ 435 w 435"/>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584">
                  <a:moveTo>
                    <a:pt x="435" y="444"/>
                  </a:moveTo>
                  <a:lnTo>
                    <a:pt x="175" y="444"/>
                  </a:lnTo>
                  <a:lnTo>
                    <a:pt x="175" y="351"/>
                  </a:lnTo>
                  <a:lnTo>
                    <a:pt x="385" y="351"/>
                  </a:lnTo>
                  <a:lnTo>
                    <a:pt x="385" y="221"/>
                  </a:lnTo>
                  <a:lnTo>
                    <a:pt x="175" y="221"/>
                  </a:lnTo>
                  <a:lnTo>
                    <a:pt x="175" y="136"/>
                  </a:lnTo>
                  <a:lnTo>
                    <a:pt x="435" y="136"/>
                  </a:lnTo>
                  <a:lnTo>
                    <a:pt x="435" y="0"/>
                  </a:lnTo>
                  <a:lnTo>
                    <a:pt x="0" y="0"/>
                  </a:lnTo>
                  <a:lnTo>
                    <a:pt x="0" y="584"/>
                  </a:lnTo>
                  <a:lnTo>
                    <a:pt x="435" y="584"/>
                  </a:lnTo>
                  <a:lnTo>
                    <a:pt x="435"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8" name="Freeform 9"/>
            <p:cNvSpPr>
              <a:spLocks/>
            </p:cNvSpPr>
            <p:nvPr/>
          </p:nvSpPr>
          <p:spPr bwMode="gray">
            <a:xfrm>
              <a:off x="4686" y="1549"/>
              <a:ext cx="409" cy="584"/>
            </a:xfrm>
            <a:custGeom>
              <a:avLst/>
              <a:gdLst>
                <a:gd name="T0" fmla="*/ 291 w 409"/>
                <a:gd name="T1" fmla="*/ 140 h 584"/>
                <a:gd name="T2" fmla="*/ 409 w 409"/>
                <a:gd name="T3" fmla="*/ 140 h 584"/>
                <a:gd name="T4" fmla="*/ 409 w 409"/>
                <a:gd name="T5" fmla="*/ 0 h 584"/>
                <a:gd name="T6" fmla="*/ 0 w 409"/>
                <a:gd name="T7" fmla="*/ 0 h 584"/>
                <a:gd name="T8" fmla="*/ 0 w 409"/>
                <a:gd name="T9" fmla="*/ 140 h 584"/>
                <a:gd name="T10" fmla="*/ 121 w 409"/>
                <a:gd name="T11" fmla="*/ 140 h 584"/>
                <a:gd name="T12" fmla="*/ 121 w 409"/>
                <a:gd name="T13" fmla="*/ 584 h 584"/>
                <a:gd name="T14" fmla="*/ 291 w 409"/>
                <a:gd name="T15" fmla="*/ 584 h 584"/>
                <a:gd name="T16" fmla="*/ 291 w 409"/>
                <a:gd name="T17" fmla="*/ 14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584">
                  <a:moveTo>
                    <a:pt x="291" y="140"/>
                  </a:moveTo>
                  <a:lnTo>
                    <a:pt x="409" y="140"/>
                  </a:lnTo>
                  <a:lnTo>
                    <a:pt x="409" y="0"/>
                  </a:lnTo>
                  <a:lnTo>
                    <a:pt x="0" y="0"/>
                  </a:lnTo>
                  <a:lnTo>
                    <a:pt x="0" y="140"/>
                  </a:lnTo>
                  <a:lnTo>
                    <a:pt x="121" y="140"/>
                  </a:lnTo>
                  <a:lnTo>
                    <a:pt x="121" y="584"/>
                  </a:lnTo>
                  <a:lnTo>
                    <a:pt x="291" y="584"/>
                  </a:lnTo>
                  <a:lnTo>
                    <a:pt x="291"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89" name="Freeform 10"/>
            <p:cNvSpPr>
              <a:spLocks/>
            </p:cNvSpPr>
            <p:nvPr/>
          </p:nvSpPr>
          <p:spPr bwMode="gray">
            <a:xfrm>
              <a:off x="4006" y="1542"/>
              <a:ext cx="520" cy="600"/>
            </a:xfrm>
            <a:custGeom>
              <a:avLst/>
              <a:gdLst>
                <a:gd name="T0" fmla="*/ 0 w 220"/>
                <a:gd name="T1" fmla="*/ 178 h 253"/>
                <a:gd name="T2" fmla="*/ 111 w 220"/>
                <a:gd name="T3" fmla="*/ 253 h 253"/>
                <a:gd name="T4" fmla="*/ 220 w 220"/>
                <a:gd name="T5" fmla="*/ 170 h 253"/>
                <a:gd name="T6" fmla="*/ 184 w 220"/>
                <a:gd name="T7" fmla="*/ 107 h 253"/>
                <a:gd name="T8" fmla="*/ 114 w 220"/>
                <a:gd name="T9" fmla="*/ 88 h 253"/>
                <a:gd name="T10" fmla="*/ 87 w 220"/>
                <a:gd name="T11" fmla="*/ 70 h 253"/>
                <a:gd name="T12" fmla="*/ 111 w 220"/>
                <a:gd name="T13" fmla="*/ 54 h 253"/>
                <a:gd name="T14" fmla="*/ 151 w 220"/>
                <a:gd name="T15" fmla="*/ 79 h 253"/>
                <a:gd name="T16" fmla="*/ 213 w 220"/>
                <a:gd name="T17" fmla="*/ 60 h 253"/>
                <a:gd name="T18" fmla="*/ 115 w 220"/>
                <a:gd name="T19" fmla="*/ 0 h 253"/>
                <a:gd name="T20" fmla="*/ 44 w 220"/>
                <a:gd name="T21" fmla="*/ 18 h 253"/>
                <a:gd name="T22" fmla="*/ 13 w 220"/>
                <a:gd name="T23" fmla="*/ 80 h 253"/>
                <a:gd name="T24" fmla="*/ 113 w 220"/>
                <a:gd name="T25" fmla="*/ 160 h 253"/>
                <a:gd name="T26" fmla="*/ 144 w 220"/>
                <a:gd name="T27" fmla="*/ 180 h 253"/>
                <a:gd name="T28" fmla="*/ 115 w 220"/>
                <a:gd name="T29" fmla="*/ 195 h 253"/>
                <a:gd name="T30" fmla="*/ 70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1" y="253"/>
                  </a:cubicBezTo>
                  <a:cubicBezTo>
                    <a:pt x="162" y="253"/>
                    <a:pt x="220" y="229"/>
                    <a:pt x="220" y="170"/>
                  </a:cubicBezTo>
                  <a:cubicBezTo>
                    <a:pt x="220" y="143"/>
                    <a:pt x="208" y="120"/>
                    <a:pt x="184" y="107"/>
                  </a:cubicBezTo>
                  <a:cubicBezTo>
                    <a:pt x="162" y="96"/>
                    <a:pt x="138" y="92"/>
                    <a:pt x="114" y="88"/>
                  </a:cubicBezTo>
                  <a:cubicBezTo>
                    <a:pt x="105" y="85"/>
                    <a:pt x="87" y="83"/>
                    <a:pt x="87" y="70"/>
                  </a:cubicBezTo>
                  <a:cubicBezTo>
                    <a:pt x="87" y="57"/>
                    <a:pt x="101" y="54"/>
                    <a:pt x="111" y="54"/>
                  </a:cubicBezTo>
                  <a:cubicBezTo>
                    <a:pt x="130" y="54"/>
                    <a:pt x="144" y="61"/>
                    <a:pt x="151" y="79"/>
                  </a:cubicBezTo>
                  <a:cubicBezTo>
                    <a:pt x="213" y="60"/>
                    <a:pt x="213" y="60"/>
                    <a:pt x="213" y="60"/>
                  </a:cubicBezTo>
                  <a:cubicBezTo>
                    <a:pt x="198" y="17"/>
                    <a:pt x="157" y="0"/>
                    <a:pt x="115" y="0"/>
                  </a:cubicBezTo>
                  <a:cubicBezTo>
                    <a:pt x="90" y="0"/>
                    <a:pt x="64" y="4"/>
                    <a:pt x="44" y="18"/>
                  </a:cubicBezTo>
                  <a:cubicBezTo>
                    <a:pt x="24" y="32"/>
                    <a:pt x="13" y="56"/>
                    <a:pt x="13" y="80"/>
                  </a:cubicBezTo>
                  <a:cubicBezTo>
                    <a:pt x="13" y="138"/>
                    <a:pt x="67" y="151"/>
                    <a:pt x="113" y="160"/>
                  </a:cubicBezTo>
                  <a:cubicBezTo>
                    <a:pt x="125" y="162"/>
                    <a:pt x="144" y="165"/>
                    <a:pt x="144" y="180"/>
                  </a:cubicBezTo>
                  <a:cubicBezTo>
                    <a:pt x="144" y="194"/>
                    <a:pt x="124" y="195"/>
                    <a:pt x="115" y="195"/>
                  </a:cubicBezTo>
                  <a:cubicBezTo>
                    <a:pt x="93" y="195"/>
                    <a:pt x="76" y="187"/>
                    <a:pt x="70"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0" name="Freeform 11"/>
            <p:cNvSpPr>
              <a:spLocks/>
            </p:cNvSpPr>
            <p:nvPr/>
          </p:nvSpPr>
          <p:spPr bwMode="gray">
            <a:xfrm>
              <a:off x="3353" y="1549"/>
              <a:ext cx="551" cy="584"/>
            </a:xfrm>
            <a:custGeom>
              <a:avLst/>
              <a:gdLst>
                <a:gd name="T0" fmla="*/ 551 w 551"/>
                <a:gd name="T1" fmla="*/ 0 h 584"/>
                <a:gd name="T2" fmla="*/ 395 w 551"/>
                <a:gd name="T3" fmla="*/ 0 h 584"/>
                <a:gd name="T4" fmla="*/ 298 w 551"/>
                <a:gd name="T5" fmla="*/ 192 h 584"/>
                <a:gd name="T6" fmla="*/ 196 w 551"/>
                <a:gd name="T7" fmla="*/ 0 h 584"/>
                <a:gd name="T8" fmla="*/ 0 w 551"/>
                <a:gd name="T9" fmla="*/ 0 h 584"/>
                <a:gd name="T10" fmla="*/ 196 w 551"/>
                <a:gd name="T11" fmla="*/ 337 h 584"/>
                <a:gd name="T12" fmla="*/ 196 w 551"/>
                <a:gd name="T13" fmla="*/ 584 h 584"/>
                <a:gd name="T14" fmla="*/ 369 w 551"/>
                <a:gd name="T15" fmla="*/ 584 h 584"/>
                <a:gd name="T16" fmla="*/ 369 w 551"/>
                <a:gd name="T17" fmla="*/ 337 h 584"/>
                <a:gd name="T18" fmla="*/ 551 w 551"/>
                <a:gd name="T1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84">
                  <a:moveTo>
                    <a:pt x="551" y="0"/>
                  </a:moveTo>
                  <a:lnTo>
                    <a:pt x="395" y="0"/>
                  </a:lnTo>
                  <a:lnTo>
                    <a:pt x="298" y="192"/>
                  </a:lnTo>
                  <a:lnTo>
                    <a:pt x="196" y="0"/>
                  </a:lnTo>
                  <a:lnTo>
                    <a:pt x="0" y="0"/>
                  </a:lnTo>
                  <a:lnTo>
                    <a:pt x="196" y="337"/>
                  </a:lnTo>
                  <a:lnTo>
                    <a:pt x="196" y="584"/>
                  </a:lnTo>
                  <a:lnTo>
                    <a:pt x="369" y="584"/>
                  </a:lnTo>
                  <a:lnTo>
                    <a:pt x="369" y="337"/>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1" name="Freeform 12"/>
            <p:cNvSpPr>
              <a:spLocks/>
            </p:cNvSpPr>
            <p:nvPr/>
          </p:nvSpPr>
          <p:spPr bwMode="gray">
            <a:xfrm>
              <a:off x="2712" y="1542"/>
              <a:ext cx="520" cy="600"/>
            </a:xfrm>
            <a:custGeom>
              <a:avLst/>
              <a:gdLst>
                <a:gd name="T0" fmla="*/ 0 w 220"/>
                <a:gd name="T1" fmla="*/ 178 h 253"/>
                <a:gd name="T2" fmla="*/ 110 w 220"/>
                <a:gd name="T3" fmla="*/ 253 h 253"/>
                <a:gd name="T4" fmla="*/ 220 w 220"/>
                <a:gd name="T5" fmla="*/ 170 h 253"/>
                <a:gd name="T6" fmla="*/ 183 w 220"/>
                <a:gd name="T7" fmla="*/ 107 h 253"/>
                <a:gd name="T8" fmla="*/ 114 w 220"/>
                <a:gd name="T9" fmla="*/ 88 h 253"/>
                <a:gd name="T10" fmla="*/ 86 w 220"/>
                <a:gd name="T11" fmla="*/ 70 h 253"/>
                <a:gd name="T12" fmla="*/ 111 w 220"/>
                <a:gd name="T13" fmla="*/ 54 h 253"/>
                <a:gd name="T14" fmla="*/ 151 w 220"/>
                <a:gd name="T15" fmla="*/ 79 h 253"/>
                <a:gd name="T16" fmla="*/ 213 w 220"/>
                <a:gd name="T17" fmla="*/ 60 h 253"/>
                <a:gd name="T18" fmla="*/ 114 w 220"/>
                <a:gd name="T19" fmla="*/ 0 h 253"/>
                <a:gd name="T20" fmla="*/ 44 w 220"/>
                <a:gd name="T21" fmla="*/ 18 h 253"/>
                <a:gd name="T22" fmla="*/ 12 w 220"/>
                <a:gd name="T23" fmla="*/ 80 h 253"/>
                <a:gd name="T24" fmla="*/ 113 w 220"/>
                <a:gd name="T25" fmla="*/ 160 h 253"/>
                <a:gd name="T26" fmla="*/ 143 w 220"/>
                <a:gd name="T27" fmla="*/ 180 h 253"/>
                <a:gd name="T28" fmla="*/ 114 w 220"/>
                <a:gd name="T29" fmla="*/ 195 h 253"/>
                <a:gd name="T30" fmla="*/ 69 w 220"/>
                <a:gd name="T31" fmla="*/ 165 h 253"/>
                <a:gd name="T32" fmla="*/ 0 w 220"/>
                <a:gd name="T33" fmla="*/ 17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53">
                  <a:moveTo>
                    <a:pt x="0" y="178"/>
                  </a:moveTo>
                  <a:cubicBezTo>
                    <a:pt x="13" y="231"/>
                    <a:pt x="59" y="253"/>
                    <a:pt x="110" y="253"/>
                  </a:cubicBezTo>
                  <a:cubicBezTo>
                    <a:pt x="161" y="253"/>
                    <a:pt x="220" y="229"/>
                    <a:pt x="220" y="170"/>
                  </a:cubicBezTo>
                  <a:cubicBezTo>
                    <a:pt x="220" y="143"/>
                    <a:pt x="207" y="120"/>
                    <a:pt x="183" y="107"/>
                  </a:cubicBezTo>
                  <a:cubicBezTo>
                    <a:pt x="162" y="96"/>
                    <a:pt x="137" y="92"/>
                    <a:pt x="114" y="88"/>
                  </a:cubicBezTo>
                  <a:cubicBezTo>
                    <a:pt x="104" y="85"/>
                    <a:pt x="86" y="83"/>
                    <a:pt x="86" y="70"/>
                  </a:cubicBezTo>
                  <a:cubicBezTo>
                    <a:pt x="86" y="57"/>
                    <a:pt x="101" y="54"/>
                    <a:pt x="111" y="54"/>
                  </a:cubicBezTo>
                  <a:cubicBezTo>
                    <a:pt x="130" y="54"/>
                    <a:pt x="143" y="61"/>
                    <a:pt x="151" y="79"/>
                  </a:cubicBezTo>
                  <a:cubicBezTo>
                    <a:pt x="213" y="60"/>
                    <a:pt x="213" y="60"/>
                    <a:pt x="213" y="60"/>
                  </a:cubicBezTo>
                  <a:cubicBezTo>
                    <a:pt x="198" y="17"/>
                    <a:pt x="157" y="0"/>
                    <a:pt x="114" y="0"/>
                  </a:cubicBezTo>
                  <a:cubicBezTo>
                    <a:pt x="90" y="0"/>
                    <a:pt x="64" y="4"/>
                    <a:pt x="44" y="18"/>
                  </a:cubicBezTo>
                  <a:cubicBezTo>
                    <a:pt x="24" y="32"/>
                    <a:pt x="12" y="56"/>
                    <a:pt x="12" y="80"/>
                  </a:cubicBezTo>
                  <a:cubicBezTo>
                    <a:pt x="12" y="138"/>
                    <a:pt x="67" y="151"/>
                    <a:pt x="113" y="160"/>
                  </a:cubicBezTo>
                  <a:cubicBezTo>
                    <a:pt x="124" y="162"/>
                    <a:pt x="143" y="165"/>
                    <a:pt x="143" y="180"/>
                  </a:cubicBezTo>
                  <a:cubicBezTo>
                    <a:pt x="143" y="194"/>
                    <a:pt x="124" y="195"/>
                    <a:pt x="114" y="195"/>
                  </a:cubicBezTo>
                  <a:cubicBezTo>
                    <a:pt x="92" y="195"/>
                    <a:pt x="76" y="187"/>
                    <a:pt x="69" y="165"/>
                  </a:cubicBezTo>
                  <a:cubicBezTo>
                    <a:pt x="0" y="178"/>
                    <a:pt x="0" y="178"/>
                    <a:pt x="0"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2" name="Freeform 13"/>
            <p:cNvSpPr>
              <a:spLocks/>
            </p:cNvSpPr>
            <p:nvPr/>
          </p:nvSpPr>
          <p:spPr bwMode="gray">
            <a:xfrm>
              <a:off x="1830" y="1549"/>
              <a:ext cx="438" cy="584"/>
            </a:xfrm>
            <a:custGeom>
              <a:avLst/>
              <a:gdLst>
                <a:gd name="T0" fmla="*/ 438 w 438"/>
                <a:gd name="T1" fmla="*/ 444 h 584"/>
                <a:gd name="T2" fmla="*/ 175 w 438"/>
                <a:gd name="T3" fmla="*/ 444 h 584"/>
                <a:gd name="T4" fmla="*/ 175 w 438"/>
                <a:gd name="T5" fmla="*/ 351 h 584"/>
                <a:gd name="T6" fmla="*/ 388 w 438"/>
                <a:gd name="T7" fmla="*/ 351 h 584"/>
                <a:gd name="T8" fmla="*/ 388 w 438"/>
                <a:gd name="T9" fmla="*/ 221 h 584"/>
                <a:gd name="T10" fmla="*/ 175 w 438"/>
                <a:gd name="T11" fmla="*/ 221 h 584"/>
                <a:gd name="T12" fmla="*/ 175 w 438"/>
                <a:gd name="T13" fmla="*/ 136 h 584"/>
                <a:gd name="T14" fmla="*/ 438 w 438"/>
                <a:gd name="T15" fmla="*/ 136 h 584"/>
                <a:gd name="T16" fmla="*/ 438 w 438"/>
                <a:gd name="T17" fmla="*/ 0 h 584"/>
                <a:gd name="T18" fmla="*/ 0 w 438"/>
                <a:gd name="T19" fmla="*/ 0 h 584"/>
                <a:gd name="T20" fmla="*/ 0 w 438"/>
                <a:gd name="T21" fmla="*/ 584 h 584"/>
                <a:gd name="T22" fmla="*/ 438 w 438"/>
                <a:gd name="T23" fmla="*/ 584 h 584"/>
                <a:gd name="T24" fmla="*/ 438 w 438"/>
                <a:gd name="T25" fmla="*/ 44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584">
                  <a:moveTo>
                    <a:pt x="438" y="444"/>
                  </a:moveTo>
                  <a:lnTo>
                    <a:pt x="175" y="444"/>
                  </a:lnTo>
                  <a:lnTo>
                    <a:pt x="175" y="351"/>
                  </a:lnTo>
                  <a:lnTo>
                    <a:pt x="388" y="351"/>
                  </a:lnTo>
                  <a:lnTo>
                    <a:pt x="388" y="221"/>
                  </a:lnTo>
                  <a:lnTo>
                    <a:pt x="175" y="221"/>
                  </a:lnTo>
                  <a:lnTo>
                    <a:pt x="175" y="136"/>
                  </a:lnTo>
                  <a:lnTo>
                    <a:pt x="438" y="136"/>
                  </a:lnTo>
                  <a:lnTo>
                    <a:pt x="438" y="0"/>
                  </a:lnTo>
                  <a:lnTo>
                    <a:pt x="0" y="0"/>
                  </a:lnTo>
                  <a:lnTo>
                    <a:pt x="0" y="584"/>
                  </a:lnTo>
                  <a:lnTo>
                    <a:pt x="438" y="584"/>
                  </a:lnTo>
                  <a:lnTo>
                    <a:pt x="438" y="4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3" name="Freeform 14"/>
            <p:cNvSpPr>
              <a:spLocks/>
            </p:cNvSpPr>
            <p:nvPr/>
          </p:nvSpPr>
          <p:spPr bwMode="gray">
            <a:xfrm>
              <a:off x="1093" y="1549"/>
              <a:ext cx="551" cy="584"/>
            </a:xfrm>
            <a:custGeom>
              <a:avLst/>
              <a:gdLst>
                <a:gd name="T0" fmla="*/ 369 w 551"/>
                <a:gd name="T1" fmla="*/ 584 h 584"/>
                <a:gd name="T2" fmla="*/ 551 w 551"/>
                <a:gd name="T3" fmla="*/ 584 h 584"/>
                <a:gd name="T4" fmla="*/ 369 w 551"/>
                <a:gd name="T5" fmla="*/ 0 h 584"/>
                <a:gd name="T6" fmla="*/ 180 w 551"/>
                <a:gd name="T7" fmla="*/ 0 h 584"/>
                <a:gd name="T8" fmla="*/ 0 w 551"/>
                <a:gd name="T9" fmla="*/ 584 h 584"/>
                <a:gd name="T10" fmla="*/ 144 w 551"/>
                <a:gd name="T11" fmla="*/ 584 h 584"/>
                <a:gd name="T12" fmla="*/ 180 w 551"/>
                <a:gd name="T13" fmla="*/ 470 h 584"/>
                <a:gd name="T14" fmla="*/ 336 w 551"/>
                <a:gd name="T15" fmla="*/ 470 h 584"/>
                <a:gd name="T16" fmla="*/ 369 w 551"/>
                <a:gd name="T17"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584">
                  <a:moveTo>
                    <a:pt x="369" y="584"/>
                  </a:moveTo>
                  <a:lnTo>
                    <a:pt x="551" y="584"/>
                  </a:lnTo>
                  <a:lnTo>
                    <a:pt x="369" y="0"/>
                  </a:lnTo>
                  <a:lnTo>
                    <a:pt x="180" y="0"/>
                  </a:lnTo>
                  <a:lnTo>
                    <a:pt x="0" y="584"/>
                  </a:lnTo>
                  <a:lnTo>
                    <a:pt x="144" y="584"/>
                  </a:lnTo>
                  <a:lnTo>
                    <a:pt x="180" y="470"/>
                  </a:lnTo>
                  <a:lnTo>
                    <a:pt x="336" y="470"/>
                  </a:lnTo>
                  <a:lnTo>
                    <a:pt x="369" y="5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4" name="Freeform 15"/>
            <p:cNvSpPr>
              <a:spLocks/>
            </p:cNvSpPr>
            <p:nvPr/>
          </p:nvSpPr>
          <p:spPr bwMode="gray">
            <a:xfrm>
              <a:off x="445" y="1549"/>
              <a:ext cx="485" cy="584"/>
            </a:xfrm>
            <a:custGeom>
              <a:avLst/>
              <a:gdLst>
                <a:gd name="T0" fmla="*/ 0 w 205"/>
                <a:gd name="T1" fmla="*/ 246 h 246"/>
                <a:gd name="T2" fmla="*/ 113 w 205"/>
                <a:gd name="T3" fmla="*/ 246 h 246"/>
                <a:gd name="T4" fmla="*/ 180 w 205"/>
                <a:gd name="T5" fmla="*/ 232 h 246"/>
                <a:gd name="T6" fmla="*/ 205 w 205"/>
                <a:gd name="T7" fmla="*/ 175 h 246"/>
                <a:gd name="T8" fmla="*/ 158 w 205"/>
                <a:gd name="T9" fmla="*/ 119 h 246"/>
                <a:gd name="T10" fmla="*/ 199 w 205"/>
                <a:gd name="T11" fmla="*/ 65 h 246"/>
                <a:gd name="T12" fmla="*/ 173 w 205"/>
                <a:gd name="T13" fmla="*/ 13 h 246"/>
                <a:gd name="T14" fmla="*/ 120 w 205"/>
                <a:gd name="T15" fmla="*/ 0 h 246"/>
                <a:gd name="T16" fmla="*/ 0 w 205"/>
                <a:gd name="T17" fmla="*/ 0 h 246"/>
                <a:gd name="T18" fmla="*/ 0 w 205"/>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46">
                  <a:moveTo>
                    <a:pt x="0" y="246"/>
                  </a:moveTo>
                  <a:cubicBezTo>
                    <a:pt x="113" y="246"/>
                    <a:pt x="113" y="246"/>
                    <a:pt x="113" y="246"/>
                  </a:cubicBezTo>
                  <a:cubicBezTo>
                    <a:pt x="135" y="246"/>
                    <a:pt x="161" y="246"/>
                    <a:pt x="180" y="232"/>
                  </a:cubicBezTo>
                  <a:cubicBezTo>
                    <a:pt x="198" y="220"/>
                    <a:pt x="205" y="196"/>
                    <a:pt x="205" y="175"/>
                  </a:cubicBezTo>
                  <a:cubicBezTo>
                    <a:pt x="205" y="145"/>
                    <a:pt x="186" y="124"/>
                    <a:pt x="158" y="119"/>
                  </a:cubicBezTo>
                  <a:cubicBezTo>
                    <a:pt x="183" y="113"/>
                    <a:pt x="199" y="91"/>
                    <a:pt x="199" y="65"/>
                  </a:cubicBezTo>
                  <a:cubicBezTo>
                    <a:pt x="199" y="45"/>
                    <a:pt x="190" y="25"/>
                    <a:pt x="173" y="13"/>
                  </a:cubicBezTo>
                  <a:cubicBezTo>
                    <a:pt x="158" y="2"/>
                    <a:pt x="139" y="0"/>
                    <a:pt x="120" y="0"/>
                  </a:cubicBezTo>
                  <a:cubicBezTo>
                    <a:pt x="0" y="0"/>
                    <a:pt x="0" y="0"/>
                    <a:pt x="0" y="0"/>
                  </a:cubicBezTo>
                  <a:cubicBezTo>
                    <a:pt x="0" y="246"/>
                    <a:pt x="0" y="246"/>
                    <a:pt x="0" y="2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5" name="Freeform 16"/>
            <p:cNvSpPr>
              <a:spLocks/>
            </p:cNvSpPr>
            <p:nvPr/>
          </p:nvSpPr>
          <p:spPr bwMode="gray">
            <a:xfrm>
              <a:off x="1303" y="1722"/>
              <a:ext cx="95" cy="169"/>
            </a:xfrm>
            <a:custGeom>
              <a:avLst/>
              <a:gdLst>
                <a:gd name="T0" fmla="*/ 0 w 95"/>
                <a:gd name="T1" fmla="*/ 169 h 169"/>
                <a:gd name="T2" fmla="*/ 48 w 95"/>
                <a:gd name="T3" fmla="*/ 0 h 169"/>
                <a:gd name="T4" fmla="*/ 95 w 95"/>
                <a:gd name="T5" fmla="*/ 169 h 169"/>
                <a:gd name="T6" fmla="*/ 0 w 95"/>
                <a:gd name="T7" fmla="*/ 169 h 169"/>
              </a:gdLst>
              <a:ahLst/>
              <a:cxnLst>
                <a:cxn ang="0">
                  <a:pos x="T0" y="T1"/>
                </a:cxn>
                <a:cxn ang="0">
                  <a:pos x="T2" y="T3"/>
                </a:cxn>
                <a:cxn ang="0">
                  <a:pos x="T4" y="T5"/>
                </a:cxn>
                <a:cxn ang="0">
                  <a:pos x="T6" y="T7"/>
                </a:cxn>
              </a:cxnLst>
              <a:rect l="0" t="0" r="r" b="b"/>
              <a:pathLst>
                <a:path w="95" h="169">
                  <a:moveTo>
                    <a:pt x="0" y="169"/>
                  </a:moveTo>
                  <a:lnTo>
                    <a:pt x="48" y="0"/>
                  </a:lnTo>
                  <a:lnTo>
                    <a:pt x="95" y="169"/>
                  </a:lnTo>
                  <a:lnTo>
                    <a:pt x="0" y="169"/>
                  </a:lnTo>
                  <a:close/>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6" name="Freeform 17"/>
            <p:cNvSpPr>
              <a:spLocks/>
            </p:cNvSpPr>
            <p:nvPr/>
          </p:nvSpPr>
          <p:spPr bwMode="gray">
            <a:xfrm>
              <a:off x="608" y="1675"/>
              <a:ext cx="140" cy="100"/>
            </a:xfrm>
            <a:custGeom>
              <a:avLst/>
              <a:gdLst>
                <a:gd name="T0" fmla="*/ 0 w 59"/>
                <a:gd name="T1" fmla="*/ 42 h 42"/>
                <a:gd name="T2" fmla="*/ 0 w 59"/>
                <a:gd name="T3" fmla="*/ 0 h 42"/>
                <a:gd name="T4" fmla="*/ 30 w 59"/>
                <a:gd name="T5" fmla="*/ 0 h 42"/>
                <a:gd name="T6" fmla="*/ 59 w 59"/>
                <a:gd name="T7" fmla="*/ 21 h 42"/>
                <a:gd name="T8" fmla="*/ 52 w 59"/>
                <a:gd name="T9" fmla="*/ 37 h 42"/>
                <a:gd name="T10" fmla="*/ 31 w 59"/>
                <a:gd name="T11" fmla="*/ 42 h 42"/>
                <a:gd name="T12" fmla="*/ 0 w 59"/>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9" h="42">
                  <a:moveTo>
                    <a:pt x="0" y="42"/>
                  </a:moveTo>
                  <a:cubicBezTo>
                    <a:pt x="0" y="0"/>
                    <a:pt x="0" y="0"/>
                    <a:pt x="0" y="0"/>
                  </a:cubicBezTo>
                  <a:cubicBezTo>
                    <a:pt x="30" y="0"/>
                    <a:pt x="30" y="0"/>
                    <a:pt x="30" y="0"/>
                  </a:cubicBezTo>
                  <a:cubicBezTo>
                    <a:pt x="44" y="0"/>
                    <a:pt x="59" y="3"/>
                    <a:pt x="59" y="21"/>
                  </a:cubicBezTo>
                  <a:cubicBezTo>
                    <a:pt x="59" y="26"/>
                    <a:pt x="57" y="33"/>
                    <a:pt x="52" y="37"/>
                  </a:cubicBezTo>
                  <a:cubicBezTo>
                    <a:pt x="47" y="42"/>
                    <a:pt x="38" y="42"/>
                    <a:pt x="31" y="42"/>
                  </a:cubicBezTo>
                  <a:cubicBezTo>
                    <a:pt x="0" y="42"/>
                    <a:pt x="0" y="42"/>
                    <a:pt x="0" y="42"/>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7" name="Freeform 18"/>
            <p:cNvSpPr>
              <a:spLocks/>
            </p:cNvSpPr>
            <p:nvPr/>
          </p:nvSpPr>
          <p:spPr bwMode="gray">
            <a:xfrm>
              <a:off x="608" y="1898"/>
              <a:ext cx="151" cy="107"/>
            </a:xfrm>
            <a:custGeom>
              <a:avLst/>
              <a:gdLst>
                <a:gd name="T0" fmla="*/ 0 w 64"/>
                <a:gd name="T1" fmla="*/ 44 h 45"/>
                <a:gd name="T2" fmla="*/ 0 w 64"/>
                <a:gd name="T3" fmla="*/ 0 h 45"/>
                <a:gd name="T4" fmla="*/ 30 w 64"/>
                <a:gd name="T5" fmla="*/ 0 h 45"/>
                <a:gd name="T6" fmla="*/ 52 w 64"/>
                <a:gd name="T7" fmla="*/ 3 h 45"/>
                <a:gd name="T8" fmla="*/ 64 w 64"/>
                <a:gd name="T9" fmla="*/ 22 h 45"/>
                <a:gd name="T10" fmla="*/ 55 w 64"/>
                <a:gd name="T11" fmla="*/ 40 h 45"/>
                <a:gd name="T12" fmla="*/ 33 w 64"/>
                <a:gd name="T13" fmla="*/ 44 h 45"/>
                <a:gd name="T14" fmla="*/ 0 w 64"/>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5">
                  <a:moveTo>
                    <a:pt x="0" y="44"/>
                  </a:moveTo>
                  <a:cubicBezTo>
                    <a:pt x="0" y="0"/>
                    <a:pt x="0" y="0"/>
                    <a:pt x="0" y="0"/>
                  </a:cubicBezTo>
                  <a:cubicBezTo>
                    <a:pt x="30" y="0"/>
                    <a:pt x="30" y="0"/>
                    <a:pt x="30" y="0"/>
                  </a:cubicBezTo>
                  <a:cubicBezTo>
                    <a:pt x="37" y="0"/>
                    <a:pt x="45" y="0"/>
                    <a:pt x="52" y="3"/>
                  </a:cubicBezTo>
                  <a:cubicBezTo>
                    <a:pt x="59" y="7"/>
                    <a:pt x="64" y="14"/>
                    <a:pt x="64" y="22"/>
                  </a:cubicBezTo>
                  <a:cubicBezTo>
                    <a:pt x="64" y="29"/>
                    <a:pt x="60" y="36"/>
                    <a:pt x="55" y="40"/>
                  </a:cubicBezTo>
                  <a:cubicBezTo>
                    <a:pt x="49" y="45"/>
                    <a:pt x="40" y="44"/>
                    <a:pt x="33" y="44"/>
                  </a:cubicBezTo>
                  <a:cubicBezTo>
                    <a:pt x="0" y="44"/>
                    <a:pt x="0" y="44"/>
                    <a:pt x="0" y="44"/>
                  </a:cubicBezTo>
                </a:path>
              </a:pathLst>
            </a:custGeom>
            <a:solidFill>
              <a:srgbClr val="E13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8" name="Rectangle 19"/>
            <p:cNvSpPr>
              <a:spLocks noChangeArrowheads="1"/>
            </p:cNvSpPr>
            <p:nvPr/>
          </p:nvSpPr>
          <p:spPr bwMode="gray">
            <a:xfrm>
              <a:off x="105" y="2714"/>
              <a:ext cx="61"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99" name="Freeform 20"/>
            <p:cNvSpPr>
              <a:spLocks/>
            </p:cNvSpPr>
            <p:nvPr/>
          </p:nvSpPr>
          <p:spPr bwMode="gray">
            <a:xfrm>
              <a:off x="559" y="2716"/>
              <a:ext cx="257" cy="344"/>
            </a:xfrm>
            <a:custGeom>
              <a:avLst/>
              <a:gdLst>
                <a:gd name="T0" fmla="*/ 109 w 109"/>
                <a:gd name="T1" fmla="*/ 145 h 145"/>
                <a:gd name="T2" fmla="*/ 84 w 109"/>
                <a:gd name="T3" fmla="*/ 145 h 145"/>
                <a:gd name="T4" fmla="*/ 29 w 109"/>
                <a:gd name="T5" fmla="*/ 52 h 145"/>
                <a:gd name="T6" fmla="*/ 25 w 109"/>
                <a:gd name="T7" fmla="*/ 45 h 145"/>
                <a:gd name="T8" fmla="*/ 21 w 109"/>
                <a:gd name="T9" fmla="*/ 38 h 145"/>
                <a:gd name="T10" fmla="*/ 21 w 109"/>
                <a:gd name="T11" fmla="*/ 145 h 145"/>
                <a:gd name="T12" fmla="*/ 0 w 109"/>
                <a:gd name="T13" fmla="*/ 145 h 145"/>
                <a:gd name="T14" fmla="*/ 0 w 109"/>
                <a:gd name="T15" fmla="*/ 0 h 145"/>
                <a:gd name="T16" fmla="*/ 29 w 109"/>
                <a:gd name="T17" fmla="*/ 0 h 145"/>
                <a:gd name="T18" fmla="*/ 80 w 109"/>
                <a:gd name="T19" fmla="*/ 85 h 145"/>
                <a:gd name="T20" fmla="*/ 89 w 109"/>
                <a:gd name="T21" fmla="*/ 101 h 145"/>
                <a:gd name="T22" fmla="*/ 89 w 109"/>
                <a:gd name="T23" fmla="*/ 0 h 145"/>
                <a:gd name="T24" fmla="*/ 109 w 109"/>
                <a:gd name="T25" fmla="*/ 0 h 145"/>
                <a:gd name="T26" fmla="*/ 109 w 109"/>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45">
                  <a:moveTo>
                    <a:pt x="109" y="145"/>
                  </a:moveTo>
                  <a:cubicBezTo>
                    <a:pt x="84" y="145"/>
                    <a:pt x="84" y="145"/>
                    <a:pt x="84" y="145"/>
                  </a:cubicBezTo>
                  <a:cubicBezTo>
                    <a:pt x="29" y="52"/>
                    <a:pt x="29" y="52"/>
                    <a:pt x="29" y="52"/>
                  </a:cubicBezTo>
                  <a:cubicBezTo>
                    <a:pt x="28" y="51"/>
                    <a:pt x="27" y="48"/>
                    <a:pt x="25" y="45"/>
                  </a:cubicBezTo>
                  <a:cubicBezTo>
                    <a:pt x="24" y="44"/>
                    <a:pt x="23" y="41"/>
                    <a:pt x="21" y="38"/>
                  </a:cubicBezTo>
                  <a:cubicBezTo>
                    <a:pt x="21" y="145"/>
                    <a:pt x="21" y="145"/>
                    <a:pt x="21" y="145"/>
                  </a:cubicBezTo>
                  <a:cubicBezTo>
                    <a:pt x="0" y="145"/>
                    <a:pt x="0" y="145"/>
                    <a:pt x="0" y="145"/>
                  </a:cubicBezTo>
                  <a:cubicBezTo>
                    <a:pt x="0" y="0"/>
                    <a:pt x="0" y="0"/>
                    <a:pt x="0" y="0"/>
                  </a:cubicBezTo>
                  <a:cubicBezTo>
                    <a:pt x="29" y="0"/>
                    <a:pt x="29" y="0"/>
                    <a:pt x="29" y="0"/>
                  </a:cubicBezTo>
                  <a:cubicBezTo>
                    <a:pt x="80" y="85"/>
                    <a:pt x="80" y="85"/>
                    <a:pt x="80" y="85"/>
                  </a:cubicBezTo>
                  <a:cubicBezTo>
                    <a:pt x="80" y="86"/>
                    <a:pt x="83" y="91"/>
                    <a:pt x="89" y="101"/>
                  </a:cubicBezTo>
                  <a:cubicBezTo>
                    <a:pt x="89" y="0"/>
                    <a:pt x="89" y="0"/>
                    <a:pt x="89" y="0"/>
                  </a:cubicBezTo>
                  <a:cubicBezTo>
                    <a:pt x="109" y="0"/>
                    <a:pt x="109" y="0"/>
                    <a:pt x="109" y="0"/>
                  </a:cubicBezTo>
                  <a:lnTo>
                    <a:pt x="109"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0" name="Freeform 21"/>
            <p:cNvSpPr>
              <a:spLocks/>
            </p:cNvSpPr>
            <p:nvPr/>
          </p:nvSpPr>
          <p:spPr bwMode="gray">
            <a:xfrm>
              <a:off x="1173" y="2709"/>
              <a:ext cx="277" cy="356"/>
            </a:xfrm>
            <a:custGeom>
              <a:avLst/>
              <a:gdLst>
                <a:gd name="T0" fmla="*/ 0 w 117"/>
                <a:gd name="T1" fmla="*/ 113 h 150"/>
                <a:gd name="T2" fmla="*/ 26 w 117"/>
                <a:gd name="T3" fmla="*/ 107 h 150"/>
                <a:gd name="T4" fmla="*/ 61 w 117"/>
                <a:gd name="T5" fmla="*/ 129 h 150"/>
                <a:gd name="T6" fmla="*/ 82 w 117"/>
                <a:gd name="T7" fmla="*/ 123 h 150"/>
                <a:gd name="T8" fmla="*/ 90 w 117"/>
                <a:gd name="T9" fmla="*/ 110 h 150"/>
                <a:gd name="T10" fmla="*/ 86 w 117"/>
                <a:gd name="T11" fmla="*/ 99 h 150"/>
                <a:gd name="T12" fmla="*/ 72 w 117"/>
                <a:gd name="T13" fmla="*/ 91 h 150"/>
                <a:gd name="T14" fmla="*/ 44 w 117"/>
                <a:gd name="T15" fmla="*/ 83 h 150"/>
                <a:gd name="T16" fmla="*/ 23 w 117"/>
                <a:gd name="T17" fmla="*/ 75 h 150"/>
                <a:gd name="T18" fmla="*/ 12 w 117"/>
                <a:gd name="T19" fmla="*/ 62 h 150"/>
                <a:gd name="T20" fmla="*/ 8 w 117"/>
                <a:gd name="T21" fmla="*/ 43 h 150"/>
                <a:gd name="T22" fmla="*/ 22 w 117"/>
                <a:gd name="T23" fmla="*/ 12 h 150"/>
                <a:gd name="T24" fmla="*/ 59 w 117"/>
                <a:gd name="T25" fmla="*/ 0 h 150"/>
                <a:gd name="T26" fmla="*/ 93 w 117"/>
                <a:gd name="T27" fmla="*/ 9 h 150"/>
                <a:gd name="T28" fmla="*/ 111 w 117"/>
                <a:gd name="T29" fmla="*/ 32 h 150"/>
                <a:gd name="T30" fmla="*/ 86 w 117"/>
                <a:gd name="T31" fmla="*/ 38 h 150"/>
                <a:gd name="T32" fmla="*/ 60 w 117"/>
                <a:gd name="T33" fmla="*/ 21 h 150"/>
                <a:gd name="T34" fmla="*/ 41 w 117"/>
                <a:gd name="T35" fmla="*/ 26 h 150"/>
                <a:gd name="T36" fmla="*/ 35 w 117"/>
                <a:gd name="T37" fmla="*/ 39 h 150"/>
                <a:gd name="T38" fmla="*/ 55 w 117"/>
                <a:gd name="T39" fmla="*/ 57 h 150"/>
                <a:gd name="T40" fmla="*/ 80 w 117"/>
                <a:gd name="T41" fmla="*/ 63 h 150"/>
                <a:gd name="T42" fmla="*/ 110 w 117"/>
                <a:gd name="T43" fmla="*/ 80 h 150"/>
                <a:gd name="T44" fmla="*/ 117 w 117"/>
                <a:gd name="T45" fmla="*/ 104 h 150"/>
                <a:gd name="T46" fmla="*/ 101 w 117"/>
                <a:gd name="T47" fmla="*/ 138 h 150"/>
                <a:gd name="T48" fmla="*/ 59 w 117"/>
                <a:gd name="T49" fmla="*/ 150 h 150"/>
                <a:gd name="T50" fmla="*/ 22 w 117"/>
                <a:gd name="T51" fmla="*/ 141 h 150"/>
                <a:gd name="T52" fmla="*/ 0 w 117"/>
                <a:gd name="T53" fmla="*/ 1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50">
                  <a:moveTo>
                    <a:pt x="0" y="113"/>
                  </a:moveTo>
                  <a:cubicBezTo>
                    <a:pt x="26" y="107"/>
                    <a:pt x="26" y="107"/>
                    <a:pt x="26" y="107"/>
                  </a:cubicBezTo>
                  <a:cubicBezTo>
                    <a:pt x="28" y="122"/>
                    <a:pt x="40" y="129"/>
                    <a:pt x="61" y="129"/>
                  </a:cubicBezTo>
                  <a:cubicBezTo>
                    <a:pt x="70" y="129"/>
                    <a:pt x="77" y="127"/>
                    <a:pt x="82" y="123"/>
                  </a:cubicBezTo>
                  <a:cubicBezTo>
                    <a:pt x="87" y="120"/>
                    <a:pt x="90" y="115"/>
                    <a:pt x="90" y="110"/>
                  </a:cubicBezTo>
                  <a:cubicBezTo>
                    <a:pt x="90" y="106"/>
                    <a:pt x="88" y="102"/>
                    <a:pt x="86" y="99"/>
                  </a:cubicBezTo>
                  <a:cubicBezTo>
                    <a:pt x="84" y="95"/>
                    <a:pt x="79" y="93"/>
                    <a:pt x="72" y="91"/>
                  </a:cubicBezTo>
                  <a:cubicBezTo>
                    <a:pt x="44" y="83"/>
                    <a:pt x="44" y="83"/>
                    <a:pt x="44" y="83"/>
                  </a:cubicBezTo>
                  <a:cubicBezTo>
                    <a:pt x="34" y="81"/>
                    <a:pt x="27" y="78"/>
                    <a:pt x="23" y="75"/>
                  </a:cubicBezTo>
                  <a:cubicBezTo>
                    <a:pt x="18" y="72"/>
                    <a:pt x="15" y="67"/>
                    <a:pt x="12" y="62"/>
                  </a:cubicBezTo>
                  <a:cubicBezTo>
                    <a:pt x="9" y="56"/>
                    <a:pt x="8" y="50"/>
                    <a:pt x="8" y="43"/>
                  </a:cubicBezTo>
                  <a:cubicBezTo>
                    <a:pt x="8" y="30"/>
                    <a:pt x="12" y="20"/>
                    <a:pt x="22" y="12"/>
                  </a:cubicBezTo>
                  <a:cubicBezTo>
                    <a:pt x="32" y="4"/>
                    <a:pt x="44" y="0"/>
                    <a:pt x="59" y="0"/>
                  </a:cubicBezTo>
                  <a:cubicBezTo>
                    <a:pt x="72" y="0"/>
                    <a:pt x="83" y="3"/>
                    <a:pt x="93" y="9"/>
                  </a:cubicBezTo>
                  <a:cubicBezTo>
                    <a:pt x="102" y="14"/>
                    <a:pt x="109" y="22"/>
                    <a:pt x="111" y="32"/>
                  </a:cubicBezTo>
                  <a:cubicBezTo>
                    <a:pt x="86" y="38"/>
                    <a:pt x="86" y="38"/>
                    <a:pt x="86" y="38"/>
                  </a:cubicBezTo>
                  <a:cubicBezTo>
                    <a:pt x="83" y="27"/>
                    <a:pt x="74" y="21"/>
                    <a:pt x="60" y="21"/>
                  </a:cubicBezTo>
                  <a:cubicBezTo>
                    <a:pt x="52" y="21"/>
                    <a:pt x="45" y="23"/>
                    <a:pt x="41" y="26"/>
                  </a:cubicBezTo>
                  <a:cubicBezTo>
                    <a:pt x="37" y="30"/>
                    <a:pt x="35" y="34"/>
                    <a:pt x="35" y="39"/>
                  </a:cubicBezTo>
                  <a:cubicBezTo>
                    <a:pt x="35" y="48"/>
                    <a:pt x="41" y="54"/>
                    <a:pt x="55" y="57"/>
                  </a:cubicBezTo>
                  <a:cubicBezTo>
                    <a:pt x="80" y="63"/>
                    <a:pt x="80" y="63"/>
                    <a:pt x="80" y="63"/>
                  </a:cubicBezTo>
                  <a:cubicBezTo>
                    <a:pt x="94" y="67"/>
                    <a:pt x="104" y="72"/>
                    <a:pt x="110" y="80"/>
                  </a:cubicBezTo>
                  <a:cubicBezTo>
                    <a:pt x="115" y="87"/>
                    <a:pt x="117" y="95"/>
                    <a:pt x="117" y="104"/>
                  </a:cubicBezTo>
                  <a:cubicBezTo>
                    <a:pt x="117" y="118"/>
                    <a:pt x="112" y="129"/>
                    <a:pt x="101" y="138"/>
                  </a:cubicBezTo>
                  <a:cubicBezTo>
                    <a:pt x="90" y="146"/>
                    <a:pt x="76" y="150"/>
                    <a:pt x="59" y="150"/>
                  </a:cubicBezTo>
                  <a:cubicBezTo>
                    <a:pt x="45" y="150"/>
                    <a:pt x="32" y="147"/>
                    <a:pt x="22" y="141"/>
                  </a:cubicBezTo>
                  <a:cubicBezTo>
                    <a:pt x="11" y="135"/>
                    <a:pt x="4" y="125"/>
                    <a:pt x="0" y="1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1" name="Freeform 22"/>
            <p:cNvSpPr>
              <a:spLocks noEditPoints="1"/>
            </p:cNvSpPr>
            <p:nvPr/>
          </p:nvSpPr>
          <p:spPr bwMode="gray">
            <a:xfrm>
              <a:off x="1821" y="2716"/>
              <a:ext cx="258" cy="344"/>
            </a:xfrm>
            <a:custGeom>
              <a:avLst/>
              <a:gdLst>
                <a:gd name="T0" fmla="*/ 26 w 109"/>
                <a:gd name="T1" fmla="*/ 145 h 145"/>
                <a:gd name="T2" fmla="*/ 0 w 109"/>
                <a:gd name="T3" fmla="*/ 145 h 145"/>
                <a:gd name="T4" fmla="*/ 0 w 109"/>
                <a:gd name="T5" fmla="*/ 0 h 145"/>
                <a:gd name="T6" fmla="*/ 59 w 109"/>
                <a:gd name="T7" fmla="*/ 0 h 145"/>
                <a:gd name="T8" fmla="*/ 97 w 109"/>
                <a:gd name="T9" fmla="*/ 12 h 145"/>
                <a:gd name="T10" fmla="*/ 109 w 109"/>
                <a:gd name="T11" fmla="*/ 43 h 145"/>
                <a:gd name="T12" fmla="*/ 96 w 109"/>
                <a:gd name="T13" fmla="*/ 75 h 145"/>
                <a:gd name="T14" fmla="*/ 62 w 109"/>
                <a:gd name="T15" fmla="*/ 87 h 145"/>
                <a:gd name="T16" fmla="*/ 26 w 109"/>
                <a:gd name="T17" fmla="*/ 87 h 145"/>
                <a:gd name="T18" fmla="*/ 26 w 109"/>
                <a:gd name="T19" fmla="*/ 145 h 145"/>
                <a:gd name="T20" fmla="*/ 26 w 109"/>
                <a:gd name="T21" fmla="*/ 65 h 145"/>
                <a:gd name="T22" fmla="*/ 57 w 109"/>
                <a:gd name="T23" fmla="*/ 65 h 145"/>
                <a:gd name="T24" fmla="*/ 75 w 109"/>
                <a:gd name="T25" fmla="*/ 59 h 145"/>
                <a:gd name="T26" fmla="*/ 82 w 109"/>
                <a:gd name="T27" fmla="*/ 43 h 145"/>
                <a:gd name="T28" fmla="*/ 76 w 109"/>
                <a:gd name="T29" fmla="*/ 28 h 145"/>
                <a:gd name="T30" fmla="*/ 54 w 109"/>
                <a:gd name="T31" fmla="*/ 21 h 145"/>
                <a:gd name="T32" fmla="*/ 26 w 109"/>
                <a:gd name="T33" fmla="*/ 21 h 145"/>
                <a:gd name="T34" fmla="*/ 26 w 109"/>
                <a:gd name="T3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145">
                  <a:moveTo>
                    <a:pt x="26" y="145"/>
                  </a:moveTo>
                  <a:cubicBezTo>
                    <a:pt x="0" y="145"/>
                    <a:pt x="0" y="145"/>
                    <a:pt x="0" y="145"/>
                  </a:cubicBezTo>
                  <a:cubicBezTo>
                    <a:pt x="0" y="0"/>
                    <a:pt x="0" y="0"/>
                    <a:pt x="0" y="0"/>
                  </a:cubicBezTo>
                  <a:cubicBezTo>
                    <a:pt x="59" y="0"/>
                    <a:pt x="59" y="0"/>
                    <a:pt x="59" y="0"/>
                  </a:cubicBezTo>
                  <a:cubicBezTo>
                    <a:pt x="76" y="0"/>
                    <a:pt x="88" y="4"/>
                    <a:pt x="97" y="12"/>
                  </a:cubicBezTo>
                  <a:cubicBezTo>
                    <a:pt x="105" y="21"/>
                    <a:pt x="109" y="31"/>
                    <a:pt x="109" y="43"/>
                  </a:cubicBezTo>
                  <a:cubicBezTo>
                    <a:pt x="109" y="56"/>
                    <a:pt x="104" y="67"/>
                    <a:pt x="96" y="75"/>
                  </a:cubicBezTo>
                  <a:cubicBezTo>
                    <a:pt x="87" y="83"/>
                    <a:pt x="76" y="87"/>
                    <a:pt x="62" y="87"/>
                  </a:cubicBezTo>
                  <a:cubicBezTo>
                    <a:pt x="26" y="87"/>
                    <a:pt x="26" y="87"/>
                    <a:pt x="26" y="87"/>
                  </a:cubicBezTo>
                  <a:lnTo>
                    <a:pt x="26" y="145"/>
                  </a:lnTo>
                  <a:close/>
                  <a:moveTo>
                    <a:pt x="26" y="65"/>
                  </a:moveTo>
                  <a:cubicBezTo>
                    <a:pt x="57" y="65"/>
                    <a:pt x="57" y="65"/>
                    <a:pt x="57" y="65"/>
                  </a:cubicBezTo>
                  <a:cubicBezTo>
                    <a:pt x="65" y="65"/>
                    <a:pt x="71" y="63"/>
                    <a:pt x="75" y="59"/>
                  </a:cubicBezTo>
                  <a:cubicBezTo>
                    <a:pt x="79" y="55"/>
                    <a:pt x="82" y="50"/>
                    <a:pt x="82" y="43"/>
                  </a:cubicBezTo>
                  <a:cubicBezTo>
                    <a:pt x="82" y="37"/>
                    <a:pt x="80" y="32"/>
                    <a:pt x="76" y="28"/>
                  </a:cubicBezTo>
                  <a:cubicBezTo>
                    <a:pt x="72" y="23"/>
                    <a:pt x="65" y="21"/>
                    <a:pt x="54" y="21"/>
                  </a:cubicBezTo>
                  <a:cubicBezTo>
                    <a:pt x="26" y="21"/>
                    <a:pt x="26" y="21"/>
                    <a:pt x="26" y="21"/>
                  </a:cubicBezTo>
                  <a:lnTo>
                    <a:pt x="26" y="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2" name="Rectangle 23"/>
            <p:cNvSpPr>
              <a:spLocks noChangeArrowheads="1"/>
            </p:cNvSpPr>
            <p:nvPr/>
          </p:nvSpPr>
          <p:spPr bwMode="gray">
            <a:xfrm>
              <a:off x="2445" y="2714"/>
              <a:ext cx="62" cy="3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3" name="Freeform 24"/>
            <p:cNvSpPr>
              <a:spLocks noEditPoints="1"/>
            </p:cNvSpPr>
            <p:nvPr/>
          </p:nvSpPr>
          <p:spPr bwMode="gray">
            <a:xfrm>
              <a:off x="2899" y="2716"/>
              <a:ext cx="270" cy="344"/>
            </a:xfrm>
            <a:custGeom>
              <a:avLst/>
              <a:gdLst>
                <a:gd name="T0" fmla="*/ 113 w 114"/>
                <a:gd name="T1" fmla="*/ 145 h 145"/>
                <a:gd name="T2" fmla="*/ 85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1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6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5" y="145"/>
                    <a:pt x="85" y="145"/>
                    <a:pt x="85"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0" y="0"/>
                    <a:pt x="93" y="4"/>
                    <a:pt x="101"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6" y="49"/>
                    <a:pt x="86" y="42"/>
                  </a:cubicBezTo>
                  <a:cubicBezTo>
                    <a:pt x="86"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4" name="Freeform 25"/>
            <p:cNvSpPr>
              <a:spLocks/>
            </p:cNvSpPr>
            <p:nvPr/>
          </p:nvSpPr>
          <p:spPr bwMode="gray">
            <a:xfrm>
              <a:off x="3547" y="2716"/>
              <a:ext cx="222" cy="344"/>
            </a:xfrm>
            <a:custGeom>
              <a:avLst/>
              <a:gdLst>
                <a:gd name="T0" fmla="*/ 222 w 222"/>
                <a:gd name="T1" fmla="*/ 344 h 344"/>
                <a:gd name="T2" fmla="*/ 0 w 222"/>
                <a:gd name="T3" fmla="*/ 344 h 344"/>
                <a:gd name="T4" fmla="*/ 0 w 222"/>
                <a:gd name="T5" fmla="*/ 0 h 344"/>
                <a:gd name="T6" fmla="*/ 220 w 222"/>
                <a:gd name="T7" fmla="*/ 0 h 344"/>
                <a:gd name="T8" fmla="*/ 220 w 222"/>
                <a:gd name="T9" fmla="*/ 50 h 344"/>
                <a:gd name="T10" fmla="*/ 61 w 222"/>
                <a:gd name="T11" fmla="*/ 50 h 344"/>
                <a:gd name="T12" fmla="*/ 61 w 222"/>
                <a:gd name="T13" fmla="*/ 142 h 344"/>
                <a:gd name="T14" fmla="*/ 189 w 222"/>
                <a:gd name="T15" fmla="*/ 142 h 344"/>
                <a:gd name="T16" fmla="*/ 189 w 222"/>
                <a:gd name="T17" fmla="*/ 194 h 344"/>
                <a:gd name="T18" fmla="*/ 61 w 222"/>
                <a:gd name="T19" fmla="*/ 194 h 344"/>
                <a:gd name="T20" fmla="*/ 61 w 222"/>
                <a:gd name="T21" fmla="*/ 289 h 344"/>
                <a:gd name="T22" fmla="*/ 222 w 222"/>
                <a:gd name="T23" fmla="*/ 289 h 344"/>
                <a:gd name="T24" fmla="*/ 222 w 222"/>
                <a:gd name="T25"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344">
                  <a:moveTo>
                    <a:pt x="222" y="344"/>
                  </a:moveTo>
                  <a:lnTo>
                    <a:pt x="0" y="344"/>
                  </a:lnTo>
                  <a:lnTo>
                    <a:pt x="0" y="0"/>
                  </a:lnTo>
                  <a:lnTo>
                    <a:pt x="220" y="0"/>
                  </a:lnTo>
                  <a:lnTo>
                    <a:pt x="220" y="50"/>
                  </a:lnTo>
                  <a:lnTo>
                    <a:pt x="61" y="50"/>
                  </a:lnTo>
                  <a:lnTo>
                    <a:pt x="61" y="142"/>
                  </a:lnTo>
                  <a:lnTo>
                    <a:pt x="189" y="142"/>
                  </a:lnTo>
                  <a:lnTo>
                    <a:pt x="189" y="194"/>
                  </a:lnTo>
                  <a:lnTo>
                    <a:pt x="61" y="194"/>
                  </a:lnTo>
                  <a:lnTo>
                    <a:pt x="61" y="289"/>
                  </a:lnTo>
                  <a:lnTo>
                    <a:pt x="222" y="289"/>
                  </a:lnTo>
                  <a:lnTo>
                    <a:pt x="222" y="3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5" name="Freeform 26"/>
            <p:cNvSpPr>
              <a:spLocks noEditPoints="1"/>
            </p:cNvSpPr>
            <p:nvPr/>
          </p:nvSpPr>
          <p:spPr bwMode="gray">
            <a:xfrm>
              <a:off x="4138" y="2716"/>
              <a:ext cx="281" cy="344"/>
            </a:xfrm>
            <a:custGeom>
              <a:avLst/>
              <a:gdLst>
                <a:gd name="T0" fmla="*/ 0 w 119"/>
                <a:gd name="T1" fmla="*/ 145 h 145"/>
                <a:gd name="T2" fmla="*/ 0 w 119"/>
                <a:gd name="T3" fmla="*/ 0 h 145"/>
                <a:gd name="T4" fmla="*/ 53 w 119"/>
                <a:gd name="T5" fmla="*/ 0 h 145"/>
                <a:gd name="T6" fmla="*/ 101 w 119"/>
                <a:gd name="T7" fmla="*/ 21 h 145"/>
                <a:gd name="T8" fmla="*/ 119 w 119"/>
                <a:gd name="T9" fmla="*/ 72 h 145"/>
                <a:gd name="T10" fmla="*/ 100 w 119"/>
                <a:gd name="T11" fmla="*/ 124 h 145"/>
                <a:gd name="T12" fmla="*/ 47 w 119"/>
                <a:gd name="T13" fmla="*/ 145 h 145"/>
                <a:gd name="T14" fmla="*/ 0 w 119"/>
                <a:gd name="T15" fmla="*/ 145 h 145"/>
                <a:gd name="T16" fmla="*/ 27 w 119"/>
                <a:gd name="T17" fmla="*/ 123 h 145"/>
                <a:gd name="T18" fmla="*/ 48 w 119"/>
                <a:gd name="T19" fmla="*/ 123 h 145"/>
                <a:gd name="T20" fmla="*/ 78 w 119"/>
                <a:gd name="T21" fmla="*/ 110 h 145"/>
                <a:gd name="T22" fmla="*/ 90 w 119"/>
                <a:gd name="T23" fmla="*/ 71 h 145"/>
                <a:gd name="T24" fmla="*/ 80 w 119"/>
                <a:gd name="T25" fmla="*/ 35 h 145"/>
                <a:gd name="T26" fmla="*/ 51 w 119"/>
                <a:gd name="T27" fmla="*/ 20 h 145"/>
                <a:gd name="T28" fmla="*/ 27 w 119"/>
                <a:gd name="T29" fmla="*/ 20 h 145"/>
                <a:gd name="T30" fmla="*/ 27 w 119"/>
                <a:gd name="T31"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5">
                  <a:moveTo>
                    <a:pt x="0" y="145"/>
                  </a:moveTo>
                  <a:cubicBezTo>
                    <a:pt x="0" y="0"/>
                    <a:pt x="0" y="0"/>
                    <a:pt x="0" y="0"/>
                  </a:cubicBezTo>
                  <a:cubicBezTo>
                    <a:pt x="53" y="0"/>
                    <a:pt x="53" y="0"/>
                    <a:pt x="53" y="0"/>
                  </a:cubicBezTo>
                  <a:cubicBezTo>
                    <a:pt x="73" y="0"/>
                    <a:pt x="89" y="7"/>
                    <a:pt x="101" y="21"/>
                  </a:cubicBezTo>
                  <a:cubicBezTo>
                    <a:pt x="113" y="35"/>
                    <a:pt x="119" y="52"/>
                    <a:pt x="119" y="72"/>
                  </a:cubicBezTo>
                  <a:cubicBezTo>
                    <a:pt x="119" y="93"/>
                    <a:pt x="113" y="110"/>
                    <a:pt x="100" y="124"/>
                  </a:cubicBezTo>
                  <a:cubicBezTo>
                    <a:pt x="88" y="138"/>
                    <a:pt x="70" y="145"/>
                    <a:pt x="47" y="145"/>
                  </a:cubicBezTo>
                  <a:lnTo>
                    <a:pt x="0" y="145"/>
                  </a:lnTo>
                  <a:close/>
                  <a:moveTo>
                    <a:pt x="27" y="123"/>
                  </a:moveTo>
                  <a:cubicBezTo>
                    <a:pt x="48" y="123"/>
                    <a:pt x="48" y="123"/>
                    <a:pt x="48" y="123"/>
                  </a:cubicBezTo>
                  <a:cubicBezTo>
                    <a:pt x="60" y="123"/>
                    <a:pt x="70" y="119"/>
                    <a:pt x="78" y="110"/>
                  </a:cubicBezTo>
                  <a:cubicBezTo>
                    <a:pt x="86" y="101"/>
                    <a:pt x="90" y="88"/>
                    <a:pt x="90" y="71"/>
                  </a:cubicBezTo>
                  <a:cubicBezTo>
                    <a:pt x="90" y="57"/>
                    <a:pt x="87" y="45"/>
                    <a:pt x="80" y="35"/>
                  </a:cubicBezTo>
                  <a:cubicBezTo>
                    <a:pt x="73" y="25"/>
                    <a:pt x="63" y="20"/>
                    <a:pt x="51" y="20"/>
                  </a:cubicBezTo>
                  <a:cubicBezTo>
                    <a:pt x="27" y="20"/>
                    <a:pt x="27" y="20"/>
                    <a:pt x="27" y="20"/>
                  </a:cubicBezTo>
                  <a:lnTo>
                    <a:pt x="27"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6" name="Freeform 27"/>
            <p:cNvSpPr>
              <a:spLocks/>
            </p:cNvSpPr>
            <p:nvPr/>
          </p:nvSpPr>
          <p:spPr bwMode="gray">
            <a:xfrm>
              <a:off x="5204" y="2716"/>
              <a:ext cx="445" cy="344"/>
            </a:xfrm>
            <a:custGeom>
              <a:avLst/>
              <a:gdLst>
                <a:gd name="T0" fmla="*/ 445 w 445"/>
                <a:gd name="T1" fmla="*/ 0 h 344"/>
                <a:gd name="T2" fmla="*/ 355 w 445"/>
                <a:gd name="T3" fmla="*/ 344 h 344"/>
                <a:gd name="T4" fmla="*/ 289 w 445"/>
                <a:gd name="T5" fmla="*/ 344 h 344"/>
                <a:gd name="T6" fmla="*/ 220 w 445"/>
                <a:gd name="T7" fmla="*/ 90 h 344"/>
                <a:gd name="T8" fmla="*/ 159 w 445"/>
                <a:gd name="T9" fmla="*/ 344 h 344"/>
                <a:gd name="T10" fmla="*/ 95 w 445"/>
                <a:gd name="T11" fmla="*/ 344 h 344"/>
                <a:gd name="T12" fmla="*/ 0 w 445"/>
                <a:gd name="T13" fmla="*/ 0 h 344"/>
                <a:gd name="T14" fmla="*/ 66 w 445"/>
                <a:gd name="T15" fmla="*/ 0 h 344"/>
                <a:gd name="T16" fmla="*/ 133 w 445"/>
                <a:gd name="T17" fmla="*/ 249 h 344"/>
                <a:gd name="T18" fmla="*/ 194 w 445"/>
                <a:gd name="T19" fmla="*/ 0 h 344"/>
                <a:gd name="T20" fmla="*/ 258 w 445"/>
                <a:gd name="T21" fmla="*/ 0 h 344"/>
                <a:gd name="T22" fmla="*/ 326 w 445"/>
                <a:gd name="T23" fmla="*/ 249 h 344"/>
                <a:gd name="T24" fmla="*/ 390 w 445"/>
                <a:gd name="T25" fmla="*/ 0 h 344"/>
                <a:gd name="T26" fmla="*/ 445 w 445"/>
                <a:gd name="T2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5" h="344">
                  <a:moveTo>
                    <a:pt x="445" y="0"/>
                  </a:moveTo>
                  <a:lnTo>
                    <a:pt x="355" y="344"/>
                  </a:lnTo>
                  <a:lnTo>
                    <a:pt x="289" y="344"/>
                  </a:lnTo>
                  <a:lnTo>
                    <a:pt x="220" y="90"/>
                  </a:lnTo>
                  <a:lnTo>
                    <a:pt x="159" y="344"/>
                  </a:lnTo>
                  <a:lnTo>
                    <a:pt x="95" y="344"/>
                  </a:lnTo>
                  <a:lnTo>
                    <a:pt x="0" y="0"/>
                  </a:lnTo>
                  <a:lnTo>
                    <a:pt x="66" y="0"/>
                  </a:lnTo>
                  <a:lnTo>
                    <a:pt x="133" y="249"/>
                  </a:lnTo>
                  <a:lnTo>
                    <a:pt x="194" y="0"/>
                  </a:lnTo>
                  <a:lnTo>
                    <a:pt x="258" y="0"/>
                  </a:lnTo>
                  <a:lnTo>
                    <a:pt x="326" y="249"/>
                  </a:lnTo>
                  <a:lnTo>
                    <a:pt x="390" y="0"/>
                  </a:lnTo>
                  <a:lnTo>
                    <a:pt x="44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7" name="Freeform 28"/>
            <p:cNvSpPr>
              <a:spLocks noEditPoints="1"/>
            </p:cNvSpPr>
            <p:nvPr/>
          </p:nvSpPr>
          <p:spPr bwMode="gray">
            <a:xfrm>
              <a:off x="5982" y="2709"/>
              <a:ext cx="293" cy="356"/>
            </a:xfrm>
            <a:custGeom>
              <a:avLst/>
              <a:gdLst>
                <a:gd name="T0" fmla="*/ 62 w 124"/>
                <a:gd name="T1" fmla="*/ 150 h 150"/>
                <a:gd name="T2" fmla="*/ 17 w 124"/>
                <a:gd name="T3" fmla="*/ 128 h 150"/>
                <a:gd name="T4" fmla="*/ 0 w 124"/>
                <a:gd name="T5" fmla="*/ 75 h 150"/>
                <a:gd name="T6" fmla="*/ 18 w 124"/>
                <a:gd name="T7" fmla="*/ 22 h 150"/>
                <a:gd name="T8" fmla="*/ 63 w 124"/>
                <a:gd name="T9" fmla="*/ 0 h 150"/>
                <a:gd name="T10" fmla="*/ 107 w 124"/>
                <a:gd name="T11" fmla="*/ 22 h 150"/>
                <a:gd name="T12" fmla="*/ 124 w 124"/>
                <a:gd name="T13" fmla="*/ 75 h 150"/>
                <a:gd name="T14" fmla="*/ 107 w 124"/>
                <a:gd name="T15" fmla="*/ 129 h 150"/>
                <a:gd name="T16" fmla="*/ 62 w 124"/>
                <a:gd name="T17" fmla="*/ 150 h 150"/>
                <a:gd name="T18" fmla="*/ 62 w 124"/>
                <a:gd name="T19" fmla="*/ 129 h 150"/>
                <a:gd name="T20" fmla="*/ 86 w 124"/>
                <a:gd name="T21" fmla="*/ 117 h 150"/>
                <a:gd name="T22" fmla="*/ 95 w 124"/>
                <a:gd name="T23" fmla="*/ 75 h 150"/>
                <a:gd name="T24" fmla="*/ 87 w 124"/>
                <a:gd name="T25" fmla="*/ 36 h 150"/>
                <a:gd name="T26" fmla="*/ 62 w 124"/>
                <a:gd name="T27" fmla="*/ 21 h 150"/>
                <a:gd name="T28" fmla="*/ 29 w 124"/>
                <a:gd name="T29" fmla="*/ 76 h 150"/>
                <a:gd name="T30" fmla="*/ 37 w 124"/>
                <a:gd name="T31" fmla="*/ 115 h 150"/>
                <a:gd name="T32" fmla="*/ 62 w 124"/>
                <a:gd name="T33" fmla="*/ 12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50">
                  <a:moveTo>
                    <a:pt x="62" y="150"/>
                  </a:moveTo>
                  <a:cubicBezTo>
                    <a:pt x="42" y="150"/>
                    <a:pt x="27" y="143"/>
                    <a:pt x="17" y="128"/>
                  </a:cubicBezTo>
                  <a:cubicBezTo>
                    <a:pt x="6" y="114"/>
                    <a:pt x="0" y="96"/>
                    <a:pt x="0" y="75"/>
                  </a:cubicBezTo>
                  <a:cubicBezTo>
                    <a:pt x="0" y="53"/>
                    <a:pt x="6" y="36"/>
                    <a:pt x="18" y="22"/>
                  </a:cubicBezTo>
                  <a:cubicBezTo>
                    <a:pt x="29" y="7"/>
                    <a:pt x="44" y="0"/>
                    <a:pt x="63" y="0"/>
                  </a:cubicBezTo>
                  <a:cubicBezTo>
                    <a:pt x="82" y="0"/>
                    <a:pt x="96" y="7"/>
                    <a:pt x="107" y="22"/>
                  </a:cubicBezTo>
                  <a:cubicBezTo>
                    <a:pt x="118" y="36"/>
                    <a:pt x="124" y="54"/>
                    <a:pt x="124" y="75"/>
                  </a:cubicBezTo>
                  <a:cubicBezTo>
                    <a:pt x="124" y="97"/>
                    <a:pt x="118" y="115"/>
                    <a:pt x="107" y="129"/>
                  </a:cubicBezTo>
                  <a:cubicBezTo>
                    <a:pt x="95" y="143"/>
                    <a:pt x="80" y="150"/>
                    <a:pt x="62" y="150"/>
                  </a:cubicBezTo>
                  <a:moveTo>
                    <a:pt x="62" y="129"/>
                  </a:moveTo>
                  <a:cubicBezTo>
                    <a:pt x="71" y="129"/>
                    <a:pt x="79" y="125"/>
                    <a:pt x="86" y="117"/>
                  </a:cubicBezTo>
                  <a:cubicBezTo>
                    <a:pt x="92" y="109"/>
                    <a:pt x="95" y="95"/>
                    <a:pt x="95" y="75"/>
                  </a:cubicBezTo>
                  <a:cubicBezTo>
                    <a:pt x="95" y="58"/>
                    <a:pt x="93" y="45"/>
                    <a:pt x="87" y="36"/>
                  </a:cubicBezTo>
                  <a:cubicBezTo>
                    <a:pt x="82" y="26"/>
                    <a:pt x="74" y="21"/>
                    <a:pt x="62" y="21"/>
                  </a:cubicBezTo>
                  <a:cubicBezTo>
                    <a:pt x="40" y="21"/>
                    <a:pt x="29" y="39"/>
                    <a:pt x="29" y="76"/>
                  </a:cubicBezTo>
                  <a:cubicBezTo>
                    <a:pt x="29" y="93"/>
                    <a:pt x="32" y="106"/>
                    <a:pt x="37" y="115"/>
                  </a:cubicBezTo>
                  <a:cubicBezTo>
                    <a:pt x="43" y="124"/>
                    <a:pt x="51" y="129"/>
                    <a:pt x="62" y="12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8" name="Freeform 29"/>
            <p:cNvSpPr>
              <a:spLocks noEditPoints="1"/>
            </p:cNvSpPr>
            <p:nvPr/>
          </p:nvSpPr>
          <p:spPr bwMode="gray">
            <a:xfrm>
              <a:off x="6649" y="2716"/>
              <a:ext cx="269" cy="344"/>
            </a:xfrm>
            <a:custGeom>
              <a:avLst/>
              <a:gdLst>
                <a:gd name="T0" fmla="*/ 113 w 114"/>
                <a:gd name="T1" fmla="*/ 145 h 145"/>
                <a:gd name="T2" fmla="*/ 86 w 114"/>
                <a:gd name="T3" fmla="*/ 145 h 145"/>
                <a:gd name="T4" fmla="*/ 63 w 114"/>
                <a:gd name="T5" fmla="*/ 85 h 145"/>
                <a:gd name="T6" fmla="*/ 26 w 114"/>
                <a:gd name="T7" fmla="*/ 85 h 145"/>
                <a:gd name="T8" fmla="*/ 26 w 114"/>
                <a:gd name="T9" fmla="*/ 145 h 145"/>
                <a:gd name="T10" fmla="*/ 0 w 114"/>
                <a:gd name="T11" fmla="*/ 145 h 145"/>
                <a:gd name="T12" fmla="*/ 0 w 114"/>
                <a:gd name="T13" fmla="*/ 0 h 145"/>
                <a:gd name="T14" fmla="*/ 63 w 114"/>
                <a:gd name="T15" fmla="*/ 0 h 145"/>
                <a:gd name="T16" fmla="*/ 102 w 114"/>
                <a:gd name="T17" fmla="*/ 11 h 145"/>
                <a:gd name="T18" fmla="*/ 114 w 114"/>
                <a:gd name="T19" fmla="*/ 42 h 145"/>
                <a:gd name="T20" fmla="*/ 88 w 114"/>
                <a:gd name="T21" fmla="*/ 81 h 145"/>
                <a:gd name="T22" fmla="*/ 113 w 114"/>
                <a:gd name="T23" fmla="*/ 145 h 145"/>
                <a:gd name="T24" fmla="*/ 26 w 114"/>
                <a:gd name="T25" fmla="*/ 64 h 145"/>
                <a:gd name="T26" fmla="*/ 59 w 114"/>
                <a:gd name="T27" fmla="*/ 64 h 145"/>
                <a:gd name="T28" fmla="*/ 80 w 114"/>
                <a:gd name="T29" fmla="*/ 58 h 145"/>
                <a:gd name="T30" fmla="*/ 87 w 114"/>
                <a:gd name="T31" fmla="*/ 42 h 145"/>
                <a:gd name="T32" fmla="*/ 80 w 114"/>
                <a:gd name="T33" fmla="*/ 26 h 145"/>
                <a:gd name="T34" fmla="*/ 61 w 114"/>
                <a:gd name="T35" fmla="*/ 20 h 145"/>
                <a:gd name="T36" fmla="*/ 26 w 114"/>
                <a:gd name="T37" fmla="*/ 20 h 145"/>
                <a:gd name="T38" fmla="*/ 26 w 114"/>
                <a:gd name="T3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45">
                  <a:moveTo>
                    <a:pt x="113" y="145"/>
                  </a:moveTo>
                  <a:cubicBezTo>
                    <a:pt x="86" y="145"/>
                    <a:pt x="86" y="145"/>
                    <a:pt x="86" y="145"/>
                  </a:cubicBezTo>
                  <a:cubicBezTo>
                    <a:pt x="63" y="85"/>
                    <a:pt x="63" y="85"/>
                    <a:pt x="63" y="85"/>
                  </a:cubicBezTo>
                  <a:cubicBezTo>
                    <a:pt x="26" y="85"/>
                    <a:pt x="26" y="85"/>
                    <a:pt x="26" y="85"/>
                  </a:cubicBezTo>
                  <a:cubicBezTo>
                    <a:pt x="26" y="145"/>
                    <a:pt x="26" y="145"/>
                    <a:pt x="26" y="145"/>
                  </a:cubicBezTo>
                  <a:cubicBezTo>
                    <a:pt x="0" y="145"/>
                    <a:pt x="0" y="145"/>
                    <a:pt x="0" y="145"/>
                  </a:cubicBezTo>
                  <a:cubicBezTo>
                    <a:pt x="0" y="0"/>
                    <a:pt x="0" y="0"/>
                    <a:pt x="0" y="0"/>
                  </a:cubicBezTo>
                  <a:cubicBezTo>
                    <a:pt x="63" y="0"/>
                    <a:pt x="63" y="0"/>
                    <a:pt x="63" y="0"/>
                  </a:cubicBezTo>
                  <a:cubicBezTo>
                    <a:pt x="81" y="0"/>
                    <a:pt x="93" y="4"/>
                    <a:pt x="102" y="11"/>
                  </a:cubicBezTo>
                  <a:cubicBezTo>
                    <a:pt x="110" y="19"/>
                    <a:pt x="114" y="29"/>
                    <a:pt x="114" y="42"/>
                  </a:cubicBezTo>
                  <a:cubicBezTo>
                    <a:pt x="114" y="61"/>
                    <a:pt x="105" y="74"/>
                    <a:pt x="88" y="81"/>
                  </a:cubicBezTo>
                  <a:lnTo>
                    <a:pt x="113" y="145"/>
                  </a:lnTo>
                  <a:close/>
                  <a:moveTo>
                    <a:pt x="26" y="64"/>
                  </a:moveTo>
                  <a:cubicBezTo>
                    <a:pt x="59" y="64"/>
                    <a:pt x="59" y="64"/>
                    <a:pt x="59" y="64"/>
                  </a:cubicBezTo>
                  <a:cubicBezTo>
                    <a:pt x="68" y="64"/>
                    <a:pt x="75" y="62"/>
                    <a:pt x="80" y="58"/>
                  </a:cubicBezTo>
                  <a:cubicBezTo>
                    <a:pt x="84" y="54"/>
                    <a:pt x="87" y="49"/>
                    <a:pt x="87" y="42"/>
                  </a:cubicBezTo>
                  <a:cubicBezTo>
                    <a:pt x="87" y="35"/>
                    <a:pt x="84" y="30"/>
                    <a:pt x="80" y="26"/>
                  </a:cubicBezTo>
                  <a:cubicBezTo>
                    <a:pt x="75" y="22"/>
                    <a:pt x="69" y="20"/>
                    <a:pt x="61" y="20"/>
                  </a:cubicBezTo>
                  <a:cubicBezTo>
                    <a:pt x="26" y="20"/>
                    <a:pt x="26" y="20"/>
                    <a:pt x="26" y="20"/>
                  </a:cubicBezTo>
                  <a:lnTo>
                    <a:pt x="26" y="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109" name="Freeform 30"/>
            <p:cNvSpPr>
              <a:spLocks/>
            </p:cNvSpPr>
            <p:nvPr/>
          </p:nvSpPr>
          <p:spPr bwMode="gray">
            <a:xfrm>
              <a:off x="7297" y="2716"/>
              <a:ext cx="269" cy="344"/>
            </a:xfrm>
            <a:custGeom>
              <a:avLst/>
              <a:gdLst>
                <a:gd name="T0" fmla="*/ 114 w 114"/>
                <a:gd name="T1" fmla="*/ 145 h 145"/>
                <a:gd name="T2" fmla="*/ 85 w 114"/>
                <a:gd name="T3" fmla="*/ 145 h 145"/>
                <a:gd name="T4" fmla="*/ 54 w 114"/>
                <a:gd name="T5" fmla="*/ 71 h 145"/>
                <a:gd name="T6" fmla="*/ 26 w 114"/>
                <a:gd name="T7" fmla="*/ 108 h 145"/>
                <a:gd name="T8" fmla="*/ 26 w 114"/>
                <a:gd name="T9" fmla="*/ 145 h 145"/>
                <a:gd name="T10" fmla="*/ 0 w 114"/>
                <a:gd name="T11" fmla="*/ 145 h 145"/>
                <a:gd name="T12" fmla="*/ 0 w 114"/>
                <a:gd name="T13" fmla="*/ 0 h 145"/>
                <a:gd name="T14" fmla="*/ 26 w 114"/>
                <a:gd name="T15" fmla="*/ 0 h 145"/>
                <a:gd name="T16" fmla="*/ 26 w 114"/>
                <a:gd name="T17" fmla="*/ 76 h 145"/>
                <a:gd name="T18" fmla="*/ 33 w 114"/>
                <a:gd name="T19" fmla="*/ 65 h 145"/>
                <a:gd name="T20" fmla="*/ 81 w 114"/>
                <a:gd name="T21" fmla="*/ 0 h 145"/>
                <a:gd name="T22" fmla="*/ 108 w 114"/>
                <a:gd name="T23" fmla="*/ 0 h 145"/>
                <a:gd name="T24" fmla="*/ 73 w 114"/>
                <a:gd name="T25" fmla="*/ 47 h 145"/>
                <a:gd name="T26" fmla="*/ 114 w 114"/>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45">
                  <a:moveTo>
                    <a:pt x="114" y="145"/>
                  </a:moveTo>
                  <a:cubicBezTo>
                    <a:pt x="85" y="145"/>
                    <a:pt x="85" y="145"/>
                    <a:pt x="85" y="145"/>
                  </a:cubicBezTo>
                  <a:cubicBezTo>
                    <a:pt x="54" y="71"/>
                    <a:pt x="54" y="71"/>
                    <a:pt x="54" y="71"/>
                  </a:cubicBezTo>
                  <a:cubicBezTo>
                    <a:pt x="26" y="108"/>
                    <a:pt x="26" y="108"/>
                    <a:pt x="26" y="108"/>
                  </a:cubicBezTo>
                  <a:cubicBezTo>
                    <a:pt x="26" y="145"/>
                    <a:pt x="26" y="145"/>
                    <a:pt x="26" y="145"/>
                  </a:cubicBezTo>
                  <a:cubicBezTo>
                    <a:pt x="0" y="145"/>
                    <a:pt x="0" y="145"/>
                    <a:pt x="0" y="145"/>
                  </a:cubicBezTo>
                  <a:cubicBezTo>
                    <a:pt x="0" y="0"/>
                    <a:pt x="0" y="0"/>
                    <a:pt x="0" y="0"/>
                  </a:cubicBezTo>
                  <a:cubicBezTo>
                    <a:pt x="26" y="0"/>
                    <a:pt x="26" y="0"/>
                    <a:pt x="26" y="0"/>
                  </a:cubicBezTo>
                  <a:cubicBezTo>
                    <a:pt x="26" y="76"/>
                    <a:pt x="26" y="76"/>
                    <a:pt x="26" y="76"/>
                  </a:cubicBezTo>
                  <a:cubicBezTo>
                    <a:pt x="29" y="71"/>
                    <a:pt x="32" y="67"/>
                    <a:pt x="33" y="65"/>
                  </a:cubicBezTo>
                  <a:cubicBezTo>
                    <a:pt x="81" y="0"/>
                    <a:pt x="81" y="0"/>
                    <a:pt x="81" y="0"/>
                  </a:cubicBezTo>
                  <a:cubicBezTo>
                    <a:pt x="108" y="0"/>
                    <a:pt x="108" y="0"/>
                    <a:pt x="108" y="0"/>
                  </a:cubicBezTo>
                  <a:cubicBezTo>
                    <a:pt x="73" y="47"/>
                    <a:pt x="73" y="47"/>
                    <a:pt x="73" y="47"/>
                  </a:cubicBezTo>
                  <a:lnTo>
                    <a:pt x="114" y="14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grpSp>
      <p:sp>
        <p:nvSpPr>
          <p:cNvPr id="111" name="TextBox 110"/>
          <p:cNvSpPr txBox="1"/>
          <p:nvPr userDrawn="1"/>
        </p:nvSpPr>
        <p:spPr bwMode="gray">
          <a:xfrm>
            <a:off x="681748" y="6449702"/>
            <a:ext cx="155492" cy="123111"/>
          </a:xfrm>
          <a:prstGeom prst="rect">
            <a:avLst/>
          </a:prstGeom>
          <a:noFill/>
        </p:spPr>
        <p:txBody>
          <a:bodyPr wrap="square" lIns="0" tIns="0" rIns="0" bIns="0" rtlCol="0">
            <a:spAutoFit/>
          </a:bodyPr>
          <a:lstStyle/>
          <a:p>
            <a:pPr algn="r"/>
            <a:fld id="{A451A07B-B76A-44B1-A3B6-F5E503C73A35}" type="slidenum">
              <a:rPr lang="en-US" sz="800" smtClean="0">
                <a:solidFill>
                  <a:schemeClr val="bg2">
                    <a:lumMod val="75000"/>
                  </a:schemeClr>
                </a:solidFill>
              </a:rPr>
              <a:pPr algn="r"/>
              <a:t>‹#›</a:t>
            </a:fld>
            <a:endParaRPr lang="en-US" sz="800" dirty="0">
              <a:solidFill>
                <a:schemeClr val="bg2">
                  <a:lumMod val="75000"/>
                </a:schemeClr>
              </a:solidFill>
            </a:endParaRPr>
          </a:p>
        </p:txBody>
      </p:sp>
      <p:sp>
        <p:nvSpPr>
          <p:cNvPr id="115" name="Date Placeholder 3"/>
          <p:cNvSpPr txBox="1">
            <a:spLocks/>
          </p:cNvSpPr>
          <p:nvPr userDrawn="1"/>
        </p:nvSpPr>
        <p:spPr bwMode="gray">
          <a:xfrm>
            <a:off x="952512" y="6449702"/>
            <a:ext cx="2498180" cy="24622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a:solidFill>
                  <a:schemeClr val="bg2">
                    <a:lumMod val="75000"/>
                  </a:schemeClr>
                </a:solidFill>
              </a:rPr>
              <a:t>Copyright © </a:t>
            </a:r>
            <a:r>
              <a:rPr lang="en-GB" altLang="en-US" dirty="0" smtClean="0">
                <a:solidFill>
                  <a:schemeClr val="bg2">
                    <a:lumMod val="75000"/>
                  </a:schemeClr>
                </a:solidFill>
              </a:rPr>
              <a:t>2018 </a:t>
            </a:r>
            <a:r>
              <a:rPr lang="en-GB" altLang="en-US" dirty="0">
                <a:solidFill>
                  <a:schemeClr val="bg2">
                    <a:lumMod val="75000"/>
                  </a:schemeClr>
                </a:solidFill>
              </a:rPr>
              <a:t>BAE Systems. All Rights </a:t>
            </a:r>
            <a:r>
              <a:rPr lang="en-GB" altLang="en-US" dirty="0" smtClean="0">
                <a:solidFill>
                  <a:schemeClr val="bg2">
                    <a:lumMod val="75000"/>
                  </a:schemeClr>
                </a:solidFill>
              </a:rPr>
              <a:t>Reserved. </a:t>
            </a:r>
            <a:br>
              <a:rPr lang="en-GB" altLang="en-US" dirty="0" smtClean="0">
                <a:solidFill>
                  <a:schemeClr val="bg2">
                    <a:lumMod val="75000"/>
                  </a:schemeClr>
                </a:solidFill>
              </a:rPr>
            </a:br>
            <a:r>
              <a:rPr lang="en-GB" altLang="en-US" dirty="0" smtClean="0">
                <a:solidFill>
                  <a:schemeClr val="bg2">
                    <a:lumMod val="75000"/>
                  </a:schemeClr>
                </a:solidFill>
              </a:rPr>
              <a:t>BAE Systems is a trade mark of BAE Systems plc</a:t>
            </a:r>
            <a:endParaRPr lang="en-GB" altLang="en-US" dirty="0">
              <a:solidFill>
                <a:schemeClr val="bg2">
                  <a:lumMod val="75000"/>
                </a:schemeClr>
              </a:solidFill>
            </a:endParaRPr>
          </a:p>
        </p:txBody>
      </p:sp>
      <p:sp>
        <p:nvSpPr>
          <p:cNvPr id="119" name="Date Placeholder 3"/>
          <p:cNvSpPr txBox="1">
            <a:spLocks/>
          </p:cNvSpPr>
          <p:nvPr userDrawn="1"/>
        </p:nvSpPr>
        <p:spPr bwMode="gray">
          <a:xfrm>
            <a:off x="881212" y="6449702"/>
            <a:ext cx="184988" cy="123111"/>
          </a:xfrm>
          <a:prstGeom prst="rect">
            <a:avLst/>
          </a:prstGeom>
          <a:noFill/>
        </p:spPr>
        <p:txBody>
          <a:bodyPr wrap="square" lIns="0" tIns="0" rIns="0" bIns="0" rtlCol="0">
            <a:spAutoFit/>
          </a:bodyPr>
          <a:lstStyle>
            <a:defPPr>
              <a:defRPr lang="en-US"/>
            </a:defPPr>
            <a:lvl1pPr algn="r">
              <a:defRPr sz="800">
                <a:solidFill>
                  <a:schemeClr val="bg2"/>
                </a:solidFill>
              </a:defRPr>
            </a:lvl1pPr>
          </a:lstStyle>
          <a:p>
            <a:pPr lvl="0" algn="l"/>
            <a:r>
              <a:rPr lang="en-GB" altLang="en-US" dirty="0" smtClean="0">
                <a:solidFill>
                  <a:schemeClr val="bg2">
                    <a:lumMod val="75000"/>
                  </a:schemeClr>
                </a:solidFill>
              </a:rPr>
              <a:t>| </a:t>
            </a:r>
            <a:endParaRPr lang="en-GB" altLang="en-US" dirty="0">
              <a:solidFill>
                <a:schemeClr val="bg2">
                  <a:lumMod val="75000"/>
                </a:schemeClr>
              </a:solidFill>
            </a:endParaRPr>
          </a:p>
        </p:txBody>
      </p:sp>
      <p:sp>
        <p:nvSpPr>
          <p:cNvPr id="35" name="Rectangle 34"/>
          <p:cNvSpPr/>
          <p:nvPr userDrawn="1"/>
        </p:nvSpPr>
        <p:spPr bwMode="gray">
          <a:xfrm>
            <a:off x="914162" y="455696"/>
            <a:ext cx="164739" cy="3491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32126318"/>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50" r:id="rId3"/>
    <p:sldLayoutId id="2147483660" r:id="rId4"/>
    <p:sldLayoutId id="2147483661" r:id="rId5"/>
    <p:sldLayoutId id="2147483662" r:id="rId6"/>
    <p:sldLayoutId id="2147483654" r:id="rId7"/>
    <p:sldLayoutId id="2147483670" r:id="rId8"/>
    <p:sldLayoutId id="2147483671" r:id="rId9"/>
    <p:sldLayoutId id="2147483655" r:id="rId10"/>
    <p:sldLayoutId id="2147483651" r:id="rId11"/>
    <p:sldLayoutId id="2147483663" r:id="rId12"/>
    <p:sldLayoutId id="2147483669" r:id="rId13"/>
    <p:sldLayoutId id="2147483666" r:id="rId14"/>
    <p:sldLayoutId id="2147483664" r:id="rId15"/>
    <p:sldLayoutId id="2147483665" r:id="rId16"/>
    <p:sldLayoutId id="214748366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3600" kern="1200">
          <a:solidFill>
            <a:schemeClr val="tx2"/>
          </a:solidFill>
          <a:latin typeface="+mj-lt"/>
          <a:ea typeface="+mj-ea"/>
          <a:cs typeface="+mj-cs"/>
        </a:defRPr>
      </a:lvl1pPr>
    </p:titleStyle>
    <p:body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
            <a:ext cx="12192000" cy="59593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GB" sz="1700" dirty="0">
              <a:latin typeface="Tahoma" panose="020B0604030504040204" pitchFamily="34" charset="0"/>
              <a:ea typeface="Tahoma" panose="020B0604030504040204" pitchFamily="34" charset="0"/>
              <a:cs typeface="Tahoma" panose="020B0604030504040204" pitchFamily="34" charset="0"/>
            </a:endParaRPr>
          </a:p>
        </p:txBody>
      </p:sp>
      <p:pic>
        <p:nvPicPr>
          <p:cNvPr id="1031" name="Picture 7" descr="D:\Users\SJFerris\Desktop\Light grey and orange code.png"/>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6504718" y="2"/>
            <a:ext cx="5670935" cy="39590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D:\Users\SJFerris\Desktop\Light grey and orange code.png"/>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a:off x="6950093" y="1823547"/>
            <a:ext cx="5064275" cy="413582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bwMode="white">
          <a:xfrm>
            <a:off x="1160203" y="1659253"/>
            <a:ext cx="6828566" cy="1292663"/>
          </a:xfrm>
          <a:prstGeom prst="rect">
            <a:avLst/>
          </a:prstGeom>
          <a:ln>
            <a:noFill/>
          </a:ln>
        </p:spPr>
        <p:txBody>
          <a:bodyPr vert="horz" wrap="square" lIns="0" tIns="0" rIns="0" bIns="0" rtlCol="0" anchor="b">
            <a:noAutofit/>
          </a:bodyPr>
          <a:lstStyle>
            <a:lvl1pPr algn="l" defTabSz="685120" rtl="0" eaLnBrk="1" latinLnBrk="0" hangingPunct="1">
              <a:lnSpc>
                <a:spcPct val="100000"/>
              </a:lnSpc>
              <a:spcBef>
                <a:spcPct val="0"/>
              </a:spcBef>
              <a:buNone/>
              <a:defRPr sz="3200" kern="1200">
                <a:solidFill>
                  <a:schemeClr val="bg1"/>
                </a:solidFill>
                <a:latin typeface="+mj-lt"/>
                <a:ea typeface="+mj-ea"/>
                <a:cs typeface="+mj-cs"/>
              </a:defRPr>
            </a:lvl1p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sz="3400" dirty="0" smtClean="0"/>
              <a:t>FS Engineering Metrics</a:t>
            </a:r>
            <a:endParaRPr lang="en-GB" sz="3400" dirty="0"/>
          </a:p>
          <a:p>
            <a:endParaRPr lang="en-GB" sz="2000" dirty="0"/>
          </a:p>
          <a:p>
            <a:r>
              <a:rPr lang="en-GB" sz="2000" dirty="0"/>
              <a:t>EIM / APPS - Release </a:t>
            </a:r>
            <a:r>
              <a:rPr lang="en-GB" sz="2000" dirty="0" smtClean="0"/>
              <a:t>Metrics: 2021</a:t>
            </a:r>
            <a:endParaRPr lang="en-GB" sz="2000" dirty="0"/>
          </a:p>
        </p:txBody>
      </p:sp>
      <p:sp>
        <p:nvSpPr>
          <p:cNvPr id="13" name="Rectangle 12"/>
          <p:cNvSpPr/>
          <p:nvPr/>
        </p:nvSpPr>
        <p:spPr bwMode="white">
          <a:xfrm>
            <a:off x="804784" y="1895799"/>
            <a:ext cx="164739" cy="1056117"/>
          </a:xfrm>
          <a:prstGeom prst="rect">
            <a:avLst/>
          </a:prstGeom>
          <a:solidFill>
            <a:srgbClr val="EA5B0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7" name="Text Placeholder 6"/>
          <p:cNvSpPr>
            <a:spLocks noGrp="1"/>
          </p:cNvSpPr>
          <p:nvPr>
            <p:ph type="body" idx="10"/>
          </p:nvPr>
        </p:nvSpPr>
        <p:spPr>
          <a:xfrm>
            <a:off x="1147550" y="3230895"/>
            <a:ext cx="5921469" cy="532226"/>
          </a:xfrm>
        </p:spPr>
        <p:txBody>
          <a:bodyPr/>
          <a:lstStyle/>
          <a:p>
            <a:r>
              <a:rPr lang="en-GB" dirty="0" smtClean="0"/>
              <a:t>Overview of QA facilitation of Release sign off process</a:t>
            </a:r>
          </a:p>
          <a:p>
            <a:endParaRPr lang="en-GB" dirty="0" smtClean="0"/>
          </a:p>
          <a:p>
            <a:r>
              <a:rPr lang="en-GB" dirty="0" smtClean="0"/>
              <a:t>Release metrics collated for the last seven major EIM Product deliveries – including V8.2</a:t>
            </a:r>
            <a:endParaRPr lang="en-GB" dirty="0"/>
          </a:p>
        </p:txBody>
      </p:sp>
    </p:spTree>
    <p:extLst>
      <p:ext uri="{BB962C8B-B14F-4D97-AF65-F5344CB8AC3E}">
        <p14:creationId xmlns:p14="http://schemas.microsoft.com/office/powerpoint/2010/main" val="221937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Key Release </a:t>
            </a:r>
            <a:r>
              <a:rPr lang="en-GB" dirty="0"/>
              <a:t>M</a:t>
            </a:r>
            <a:r>
              <a:rPr lang="en-GB" dirty="0" smtClean="0"/>
              <a:t>etrics</a:t>
            </a:r>
            <a:endParaRPr lang="en-GB" dirty="0"/>
          </a:p>
        </p:txBody>
      </p:sp>
      <p:sp>
        <p:nvSpPr>
          <p:cNvPr id="4" name="Title 3"/>
          <p:cNvSpPr>
            <a:spLocks noGrp="1"/>
          </p:cNvSpPr>
          <p:nvPr>
            <p:ph type="title"/>
          </p:nvPr>
        </p:nvSpPr>
        <p:spPr/>
        <p:txBody>
          <a:bodyPr/>
          <a:lstStyle/>
          <a:p>
            <a:r>
              <a:rPr lang="en-GB" dirty="0" smtClean="0"/>
              <a:t>APPS 4.7 – GA December 21</a:t>
            </a:r>
            <a:r>
              <a:rPr lang="en-GB" baseline="30000" dirty="0" smtClean="0"/>
              <a:t>st</a:t>
            </a:r>
            <a:r>
              <a:rPr lang="en-GB" dirty="0" smtClean="0"/>
              <a:t> 2017</a:t>
            </a:r>
            <a:endParaRPr lang="en-GB" dirty="0"/>
          </a:p>
        </p:txBody>
      </p:sp>
      <p:sp>
        <p:nvSpPr>
          <p:cNvPr id="10" name="Content Placeholder 1"/>
          <p:cNvSpPr txBox="1">
            <a:spLocks/>
          </p:cNvSpPr>
          <p:nvPr/>
        </p:nvSpPr>
        <p:spPr bwMode="gray">
          <a:xfrm>
            <a:off x="887238" y="1400764"/>
            <a:ext cx="10836999" cy="2157248"/>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smtClean="0"/>
              <a:t>RACI process concluded with all Stakeholder sign off on 21</a:t>
            </a:r>
            <a:r>
              <a:rPr lang="en-GB" sz="1400" baseline="30000" dirty="0" smtClean="0"/>
              <a:t>st</a:t>
            </a:r>
            <a:r>
              <a:rPr lang="en-GB" sz="1400" dirty="0" smtClean="0"/>
              <a:t> December 2017 – included underlying EIM 7.5 Platform release.</a:t>
            </a:r>
          </a:p>
          <a:p>
            <a:pPr>
              <a:buClr>
                <a:schemeClr val="accent1"/>
              </a:buClr>
              <a:buFont typeface="Wingdings" panose="05000000000000000000" pitchFamily="2" charset="2"/>
              <a:buChar char="§"/>
            </a:pPr>
            <a:r>
              <a:rPr lang="en-GB" sz="1400" dirty="0" smtClean="0"/>
              <a:t>APPS 4.7 released on schedule and with the scope of content as agreed with Product Management and Senior Management </a:t>
            </a:r>
          </a:p>
          <a:p>
            <a:pPr>
              <a:buClr>
                <a:schemeClr val="accent1"/>
              </a:buClr>
              <a:buFont typeface="Wingdings" panose="05000000000000000000" pitchFamily="2" charset="2"/>
              <a:buChar char="§"/>
            </a:pPr>
            <a:r>
              <a:rPr lang="en-GB" sz="1400" dirty="0" smtClean="0"/>
              <a:t>Content details published on GEP Confluence, and incorporated into Training VMs made available at end of December 2017.</a:t>
            </a: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r>
              <a:rPr lang="en-GB" sz="1400" dirty="0" smtClean="0"/>
              <a:t>Key release metrics reviewed in formal RACI process;</a:t>
            </a:r>
          </a:p>
          <a:p>
            <a:pPr lvl="1">
              <a:buClr>
                <a:srgbClr val="FC4C02"/>
              </a:buClr>
              <a:buFont typeface="Wingdings" panose="05000000000000000000" pitchFamily="2" charset="2"/>
              <a:buChar char="§"/>
            </a:pPr>
            <a:endParaRPr lang="en-IE" sz="1000" dirty="0" smtClean="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687</a:t>
            </a:r>
            <a:r>
              <a:rPr lang="en-IE" sz="1000" dirty="0" smtClean="0">
                <a:solidFill>
                  <a:schemeClr val="tx1"/>
                </a:solidFill>
              </a:rPr>
              <a:t> </a:t>
            </a:r>
            <a:r>
              <a:rPr lang="en-IE" sz="1000" dirty="0">
                <a:solidFill>
                  <a:schemeClr val="tx1"/>
                </a:solidFill>
              </a:rPr>
              <a:t>new test cases </a:t>
            </a:r>
            <a:r>
              <a:rPr lang="en-IE" sz="1000" dirty="0" smtClean="0">
                <a:solidFill>
                  <a:schemeClr val="tx1"/>
                </a:solidFill>
              </a:rPr>
              <a:t>were written for </a:t>
            </a:r>
            <a:r>
              <a:rPr lang="en-IE" sz="1000" dirty="0">
                <a:solidFill>
                  <a:schemeClr val="tx1"/>
                </a:solidFill>
              </a:rPr>
              <a:t>new features in APPS 4.7 and defect </a:t>
            </a:r>
            <a:r>
              <a:rPr lang="en-IE" sz="1000" dirty="0" smtClean="0">
                <a:solidFill>
                  <a:schemeClr val="tx1"/>
                </a:solidFill>
              </a:rPr>
              <a:t>verification. All tests were </a:t>
            </a:r>
            <a:r>
              <a:rPr lang="en-IE" sz="1000" dirty="0">
                <a:solidFill>
                  <a:schemeClr val="tx1"/>
                </a:solidFill>
              </a:rPr>
              <a:t>executed over </a:t>
            </a:r>
            <a:r>
              <a:rPr lang="en-IE" sz="1000" dirty="0" smtClean="0">
                <a:solidFill>
                  <a:schemeClr val="tx1"/>
                </a:solidFill>
              </a:rPr>
              <a:t>Sprints cycles in </a:t>
            </a:r>
            <a:r>
              <a:rPr lang="en-IE" sz="1000" dirty="0">
                <a:solidFill>
                  <a:schemeClr val="tx1"/>
                </a:solidFill>
              </a:rPr>
              <a:t>the APP 4.7 </a:t>
            </a:r>
            <a:r>
              <a:rPr lang="en-IE" sz="1000" dirty="0" smtClean="0">
                <a:solidFill>
                  <a:schemeClr val="tx1"/>
                </a:solidFill>
              </a:rPr>
              <a:t>development lifecycle</a:t>
            </a:r>
            <a:r>
              <a:rPr lang="en-IE" sz="1000" dirty="0">
                <a:solidFill>
                  <a:schemeClr val="tx1"/>
                </a:solidFill>
              </a:rPr>
              <a:t>.</a:t>
            </a:r>
            <a:endParaRPr lang="en-GB" sz="1000" dirty="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313</a:t>
            </a:r>
            <a:r>
              <a:rPr lang="en-IE" sz="1000" dirty="0" smtClean="0">
                <a:solidFill>
                  <a:schemeClr val="tx1"/>
                </a:solidFill>
              </a:rPr>
              <a:t> </a:t>
            </a:r>
            <a:r>
              <a:rPr lang="en-IE" sz="1000" dirty="0">
                <a:solidFill>
                  <a:schemeClr val="tx1"/>
                </a:solidFill>
              </a:rPr>
              <a:t>regression tests </a:t>
            </a:r>
            <a:r>
              <a:rPr lang="en-IE" sz="1000" dirty="0" smtClean="0">
                <a:solidFill>
                  <a:schemeClr val="tx1"/>
                </a:solidFill>
              </a:rPr>
              <a:t>were executed </a:t>
            </a:r>
            <a:r>
              <a:rPr lang="en-IE" sz="1000" dirty="0">
                <a:solidFill>
                  <a:schemeClr val="tx1"/>
                </a:solidFill>
              </a:rPr>
              <a:t>in the same APPS 4.7 timeframe by the Scrum </a:t>
            </a:r>
            <a:r>
              <a:rPr lang="en-IE" sz="1000" dirty="0" smtClean="0">
                <a:solidFill>
                  <a:schemeClr val="tx1"/>
                </a:solidFill>
              </a:rPr>
              <a:t>teams. Thus, 1000 </a:t>
            </a:r>
            <a:r>
              <a:rPr lang="en-IE" sz="1000" dirty="0">
                <a:solidFill>
                  <a:schemeClr val="tx1"/>
                </a:solidFill>
              </a:rPr>
              <a:t>test cases </a:t>
            </a:r>
            <a:r>
              <a:rPr lang="en-IE" sz="1000" dirty="0" smtClean="0">
                <a:solidFill>
                  <a:schemeClr val="tx1"/>
                </a:solidFill>
              </a:rPr>
              <a:t>were run in total for APPS 4.7.</a:t>
            </a:r>
            <a:endParaRPr lang="en-GB" sz="1000" dirty="0">
              <a:solidFill>
                <a:schemeClr val="tx1"/>
              </a:solidFill>
            </a:endParaRPr>
          </a:p>
          <a:p>
            <a:pPr lvl="1">
              <a:buClr>
                <a:schemeClr val="accent1"/>
              </a:buClr>
              <a:buFont typeface="Wingdings" panose="05000000000000000000" pitchFamily="2" charset="2"/>
              <a:buChar char="§"/>
            </a:pPr>
            <a:r>
              <a:rPr lang="en-IE" sz="1000" b="1" dirty="0">
                <a:solidFill>
                  <a:schemeClr val="tx1"/>
                </a:solidFill>
              </a:rPr>
              <a:t>Zero</a:t>
            </a:r>
            <a:r>
              <a:rPr lang="en-IE" sz="1000" dirty="0">
                <a:solidFill>
                  <a:schemeClr val="tx1"/>
                </a:solidFill>
              </a:rPr>
              <a:t> </a:t>
            </a:r>
            <a:r>
              <a:rPr lang="en-IE" sz="1000" dirty="0" smtClean="0">
                <a:solidFill>
                  <a:schemeClr val="tx1"/>
                </a:solidFill>
              </a:rPr>
              <a:t>APPS 4.7 </a:t>
            </a:r>
            <a:r>
              <a:rPr lang="en-IE" sz="1000" dirty="0">
                <a:solidFill>
                  <a:schemeClr val="tx1"/>
                </a:solidFill>
              </a:rPr>
              <a:t>high severity issues remained open (P1 or P2) on the release date. </a:t>
            </a:r>
            <a:endParaRPr lang="en-IE" sz="1000" dirty="0" smtClean="0">
              <a:solidFill>
                <a:schemeClr val="tx1"/>
              </a:solidFill>
            </a:endParaRPr>
          </a:p>
          <a:p>
            <a:pPr lvl="1">
              <a:buClr>
                <a:schemeClr val="accent1"/>
              </a:buClr>
              <a:buFont typeface="Wingdings" panose="05000000000000000000" pitchFamily="2" charset="2"/>
              <a:buChar char="§"/>
            </a:pPr>
            <a:r>
              <a:rPr lang="en-GB" sz="1000" dirty="0">
                <a:solidFill>
                  <a:schemeClr val="tx1"/>
                </a:solidFill>
              </a:rPr>
              <a:t>On release, </a:t>
            </a:r>
            <a:r>
              <a:rPr lang="en-IE" sz="1000" b="1" dirty="0" smtClean="0">
                <a:solidFill>
                  <a:schemeClr val="tx1"/>
                </a:solidFill>
              </a:rPr>
              <a:t>38</a:t>
            </a:r>
            <a:r>
              <a:rPr lang="en-IE" sz="1000" dirty="0" smtClean="0">
                <a:solidFill>
                  <a:schemeClr val="tx1"/>
                </a:solidFill>
              </a:rPr>
              <a:t> </a:t>
            </a:r>
            <a:r>
              <a:rPr lang="en-IE" sz="1000" dirty="0">
                <a:solidFill>
                  <a:schemeClr val="tx1"/>
                </a:solidFill>
              </a:rPr>
              <a:t>P3 issues were open on the </a:t>
            </a:r>
            <a:r>
              <a:rPr lang="en-IE" sz="1000" dirty="0" smtClean="0">
                <a:solidFill>
                  <a:schemeClr val="tx1"/>
                </a:solidFill>
              </a:rPr>
              <a:t>APPS 4.7 release </a:t>
            </a:r>
            <a:r>
              <a:rPr lang="en-IE" sz="1000" dirty="0">
                <a:solidFill>
                  <a:schemeClr val="tx1"/>
                </a:solidFill>
              </a:rPr>
              <a:t>(relating specifically to </a:t>
            </a:r>
            <a:r>
              <a:rPr lang="en-IE" sz="1000" dirty="0" smtClean="0">
                <a:solidFill>
                  <a:schemeClr val="tx1"/>
                </a:solidFill>
              </a:rPr>
              <a:t>4.7).</a:t>
            </a:r>
            <a:endParaRPr lang="en-IE" sz="1000" dirty="0">
              <a:solidFill>
                <a:schemeClr val="tx1"/>
              </a:solidFill>
            </a:endParaRPr>
          </a:p>
          <a:p>
            <a:pPr lvl="1">
              <a:buClr>
                <a:srgbClr val="FC4C02"/>
              </a:buClr>
              <a:buFont typeface="Wingdings" panose="05000000000000000000" pitchFamily="2" charset="2"/>
              <a:buChar char="§"/>
            </a:pPr>
            <a:r>
              <a:rPr lang="en-IE" sz="1000" dirty="0" smtClean="0">
                <a:solidFill>
                  <a:schemeClr val="tx1"/>
                </a:solidFill>
              </a:rPr>
              <a:t>A </a:t>
            </a:r>
            <a:r>
              <a:rPr lang="en-IE" sz="1000" dirty="0">
                <a:solidFill>
                  <a:schemeClr val="tx1"/>
                </a:solidFill>
              </a:rPr>
              <a:t>growing volume of regression is being continually automated in Selenium and added to the priority regression test suite. For simplicity, the automated and manual regression test numbers have been combined in the tables below.</a:t>
            </a:r>
            <a:endParaRPr lang="en-GB" sz="1000" dirty="0">
              <a:solidFill>
                <a:schemeClr val="tx1"/>
              </a:solidFill>
            </a:endParaRPr>
          </a:p>
          <a:p>
            <a:pPr lvl="1">
              <a:buClr>
                <a:srgbClr val="FC4C02"/>
              </a:buClr>
              <a:buFont typeface="Wingdings" panose="05000000000000000000" pitchFamily="2" charset="2"/>
              <a:buChar char="§"/>
            </a:pPr>
            <a:r>
              <a:rPr lang="en-IE" sz="1000" dirty="0">
                <a:solidFill>
                  <a:schemeClr val="tx1"/>
                </a:solidFill>
              </a:rPr>
              <a:t>The selection of existing test cases in regression testing is based on defect trend analysis from previous APPS releases.</a:t>
            </a:r>
            <a:endParaRPr lang="en-GB" sz="1000" dirty="0">
              <a:solidFill>
                <a:schemeClr val="tx1"/>
              </a:solidFill>
            </a:endParaRP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162648" y="5015620"/>
            <a:ext cx="6064250" cy="1140736"/>
          </a:xfrm>
          <a:prstGeom prst="rect">
            <a:avLst/>
          </a:prstGeom>
        </p:spPr>
      </p:pic>
    </p:spTree>
    <p:extLst>
      <p:ext uri="{BB962C8B-B14F-4D97-AF65-F5344CB8AC3E}">
        <p14:creationId xmlns:p14="http://schemas.microsoft.com/office/powerpoint/2010/main" val="89361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Key Release Metrics used in the RACI process</a:t>
            </a:r>
            <a:endParaRPr lang="en-GB" dirty="0"/>
          </a:p>
        </p:txBody>
      </p:sp>
      <p:sp>
        <p:nvSpPr>
          <p:cNvPr id="4" name="Title 3"/>
          <p:cNvSpPr>
            <a:spLocks noGrp="1"/>
          </p:cNvSpPr>
          <p:nvPr>
            <p:ph type="title"/>
          </p:nvPr>
        </p:nvSpPr>
        <p:spPr/>
        <p:txBody>
          <a:bodyPr/>
          <a:lstStyle/>
          <a:p>
            <a:r>
              <a:rPr lang="en-GB" dirty="0" smtClean="0"/>
              <a:t>EIM Platform 7.4 – GA June 30</a:t>
            </a:r>
            <a:r>
              <a:rPr lang="en-GB" baseline="30000" dirty="0" smtClean="0"/>
              <a:t>th</a:t>
            </a:r>
            <a:r>
              <a:rPr lang="en-GB" dirty="0" smtClean="0"/>
              <a:t> 2017</a:t>
            </a:r>
            <a:endParaRPr lang="en-GB" dirty="0"/>
          </a:p>
        </p:txBody>
      </p:sp>
      <p:sp>
        <p:nvSpPr>
          <p:cNvPr id="10" name="Content Placeholder 1"/>
          <p:cNvSpPr txBox="1">
            <a:spLocks/>
          </p:cNvSpPr>
          <p:nvPr/>
        </p:nvSpPr>
        <p:spPr bwMode="gray">
          <a:xfrm>
            <a:off x="887238" y="1400764"/>
            <a:ext cx="10836999" cy="4827182"/>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smtClean="0"/>
              <a:t>EIM Platform 7.4 released on schedule on June 30</a:t>
            </a:r>
            <a:r>
              <a:rPr lang="en-GB" sz="1400" baseline="30000" dirty="0" smtClean="0"/>
              <a:t>th</a:t>
            </a:r>
            <a:r>
              <a:rPr lang="en-GB" sz="1400" dirty="0" smtClean="0"/>
              <a:t> 2017, with the scope of content as agreed with Product Management and Senior Management </a:t>
            </a:r>
          </a:p>
          <a:p>
            <a:pPr>
              <a:buClr>
                <a:schemeClr val="accent1"/>
              </a:buClr>
              <a:buFont typeface="Wingdings" panose="05000000000000000000" pitchFamily="2" charset="2"/>
              <a:buChar char="§"/>
            </a:pPr>
            <a:r>
              <a:rPr lang="en-GB" sz="1400" dirty="0"/>
              <a:t>Formal RACI process for EIM 7.4 was included in </a:t>
            </a:r>
            <a:r>
              <a:rPr lang="en-GB" sz="1400" dirty="0" smtClean="0"/>
              <a:t>the APPS </a:t>
            </a:r>
            <a:r>
              <a:rPr lang="en-GB" sz="1400" dirty="0"/>
              <a:t>4.6 release and concluded with full </a:t>
            </a:r>
            <a:r>
              <a:rPr lang="en-GB" sz="1400" dirty="0" smtClean="0"/>
              <a:t>APPS Stakeholder </a:t>
            </a:r>
            <a:r>
              <a:rPr lang="en-GB" sz="1400" dirty="0"/>
              <a:t>sign off on 31</a:t>
            </a:r>
            <a:r>
              <a:rPr lang="en-GB" sz="1400" baseline="30000" dirty="0"/>
              <a:t>st</a:t>
            </a:r>
            <a:r>
              <a:rPr lang="en-GB" sz="1400" dirty="0"/>
              <a:t> </a:t>
            </a:r>
            <a:r>
              <a:rPr lang="en-GB" sz="1400" dirty="0" smtClean="0"/>
              <a:t>September </a:t>
            </a:r>
            <a:r>
              <a:rPr lang="en-GB" sz="1400" dirty="0"/>
              <a:t>2017.</a:t>
            </a:r>
          </a:p>
          <a:p>
            <a:pPr>
              <a:buClr>
                <a:schemeClr val="accent1"/>
              </a:buClr>
              <a:buFont typeface="Wingdings" panose="05000000000000000000" pitchFamily="2" charset="2"/>
              <a:buChar char="§"/>
            </a:pPr>
            <a:r>
              <a:rPr lang="en-GB" sz="1400" dirty="0" smtClean="0"/>
              <a:t>Content details published on GEP Confluence, and incorporated </a:t>
            </a:r>
            <a:r>
              <a:rPr lang="en-GB" sz="1400" dirty="0"/>
              <a:t>into APPS 4.6 Training </a:t>
            </a:r>
            <a:r>
              <a:rPr lang="en-GB" sz="1400" dirty="0" smtClean="0"/>
              <a:t>VMs, which were made available at the end of September 2017.</a:t>
            </a:r>
          </a:p>
          <a:p>
            <a:pPr>
              <a:buClr>
                <a:schemeClr val="accent1"/>
              </a:buClr>
              <a:buFont typeface="Wingdings" panose="05000000000000000000" pitchFamily="2" charset="2"/>
              <a:buChar char="§"/>
            </a:pPr>
            <a:r>
              <a:rPr lang="en-GB" sz="1400" dirty="0" smtClean="0"/>
              <a:t>Key release metrics reviewed in formal RACI process;</a:t>
            </a:r>
          </a:p>
          <a:p>
            <a:pPr lvl="1">
              <a:buClr>
                <a:schemeClr val="accent1"/>
              </a:buClr>
              <a:buFont typeface="Wingdings" panose="05000000000000000000" pitchFamily="2" charset="2"/>
              <a:buChar char="§"/>
            </a:pPr>
            <a:endParaRPr lang="en-IE" sz="1000" dirty="0" smtClean="0"/>
          </a:p>
          <a:p>
            <a:pPr lvl="1">
              <a:buClr>
                <a:schemeClr val="accent1"/>
              </a:buClr>
              <a:buFont typeface="Wingdings" panose="05000000000000000000" pitchFamily="2" charset="2"/>
              <a:buChar char="§"/>
            </a:pPr>
            <a:r>
              <a:rPr lang="en-IE" sz="1000" b="1" i="1" dirty="0" smtClean="0">
                <a:solidFill>
                  <a:schemeClr val="tx1"/>
                </a:solidFill>
              </a:rPr>
              <a:t>177</a:t>
            </a:r>
            <a:r>
              <a:rPr lang="en-IE" sz="1000" dirty="0" smtClean="0">
                <a:solidFill>
                  <a:schemeClr val="tx1"/>
                </a:solidFill>
              </a:rPr>
              <a:t> </a:t>
            </a:r>
            <a:r>
              <a:rPr lang="en-IE" sz="1000" dirty="0">
                <a:solidFill>
                  <a:schemeClr val="tx1"/>
                </a:solidFill>
              </a:rPr>
              <a:t>test cases </a:t>
            </a:r>
            <a:r>
              <a:rPr lang="en-IE" sz="1000" dirty="0" smtClean="0">
                <a:solidFill>
                  <a:schemeClr val="tx1"/>
                </a:solidFill>
              </a:rPr>
              <a:t>were written for new features </a:t>
            </a:r>
            <a:r>
              <a:rPr lang="en-IE" sz="1000" dirty="0">
                <a:solidFill>
                  <a:schemeClr val="tx1"/>
                </a:solidFill>
              </a:rPr>
              <a:t>and defect </a:t>
            </a:r>
            <a:r>
              <a:rPr lang="en-IE" sz="1000" dirty="0" smtClean="0">
                <a:solidFill>
                  <a:schemeClr val="tx1"/>
                </a:solidFill>
              </a:rPr>
              <a:t>verification in V7.4. All were executed </a:t>
            </a:r>
            <a:r>
              <a:rPr lang="en-IE" sz="1000" dirty="0">
                <a:solidFill>
                  <a:schemeClr val="tx1"/>
                </a:solidFill>
              </a:rPr>
              <a:t>over </a:t>
            </a:r>
            <a:r>
              <a:rPr lang="en-IE" sz="1000" dirty="0" smtClean="0">
                <a:solidFill>
                  <a:schemeClr val="tx1"/>
                </a:solidFill>
              </a:rPr>
              <a:t>Sprint cycles </a:t>
            </a:r>
            <a:r>
              <a:rPr lang="en-IE" sz="1000" dirty="0">
                <a:solidFill>
                  <a:schemeClr val="tx1"/>
                </a:solidFill>
              </a:rPr>
              <a:t>in the EIM </a:t>
            </a:r>
            <a:r>
              <a:rPr lang="en-IE" sz="1000" dirty="0" smtClean="0">
                <a:solidFill>
                  <a:schemeClr val="tx1"/>
                </a:solidFill>
              </a:rPr>
              <a:t>7.4 </a:t>
            </a:r>
            <a:r>
              <a:rPr lang="en-IE" sz="1000" dirty="0">
                <a:solidFill>
                  <a:schemeClr val="tx1"/>
                </a:solidFill>
              </a:rPr>
              <a:t>lifecycle</a:t>
            </a:r>
            <a:r>
              <a:rPr lang="en-IE" sz="1000" dirty="0" smtClean="0">
                <a:solidFill>
                  <a:schemeClr val="tx1"/>
                </a:solidFill>
              </a:rPr>
              <a:t>.</a:t>
            </a:r>
          </a:p>
          <a:p>
            <a:pPr lvl="1">
              <a:buClr>
                <a:schemeClr val="accent1"/>
              </a:buClr>
              <a:buFont typeface="Wingdings" panose="05000000000000000000" pitchFamily="2" charset="2"/>
              <a:buChar char="§"/>
            </a:pPr>
            <a:r>
              <a:rPr lang="en-IE" sz="1000" b="1" i="1" dirty="0" smtClean="0">
                <a:solidFill>
                  <a:schemeClr val="tx1"/>
                </a:solidFill>
              </a:rPr>
              <a:t>91</a:t>
            </a:r>
            <a:r>
              <a:rPr lang="en-IE" sz="1000" dirty="0" smtClean="0">
                <a:solidFill>
                  <a:schemeClr val="tx1"/>
                </a:solidFill>
              </a:rPr>
              <a:t> automated WLM regression tests were also run in the V7.4 timeframe.</a:t>
            </a:r>
          </a:p>
          <a:p>
            <a:pPr lvl="1">
              <a:buClr>
                <a:schemeClr val="accent1"/>
              </a:buClr>
              <a:buFont typeface="Wingdings" panose="05000000000000000000" pitchFamily="2" charset="2"/>
              <a:buChar char="§"/>
            </a:pPr>
            <a:r>
              <a:rPr lang="en-IE" sz="1000" dirty="0" smtClean="0">
                <a:solidFill>
                  <a:schemeClr val="tx1"/>
                </a:solidFill>
              </a:rPr>
              <a:t>Significant exploratory (ad-hoc) testing practices were introduced into the Sprint cycle – which raised a number of minor defect issues unrelated to the formal (written) test cases.</a:t>
            </a:r>
          </a:p>
          <a:p>
            <a:pPr lvl="1">
              <a:buClr>
                <a:schemeClr val="accent1"/>
              </a:buClr>
              <a:buFont typeface="Wingdings" panose="05000000000000000000" pitchFamily="2" charset="2"/>
              <a:buChar char="§"/>
            </a:pPr>
            <a:r>
              <a:rPr lang="en-IE" sz="1000" b="1" dirty="0">
                <a:solidFill>
                  <a:schemeClr val="tx1"/>
                </a:solidFill>
              </a:rPr>
              <a:t>Zero</a:t>
            </a:r>
            <a:r>
              <a:rPr lang="en-IE" sz="1000" dirty="0">
                <a:solidFill>
                  <a:schemeClr val="tx1"/>
                </a:solidFill>
              </a:rPr>
              <a:t> </a:t>
            </a:r>
            <a:r>
              <a:rPr lang="en-IE" sz="1000" dirty="0" smtClean="0">
                <a:solidFill>
                  <a:schemeClr val="tx1"/>
                </a:solidFill>
              </a:rPr>
              <a:t>V7.4 </a:t>
            </a:r>
            <a:r>
              <a:rPr lang="en-IE" sz="1000" dirty="0">
                <a:solidFill>
                  <a:schemeClr val="tx1"/>
                </a:solidFill>
              </a:rPr>
              <a:t>EIM high severity issues </a:t>
            </a:r>
            <a:r>
              <a:rPr lang="en-IE" sz="1000" dirty="0" smtClean="0">
                <a:solidFill>
                  <a:schemeClr val="tx1"/>
                </a:solidFill>
              </a:rPr>
              <a:t>remained </a:t>
            </a:r>
            <a:r>
              <a:rPr lang="en-IE" sz="1000" dirty="0">
                <a:solidFill>
                  <a:schemeClr val="tx1"/>
                </a:solidFill>
              </a:rPr>
              <a:t>open (P1 or P2</a:t>
            </a:r>
            <a:r>
              <a:rPr lang="en-IE" sz="1000" dirty="0" smtClean="0">
                <a:solidFill>
                  <a:schemeClr val="tx1"/>
                </a:solidFill>
              </a:rPr>
              <a:t>) on the release date. </a:t>
            </a:r>
            <a:endParaRPr lang="en-GB" sz="1000" dirty="0">
              <a:solidFill>
                <a:schemeClr val="tx1"/>
              </a:solidFill>
            </a:endParaRPr>
          </a:p>
          <a:p>
            <a:pPr lvl="1">
              <a:buClr>
                <a:schemeClr val="accent1"/>
              </a:buClr>
              <a:buFont typeface="Wingdings" panose="05000000000000000000" pitchFamily="2" charset="2"/>
              <a:buChar char="§"/>
            </a:pPr>
            <a:r>
              <a:rPr lang="en-GB" sz="1000" dirty="0" smtClean="0">
                <a:solidFill>
                  <a:schemeClr val="tx1"/>
                </a:solidFill>
              </a:rPr>
              <a:t>On release, </a:t>
            </a:r>
            <a:r>
              <a:rPr lang="en-IE" sz="1000" b="1" dirty="0" smtClean="0">
                <a:solidFill>
                  <a:schemeClr val="tx1"/>
                </a:solidFill>
              </a:rPr>
              <a:t>33</a:t>
            </a:r>
            <a:r>
              <a:rPr lang="en-IE" sz="1000" dirty="0" smtClean="0">
                <a:solidFill>
                  <a:schemeClr val="tx1"/>
                </a:solidFill>
              </a:rPr>
              <a:t> </a:t>
            </a:r>
            <a:r>
              <a:rPr lang="en-IE" sz="1000" dirty="0">
                <a:solidFill>
                  <a:schemeClr val="tx1"/>
                </a:solidFill>
              </a:rPr>
              <a:t>P3 issues </a:t>
            </a:r>
            <a:r>
              <a:rPr lang="en-IE" sz="1000" dirty="0" smtClean="0">
                <a:solidFill>
                  <a:schemeClr val="tx1"/>
                </a:solidFill>
              </a:rPr>
              <a:t>were open </a:t>
            </a:r>
            <a:r>
              <a:rPr lang="en-IE" sz="1000" dirty="0">
                <a:solidFill>
                  <a:schemeClr val="tx1"/>
                </a:solidFill>
              </a:rPr>
              <a:t>on the EIM </a:t>
            </a:r>
            <a:r>
              <a:rPr lang="en-IE" sz="1000" dirty="0" smtClean="0">
                <a:solidFill>
                  <a:schemeClr val="tx1"/>
                </a:solidFill>
              </a:rPr>
              <a:t>7.4 platform (relating specifically to 7.4).</a:t>
            </a:r>
          </a:p>
          <a:p>
            <a:pPr lvl="1">
              <a:buClr>
                <a:schemeClr val="accent1"/>
              </a:buClr>
              <a:buFont typeface="Wingdings" panose="05000000000000000000" pitchFamily="2" charset="2"/>
              <a:buChar char="§"/>
            </a:pPr>
            <a:r>
              <a:rPr lang="en-GB" sz="1000" dirty="0" smtClean="0">
                <a:solidFill>
                  <a:schemeClr val="tx1"/>
                </a:solidFill>
              </a:rPr>
              <a:t>EIM 7.4 test case metrics:</a:t>
            </a:r>
          </a:p>
          <a:p>
            <a:pPr lvl="1">
              <a:buClr>
                <a:schemeClr val="accent1"/>
              </a:buClr>
              <a:buFont typeface="Wingdings" panose="05000000000000000000" pitchFamily="2" charset="2"/>
              <a:buChar char="§"/>
            </a:pPr>
            <a:endParaRPr lang="en-GB" sz="1000" dirty="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111" y="5038725"/>
            <a:ext cx="63722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39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Key Release </a:t>
            </a:r>
            <a:r>
              <a:rPr lang="en-GB" dirty="0"/>
              <a:t>M</a:t>
            </a:r>
            <a:r>
              <a:rPr lang="en-GB" dirty="0" smtClean="0"/>
              <a:t>etrics</a:t>
            </a:r>
            <a:endParaRPr lang="en-GB" dirty="0"/>
          </a:p>
        </p:txBody>
      </p:sp>
      <p:sp>
        <p:nvSpPr>
          <p:cNvPr id="4" name="Title 3"/>
          <p:cNvSpPr>
            <a:spLocks noGrp="1"/>
          </p:cNvSpPr>
          <p:nvPr>
            <p:ph type="title"/>
          </p:nvPr>
        </p:nvSpPr>
        <p:spPr/>
        <p:txBody>
          <a:bodyPr/>
          <a:lstStyle/>
          <a:p>
            <a:r>
              <a:rPr lang="en-GB" dirty="0" smtClean="0"/>
              <a:t>APPS 4.6 – GA September 31</a:t>
            </a:r>
            <a:r>
              <a:rPr lang="en-GB" baseline="30000" dirty="0" smtClean="0"/>
              <a:t>st</a:t>
            </a:r>
            <a:r>
              <a:rPr lang="en-GB" dirty="0" smtClean="0"/>
              <a:t> 2017</a:t>
            </a:r>
            <a:endParaRPr lang="en-GB" dirty="0"/>
          </a:p>
        </p:txBody>
      </p:sp>
      <p:sp>
        <p:nvSpPr>
          <p:cNvPr id="10" name="Content Placeholder 1"/>
          <p:cNvSpPr txBox="1">
            <a:spLocks/>
          </p:cNvSpPr>
          <p:nvPr/>
        </p:nvSpPr>
        <p:spPr bwMode="gray">
          <a:xfrm>
            <a:off x="887238" y="1400764"/>
            <a:ext cx="10836999" cy="2157248"/>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smtClean="0"/>
              <a:t>RACI process concluded with complete Stakeholder sign off on September 31</a:t>
            </a:r>
            <a:r>
              <a:rPr lang="en-GB" sz="1400" baseline="30000" dirty="0" smtClean="0"/>
              <a:t>st</a:t>
            </a:r>
            <a:r>
              <a:rPr lang="en-GB" sz="1400" dirty="0" smtClean="0"/>
              <a:t> 2017 – included underlying EIM 7.4 Platform release.</a:t>
            </a:r>
          </a:p>
          <a:p>
            <a:pPr>
              <a:buClr>
                <a:schemeClr val="accent1"/>
              </a:buClr>
              <a:buFont typeface="Wingdings" panose="05000000000000000000" pitchFamily="2" charset="2"/>
              <a:buChar char="§"/>
            </a:pPr>
            <a:r>
              <a:rPr lang="en-GB" sz="1400" dirty="0" smtClean="0"/>
              <a:t>APPS 4.6 released on schedule and with the scope of content as agreed with Product Management and Senior Management. </a:t>
            </a:r>
          </a:p>
          <a:p>
            <a:pPr>
              <a:buClr>
                <a:schemeClr val="accent1"/>
              </a:buClr>
              <a:buFont typeface="Wingdings" panose="05000000000000000000" pitchFamily="2" charset="2"/>
              <a:buChar char="§"/>
            </a:pPr>
            <a:r>
              <a:rPr lang="en-GB" sz="1400" dirty="0" smtClean="0"/>
              <a:t>Content details published on GEP Confluence, and incorporated into Training VMs made available at end of September 2017.</a:t>
            </a:r>
          </a:p>
          <a:p>
            <a:pPr>
              <a:buClr>
                <a:schemeClr val="accent1"/>
              </a:buClr>
              <a:buFont typeface="Wingdings" panose="05000000000000000000" pitchFamily="2" charset="2"/>
              <a:buChar char="§"/>
            </a:pPr>
            <a:endParaRPr lang="en-GB" sz="1400" dirty="0"/>
          </a:p>
          <a:p>
            <a:pPr>
              <a:buClr>
                <a:schemeClr val="accent1"/>
              </a:buClr>
              <a:buFont typeface="Wingdings" panose="05000000000000000000" pitchFamily="2" charset="2"/>
              <a:buChar char="§"/>
            </a:pPr>
            <a:r>
              <a:rPr lang="en-GB" sz="1400" dirty="0" smtClean="0"/>
              <a:t>Key release metrics reviewed in formal RACI process;</a:t>
            </a:r>
          </a:p>
          <a:p>
            <a:pPr lvl="1">
              <a:buClr>
                <a:srgbClr val="FC4C02"/>
              </a:buClr>
              <a:buFont typeface="Wingdings" panose="05000000000000000000" pitchFamily="2" charset="2"/>
              <a:buChar char="§"/>
            </a:pPr>
            <a:endParaRPr lang="en-IE" sz="1000" dirty="0" smtClean="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1143</a:t>
            </a:r>
            <a:r>
              <a:rPr lang="en-IE" sz="1000" dirty="0" smtClean="0">
                <a:solidFill>
                  <a:schemeClr val="tx1"/>
                </a:solidFill>
              </a:rPr>
              <a:t> </a:t>
            </a:r>
            <a:r>
              <a:rPr lang="en-IE" sz="1000" dirty="0">
                <a:solidFill>
                  <a:schemeClr val="tx1"/>
                </a:solidFill>
              </a:rPr>
              <a:t>new test cases </a:t>
            </a:r>
            <a:r>
              <a:rPr lang="en-IE" sz="1000" dirty="0" smtClean="0">
                <a:solidFill>
                  <a:schemeClr val="tx1"/>
                </a:solidFill>
              </a:rPr>
              <a:t>were written for; </a:t>
            </a:r>
            <a:r>
              <a:rPr lang="en-IE" sz="1000" dirty="0">
                <a:solidFill>
                  <a:schemeClr val="tx1"/>
                </a:solidFill>
              </a:rPr>
              <a:t>new features in APPS </a:t>
            </a:r>
            <a:r>
              <a:rPr lang="en-IE" sz="1000" dirty="0" smtClean="0">
                <a:solidFill>
                  <a:schemeClr val="tx1"/>
                </a:solidFill>
              </a:rPr>
              <a:t>4.6, application regression, </a:t>
            </a:r>
            <a:r>
              <a:rPr lang="en-IE" sz="1000" dirty="0">
                <a:solidFill>
                  <a:schemeClr val="tx1"/>
                </a:solidFill>
              </a:rPr>
              <a:t>and defect </a:t>
            </a:r>
            <a:r>
              <a:rPr lang="en-IE" sz="1000" dirty="0" smtClean="0">
                <a:solidFill>
                  <a:schemeClr val="tx1"/>
                </a:solidFill>
              </a:rPr>
              <a:t>verification. All tests were </a:t>
            </a:r>
            <a:r>
              <a:rPr lang="en-IE" sz="1000" dirty="0">
                <a:solidFill>
                  <a:schemeClr val="tx1"/>
                </a:solidFill>
              </a:rPr>
              <a:t>executed over </a:t>
            </a:r>
            <a:r>
              <a:rPr lang="en-IE" sz="1000" dirty="0" smtClean="0">
                <a:solidFill>
                  <a:schemeClr val="tx1"/>
                </a:solidFill>
              </a:rPr>
              <a:t>Sprints cycles in </a:t>
            </a:r>
            <a:r>
              <a:rPr lang="en-IE" sz="1000" dirty="0">
                <a:solidFill>
                  <a:schemeClr val="tx1"/>
                </a:solidFill>
              </a:rPr>
              <a:t>the APP </a:t>
            </a:r>
            <a:r>
              <a:rPr lang="en-IE" sz="1000" dirty="0" smtClean="0">
                <a:solidFill>
                  <a:schemeClr val="tx1"/>
                </a:solidFill>
              </a:rPr>
              <a:t>4.6 lifecycle</a:t>
            </a:r>
            <a:r>
              <a:rPr lang="en-IE" sz="1000" dirty="0">
                <a:solidFill>
                  <a:schemeClr val="tx1"/>
                </a:solidFill>
              </a:rPr>
              <a:t>.</a:t>
            </a:r>
            <a:endParaRPr lang="en-GB" sz="1000" dirty="0">
              <a:solidFill>
                <a:schemeClr val="tx1"/>
              </a:solidFill>
            </a:endParaRPr>
          </a:p>
          <a:p>
            <a:pPr lvl="1">
              <a:buClr>
                <a:schemeClr val="accent1"/>
              </a:buClr>
              <a:buFont typeface="Wingdings" panose="05000000000000000000" pitchFamily="2" charset="2"/>
              <a:buChar char="§"/>
            </a:pPr>
            <a:r>
              <a:rPr lang="en-IE" sz="1000" b="1" dirty="0" smtClean="0">
                <a:solidFill>
                  <a:schemeClr val="tx1"/>
                </a:solidFill>
              </a:rPr>
              <a:t>One </a:t>
            </a:r>
            <a:r>
              <a:rPr lang="en-IE" sz="1000" dirty="0" smtClean="0">
                <a:solidFill>
                  <a:schemeClr val="tx1"/>
                </a:solidFill>
              </a:rPr>
              <a:t>APPS 4.6 </a:t>
            </a:r>
            <a:r>
              <a:rPr lang="en-IE" sz="1000" dirty="0">
                <a:solidFill>
                  <a:schemeClr val="tx1"/>
                </a:solidFill>
              </a:rPr>
              <a:t>high severity issues remained open (P1 or P2) on the release date. </a:t>
            </a:r>
            <a:r>
              <a:rPr lang="en-IE" sz="1000" dirty="0" smtClean="0">
                <a:solidFill>
                  <a:schemeClr val="tx1"/>
                </a:solidFill>
              </a:rPr>
              <a:t>This was in relation to Parameter Optimisation functionality, and it was agreed in the RACI process to address this requirement in an immediate 4.6.1 release timeframe.</a:t>
            </a:r>
          </a:p>
          <a:p>
            <a:pPr lvl="1">
              <a:buClr>
                <a:schemeClr val="accent1"/>
              </a:buClr>
              <a:buFont typeface="Wingdings" panose="05000000000000000000" pitchFamily="2" charset="2"/>
              <a:buChar char="§"/>
            </a:pPr>
            <a:r>
              <a:rPr lang="en-GB" sz="1000" dirty="0">
                <a:solidFill>
                  <a:schemeClr val="tx1"/>
                </a:solidFill>
              </a:rPr>
              <a:t>On release, </a:t>
            </a:r>
            <a:r>
              <a:rPr lang="en-IE" sz="1000" b="1" dirty="0" smtClean="0">
                <a:solidFill>
                  <a:schemeClr val="tx1"/>
                </a:solidFill>
              </a:rPr>
              <a:t>39</a:t>
            </a:r>
            <a:r>
              <a:rPr lang="en-IE" sz="1000" dirty="0" smtClean="0">
                <a:solidFill>
                  <a:schemeClr val="tx1"/>
                </a:solidFill>
              </a:rPr>
              <a:t> </a:t>
            </a:r>
            <a:r>
              <a:rPr lang="en-IE" sz="1000" dirty="0">
                <a:solidFill>
                  <a:schemeClr val="tx1"/>
                </a:solidFill>
              </a:rPr>
              <a:t>P3 issues were open on the </a:t>
            </a:r>
            <a:r>
              <a:rPr lang="en-IE" sz="1000" dirty="0" smtClean="0">
                <a:solidFill>
                  <a:schemeClr val="tx1"/>
                </a:solidFill>
              </a:rPr>
              <a:t>APPS 4.6 release </a:t>
            </a:r>
            <a:r>
              <a:rPr lang="en-IE" sz="1000" dirty="0">
                <a:solidFill>
                  <a:schemeClr val="tx1"/>
                </a:solidFill>
              </a:rPr>
              <a:t>(relating specifically to </a:t>
            </a:r>
            <a:r>
              <a:rPr lang="en-IE" sz="1000" dirty="0" smtClean="0">
                <a:solidFill>
                  <a:schemeClr val="tx1"/>
                </a:solidFill>
              </a:rPr>
              <a:t>4.6).</a:t>
            </a:r>
            <a:endParaRPr lang="en-IE" sz="1000" dirty="0">
              <a:solidFill>
                <a:schemeClr val="tx1"/>
              </a:solidFill>
            </a:endParaRPr>
          </a:p>
          <a:p>
            <a:pPr lvl="1">
              <a:buClr>
                <a:srgbClr val="FC4C02"/>
              </a:buClr>
              <a:buFont typeface="Wingdings" panose="05000000000000000000" pitchFamily="2" charset="2"/>
              <a:buChar char="§"/>
            </a:pPr>
            <a:r>
              <a:rPr lang="en-IE" sz="1000" dirty="0" smtClean="0">
                <a:solidFill>
                  <a:schemeClr val="tx1"/>
                </a:solidFill>
              </a:rPr>
              <a:t>Automated regression testing in Selenium commenced within the APPS 4.6 release and, although relatively low, have been included in the number below.</a:t>
            </a:r>
            <a:endParaRPr lang="en-GB" sz="1000" dirty="0" smtClean="0">
              <a:solidFill>
                <a:schemeClr val="tx1"/>
              </a:solidFill>
            </a:endParaRPr>
          </a:p>
          <a:p>
            <a:pPr lvl="1">
              <a:buClr>
                <a:srgbClr val="FC4C02"/>
              </a:buClr>
              <a:buFont typeface="Wingdings" panose="05000000000000000000" pitchFamily="2" charset="2"/>
              <a:buChar char="§"/>
            </a:pPr>
            <a:r>
              <a:rPr lang="en-IE" sz="1000" dirty="0" smtClean="0">
                <a:solidFill>
                  <a:schemeClr val="tx1"/>
                </a:solidFill>
              </a:rPr>
              <a:t>The selection of existing test cases in regression testing was based on defect trend analysis from previous APPS releases.</a:t>
            </a:r>
            <a:endParaRPr lang="en-GB" sz="1000" dirty="0" smtClean="0">
              <a:solidFill>
                <a:schemeClr val="tx1"/>
              </a:solidFill>
            </a:endParaRP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135" y="4929235"/>
            <a:ext cx="6553200" cy="1018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853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NetReveal 8.2 Key Release Metrics</a:t>
            </a:r>
            <a:endParaRPr lang="en-GB" dirty="0"/>
          </a:p>
        </p:txBody>
      </p:sp>
      <p:sp>
        <p:nvSpPr>
          <p:cNvPr id="4" name="Title 3"/>
          <p:cNvSpPr>
            <a:spLocks noGrp="1"/>
          </p:cNvSpPr>
          <p:nvPr>
            <p:ph type="title"/>
          </p:nvPr>
        </p:nvSpPr>
        <p:spPr>
          <a:xfrm>
            <a:off x="1237120" y="432268"/>
            <a:ext cx="10042068" cy="470898"/>
          </a:xfrm>
        </p:spPr>
        <p:txBody>
          <a:bodyPr/>
          <a:lstStyle/>
          <a:p>
            <a:r>
              <a:rPr lang="en-GB" dirty="0" smtClean="0"/>
              <a:t>NR V8.2 – GA November 2020</a:t>
            </a:r>
            <a:endParaRPr lang="en-GB" dirty="0"/>
          </a:p>
        </p:txBody>
      </p:sp>
      <p:sp>
        <p:nvSpPr>
          <p:cNvPr id="10" name="Content Placeholder 1"/>
          <p:cNvSpPr txBox="1">
            <a:spLocks/>
          </p:cNvSpPr>
          <p:nvPr/>
        </p:nvSpPr>
        <p:spPr bwMode="gray">
          <a:xfrm>
            <a:off x="887238" y="1237810"/>
            <a:ext cx="10836999" cy="4899368"/>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a:t>NetReveal </a:t>
            </a:r>
            <a:r>
              <a:rPr lang="en-GB" sz="1400" dirty="0" smtClean="0"/>
              <a:t>V8.2 release delivered on schedule and with the scope of content as agreed with Product Management and Senior Management. </a:t>
            </a:r>
          </a:p>
          <a:p>
            <a:pPr>
              <a:buClr>
                <a:schemeClr val="accent1"/>
              </a:buClr>
              <a:buFont typeface="Wingdings" panose="05000000000000000000" pitchFamily="2" charset="2"/>
              <a:buChar char="§"/>
            </a:pPr>
            <a:r>
              <a:rPr lang="en-GB" sz="1400" dirty="0" smtClean="0"/>
              <a:t>Key QA release metrics;</a:t>
            </a:r>
          </a:p>
          <a:p>
            <a:pPr lvl="1">
              <a:buClr>
                <a:srgbClr val="FC4C02"/>
              </a:buClr>
              <a:buFont typeface="Wingdings" panose="05000000000000000000" pitchFamily="2" charset="2"/>
              <a:buChar char="§"/>
            </a:pPr>
            <a:endParaRPr lang="en-IE" sz="1000" dirty="0" smtClean="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1619 </a:t>
            </a:r>
            <a:r>
              <a:rPr lang="en-IE" sz="1000" dirty="0" smtClean="0">
                <a:solidFill>
                  <a:schemeClr val="tx1"/>
                </a:solidFill>
              </a:rPr>
              <a:t>new </a:t>
            </a:r>
            <a:r>
              <a:rPr lang="en-IE" sz="1000" dirty="0">
                <a:solidFill>
                  <a:schemeClr val="tx1"/>
                </a:solidFill>
              </a:rPr>
              <a:t>test cases </a:t>
            </a:r>
            <a:r>
              <a:rPr lang="en-IE" sz="1000" dirty="0" smtClean="0">
                <a:solidFill>
                  <a:schemeClr val="tx1"/>
                </a:solidFill>
              </a:rPr>
              <a:t>were written for </a:t>
            </a:r>
            <a:r>
              <a:rPr lang="en-IE" sz="1000" dirty="0">
                <a:solidFill>
                  <a:schemeClr val="tx1"/>
                </a:solidFill>
              </a:rPr>
              <a:t>new features in NetReveal </a:t>
            </a:r>
            <a:r>
              <a:rPr lang="en-IE" sz="1000" dirty="0" smtClean="0">
                <a:solidFill>
                  <a:schemeClr val="tx1"/>
                </a:solidFill>
              </a:rPr>
              <a:t>8.2 </a:t>
            </a:r>
            <a:r>
              <a:rPr lang="en-IE" sz="1000" dirty="0">
                <a:solidFill>
                  <a:schemeClr val="tx1"/>
                </a:solidFill>
              </a:rPr>
              <a:t>and defect </a:t>
            </a:r>
            <a:r>
              <a:rPr lang="en-IE" sz="1000" dirty="0" smtClean="0">
                <a:solidFill>
                  <a:schemeClr val="tx1"/>
                </a:solidFill>
              </a:rPr>
              <a:t>verification. All tests were </a:t>
            </a:r>
            <a:r>
              <a:rPr lang="en-IE" sz="1000" dirty="0">
                <a:solidFill>
                  <a:schemeClr val="tx1"/>
                </a:solidFill>
              </a:rPr>
              <a:t>executed over </a:t>
            </a:r>
            <a:r>
              <a:rPr lang="en-IE" sz="1000" dirty="0" smtClean="0">
                <a:solidFill>
                  <a:schemeClr val="tx1"/>
                </a:solidFill>
              </a:rPr>
              <a:t>Sprints cycles in </a:t>
            </a:r>
            <a:r>
              <a:rPr lang="en-IE" sz="1000" dirty="0">
                <a:solidFill>
                  <a:schemeClr val="tx1"/>
                </a:solidFill>
              </a:rPr>
              <a:t>the </a:t>
            </a:r>
            <a:r>
              <a:rPr lang="en-IE" sz="1000" dirty="0" smtClean="0">
                <a:solidFill>
                  <a:schemeClr val="tx1"/>
                </a:solidFill>
              </a:rPr>
              <a:t>NetReveal 8.2 development lifecycles.</a:t>
            </a:r>
            <a:endParaRPr lang="en-GB" sz="1000" dirty="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10707 </a:t>
            </a:r>
            <a:r>
              <a:rPr lang="en-IE" sz="1000" dirty="0" smtClean="0">
                <a:solidFill>
                  <a:schemeClr val="tx1"/>
                </a:solidFill>
              </a:rPr>
              <a:t>regression test executions </a:t>
            </a:r>
            <a:r>
              <a:rPr lang="en-IE" sz="1000" dirty="0">
                <a:solidFill>
                  <a:schemeClr val="tx1"/>
                </a:solidFill>
              </a:rPr>
              <a:t>in the same NetReveal </a:t>
            </a:r>
            <a:r>
              <a:rPr lang="en-IE" sz="1000" dirty="0" smtClean="0">
                <a:solidFill>
                  <a:schemeClr val="tx1"/>
                </a:solidFill>
              </a:rPr>
              <a:t>8.2 </a:t>
            </a:r>
            <a:r>
              <a:rPr lang="en-IE" sz="1000" dirty="0">
                <a:solidFill>
                  <a:schemeClr val="tx1"/>
                </a:solidFill>
              </a:rPr>
              <a:t>timeframe by the Scrum </a:t>
            </a:r>
            <a:r>
              <a:rPr lang="en-IE" sz="1000" dirty="0" smtClean="0">
                <a:solidFill>
                  <a:schemeClr val="tx1"/>
                </a:solidFill>
              </a:rPr>
              <a:t>teams. </a:t>
            </a:r>
          </a:p>
          <a:p>
            <a:pPr lvl="1">
              <a:buClr>
                <a:srgbClr val="FC4C02"/>
              </a:buClr>
              <a:buFont typeface="Wingdings" panose="05000000000000000000" pitchFamily="2" charset="2"/>
              <a:buChar char="§"/>
            </a:pPr>
            <a:r>
              <a:rPr lang="en-IE" sz="1000" dirty="0" smtClean="0">
                <a:solidFill>
                  <a:schemeClr val="tx1"/>
                </a:solidFill>
              </a:rPr>
              <a:t>There is significantly higher ratio of regression test executions when compared to new test case execution . Reasons for this pattern are;</a:t>
            </a:r>
          </a:p>
          <a:p>
            <a:pPr lvl="2">
              <a:buClr>
                <a:schemeClr val="accent1"/>
              </a:buClr>
            </a:pPr>
            <a:r>
              <a:rPr lang="en-IE" sz="800" dirty="0" smtClean="0">
                <a:solidFill>
                  <a:schemeClr val="tx1"/>
                </a:solidFill>
              </a:rPr>
              <a:t>The </a:t>
            </a:r>
            <a:r>
              <a:rPr lang="en-IE" sz="800" dirty="0">
                <a:solidFill>
                  <a:schemeClr val="tx1"/>
                </a:solidFill>
              </a:rPr>
              <a:t>volume of test automation continues to grow and allows for greater volumes of regression test execution with each subsequent NR Product (EIM/APPS/SMBD/RTDE) release</a:t>
            </a:r>
            <a:r>
              <a:rPr lang="en-IE" sz="800" dirty="0" smtClean="0">
                <a:solidFill>
                  <a:schemeClr val="tx1"/>
                </a:solidFill>
              </a:rPr>
              <a:t>.</a:t>
            </a:r>
          </a:p>
          <a:p>
            <a:pPr lvl="2">
              <a:buClr>
                <a:schemeClr val="accent1"/>
              </a:buClr>
            </a:pPr>
            <a:r>
              <a:rPr lang="en-IE" sz="800" dirty="0" smtClean="0">
                <a:solidFill>
                  <a:schemeClr val="tx1"/>
                </a:solidFill>
              </a:rPr>
              <a:t>QA is consistently converting ‘new’ test cases from prior releases into a growing current regression test suite.</a:t>
            </a:r>
            <a:endParaRPr lang="en-GB" sz="800" dirty="0">
              <a:solidFill>
                <a:schemeClr val="tx1"/>
              </a:solidFill>
            </a:endParaRPr>
          </a:p>
          <a:p>
            <a:pPr lvl="2">
              <a:buClr>
                <a:schemeClr val="accent1"/>
              </a:buClr>
            </a:pPr>
            <a:r>
              <a:rPr lang="en-IE" sz="800" dirty="0">
                <a:solidFill>
                  <a:schemeClr val="tx1"/>
                </a:solidFill>
              </a:rPr>
              <a:t>QA testing </a:t>
            </a:r>
            <a:r>
              <a:rPr lang="en-IE" sz="800" dirty="0" smtClean="0">
                <a:solidFill>
                  <a:schemeClr val="tx1"/>
                </a:solidFill>
              </a:rPr>
              <a:t>for V8.2 also </a:t>
            </a:r>
            <a:r>
              <a:rPr lang="en-IE" sz="800" dirty="0">
                <a:solidFill>
                  <a:schemeClr val="tx1"/>
                </a:solidFill>
              </a:rPr>
              <a:t>focused on running </a:t>
            </a:r>
            <a:r>
              <a:rPr lang="en-IE" sz="800" dirty="0" smtClean="0">
                <a:solidFill>
                  <a:schemeClr val="tx1"/>
                </a:solidFill>
              </a:rPr>
              <a:t>multiple regression cycles on </a:t>
            </a:r>
            <a:r>
              <a:rPr lang="en-IE" sz="800" dirty="0">
                <a:solidFill>
                  <a:schemeClr val="tx1"/>
                </a:solidFill>
              </a:rPr>
              <a:t>new technology stacks (Postgres, Tomcat, etc.).</a:t>
            </a:r>
            <a:endParaRPr lang="en-GB" sz="800" dirty="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0 </a:t>
            </a:r>
            <a:r>
              <a:rPr lang="en-IE" sz="1000" dirty="0">
                <a:solidFill>
                  <a:schemeClr val="tx1"/>
                </a:solidFill>
              </a:rPr>
              <a:t>EIM NetReveal </a:t>
            </a:r>
            <a:r>
              <a:rPr lang="en-IE" sz="1000" dirty="0" smtClean="0">
                <a:solidFill>
                  <a:schemeClr val="tx1"/>
                </a:solidFill>
              </a:rPr>
              <a:t>8.2 </a:t>
            </a:r>
            <a:r>
              <a:rPr lang="en-IE" sz="1000" dirty="0">
                <a:solidFill>
                  <a:schemeClr val="tx1"/>
                </a:solidFill>
              </a:rPr>
              <a:t>P1 </a:t>
            </a:r>
            <a:r>
              <a:rPr lang="en-IE" sz="1000" dirty="0" smtClean="0">
                <a:solidFill>
                  <a:schemeClr val="tx1"/>
                </a:solidFill>
              </a:rPr>
              <a:t>or P2 severity issues remained </a:t>
            </a:r>
            <a:r>
              <a:rPr lang="en-IE" sz="1000" dirty="0">
                <a:solidFill>
                  <a:schemeClr val="tx1"/>
                </a:solidFill>
              </a:rPr>
              <a:t>open </a:t>
            </a:r>
            <a:r>
              <a:rPr lang="en-IE" sz="1000" dirty="0" smtClean="0">
                <a:solidFill>
                  <a:schemeClr val="tx1"/>
                </a:solidFill>
              </a:rPr>
              <a:t>on </a:t>
            </a:r>
            <a:r>
              <a:rPr lang="en-IE" sz="1000" dirty="0">
                <a:solidFill>
                  <a:schemeClr val="tx1"/>
                </a:solidFill>
              </a:rPr>
              <a:t>the release </a:t>
            </a:r>
            <a:r>
              <a:rPr lang="en-IE" sz="1000" dirty="0" smtClean="0">
                <a:solidFill>
                  <a:schemeClr val="tx1"/>
                </a:solidFill>
              </a:rPr>
              <a:t>date;</a:t>
            </a: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IE" sz="1400" dirty="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38" y="4194078"/>
            <a:ext cx="104679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542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EIM/APPS QA Release Metrics for last seven Product releases</a:t>
            </a:r>
            <a:endParaRPr lang="en-GB" dirty="0"/>
          </a:p>
        </p:txBody>
      </p:sp>
      <p:sp>
        <p:nvSpPr>
          <p:cNvPr id="4" name="Title 3"/>
          <p:cNvSpPr>
            <a:spLocks noGrp="1"/>
          </p:cNvSpPr>
          <p:nvPr>
            <p:ph type="title"/>
          </p:nvPr>
        </p:nvSpPr>
        <p:spPr>
          <a:xfrm>
            <a:off x="1237120" y="432268"/>
            <a:ext cx="10042068" cy="470898"/>
          </a:xfrm>
        </p:spPr>
        <p:txBody>
          <a:bodyPr/>
          <a:lstStyle/>
          <a:p>
            <a:r>
              <a:rPr lang="en-GB" dirty="0" smtClean="0"/>
              <a:t>NR (EIM /APPS) – Release Metric Comparison</a:t>
            </a:r>
            <a:endParaRPr lang="en-GB" dirty="0"/>
          </a:p>
        </p:txBody>
      </p:sp>
      <p:sp>
        <p:nvSpPr>
          <p:cNvPr id="10" name="Content Placeholder 1"/>
          <p:cNvSpPr txBox="1">
            <a:spLocks/>
          </p:cNvSpPr>
          <p:nvPr/>
        </p:nvSpPr>
        <p:spPr bwMode="gray">
          <a:xfrm>
            <a:off x="344030" y="1376126"/>
            <a:ext cx="11380207" cy="4761051"/>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smtClean="0"/>
              <a:t>The volume of QA test cases being executed per release is increasing in line with an ongoing growth in automated test regression.</a:t>
            </a:r>
          </a:p>
          <a:p>
            <a:pPr>
              <a:buClr>
                <a:schemeClr val="accent1"/>
              </a:buClr>
              <a:buFont typeface="Wingdings" panose="05000000000000000000" pitchFamily="2" charset="2"/>
              <a:buChar char="§"/>
            </a:pPr>
            <a:r>
              <a:rPr lang="en-GB" sz="1400" dirty="0" smtClean="0"/>
              <a:t>Pass rates have been consistent over the last seven NR (EIM/APPS) Product releases</a:t>
            </a:r>
            <a:r>
              <a:rPr lang="en-GB" sz="1400" dirty="0"/>
              <a:t>. </a:t>
            </a:r>
            <a:endParaRPr lang="en-GB" sz="1400" dirty="0" smtClean="0"/>
          </a:p>
          <a:p>
            <a:pPr>
              <a:buClr>
                <a:schemeClr val="accent1"/>
              </a:buClr>
              <a:buFont typeface="Wingdings" panose="05000000000000000000" pitchFamily="2" charset="2"/>
              <a:buChar char="§"/>
            </a:pPr>
            <a:r>
              <a:rPr lang="en-GB" sz="1400" dirty="0" smtClean="0"/>
              <a:t>Defect volumes are spread across product modules and 50%+ are rated P5 (uncategorised).</a:t>
            </a:r>
          </a:p>
          <a:p>
            <a:pPr>
              <a:buClr>
                <a:schemeClr val="accent1"/>
              </a:buClr>
              <a:buFont typeface="Wingdings" panose="05000000000000000000" pitchFamily="2" charset="2"/>
              <a:buChar char="§"/>
            </a:pPr>
            <a:endParaRPr lang="en-GB" sz="1400" dirty="0" smtClean="0"/>
          </a:p>
          <a:p>
            <a:pPr lvl="1">
              <a:buClr>
                <a:srgbClr val="FC4C02"/>
              </a:buClr>
              <a:buFont typeface="Wingdings" panose="05000000000000000000" pitchFamily="2" charset="2"/>
              <a:buChar char="§"/>
            </a:pPr>
            <a:endParaRPr lang="en-IE" sz="1000" dirty="0" smtClean="0">
              <a:solidFill>
                <a:schemeClr val="tx1"/>
              </a:solidFill>
            </a:endParaRP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IE" sz="1400" dirty="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813" y="4005557"/>
            <a:ext cx="10058400" cy="2672939"/>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36" y="2505808"/>
            <a:ext cx="99345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34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EIM/APPS Increase in QA test automation over last six Product releases</a:t>
            </a:r>
            <a:endParaRPr lang="en-GB" dirty="0"/>
          </a:p>
        </p:txBody>
      </p:sp>
      <p:sp>
        <p:nvSpPr>
          <p:cNvPr id="4" name="Title 3"/>
          <p:cNvSpPr>
            <a:spLocks noGrp="1"/>
          </p:cNvSpPr>
          <p:nvPr>
            <p:ph type="title"/>
          </p:nvPr>
        </p:nvSpPr>
        <p:spPr>
          <a:xfrm>
            <a:off x="1237120" y="432268"/>
            <a:ext cx="10042068" cy="470898"/>
          </a:xfrm>
        </p:spPr>
        <p:txBody>
          <a:bodyPr/>
          <a:lstStyle/>
          <a:p>
            <a:r>
              <a:rPr lang="en-GB" dirty="0" smtClean="0"/>
              <a:t>NR (EIM /APPS) – Automation Metric Comparison</a:t>
            </a:r>
            <a:endParaRPr lang="en-GB" dirty="0"/>
          </a:p>
        </p:txBody>
      </p:sp>
      <p:sp>
        <p:nvSpPr>
          <p:cNvPr id="10" name="Content Placeholder 1"/>
          <p:cNvSpPr txBox="1">
            <a:spLocks/>
          </p:cNvSpPr>
          <p:nvPr/>
        </p:nvSpPr>
        <p:spPr bwMode="gray">
          <a:xfrm>
            <a:off x="344030" y="1376126"/>
            <a:ext cx="11380207" cy="4761051"/>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smtClean="0"/>
              <a:t>Since mid 2017, technologies such as Java Selenium have steadily increased the volume of QA test automation.</a:t>
            </a:r>
          </a:p>
          <a:p>
            <a:pPr>
              <a:buClr>
                <a:schemeClr val="accent1"/>
              </a:buClr>
              <a:buFont typeface="Wingdings" panose="05000000000000000000" pitchFamily="2" charset="2"/>
              <a:buChar char="§"/>
            </a:pPr>
            <a:r>
              <a:rPr lang="en-GB" sz="1400" dirty="0" smtClean="0"/>
              <a:t>The V8.2 QA process still involves an element of manual testing, for example in visual verification, that is still difficult to automate.</a:t>
            </a:r>
          </a:p>
          <a:p>
            <a:pPr lvl="1">
              <a:buClr>
                <a:srgbClr val="FC4C02"/>
              </a:buClr>
              <a:buFont typeface="Wingdings" panose="05000000000000000000" pitchFamily="2" charset="2"/>
              <a:buChar char="§"/>
            </a:pPr>
            <a:endParaRPr lang="en-IE" sz="1000" dirty="0" smtClean="0">
              <a:solidFill>
                <a:schemeClr val="tx1"/>
              </a:solidFill>
            </a:endParaRP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IE" sz="1400" dirty="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924" y="3756651"/>
            <a:ext cx="10050780" cy="2979420"/>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30" y="2070589"/>
            <a:ext cx="8401050" cy="1815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92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NetReveal 8.1 Key Release Metrics</a:t>
            </a:r>
            <a:endParaRPr lang="en-GB" dirty="0"/>
          </a:p>
        </p:txBody>
      </p:sp>
      <p:sp>
        <p:nvSpPr>
          <p:cNvPr id="4" name="Title 3"/>
          <p:cNvSpPr>
            <a:spLocks noGrp="1"/>
          </p:cNvSpPr>
          <p:nvPr>
            <p:ph type="title"/>
          </p:nvPr>
        </p:nvSpPr>
        <p:spPr>
          <a:xfrm>
            <a:off x="1237120" y="432268"/>
            <a:ext cx="10042068" cy="470898"/>
          </a:xfrm>
        </p:spPr>
        <p:txBody>
          <a:bodyPr/>
          <a:lstStyle/>
          <a:p>
            <a:r>
              <a:rPr lang="en-GB" dirty="0" smtClean="0"/>
              <a:t>NR V8.1 – GA February 2020</a:t>
            </a:r>
            <a:endParaRPr lang="en-GB" dirty="0"/>
          </a:p>
        </p:txBody>
      </p:sp>
      <p:sp>
        <p:nvSpPr>
          <p:cNvPr id="10" name="Content Placeholder 1"/>
          <p:cNvSpPr txBox="1">
            <a:spLocks/>
          </p:cNvSpPr>
          <p:nvPr/>
        </p:nvSpPr>
        <p:spPr bwMode="gray">
          <a:xfrm>
            <a:off x="887238" y="1237810"/>
            <a:ext cx="10836999" cy="4899368"/>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a:t>NetReveal Compliance and Payment Fraud </a:t>
            </a:r>
            <a:r>
              <a:rPr lang="en-GB" sz="1400" dirty="0" smtClean="0"/>
              <a:t>V8.1 release delivered on schedule and with the scope of content as agreed with Product Management and Senior Management. </a:t>
            </a:r>
          </a:p>
          <a:p>
            <a:pPr>
              <a:buClr>
                <a:schemeClr val="accent1"/>
              </a:buClr>
              <a:buFont typeface="Wingdings" panose="05000000000000000000" pitchFamily="2" charset="2"/>
              <a:buChar char="§"/>
            </a:pPr>
            <a:r>
              <a:rPr lang="en-GB" sz="1400" dirty="0" smtClean="0"/>
              <a:t>Key QA release metrics;</a:t>
            </a:r>
          </a:p>
          <a:p>
            <a:pPr lvl="1">
              <a:buClr>
                <a:srgbClr val="FC4C02"/>
              </a:buClr>
              <a:buFont typeface="Wingdings" panose="05000000000000000000" pitchFamily="2" charset="2"/>
              <a:buChar char="§"/>
            </a:pPr>
            <a:endParaRPr lang="en-IE" sz="1000" dirty="0" smtClean="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1128 </a:t>
            </a:r>
            <a:r>
              <a:rPr lang="en-IE" sz="1000" dirty="0" smtClean="0">
                <a:solidFill>
                  <a:schemeClr val="tx1"/>
                </a:solidFill>
              </a:rPr>
              <a:t>new </a:t>
            </a:r>
            <a:r>
              <a:rPr lang="en-IE" sz="1000" dirty="0">
                <a:solidFill>
                  <a:schemeClr val="tx1"/>
                </a:solidFill>
              </a:rPr>
              <a:t>test cases </a:t>
            </a:r>
            <a:r>
              <a:rPr lang="en-IE" sz="1000" dirty="0" smtClean="0">
                <a:solidFill>
                  <a:schemeClr val="tx1"/>
                </a:solidFill>
              </a:rPr>
              <a:t>were written for </a:t>
            </a:r>
            <a:r>
              <a:rPr lang="en-IE" sz="1000" dirty="0">
                <a:solidFill>
                  <a:schemeClr val="tx1"/>
                </a:solidFill>
              </a:rPr>
              <a:t>new features in NetReveal 8.1 and defect </a:t>
            </a:r>
            <a:r>
              <a:rPr lang="en-IE" sz="1000" dirty="0" smtClean="0">
                <a:solidFill>
                  <a:schemeClr val="tx1"/>
                </a:solidFill>
              </a:rPr>
              <a:t>verification. All tests were </a:t>
            </a:r>
            <a:r>
              <a:rPr lang="en-IE" sz="1000" dirty="0">
                <a:solidFill>
                  <a:schemeClr val="tx1"/>
                </a:solidFill>
              </a:rPr>
              <a:t>executed over </a:t>
            </a:r>
            <a:r>
              <a:rPr lang="en-IE" sz="1000" dirty="0" smtClean="0">
                <a:solidFill>
                  <a:schemeClr val="tx1"/>
                </a:solidFill>
              </a:rPr>
              <a:t>Sprints cycles in </a:t>
            </a:r>
            <a:r>
              <a:rPr lang="en-IE" sz="1000" dirty="0">
                <a:solidFill>
                  <a:schemeClr val="tx1"/>
                </a:solidFill>
              </a:rPr>
              <a:t>the </a:t>
            </a:r>
            <a:r>
              <a:rPr lang="en-IE" sz="1000" dirty="0" smtClean="0">
                <a:solidFill>
                  <a:schemeClr val="tx1"/>
                </a:solidFill>
              </a:rPr>
              <a:t>NetReveal 8.1 development lifecycles.</a:t>
            </a:r>
            <a:endParaRPr lang="en-GB" sz="1000" dirty="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7949 </a:t>
            </a:r>
            <a:r>
              <a:rPr lang="en-IE" sz="1000" dirty="0" smtClean="0">
                <a:solidFill>
                  <a:schemeClr val="tx1"/>
                </a:solidFill>
              </a:rPr>
              <a:t>regression </a:t>
            </a:r>
            <a:r>
              <a:rPr lang="en-IE" sz="1000" dirty="0">
                <a:solidFill>
                  <a:schemeClr val="tx1"/>
                </a:solidFill>
              </a:rPr>
              <a:t>tests </a:t>
            </a:r>
            <a:r>
              <a:rPr lang="en-IE" sz="1000" dirty="0" smtClean="0">
                <a:solidFill>
                  <a:schemeClr val="tx1"/>
                </a:solidFill>
              </a:rPr>
              <a:t>were executed </a:t>
            </a:r>
            <a:r>
              <a:rPr lang="en-IE" sz="1000" dirty="0">
                <a:solidFill>
                  <a:schemeClr val="tx1"/>
                </a:solidFill>
              </a:rPr>
              <a:t>in the same NetReveal 8.1 timeframe by the Scrum </a:t>
            </a:r>
            <a:r>
              <a:rPr lang="en-IE" sz="1000" dirty="0" smtClean="0">
                <a:solidFill>
                  <a:schemeClr val="tx1"/>
                </a:solidFill>
              </a:rPr>
              <a:t>teams. </a:t>
            </a:r>
          </a:p>
          <a:p>
            <a:pPr lvl="1">
              <a:buClr>
                <a:srgbClr val="FC4C02"/>
              </a:buClr>
              <a:buFont typeface="Wingdings" panose="05000000000000000000" pitchFamily="2" charset="2"/>
              <a:buChar char="§"/>
            </a:pPr>
            <a:r>
              <a:rPr lang="en-IE" sz="1000" dirty="0" smtClean="0">
                <a:solidFill>
                  <a:schemeClr val="tx1"/>
                </a:solidFill>
              </a:rPr>
              <a:t>There continues to be a trend of a significantly higher ratio of regression test executions when compared to new test case execution . Reasons for this pattern are;</a:t>
            </a:r>
          </a:p>
          <a:p>
            <a:pPr lvl="2">
              <a:buClr>
                <a:schemeClr val="accent1"/>
              </a:buClr>
            </a:pPr>
            <a:r>
              <a:rPr lang="en-IE" sz="800" dirty="0" smtClean="0">
                <a:solidFill>
                  <a:schemeClr val="tx1"/>
                </a:solidFill>
              </a:rPr>
              <a:t>The </a:t>
            </a:r>
            <a:r>
              <a:rPr lang="en-IE" sz="800" dirty="0">
                <a:solidFill>
                  <a:schemeClr val="tx1"/>
                </a:solidFill>
              </a:rPr>
              <a:t>volume of test automation continues to grow and allows for greater volumes of regression test execution with each subsequent NR Product (EIM/APPS/SMBD/RTDE) release</a:t>
            </a:r>
            <a:r>
              <a:rPr lang="en-IE" sz="800" dirty="0" smtClean="0">
                <a:solidFill>
                  <a:schemeClr val="tx1"/>
                </a:solidFill>
              </a:rPr>
              <a:t>.</a:t>
            </a:r>
          </a:p>
          <a:p>
            <a:pPr lvl="2">
              <a:buClr>
                <a:schemeClr val="accent1"/>
              </a:buClr>
            </a:pPr>
            <a:r>
              <a:rPr lang="en-IE" sz="800" dirty="0" smtClean="0">
                <a:solidFill>
                  <a:schemeClr val="tx1"/>
                </a:solidFill>
              </a:rPr>
              <a:t>QA is consistently converting ‘new’ test cases from prior releases into a growing current regression test suite.</a:t>
            </a:r>
            <a:endParaRPr lang="en-GB" sz="800" dirty="0">
              <a:solidFill>
                <a:schemeClr val="tx1"/>
              </a:solidFill>
            </a:endParaRPr>
          </a:p>
          <a:p>
            <a:pPr lvl="2">
              <a:buClr>
                <a:schemeClr val="accent1"/>
              </a:buClr>
            </a:pPr>
            <a:r>
              <a:rPr lang="en-IE" sz="800" dirty="0">
                <a:solidFill>
                  <a:schemeClr val="tx1"/>
                </a:solidFill>
              </a:rPr>
              <a:t>QA testing </a:t>
            </a:r>
            <a:r>
              <a:rPr lang="en-IE" sz="800" dirty="0" smtClean="0">
                <a:solidFill>
                  <a:schemeClr val="tx1"/>
                </a:solidFill>
              </a:rPr>
              <a:t>for V8.1 also </a:t>
            </a:r>
            <a:r>
              <a:rPr lang="en-IE" sz="800" dirty="0">
                <a:solidFill>
                  <a:schemeClr val="tx1"/>
                </a:solidFill>
              </a:rPr>
              <a:t>focused on running </a:t>
            </a:r>
            <a:r>
              <a:rPr lang="en-IE" sz="800" dirty="0" smtClean="0">
                <a:solidFill>
                  <a:schemeClr val="tx1"/>
                </a:solidFill>
              </a:rPr>
              <a:t>multiple regression cycles on </a:t>
            </a:r>
            <a:r>
              <a:rPr lang="en-IE" sz="800" dirty="0">
                <a:solidFill>
                  <a:schemeClr val="tx1"/>
                </a:solidFill>
              </a:rPr>
              <a:t>new technology stacks (Postgres, Tomcat, etc.).</a:t>
            </a:r>
            <a:endParaRPr lang="en-GB" sz="800" dirty="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0 </a:t>
            </a:r>
            <a:r>
              <a:rPr lang="en-IE" sz="1000" dirty="0">
                <a:solidFill>
                  <a:schemeClr val="tx1"/>
                </a:solidFill>
              </a:rPr>
              <a:t>EIM NetReveal 8.1 P1 </a:t>
            </a:r>
            <a:r>
              <a:rPr lang="en-IE" sz="1000" dirty="0" smtClean="0">
                <a:solidFill>
                  <a:schemeClr val="tx1"/>
                </a:solidFill>
              </a:rPr>
              <a:t>or P2 severity issues remained </a:t>
            </a:r>
            <a:r>
              <a:rPr lang="en-IE" sz="1000" dirty="0">
                <a:solidFill>
                  <a:schemeClr val="tx1"/>
                </a:solidFill>
              </a:rPr>
              <a:t>open </a:t>
            </a:r>
            <a:r>
              <a:rPr lang="en-IE" sz="1000" dirty="0" smtClean="0">
                <a:solidFill>
                  <a:schemeClr val="tx1"/>
                </a:solidFill>
              </a:rPr>
              <a:t>on </a:t>
            </a:r>
            <a:r>
              <a:rPr lang="en-IE" sz="1000" dirty="0">
                <a:solidFill>
                  <a:schemeClr val="tx1"/>
                </a:solidFill>
              </a:rPr>
              <a:t>the release </a:t>
            </a:r>
            <a:r>
              <a:rPr lang="en-IE" sz="1000" dirty="0" smtClean="0">
                <a:solidFill>
                  <a:schemeClr val="tx1"/>
                </a:solidFill>
              </a:rPr>
              <a:t>date;</a:t>
            </a: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IE" sz="1400" dirty="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13" y="3996672"/>
            <a:ext cx="100203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959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V8.0 Key Release Metrics – EIM and APPS Combined for this release</a:t>
            </a:r>
            <a:endParaRPr lang="en-GB" dirty="0"/>
          </a:p>
        </p:txBody>
      </p:sp>
      <p:sp>
        <p:nvSpPr>
          <p:cNvPr id="4" name="Title 3"/>
          <p:cNvSpPr>
            <a:spLocks noGrp="1"/>
          </p:cNvSpPr>
          <p:nvPr>
            <p:ph type="title"/>
          </p:nvPr>
        </p:nvSpPr>
        <p:spPr>
          <a:xfrm>
            <a:off x="1237120" y="432268"/>
            <a:ext cx="10042068" cy="470898"/>
          </a:xfrm>
        </p:spPr>
        <p:txBody>
          <a:bodyPr/>
          <a:lstStyle/>
          <a:p>
            <a:r>
              <a:rPr lang="en-GB" dirty="0" smtClean="0"/>
              <a:t>NR V8.0 (EIM 8.0/APPS 5.0)–GA March 2019</a:t>
            </a:r>
            <a:endParaRPr lang="en-GB" dirty="0"/>
          </a:p>
        </p:txBody>
      </p:sp>
      <p:sp>
        <p:nvSpPr>
          <p:cNvPr id="10" name="Content Placeholder 1"/>
          <p:cNvSpPr txBox="1">
            <a:spLocks/>
          </p:cNvSpPr>
          <p:nvPr/>
        </p:nvSpPr>
        <p:spPr bwMode="gray">
          <a:xfrm>
            <a:off x="887238" y="1237810"/>
            <a:ext cx="10836999" cy="4899368"/>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a:t>NetReveal Compliance and Payment Fraud V8.0 (EIM platform 8.0/APPS 5.0) </a:t>
            </a:r>
            <a:r>
              <a:rPr lang="en-GB" sz="1400" dirty="0" smtClean="0"/>
              <a:t>release delivered on schedule and with the scope of content as agreed with Product Management and Senior Management. </a:t>
            </a:r>
          </a:p>
          <a:p>
            <a:pPr>
              <a:buClr>
                <a:schemeClr val="accent1"/>
              </a:buClr>
              <a:buFont typeface="Wingdings" panose="05000000000000000000" pitchFamily="2" charset="2"/>
              <a:buChar char="§"/>
            </a:pPr>
            <a:r>
              <a:rPr lang="en-GB" sz="1400" dirty="0" smtClean="0"/>
              <a:t>Key QA release metrics;</a:t>
            </a:r>
          </a:p>
          <a:p>
            <a:pPr lvl="1">
              <a:buClr>
                <a:srgbClr val="FC4C02"/>
              </a:buClr>
              <a:buFont typeface="Wingdings" panose="05000000000000000000" pitchFamily="2" charset="2"/>
              <a:buChar char="§"/>
            </a:pPr>
            <a:endParaRPr lang="en-IE" sz="1000" dirty="0" smtClean="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392 </a:t>
            </a:r>
            <a:r>
              <a:rPr lang="en-IE" sz="1000" dirty="0" smtClean="0">
                <a:solidFill>
                  <a:schemeClr val="tx1"/>
                </a:solidFill>
              </a:rPr>
              <a:t>new </a:t>
            </a:r>
            <a:r>
              <a:rPr lang="en-IE" sz="1000" dirty="0">
                <a:solidFill>
                  <a:schemeClr val="tx1"/>
                </a:solidFill>
              </a:rPr>
              <a:t>test cases </a:t>
            </a:r>
            <a:r>
              <a:rPr lang="en-IE" sz="1000" dirty="0" smtClean="0">
                <a:solidFill>
                  <a:schemeClr val="tx1"/>
                </a:solidFill>
              </a:rPr>
              <a:t>were written for </a:t>
            </a:r>
            <a:r>
              <a:rPr lang="en-IE" sz="1000" dirty="0">
                <a:solidFill>
                  <a:schemeClr val="tx1"/>
                </a:solidFill>
              </a:rPr>
              <a:t>new features in </a:t>
            </a:r>
            <a:r>
              <a:rPr lang="en-IE" sz="1000" dirty="0" smtClean="0">
                <a:solidFill>
                  <a:schemeClr val="tx1"/>
                </a:solidFill>
              </a:rPr>
              <a:t>EIM 8.0/APPS 5.0 </a:t>
            </a:r>
            <a:r>
              <a:rPr lang="en-IE" sz="1000" dirty="0">
                <a:solidFill>
                  <a:schemeClr val="tx1"/>
                </a:solidFill>
              </a:rPr>
              <a:t>and defect </a:t>
            </a:r>
            <a:r>
              <a:rPr lang="en-IE" sz="1000" dirty="0" smtClean="0">
                <a:solidFill>
                  <a:schemeClr val="tx1"/>
                </a:solidFill>
              </a:rPr>
              <a:t>verification. All tests were </a:t>
            </a:r>
            <a:r>
              <a:rPr lang="en-IE" sz="1000" dirty="0">
                <a:solidFill>
                  <a:schemeClr val="tx1"/>
                </a:solidFill>
              </a:rPr>
              <a:t>executed over </a:t>
            </a:r>
            <a:r>
              <a:rPr lang="en-IE" sz="1000" dirty="0" smtClean="0">
                <a:solidFill>
                  <a:schemeClr val="tx1"/>
                </a:solidFill>
              </a:rPr>
              <a:t>Sprints cycles in </a:t>
            </a:r>
            <a:r>
              <a:rPr lang="en-IE" sz="1000" dirty="0">
                <a:solidFill>
                  <a:schemeClr val="tx1"/>
                </a:solidFill>
              </a:rPr>
              <a:t>the EIM 8.0/APPS 5.0 development </a:t>
            </a:r>
            <a:r>
              <a:rPr lang="en-IE" sz="1000" dirty="0" smtClean="0">
                <a:solidFill>
                  <a:schemeClr val="tx1"/>
                </a:solidFill>
              </a:rPr>
              <a:t>lifecycle</a:t>
            </a:r>
            <a:r>
              <a:rPr lang="en-IE" sz="1000" dirty="0">
                <a:solidFill>
                  <a:schemeClr val="tx1"/>
                </a:solidFill>
              </a:rPr>
              <a:t>.</a:t>
            </a:r>
            <a:endParaRPr lang="en-GB" sz="1000" dirty="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3743 </a:t>
            </a:r>
            <a:r>
              <a:rPr lang="en-IE" sz="1000" dirty="0" smtClean="0">
                <a:solidFill>
                  <a:schemeClr val="tx1"/>
                </a:solidFill>
              </a:rPr>
              <a:t>regression </a:t>
            </a:r>
            <a:r>
              <a:rPr lang="en-IE" sz="1000" dirty="0">
                <a:solidFill>
                  <a:schemeClr val="tx1"/>
                </a:solidFill>
              </a:rPr>
              <a:t>tests </a:t>
            </a:r>
            <a:r>
              <a:rPr lang="en-IE" sz="1000" dirty="0" smtClean="0">
                <a:solidFill>
                  <a:schemeClr val="tx1"/>
                </a:solidFill>
              </a:rPr>
              <a:t>were executed </a:t>
            </a:r>
            <a:r>
              <a:rPr lang="en-IE" sz="1000" dirty="0">
                <a:solidFill>
                  <a:schemeClr val="tx1"/>
                </a:solidFill>
              </a:rPr>
              <a:t>in the same EIM 8.0/APPS 5.0 timeframe by the Scrum </a:t>
            </a:r>
            <a:r>
              <a:rPr lang="en-IE" sz="1000" dirty="0" smtClean="0">
                <a:solidFill>
                  <a:schemeClr val="tx1"/>
                </a:solidFill>
              </a:rPr>
              <a:t>teams. </a:t>
            </a:r>
          </a:p>
          <a:p>
            <a:pPr lvl="1">
              <a:buClr>
                <a:srgbClr val="FC4C02"/>
              </a:buClr>
              <a:buFont typeface="Wingdings" panose="05000000000000000000" pitchFamily="2" charset="2"/>
              <a:buChar char="§"/>
            </a:pPr>
            <a:r>
              <a:rPr lang="en-IE" sz="1000" dirty="0" smtClean="0">
                <a:solidFill>
                  <a:schemeClr val="tx1"/>
                </a:solidFill>
              </a:rPr>
              <a:t>There is a noticeably lower ratio of new tests created/executed compared to regression test numbers in previous releases. Reasons for this change are;</a:t>
            </a:r>
          </a:p>
          <a:p>
            <a:pPr lvl="2">
              <a:buClr>
                <a:srgbClr val="FC4C02"/>
              </a:buClr>
              <a:buFont typeface="Wingdings" panose="05000000000000000000" pitchFamily="2" charset="2"/>
              <a:buChar char="§"/>
            </a:pPr>
            <a:r>
              <a:rPr lang="en-IE" sz="800" dirty="0" smtClean="0">
                <a:solidFill>
                  <a:schemeClr val="tx1"/>
                </a:solidFill>
              </a:rPr>
              <a:t>The underlying EIM Platform changes did not require new functional tests. Existing regression was extended and executed multiple times of different technology platforms.</a:t>
            </a:r>
            <a:endParaRPr lang="en-IE" sz="800" dirty="0">
              <a:solidFill>
                <a:schemeClr val="tx1"/>
              </a:solidFill>
            </a:endParaRPr>
          </a:p>
          <a:p>
            <a:pPr lvl="2">
              <a:buClr>
                <a:srgbClr val="FC4C02"/>
              </a:buClr>
              <a:buFont typeface="Wingdings" panose="05000000000000000000" pitchFamily="2" charset="2"/>
              <a:buChar char="§"/>
            </a:pPr>
            <a:r>
              <a:rPr lang="en-IE" sz="800" dirty="0" smtClean="0">
                <a:solidFill>
                  <a:schemeClr val="tx1"/>
                </a:solidFill>
              </a:rPr>
              <a:t>The volume of test automation continues to grow and allows for greater volumes of regression test execution with each subsequent NR Product (EIM) release.</a:t>
            </a:r>
            <a:endParaRPr lang="en-IE" sz="800" dirty="0">
              <a:solidFill>
                <a:schemeClr val="tx1"/>
              </a:solidFill>
            </a:endParaRPr>
          </a:p>
          <a:p>
            <a:pPr lvl="2">
              <a:buClr>
                <a:srgbClr val="FC4C02"/>
              </a:buClr>
              <a:buFont typeface="Wingdings" panose="05000000000000000000" pitchFamily="2" charset="2"/>
              <a:buChar char="§"/>
            </a:pPr>
            <a:r>
              <a:rPr lang="en-IE" sz="800" dirty="0" smtClean="0">
                <a:solidFill>
                  <a:schemeClr val="tx1"/>
                </a:solidFill>
              </a:rPr>
              <a:t>WLMS APPS testing also focused on running significant regression on new technology stacks (Postgres, WAS Liberty).</a:t>
            </a:r>
          </a:p>
          <a:p>
            <a:pPr lvl="2">
              <a:buClr>
                <a:srgbClr val="FC4C02"/>
              </a:buClr>
              <a:buFont typeface="Wingdings" panose="05000000000000000000" pitchFamily="2" charset="2"/>
              <a:buChar char="§"/>
            </a:pPr>
            <a:r>
              <a:rPr lang="en-IE" sz="800" dirty="0" smtClean="0">
                <a:solidFill>
                  <a:schemeClr val="tx1"/>
                </a:solidFill>
              </a:rPr>
              <a:t>Other solution layer testing, apart from Payment Fraud, spent significant effort on extending existing automated regression tests. </a:t>
            </a:r>
            <a:endParaRPr lang="en-IE" sz="1000" dirty="0" smtClean="0">
              <a:solidFill>
                <a:schemeClr val="tx1"/>
              </a:solidFill>
            </a:endParaRPr>
          </a:p>
          <a:p>
            <a:pPr lvl="1">
              <a:buClr>
                <a:srgbClr val="FC4C02"/>
              </a:buClr>
              <a:buFont typeface="Wingdings" panose="05000000000000000000" pitchFamily="2" charset="2"/>
              <a:buChar char="§"/>
            </a:pPr>
            <a:r>
              <a:rPr lang="en-IE" sz="1000" b="1" dirty="0">
                <a:solidFill>
                  <a:schemeClr val="tx1"/>
                </a:solidFill>
              </a:rPr>
              <a:t>0</a:t>
            </a:r>
            <a:r>
              <a:rPr lang="en-IE" sz="1000" b="1" dirty="0" smtClean="0">
                <a:solidFill>
                  <a:schemeClr val="tx1"/>
                </a:solidFill>
              </a:rPr>
              <a:t> </a:t>
            </a:r>
            <a:r>
              <a:rPr lang="en-IE" sz="1000" dirty="0">
                <a:solidFill>
                  <a:schemeClr val="tx1"/>
                </a:solidFill>
              </a:rPr>
              <a:t>EIM 8.0/APPS 5.0 </a:t>
            </a:r>
            <a:r>
              <a:rPr lang="en-IE" sz="1000" dirty="0" smtClean="0">
                <a:solidFill>
                  <a:schemeClr val="tx1"/>
                </a:solidFill>
              </a:rPr>
              <a:t>P1 or P2 severity issues remained </a:t>
            </a:r>
            <a:r>
              <a:rPr lang="en-IE" sz="1000" dirty="0">
                <a:solidFill>
                  <a:schemeClr val="tx1"/>
                </a:solidFill>
              </a:rPr>
              <a:t>open </a:t>
            </a:r>
            <a:r>
              <a:rPr lang="en-IE" sz="1000" dirty="0" smtClean="0">
                <a:solidFill>
                  <a:schemeClr val="tx1"/>
                </a:solidFill>
              </a:rPr>
              <a:t>on </a:t>
            </a:r>
            <a:r>
              <a:rPr lang="en-IE" sz="1000" dirty="0">
                <a:solidFill>
                  <a:schemeClr val="tx1"/>
                </a:solidFill>
              </a:rPr>
              <a:t>the release </a:t>
            </a:r>
            <a:r>
              <a:rPr lang="en-IE" sz="1000" dirty="0" smtClean="0">
                <a:solidFill>
                  <a:schemeClr val="tx1"/>
                </a:solidFill>
              </a:rPr>
              <a:t>date;</a:t>
            </a:r>
          </a:p>
          <a:p>
            <a:pPr lvl="1">
              <a:buClr>
                <a:srgbClr val="FC4C02"/>
              </a:buClr>
              <a:buFont typeface="Wingdings" panose="05000000000000000000" pitchFamily="2" charset="2"/>
              <a:buChar char="§"/>
            </a:pPr>
            <a:r>
              <a:rPr lang="en-GB" sz="1000" dirty="0" smtClean="0">
                <a:solidFill>
                  <a:schemeClr val="tx1"/>
                </a:solidFill>
              </a:rPr>
              <a:t>On </a:t>
            </a:r>
            <a:r>
              <a:rPr lang="en-GB" sz="1000" dirty="0">
                <a:solidFill>
                  <a:schemeClr val="tx1"/>
                </a:solidFill>
              </a:rPr>
              <a:t>release, </a:t>
            </a:r>
            <a:r>
              <a:rPr lang="en-IE" sz="1000" b="1" dirty="0" smtClean="0">
                <a:solidFill>
                  <a:schemeClr val="tx1"/>
                </a:solidFill>
              </a:rPr>
              <a:t>33 </a:t>
            </a:r>
            <a:r>
              <a:rPr lang="en-IE" sz="1000" dirty="0" smtClean="0">
                <a:solidFill>
                  <a:schemeClr val="tx1"/>
                </a:solidFill>
              </a:rPr>
              <a:t>P3 </a:t>
            </a:r>
            <a:r>
              <a:rPr lang="en-IE" sz="1000" dirty="0">
                <a:solidFill>
                  <a:schemeClr val="tx1"/>
                </a:solidFill>
              </a:rPr>
              <a:t>issues were open on the EIM 8.0/APPS 5.0 </a:t>
            </a:r>
            <a:r>
              <a:rPr lang="en-IE" sz="1000" dirty="0" smtClean="0">
                <a:solidFill>
                  <a:schemeClr val="tx1"/>
                </a:solidFill>
              </a:rPr>
              <a:t>release.</a:t>
            </a: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IE" sz="1400" dirty="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37" y="4662535"/>
            <a:ext cx="8546473" cy="1474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88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Key Release Metrics – EIM and APPS Combined for this release</a:t>
            </a:r>
            <a:endParaRPr lang="en-GB" dirty="0"/>
          </a:p>
        </p:txBody>
      </p:sp>
      <p:sp>
        <p:nvSpPr>
          <p:cNvPr id="4" name="Title 3"/>
          <p:cNvSpPr>
            <a:spLocks noGrp="1"/>
          </p:cNvSpPr>
          <p:nvPr>
            <p:ph type="title"/>
          </p:nvPr>
        </p:nvSpPr>
        <p:spPr>
          <a:xfrm>
            <a:off x="1237120" y="432268"/>
            <a:ext cx="10042068" cy="470898"/>
          </a:xfrm>
        </p:spPr>
        <p:txBody>
          <a:bodyPr/>
          <a:lstStyle/>
          <a:p>
            <a:r>
              <a:rPr lang="en-GB" dirty="0"/>
              <a:t>EIM </a:t>
            </a:r>
            <a:r>
              <a:rPr lang="en-GB" dirty="0" smtClean="0"/>
              <a:t>7.7 / APPS 4.9 – December 2018</a:t>
            </a:r>
            <a:endParaRPr lang="en-GB" dirty="0"/>
          </a:p>
        </p:txBody>
      </p:sp>
      <p:sp>
        <p:nvSpPr>
          <p:cNvPr id="10" name="Content Placeholder 1"/>
          <p:cNvSpPr txBox="1">
            <a:spLocks/>
          </p:cNvSpPr>
          <p:nvPr/>
        </p:nvSpPr>
        <p:spPr bwMode="gray">
          <a:xfrm>
            <a:off x="887238" y="1400764"/>
            <a:ext cx="10836999" cy="4899368"/>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smtClean="0"/>
              <a:t>EIM Platform 7.7 / APPS 4.9 released on schedule and with the scope of content as agreed with Product Management and Senior Management </a:t>
            </a:r>
          </a:p>
          <a:p>
            <a:pPr>
              <a:buClr>
                <a:schemeClr val="accent1"/>
              </a:buClr>
              <a:buFont typeface="Wingdings" panose="05000000000000000000" pitchFamily="2" charset="2"/>
              <a:buChar char="§"/>
            </a:pPr>
            <a:r>
              <a:rPr lang="en-GB" sz="1400" dirty="0" smtClean="0"/>
              <a:t>Key QA release metrics;</a:t>
            </a:r>
          </a:p>
          <a:p>
            <a:pPr lvl="1">
              <a:buClr>
                <a:srgbClr val="FC4C02"/>
              </a:buClr>
              <a:buFont typeface="Wingdings" panose="05000000000000000000" pitchFamily="2" charset="2"/>
              <a:buChar char="§"/>
            </a:pPr>
            <a:endParaRPr lang="en-IE" sz="1000" dirty="0" smtClean="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784 </a:t>
            </a:r>
            <a:r>
              <a:rPr lang="en-IE" sz="1000" dirty="0" smtClean="0">
                <a:solidFill>
                  <a:schemeClr val="tx1"/>
                </a:solidFill>
              </a:rPr>
              <a:t>new </a:t>
            </a:r>
            <a:r>
              <a:rPr lang="en-IE" sz="1000" dirty="0">
                <a:solidFill>
                  <a:schemeClr val="tx1"/>
                </a:solidFill>
              </a:rPr>
              <a:t>test cases </a:t>
            </a:r>
            <a:r>
              <a:rPr lang="en-IE" sz="1000" dirty="0" smtClean="0">
                <a:solidFill>
                  <a:schemeClr val="tx1"/>
                </a:solidFill>
              </a:rPr>
              <a:t>were written for </a:t>
            </a:r>
            <a:r>
              <a:rPr lang="en-IE" sz="1000" dirty="0">
                <a:solidFill>
                  <a:schemeClr val="tx1"/>
                </a:solidFill>
              </a:rPr>
              <a:t>new features in </a:t>
            </a:r>
            <a:r>
              <a:rPr lang="en-IE" sz="1000" dirty="0" smtClean="0">
                <a:solidFill>
                  <a:schemeClr val="tx1"/>
                </a:solidFill>
              </a:rPr>
              <a:t>EIM 7.7/APPS 4.9 </a:t>
            </a:r>
            <a:r>
              <a:rPr lang="en-IE" sz="1000" dirty="0">
                <a:solidFill>
                  <a:schemeClr val="tx1"/>
                </a:solidFill>
              </a:rPr>
              <a:t>and defect </a:t>
            </a:r>
            <a:r>
              <a:rPr lang="en-IE" sz="1000" dirty="0" smtClean="0">
                <a:solidFill>
                  <a:schemeClr val="tx1"/>
                </a:solidFill>
              </a:rPr>
              <a:t>verification. All tests were </a:t>
            </a:r>
            <a:r>
              <a:rPr lang="en-IE" sz="1000" dirty="0">
                <a:solidFill>
                  <a:schemeClr val="tx1"/>
                </a:solidFill>
              </a:rPr>
              <a:t>executed over </a:t>
            </a:r>
            <a:r>
              <a:rPr lang="en-IE" sz="1000" dirty="0" smtClean="0">
                <a:solidFill>
                  <a:schemeClr val="tx1"/>
                </a:solidFill>
              </a:rPr>
              <a:t>Sprints cycles in </a:t>
            </a:r>
            <a:r>
              <a:rPr lang="en-IE" sz="1000" dirty="0">
                <a:solidFill>
                  <a:schemeClr val="tx1"/>
                </a:solidFill>
              </a:rPr>
              <a:t>the </a:t>
            </a:r>
            <a:r>
              <a:rPr lang="en-IE" sz="1000" dirty="0" smtClean="0">
                <a:solidFill>
                  <a:schemeClr val="tx1"/>
                </a:solidFill>
              </a:rPr>
              <a:t>EIM 7.7/APPS 4.9 development lifecycle</a:t>
            </a:r>
            <a:r>
              <a:rPr lang="en-IE" sz="1000" dirty="0">
                <a:solidFill>
                  <a:schemeClr val="tx1"/>
                </a:solidFill>
              </a:rPr>
              <a:t>.</a:t>
            </a:r>
            <a:endParaRPr lang="en-GB" sz="1000" dirty="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1778 </a:t>
            </a:r>
            <a:r>
              <a:rPr lang="en-IE" sz="1000" dirty="0" smtClean="0">
                <a:solidFill>
                  <a:schemeClr val="tx1"/>
                </a:solidFill>
              </a:rPr>
              <a:t>regression </a:t>
            </a:r>
            <a:r>
              <a:rPr lang="en-IE" sz="1000" dirty="0">
                <a:solidFill>
                  <a:schemeClr val="tx1"/>
                </a:solidFill>
              </a:rPr>
              <a:t>tests </a:t>
            </a:r>
            <a:r>
              <a:rPr lang="en-IE" sz="1000" dirty="0" smtClean="0">
                <a:solidFill>
                  <a:schemeClr val="tx1"/>
                </a:solidFill>
              </a:rPr>
              <a:t>were executed </a:t>
            </a:r>
            <a:r>
              <a:rPr lang="en-IE" sz="1000" dirty="0">
                <a:solidFill>
                  <a:schemeClr val="tx1"/>
                </a:solidFill>
              </a:rPr>
              <a:t>in the same EIM </a:t>
            </a:r>
            <a:r>
              <a:rPr lang="en-IE" sz="1000" dirty="0" smtClean="0">
                <a:solidFill>
                  <a:schemeClr val="tx1"/>
                </a:solidFill>
              </a:rPr>
              <a:t>7.7/APPS 4.9 </a:t>
            </a:r>
            <a:r>
              <a:rPr lang="en-IE" sz="1000" dirty="0">
                <a:solidFill>
                  <a:schemeClr val="tx1"/>
                </a:solidFill>
              </a:rPr>
              <a:t>timeframe by the Scrum </a:t>
            </a:r>
            <a:r>
              <a:rPr lang="en-IE" sz="1000" dirty="0" smtClean="0">
                <a:solidFill>
                  <a:schemeClr val="tx1"/>
                </a:solidFill>
              </a:rPr>
              <a:t>teams. The higher regression numbers reflect the impact of ongoing cumulative automated regression tests.</a:t>
            </a:r>
          </a:p>
          <a:p>
            <a:pPr lvl="1">
              <a:buClr>
                <a:srgbClr val="FC4C02"/>
              </a:buClr>
              <a:buFont typeface="Wingdings" panose="05000000000000000000" pitchFamily="2" charset="2"/>
              <a:buChar char="§"/>
            </a:pPr>
            <a:r>
              <a:rPr lang="en-IE" sz="1000" b="1" dirty="0" smtClean="0">
                <a:solidFill>
                  <a:schemeClr val="tx1"/>
                </a:solidFill>
              </a:rPr>
              <a:t>3 </a:t>
            </a:r>
            <a:r>
              <a:rPr lang="en-IE" sz="1000" dirty="0" smtClean="0">
                <a:solidFill>
                  <a:schemeClr val="tx1"/>
                </a:solidFill>
              </a:rPr>
              <a:t>EIM 7.7/APPS 4.9 P2 severity issues remained </a:t>
            </a:r>
            <a:r>
              <a:rPr lang="en-IE" sz="1000" dirty="0">
                <a:solidFill>
                  <a:schemeClr val="tx1"/>
                </a:solidFill>
              </a:rPr>
              <a:t>open </a:t>
            </a:r>
            <a:r>
              <a:rPr lang="en-IE" sz="1000" dirty="0" smtClean="0">
                <a:solidFill>
                  <a:schemeClr val="tx1"/>
                </a:solidFill>
              </a:rPr>
              <a:t>on </a:t>
            </a:r>
            <a:r>
              <a:rPr lang="en-IE" sz="1000" dirty="0">
                <a:solidFill>
                  <a:schemeClr val="tx1"/>
                </a:solidFill>
              </a:rPr>
              <a:t>the release </a:t>
            </a:r>
            <a:r>
              <a:rPr lang="en-IE" sz="1000" dirty="0" smtClean="0">
                <a:solidFill>
                  <a:schemeClr val="tx1"/>
                </a:solidFill>
              </a:rPr>
              <a:t>date;</a:t>
            </a:r>
          </a:p>
          <a:p>
            <a:pPr lvl="2">
              <a:buClr>
                <a:srgbClr val="FC4C02"/>
              </a:buClr>
              <a:buFont typeface="Wingdings" panose="05000000000000000000" pitchFamily="2" charset="2"/>
              <a:buChar char="§"/>
            </a:pPr>
            <a:r>
              <a:rPr lang="en-IE" sz="800" dirty="0">
                <a:solidFill>
                  <a:schemeClr val="tx1"/>
                </a:solidFill>
              </a:rPr>
              <a:t>1</a:t>
            </a:r>
            <a:r>
              <a:rPr lang="en-IE" sz="800" dirty="0" smtClean="0">
                <a:solidFill>
                  <a:schemeClr val="tx1"/>
                </a:solidFill>
              </a:rPr>
              <a:t> – Application Builder already fixed and planned for inclusion in next ‘point’ release, which is likely to be EIM Platform version that ships with APPS 4.9.</a:t>
            </a:r>
          </a:p>
          <a:p>
            <a:pPr lvl="2">
              <a:buClr>
                <a:srgbClr val="FC4C02"/>
              </a:buClr>
              <a:buFont typeface="Wingdings" panose="05000000000000000000" pitchFamily="2" charset="2"/>
              <a:buChar char="§"/>
            </a:pPr>
            <a:r>
              <a:rPr lang="en-IE" sz="800" dirty="0" smtClean="0">
                <a:solidFill>
                  <a:schemeClr val="tx1"/>
                </a:solidFill>
              </a:rPr>
              <a:t>1 – EIM Base Platform related to build process and not the release functionality.</a:t>
            </a:r>
          </a:p>
          <a:p>
            <a:pPr lvl="2">
              <a:buClr>
                <a:srgbClr val="FC4C02"/>
              </a:buClr>
              <a:buFont typeface="Wingdings" panose="05000000000000000000" pitchFamily="2" charset="2"/>
              <a:buChar char="§"/>
            </a:pPr>
            <a:r>
              <a:rPr lang="en-IE" sz="800" dirty="0">
                <a:solidFill>
                  <a:schemeClr val="tx1"/>
                </a:solidFill>
              </a:rPr>
              <a:t>1</a:t>
            </a:r>
            <a:r>
              <a:rPr lang="en-IE" sz="800" dirty="0" smtClean="0">
                <a:solidFill>
                  <a:schemeClr val="tx1"/>
                </a:solidFill>
              </a:rPr>
              <a:t> – WLM Postgres issues being deferred to a later release. </a:t>
            </a:r>
          </a:p>
          <a:p>
            <a:pPr lvl="1">
              <a:buClr>
                <a:srgbClr val="FC4C02"/>
              </a:buClr>
              <a:buFont typeface="Wingdings" panose="05000000000000000000" pitchFamily="2" charset="2"/>
              <a:buChar char="§"/>
            </a:pPr>
            <a:r>
              <a:rPr lang="en-GB" sz="1000" dirty="0" smtClean="0">
                <a:solidFill>
                  <a:schemeClr val="tx1"/>
                </a:solidFill>
              </a:rPr>
              <a:t>On </a:t>
            </a:r>
            <a:r>
              <a:rPr lang="en-GB" sz="1000" dirty="0">
                <a:solidFill>
                  <a:schemeClr val="tx1"/>
                </a:solidFill>
              </a:rPr>
              <a:t>release, </a:t>
            </a:r>
            <a:r>
              <a:rPr lang="en-IE" sz="1000" b="1" dirty="0" smtClean="0">
                <a:solidFill>
                  <a:schemeClr val="tx1"/>
                </a:solidFill>
              </a:rPr>
              <a:t>29</a:t>
            </a:r>
            <a:r>
              <a:rPr lang="en-IE" sz="1000" dirty="0" smtClean="0">
                <a:solidFill>
                  <a:schemeClr val="tx1"/>
                </a:solidFill>
              </a:rPr>
              <a:t> </a:t>
            </a:r>
            <a:r>
              <a:rPr lang="en-IE" sz="1000" dirty="0">
                <a:solidFill>
                  <a:schemeClr val="tx1"/>
                </a:solidFill>
              </a:rPr>
              <a:t>P3 issues were open on the EIM </a:t>
            </a:r>
            <a:r>
              <a:rPr lang="en-IE" sz="1000" dirty="0" smtClean="0">
                <a:solidFill>
                  <a:schemeClr val="tx1"/>
                </a:solidFill>
              </a:rPr>
              <a:t>7.7/APPS 4.9 release.</a:t>
            </a:r>
          </a:p>
          <a:p>
            <a:pPr lvl="1">
              <a:buClr>
                <a:schemeClr val="accent1"/>
              </a:buClr>
              <a:buFont typeface="Wingdings" panose="05000000000000000000" pitchFamily="2" charset="2"/>
              <a:buChar char="§"/>
            </a:pPr>
            <a:r>
              <a:rPr lang="en-IE" sz="1000" dirty="0" smtClean="0">
                <a:solidFill>
                  <a:schemeClr val="tx1"/>
                </a:solidFill>
              </a:rPr>
              <a:t>SM Big Data test activity have also been included in the QA totals in the table below.</a:t>
            </a:r>
            <a:endParaRPr lang="en-IE" sz="1000" dirty="0">
              <a:solidFill>
                <a:schemeClr val="tx1"/>
              </a:solidFill>
            </a:endParaRPr>
          </a:p>
          <a:p>
            <a:pPr lvl="1">
              <a:buClr>
                <a:srgbClr val="FC4C02"/>
              </a:buClr>
              <a:buFont typeface="Wingdings" panose="05000000000000000000" pitchFamily="2" charset="2"/>
              <a:buChar char="§"/>
            </a:pPr>
            <a:r>
              <a:rPr lang="en-IE" sz="1000" dirty="0" smtClean="0">
                <a:solidFill>
                  <a:schemeClr val="tx1"/>
                </a:solidFill>
              </a:rPr>
              <a:t>The </a:t>
            </a:r>
            <a:r>
              <a:rPr lang="en-IE" sz="1000" dirty="0">
                <a:solidFill>
                  <a:schemeClr val="tx1"/>
                </a:solidFill>
              </a:rPr>
              <a:t>selection of existing test cases in regression testing is based on defect trend analysis from previous APPS releases.</a:t>
            </a:r>
            <a:endParaRPr lang="en-GB" sz="1000" dirty="0">
              <a:solidFill>
                <a:schemeClr val="tx1"/>
              </a:solidFill>
            </a:endParaRP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IE" sz="1400" dirty="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50" y="4783416"/>
            <a:ext cx="8418126" cy="142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16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Key Release Metrics – EIM and APPS Combined for this release</a:t>
            </a:r>
            <a:endParaRPr lang="en-GB" dirty="0"/>
          </a:p>
        </p:txBody>
      </p:sp>
      <p:sp>
        <p:nvSpPr>
          <p:cNvPr id="4" name="Title 3"/>
          <p:cNvSpPr>
            <a:spLocks noGrp="1"/>
          </p:cNvSpPr>
          <p:nvPr>
            <p:ph type="title"/>
          </p:nvPr>
        </p:nvSpPr>
        <p:spPr>
          <a:xfrm>
            <a:off x="1237120" y="432268"/>
            <a:ext cx="10042068" cy="470898"/>
          </a:xfrm>
        </p:spPr>
        <p:txBody>
          <a:bodyPr/>
          <a:lstStyle/>
          <a:p>
            <a:r>
              <a:rPr lang="en-GB" dirty="0"/>
              <a:t>EIM </a:t>
            </a:r>
            <a:r>
              <a:rPr lang="en-GB" dirty="0" smtClean="0"/>
              <a:t>7.6 / APPS 4.8 – GA June 29</a:t>
            </a:r>
            <a:r>
              <a:rPr lang="en-GB" baseline="30000" dirty="0" smtClean="0"/>
              <a:t>th</a:t>
            </a:r>
            <a:r>
              <a:rPr lang="en-GB" dirty="0" smtClean="0"/>
              <a:t> 2018</a:t>
            </a:r>
            <a:endParaRPr lang="en-GB" dirty="0"/>
          </a:p>
        </p:txBody>
      </p:sp>
      <p:sp>
        <p:nvSpPr>
          <p:cNvPr id="10" name="Content Placeholder 1"/>
          <p:cNvSpPr txBox="1">
            <a:spLocks/>
          </p:cNvSpPr>
          <p:nvPr/>
        </p:nvSpPr>
        <p:spPr bwMode="gray">
          <a:xfrm>
            <a:off x="887238" y="1400764"/>
            <a:ext cx="10836999" cy="2157248"/>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smtClean="0"/>
              <a:t>RACI process concluded with all Stakeholder sign off on 28</a:t>
            </a:r>
            <a:r>
              <a:rPr lang="en-GB" sz="1400" baseline="30000" dirty="0" smtClean="0"/>
              <a:t>th</a:t>
            </a:r>
            <a:r>
              <a:rPr lang="en-GB" sz="1400" dirty="0" smtClean="0"/>
              <a:t> June 2018 – EIM 7.6 and APPS 4.8 combined release.</a:t>
            </a:r>
          </a:p>
          <a:p>
            <a:pPr>
              <a:buClr>
                <a:schemeClr val="accent1"/>
              </a:buClr>
              <a:buFont typeface="Wingdings" panose="05000000000000000000" pitchFamily="2" charset="2"/>
              <a:buChar char="§"/>
            </a:pPr>
            <a:r>
              <a:rPr lang="en-GB" sz="1400" dirty="0" smtClean="0"/>
              <a:t>EIM Platform 7.6 / APPS 4.8 released on schedule and with the scope of content as agreed with Product Management and Senior Management </a:t>
            </a:r>
          </a:p>
          <a:p>
            <a:pPr>
              <a:buClr>
                <a:schemeClr val="accent1"/>
              </a:buClr>
              <a:buFont typeface="Wingdings" panose="05000000000000000000" pitchFamily="2" charset="2"/>
              <a:buChar char="§"/>
            </a:pPr>
            <a:r>
              <a:rPr lang="en-GB" sz="1400" dirty="0" smtClean="0"/>
              <a:t>Content details published on GEP Confluence, and incorporated into Training VMs made available at end of June 2018.</a:t>
            </a:r>
          </a:p>
          <a:p>
            <a:pPr>
              <a:buClr>
                <a:schemeClr val="accent1"/>
              </a:buClr>
              <a:buFont typeface="Wingdings" panose="05000000000000000000" pitchFamily="2" charset="2"/>
              <a:buChar char="§"/>
            </a:pPr>
            <a:r>
              <a:rPr lang="en-GB" sz="1400" dirty="0" smtClean="0"/>
              <a:t>Key release metrics reviewed in formal RACI process;</a:t>
            </a:r>
          </a:p>
          <a:p>
            <a:pPr lvl="1">
              <a:buClr>
                <a:srgbClr val="FC4C02"/>
              </a:buClr>
              <a:buFont typeface="Wingdings" panose="05000000000000000000" pitchFamily="2" charset="2"/>
              <a:buChar char="§"/>
            </a:pPr>
            <a:endParaRPr lang="en-IE" sz="1000" dirty="0" smtClean="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1434 </a:t>
            </a:r>
            <a:r>
              <a:rPr lang="en-IE" sz="1000" dirty="0" smtClean="0">
                <a:solidFill>
                  <a:schemeClr val="tx1"/>
                </a:solidFill>
              </a:rPr>
              <a:t>new </a:t>
            </a:r>
            <a:r>
              <a:rPr lang="en-IE" sz="1000" dirty="0">
                <a:solidFill>
                  <a:schemeClr val="tx1"/>
                </a:solidFill>
              </a:rPr>
              <a:t>test cases </a:t>
            </a:r>
            <a:r>
              <a:rPr lang="en-IE" sz="1000" dirty="0" smtClean="0">
                <a:solidFill>
                  <a:schemeClr val="tx1"/>
                </a:solidFill>
              </a:rPr>
              <a:t>were written for </a:t>
            </a:r>
            <a:r>
              <a:rPr lang="en-IE" sz="1000" dirty="0">
                <a:solidFill>
                  <a:schemeClr val="tx1"/>
                </a:solidFill>
              </a:rPr>
              <a:t>new features in </a:t>
            </a:r>
            <a:r>
              <a:rPr lang="en-IE" sz="1000" dirty="0" smtClean="0">
                <a:solidFill>
                  <a:schemeClr val="tx1"/>
                </a:solidFill>
              </a:rPr>
              <a:t>EIM 7.6/APPS 4.8 </a:t>
            </a:r>
            <a:r>
              <a:rPr lang="en-IE" sz="1000" dirty="0">
                <a:solidFill>
                  <a:schemeClr val="tx1"/>
                </a:solidFill>
              </a:rPr>
              <a:t>and defect </a:t>
            </a:r>
            <a:r>
              <a:rPr lang="en-IE" sz="1000" dirty="0" smtClean="0">
                <a:solidFill>
                  <a:schemeClr val="tx1"/>
                </a:solidFill>
              </a:rPr>
              <a:t>verification. All tests were </a:t>
            </a:r>
            <a:r>
              <a:rPr lang="en-IE" sz="1000" dirty="0">
                <a:solidFill>
                  <a:schemeClr val="tx1"/>
                </a:solidFill>
              </a:rPr>
              <a:t>executed over </a:t>
            </a:r>
            <a:r>
              <a:rPr lang="en-IE" sz="1000" dirty="0" smtClean="0">
                <a:solidFill>
                  <a:schemeClr val="tx1"/>
                </a:solidFill>
              </a:rPr>
              <a:t>Sprints cycles in </a:t>
            </a:r>
            <a:r>
              <a:rPr lang="en-IE" sz="1000" dirty="0">
                <a:solidFill>
                  <a:schemeClr val="tx1"/>
                </a:solidFill>
              </a:rPr>
              <a:t>the </a:t>
            </a:r>
            <a:r>
              <a:rPr lang="en-IE" sz="1000" dirty="0" smtClean="0">
                <a:solidFill>
                  <a:schemeClr val="tx1"/>
                </a:solidFill>
              </a:rPr>
              <a:t>EIM 7.6/APPS 4.8 development lifecycle</a:t>
            </a:r>
            <a:r>
              <a:rPr lang="en-IE" sz="1000" dirty="0">
                <a:solidFill>
                  <a:schemeClr val="tx1"/>
                </a:solidFill>
              </a:rPr>
              <a:t>.</a:t>
            </a:r>
            <a:endParaRPr lang="en-GB" sz="1000" dirty="0">
              <a:solidFill>
                <a:schemeClr val="tx1"/>
              </a:solidFill>
            </a:endParaRPr>
          </a:p>
          <a:p>
            <a:pPr lvl="1">
              <a:buClr>
                <a:srgbClr val="FC4C02"/>
              </a:buClr>
              <a:buFont typeface="Wingdings" panose="05000000000000000000" pitchFamily="2" charset="2"/>
              <a:buChar char="§"/>
            </a:pPr>
            <a:r>
              <a:rPr lang="en-IE" sz="1000" b="1" dirty="0" smtClean="0">
                <a:solidFill>
                  <a:schemeClr val="tx1"/>
                </a:solidFill>
              </a:rPr>
              <a:t>764 </a:t>
            </a:r>
            <a:r>
              <a:rPr lang="en-IE" sz="1000" dirty="0" smtClean="0">
                <a:solidFill>
                  <a:schemeClr val="tx1"/>
                </a:solidFill>
              </a:rPr>
              <a:t>regression </a:t>
            </a:r>
            <a:r>
              <a:rPr lang="en-IE" sz="1000" dirty="0">
                <a:solidFill>
                  <a:schemeClr val="tx1"/>
                </a:solidFill>
              </a:rPr>
              <a:t>tests </a:t>
            </a:r>
            <a:r>
              <a:rPr lang="en-IE" sz="1000" dirty="0" smtClean="0">
                <a:solidFill>
                  <a:schemeClr val="tx1"/>
                </a:solidFill>
              </a:rPr>
              <a:t>were executed </a:t>
            </a:r>
            <a:r>
              <a:rPr lang="en-IE" sz="1000" dirty="0">
                <a:solidFill>
                  <a:schemeClr val="tx1"/>
                </a:solidFill>
              </a:rPr>
              <a:t>in the same EIM </a:t>
            </a:r>
            <a:r>
              <a:rPr lang="en-IE" sz="1000" dirty="0" smtClean="0">
                <a:solidFill>
                  <a:schemeClr val="tx1"/>
                </a:solidFill>
              </a:rPr>
              <a:t>7.6/APPS 4.8 </a:t>
            </a:r>
            <a:r>
              <a:rPr lang="en-IE" sz="1000" dirty="0">
                <a:solidFill>
                  <a:schemeClr val="tx1"/>
                </a:solidFill>
              </a:rPr>
              <a:t>timeframe by the Scrum </a:t>
            </a:r>
            <a:r>
              <a:rPr lang="en-IE" sz="1000" dirty="0" smtClean="0">
                <a:solidFill>
                  <a:schemeClr val="tx1"/>
                </a:solidFill>
              </a:rPr>
              <a:t>teams. The higher regression numbers reflect the impact of ongoing cumulative automated regression tests.</a:t>
            </a:r>
          </a:p>
          <a:p>
            <a:pPr lvl="1">
              <a:buClr>
                <a:srgbClr val="FC4C02"/>
              </a:buClr>
              <a:buFont typeface="Wingdings" panose="05000000000000000000" pitchFamily="2" charset="2"/>
              <a:buChar char="§"/>
            </a:pPr>
            <a:r>
              <a:rPr lang="en-IE" sz="1000" b="1" dirty="0" smtClean="0">
                <a:solidFill>
                  <a:schemeClr val="tx1"/>
                </a:solidFill>
              </a:rPr>
              <a:t>3 </a:t>
            </a:r>
            <a:r>
              <a:rPr lang="en-IE" sz="1000" dirty="0" smtClean="0">
                <a:solidFill>
                  <a:schemeClr val="tx1"/>
                </a:solidFill>
              </a:rPr>
              <a:t>EIM 7.6  P2 severity issues remained </a:t>
            </a:r>
            <a:r>
              <a:rPr lang="en-IE" sz="1000" dirty="0">
                <a:solidFill>
                  <a:schemeClr val="tx1"/>
                </a:solidFill>
              </a:rPr>
              <a:t>open </a:t>
            </a:r>
            <a:r>
              <a:rPr lang="en-IE" sz="1000" dirty="0" smtClean="0">
                <a:solidFill>
                  <a:schemeClr val="tx1"/>
                </a:solidFill>
              </a:rPr>
              <a:t>on </a:t>
            </a:r>
            <a:r>
              <a:rPr lang="en-IE" sz="1000" dirty="0">
                <a:solidFill>
                  <a:schemeClr val="tx1"/>
                </a:solidFill>
              </a:rPr>
              <a:t>the release date. </a:t>
            </a:r>
            <a:r>
              <a:rPr lang="en-IE" sz="1000" dirty="0" smtClean="0">
                <a:solidFill>
                  <a:schemeClr val="tx1"/>
                </a:solidFill>
              </a:rPr>
              <a:t>2 PostGresSQL on Base Platform and 1 </a:t>
            </a:r>
            <a:r>
              <a:rPr lang="en-IE" sz="1000" dirty="0">
                <a:solidFill>
                  <a:schemeClr val="tx1"/>
                </a:solidFill>
              </a:rPr>
              <a:t>W</a:t>
            </a:r>
            <a:r>
              <a:rPr lang="en-IE" sz="1000" dirty="0" smtClean="0">
                <a:solidFill>
                  <a:schemeClr val="tx1"/>
                </a:solidFill>
              </a:rPr>
              <a:t>LM issue (non release critical).</a:t>
            </a:r>
          </a:p>
          <a:p>
            <a:pPr lvl="1">
              <a:buClr>
                <a:schemeClr val="accent1"/>
              </a:buClr>
              <a:buFont typeface="Wingdings" panose="05000000000000000000" pitchFamily="2" charset="2"/>
              <a:buChar char="§"/>
            </a:pPr>
            <a:r>
              <a:rPr lang="en-GB" sz="1000" dirty="0">
                <a:solidFill>
                  <a:schemeClr val="tx1"/>
                </a:solidFill>
              </a:rPr>
              <a:t>On release, </a:t>
            </a:r>
            <a:r>
              <a:rPr lang="en-IE" sz="1000" b="1" dirty="0" smtClean="0">
                <a:solidFill>
                  <a:schemeClr val="tx1"/>
                </a:solidFill>
              </a:rPr>
              <a:t>25</a:t>
            </a:r>
            <a:r>
              <a:rPr lang="en-IE" sz="1000" dirty="0" smtClean="0">
                <a:solidFill>
                  <a:schemeClr val="tx1"/>
                </a:solidFill>
              </a:rPr>
              <a:t> </a:t>
            </a:r>
            <a:r>
              <a:rPr lang="en-IE" sz="1000" dirty="0">
                <a:solidFill>
                  <a:schemeClr val="tx1"/>
                </a:solidFill>
              </a:rPr>
              <a:t>P3 issues were open on the EIM 7.6/APPS 4.8 </a:t>
            </a:r>
            <a:r>
              <a:rPr lang="en-IE" sz="1000" dirty="0" smtClean="0">
                <a:solidFill>
                  <a:schemeClr val="tx1"/>
                </a:solidFill>
              </a:rPr>
              <a:t>release.</a:t>
            </a:r>
          </a:p>
          <a:p>
            <a:pPr lvl="1">
              <a:buClr>
                <a:schemeClr val="accent1"/>
              </a:buClr>
              <a:buFont typeface="Wingdings" panose="05000000000000000000" pitchFamily="2" charset="2"/>
              <a:buChar char="§"/>
            </a:pPr>
            <a:r>
              <a:rPr lang="en-IE" sz="1000" dirty="0" smtClean="0">
                <a:solidFill>
                  <a:schemeClr val="tx1"/>
                </a:solidFill>
              </a:rPr>
              <a:t>SM Big Data test activity have also been included in the QA totals in the table below.</a:t>
            </a:r>
            <a:endParaRPr lang="en-IE" sz="1000" dirty="0">
              <a:solidFill>
                <a:schemeClr val="tx1"/>
              </a:solidFill>
            </a:endParaRPr>
          </a:p>
          <a:p>
            <a:pPr lvl="1">
              <a:buClr>
                <a:srgbClr val="FC4C02"/>
              </a:buClr>
              <a:buFont typeface="Wingdings" panose="05000000000000000000" pitchFamily="2" charset="2"/>
              <a:buChar char="§"/>
            </a:pPr>
            <a:r>
              <a:rPr lang="en-IE" sz="1000" dirty="0" smtClean="0">
                <a:solidFill>
                  <a:schemeClr val="tx1"/>
                </a:solidFill>
              </a:rPr>
              <a:t>The </a:t>
            </a:r>
            <a:r>
              <a:rPr lang="en-IE" sz="1000" dirty="0">
                <a:solidFill>
                  <a:schemeClr val="tx1"/>
                </a:solidFill>
              </a:rPr>
              <a:t>selection of existing test cases in regression testing is based on defect trend analysis from previous APPS releases.</a:t>
            </a:r>
            <a:endParaRPr lang="en-GB" sz="1000" dirty="0">
              <a:solidFill>
                <a:schemeClr val="tx1"/>
              </a:solidFill>
            </a:endParaRPr>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IE" sz="1400" dirty="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39" y="4737222"/>
            <a:ext cx="9048069" cy="1478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79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p:txBody>
          <a:bodyPr/>
          <a:lstStyle/>
          <a:p>
            <a:r>
              <a:rPr lang="en-GB" dirty="0" smtClean="0"/>
              <a:t>Key Release </a:t>
            </a:r>
            <a:r>
              <a:rPr lang="en-GB" dirty="0"/>
              <a:t>M</a:t>
            </a:r>
            <a:r>
              <a:rPr lang="en-GB" dirty="0" smtClean="0"/>
              <a:t>etrics</a:t>
            </a:r>
            <a:endParaRPr lang="en-GB" dirty="0"/>
          </a:p>
        </p:txBody>
      </p:sp>
      <p:sp>
        <p:nvSpPr>
          <p:cNvPr id="4" name="Title 3"/>
          <p:cNvSpPr>
            <a:spLocks noGrp="1"/>
          </p:cNvSpPr>
          <p:nvPr>
            <p:ph type="title"/>
          </p:nvPr>
        </p:nvSpPr>
        <p:spPr/>
        <p:txBody>
          <a:bodyPr/>
          <a:lstStyle/>
          <a:p>
            <a:r>
              <a:rPr lang="en-GB" dirty="0" smtClean="0"/>
              <a:t>EIM Platform 7.5 – GA December 1</a:t>
            </a:r>
            <a:r>
              <a:rPr lang="en-GB" baseline="30000" dirty="0" smtClean="0"/>
              <a:t>st</a:t>
            </a:r>
            <a:r>
              <a:rPr lang="en-GB" dirty="0" smtClean="0"/>
              <a:t> 2017</a:t>
            </a:r>
            <a:endParaRPr lang="en-GB" dirty="0"/>
          </a:p>
        </p:txBody>
      </p:sp>
      <p:sp>
        <p:nvSpPr>
          <p:cNvPr id="10" name="Content Placeholder 1"/>
          <p:cNvSpPr txBox="1">
            <a:spLocks/>
          </p:cNvSpPr>
          <p:nvPr/>
        </p:nvSpPr>
        <p:spPr bwMode="gray">
          <a:xfrm>
            <a:off x="887238" y="1400764"/>
            <a:ext cx="10836999" cy="4827182"/>
          </a:xfrm>
          <a:prstGeom prst="rect">
            <a:avLst/>
          </a:prstGeom>
        </p:spPr>
        <p:txBody>
          <a:bodyPr vert="horz" wrap="square" lIns="0" tIns="0" rIns="0" bIns="0" rtlCol="0">
            <a:noAutofit/>
          </a:bodyPr>
          <a:lstStyle>
            <a:lvl1pPr marL="174625" indent="-174625" algn="l" defTabSz="914400" rtl="0" eaLnBrk="1" latinLnBrk="0" hangingPunct="1">
              <a:lnSpc>
                <a:spcPct val="95000"/>
              </a:lnSpc>
              <a:spcBef>
                <a:spcPts val="1400"/>
              </a:spcBef>
              <a:buClr>
                <a:schemeClr val="tx2"/>
              </a:buClr>
              <a:buFont typeface="Arial" panose="020B0604020202020204" pitchFamily="34" charset="0"/>
              <a:buChar char="•"/>
              <a:defRPr sz="2400" kern="1200">
                <a:solidFill>
                  <a:schemeClr val="tx2"/>
                </a:solidFill>
                <a:latin typeface="+mn-lt"/>
                <a:ea typeface="+mn-ea"/>
                <a:cs typeface="+mn-cs"/>
              </a:defRPr>
            </a:lvl1pPr>
            <a:lvl2pPr marL="342900" indent="-16827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2000" kern="1200">
                <a:solidFill>
                  <a:schemeClr val="tx2"/>
                </a:solidFill>
                <a:latin typeface="+mn-lt"/>
                <a:ea typeface="+mn-ea"/>
                <a:cs typeface="+mn-cs"/>
              </a:defRPr>
            </a:lvl2pPr>
            <a:lvl3pPr marL="517525" indent="-174625" algn="l" defTabSz="914400" rtl="0" eaLnBrk="1" latinLnBrk="0" hangingPunct="1">
              <a:lnSpc>
                <a:spcPct val="85000"/>
              </a:lnSpc>
              <a:spcBef>
                <a:spcPts val="600"/>
              </a:spcBef>
              <a:spcAft>
                <a:spcPts val="200"/>
              </a:spcAft>
              <a:buClr>
                <a:schemeClr val="tx2"/>
              </a:buClr>
              <a:buFont typeface="Arial" panose="020B0604020202020204" pitchFamily="34" charset="0"/>
              <a:buChar char="•"/>
              <a:defRPr sz="1800" kern="1200">
                <a:solidFill>
                  <a:schemeClr val="tx2"/>
                </a:solidFill>
                <a:latin typeface="+mn-lt"/>
                <a:ea typeface="+mn-ea"/>
                <a:cs typeface="+mn-cs"/>
              </a:defRPr>
            </a:lvl3pPr>
            <a:lvl4pPr marL="0" indent="0" algn="l" defTabSz="914400" rtl="0" eaLnBrk="1" latinLnBrk="0" hangingPunct="1">
              <a:lnSpc>
                <a:spcPct val="85000"/>
              </a:lnSpc>
              <a:spcBef>
                <a:spcPts val="1400"/>
              </a:spcBef>
              <a:spcAft>
                <a:spcPts val="200"/>
              </a:spcAft>
              <a:buClr>
                <a:schemeClr val="tx2"/>
              </a:buClr>
              <a:buFont typeface="Tahoma" panose="020B0604030504040204" pitchFamily="34" charset="0"/>
              <a:buChar char="​"/>
              <a:defRPr sz="2400" kern="1200">
                <a:solidFill>
                  <a:schemeClr val="accent1"/>
                </a:solidFill>
                <a:latin typeface="+mn-lt"/>
                <a:ea typeface="+mn-ea"/>
                <a:cs typeface="+mn-cs"/>
              </a:defRPr>
            </a:lvl4pPr>
            <a:lvl5pPr marL="0" indent="0" algn="l" defTabSz="914400" rtl="0" eaLnBrk="1" latinLnBrk="0" hangingPunct="1">
              <a:lnSpc>
                <a:spcPct val="85000"/>
              </a:lnSpc>
              <a:spcBef>
                <a:spcPts val="200"/>
              </a:spcBef>
              <a:spcAft>
                <a:spcPts val="800"/>
              </a:spcAft>
              <a:buClr>
                <a:schemeClr val="tx2"/>
              </a:buClr>
              <a:buFont typeface="Tahoma" panose="020B0604030504040204" pitchFamily="34" charset="0"/>
              <a:buChar char="​"/>
              <a:defRPr sz="2000" kern="1200">
                <a:solidFill>
                  <a:schemeClr val="tx2"/>
                </a:solidFill>
                <a:latin typeface="+mn-lt"/>
                <a:ea typeface="+mn-ea"/>
                <a:cs typeface="+mn-cs"/>
              </a:defRPr>
            </a:lvl5pPr>
            <a:lvl6pPr marL="0" indent="0" algn="l" defTabSz="914400" rtl="0" eaLnBrk="1" latinLnBrk="0" hangingPunct="1">
              <a:lnSpc>
                <a:spcPct val="120000"/>
              </a:lnSpc>
              <a:spcBef>
                <a:spcPts val="200"/>
              </a:spcBef>
              <a:spcAft>
                <a:spcPts val="600"/>
              </a:spcAft>
              <a:buClr>
                <a:schemeClr val="tx2"/>
              </a:buClr>
              <a:buFont typeface="Tahoma" panose="020B0604030504040204" pitchFamily="34" charset="0"/>
              <a:buChar char="​"/>
              <a:defRPr sz="1600" kern="1200" baseline="0">
                <a:solidFill>
                  <a:schemeClr val="bg2">
                    <a:lumMod val="50000"/>
                  </a:schemeClr>
                </a:solidFill>
                <a:latin typeface="+mn-lt"/>
                <a:ea typeface="+mn-ea"/>
                <a:cs typeface="+mn-cs"/>
              </a:defRPr>
            </a:lvl6pPr>
            <a:lvl7pPr marL="174625" indent="-174625" algn="l" defTabSz="914400" rtl="0" eaLnBrk="1" latinLnBrk="0" hangingPunct="1">
              <a:lnSpc>
                <a:spcPct val="95000"/>
              </a:lnSpc>
              <a:spcBef>
                <a:spcPts val="0"/>
              </a:spcBef>
              <a:spcAft>
                <a:spcPts val="600"/>
              </a:spcAft>
              <a:buClr>
                <a:schemeClr val="tx2">
                  <a:lumMod val="60000"/>
                  <a:lumOff val="40000"/>
                </a:schemeClr>
              </a:buClr>
              <a:buFont typeface="Arial" panose="020B0604020202020204" pitchFamily="34" charset="0"/>
              <a:buChar char="•"/>
              <a:defRPr sz="1600" kern="1200">
                <a:solidFill>
                  <a:schemeClr val="tx2">
                    <a:lumMod val="60000"/>
                    <a:lumOff val="40000"/>
                  </a:schemeClr>
                </a:solidFill>
                <a:latin typeface="+mn-lt"/>
                <a:ea typeface="+mn-ea"/>
                <a:cs typeface="+mn-cs"/>
              </a:defRPr>
            </a:lvl7pPr>
            <a:lvl8pPr marL="174625" marR="0" indent="-174625" algn="l" defTabSz="914400" rtl="0" eaLnBrk="1" fontAlgn="auto" latinLnBrk="0" hangingPunct="1">
              <a:lnSpc>
                <a:spcPct val="130000"/>
              </a:lnSpc>
              <a:spcBef>
                <a:spcPts val="600"/>
              </a:spcBef>
              <a:spcAft>
                <a:spcPts val="600"/>
              </a:spcAft>
              <a:buClr>
                <a:schemeClr val="tx2"/>
              </a:buClr>
              <a:buSzTx/>
              <a:buFont typeface="Tahoma" panose="020B0604030504040204" pitchFamily="34" charset="0"/>
              <a:buChar char="["/>
              <a:tabLst/>
              <a:defRPr sz="2000" kern="1200">
                <a:solidFill>
                  <a:schemeClr val="tx2"/>
                </a:solidFill>
                <a:latin typeface="+mn-lt"/>
                <a:ea typeface="+mn-ea"/>
                <a:cs typeface="+mn-cs"/>
              </a:defRPr>
            </a:lvl8pPr>
            <a:lvl9pPr marL="171450" marR="0" indent="0" algn="l" defTabSz="914400" rtl="0" eaLnBrk="1" fontAlgn="auto" latinLnBrk="0" hangingPunct="1">
              <a:lnSpc>
                <a:spcPct val="85000"/>
              </a:lnSpc>
              <a:spcBef>
                <a:spcPts val="1200"/>
              </a:spcBef>
              <a:spcAft>
                <a:spcPts val="600"/>
              </a:spcAft>
              <a:buClr>
                <a:schemeClr val="tx2">
                  <a:lumMod val="60000"/>
                  <a:lumOff val="40000"/>
                </a:schemeClr>
              </a:buClr>
              <a:buSzTx/>
              <a:buFont typeface="Tahoma" panose="020B0604030504040204" pitchFamily="34" charset="0"/>
              <a:buChar char="​"/>
              <a:tabLst/>
              <a:defRPr sz="1400" b="1"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1400" dirty="0" smtClean="0"/>
              <a:t>EIM Platform 7.5 released on schedule on December 1</a:t>
            </a:r>
            <a:r>
              <a:rPr lang="en-GB" sz="1400" baseline="30000" dirty="0" smtClean="0"/>
              <a:t>st</a:t>
            </a:r>
            <a:r>
              <a:rPr lang="en-GB" sz="1400" dirty="0" smtClean="0"/>
              <a:t> 2017, with the scope of content as agreed with Product Management and Senior Management </a:t>
            </a:r>
          </a:p>
          <a:p>
            <a:pPr>
              <a:buClr>
                <a:schemeClr val="accent1"/>
              </a:buClr>
              <a:buFont typeface="Wingdings" panose="05000000000000000000" pitchFamily="2" charset="2"/>
              <a:buChar char="§"/>
            </a:pPr>
            <a:r>
              <a:rPr lang="en-GB" sz="1400" dirty="0" smtClean="0"/>
              <a:t>The formal RACI </a:t>
            </a:r>
            <a:r>
              <a:rPr lang="en-GB" sz="1400" dirty="0"/>
              <a:t>process </a:t>
            </a:r>
            <a:r>
              <a:rPr lang="en-GB" sz="1400" dirty="0" smtClean="0"/>
              <a:t>for EIM 7.5 was included in the APPS 4.7 release and concluded </a:t>
            </a:r>
            <a:r>
              <a:rPr lang="en-GB" sz="1400" dirty="0"/>
              <a:t>with </a:t>
            </a:r>
            <a:r>
              <a:rPr lang="en-GB" sz="1400" dirty="0" smtClean="0"/>
              <a:t>full APPS Stakeholder </a:t>
            </a:r>
            <a:r>
              <a:rPr lang="en-GB" sz="1400" dirty="0"/>
              <a:t>sign off on </a:t>
            </a:r>
            <a:r>
              <a:rPr lang="en-GB" sz="1400" dirty="0" smtClean="0"/>
              <a:t>21</a:t>
            </a:r>
            <a:r>
              <a:rPr lang="en-GB" sz="1400" baseline="30000" dirty="0" smtClean="0"/>
              <a:t>st</a:t>
            </a:r>
            <a:r>
              <a:rPr lang="en-GB" sz="1400" dirty="0" smtClean="0"/>
              <a:t> </a:t>
            </a:r>
            <a:r>
              <a:rPr lang="en-GB" sz="1400" dirty="0"/>
              <a:t>December 2017</a:t>
            </a:r>
            <a:r>
              <a:rPr lang="en-GB" sz="1400" dirty="0" smtClean="0"/>
              <a:t>.</a:t>
            </a:r>
          </a:p>
          <a:p>
            <a:pPr>
              <a:buClr>
                <a:schemeClr val="accent1"/>
              </a:buClr>
              <a:buFont typeface="Wingdings" panose="05000000000000000000" pitchFamily="2" charset="2"/>
              <a:buChar char="§"/>
            </a:pPr>
            <a:r>
              <a:rPr lang="en-GB" sz="1400" dirty="0"/>
              <a:t>Content details </a:t>
            </a:r>
            <a:r>
              <a:rPr lang="en-GB" sz="1400" dirty="0" smtClean="0"/>
              <a:t>were published </a:t>
            </a:r>
            <a:r>
              <a:rPr lang="en-GB" sz="1400" dirty="0"/>
              <a:t>on GEP Confluence, and incorporated into </a:t>
            </a:r>
            <a:r>
              <a:rPr lang="en-GB" sz="1400" dirty="0" smtClean="0"/>
              <a:t>APPS 4.7 Training VMs, which were </a:t>
            </a:r>
            <a:r>
              <a:rPr lang="en-GB" sz="1400" dirty="0"/>
              <a:t>made available </a:t>
            </a:r>
            <a:r>
              <a:rPr lang="en-GB" sz="1400" dirty="0" smtClean="0"/>
              <a:t>at the end </a:t>
            </a:r>
            <a:r>
              <a:rPr lang="en-GB" sz="1400" dirty="0"/>
              <a:t>of December 2017.</a:t>
            </a:r>
          </a:p>
          <a:p>
            <a:pPr marL="0" indent="0">
              <a:buClr>
                <a:schemeClr val="accent1"/>
              </a:buClr>
              <a:buNone/>
            </a:pPr>
            <a:endParaRPr lang="en-GB" sz="400" dirty="0" smtClean="0"/>
          </a:p>
          <a:p>
            <a:pPr>
              <a:buClr>
                <a:schemeClr val="accent1"/>
              </a:buClr>
              <a:buFont typeface="Wingdings" panose="05000000000000000000" pitchFamily="2" charset="2"/>
              <a:buChar char="§"/>
            </a:pPr>
            <a:r>
              <a:rPr lang="en-GB" sz="1400" dirty="0" smtClean="0"/>
              <a:t>Key release metrics reviewed in formal RACI process;</a:t>
            </a:r>
          </a:p>
          <a:p>
            <a:pPr lvl="1">
              <a:buClr>
                <a:schemeClr val="accent1"/>
              </a:buClr>
              <a:buFont typeface="Wingdings" panose="05000000000000000000" pitchFamily="2" charset="2"/>
              <a:buChar char="§"/>
            </a:pPr>
            <a:endParaRPr lang="en-IE" sz="1000" dirty="0" smtClean="0"/>
          </a:p>
          <a:p>
            <a:pPr lvl="1">
              <a:buClr>
                <a:schemeClr val="accent1"/>
              </a:buClr>
              <a:buFont typeface="Wingdings" panose="05000000000000000000" pitchFamily="2" charset="2"/>
              <a:buChar char="§"/>
            </a:pPr>
            <a:r>
              <a:rPr lang="en-IE" sz="1000" b="1" i="1" dirty="0" smtClean="0">
                <a:solidFill>
                  <a:schemeClr val="tx1"/>
                </a:solidFill>
              </a:rPr>
              <a:t>241 </a:t>
            </a:r>
            <a:r>
              <a:rPr lang="en-IE" sz="1000" dirty="0" smtClean="0">
                <a:solidFill>
                  <a:schemeClr val="tx1"/>
                </a:solidFill>
              </a:rPr>
              <a:t>test </a:t>
            </a:r>
            <a:r>
              <a:rPr lang="en-IE" sz="1000" dirty="0">
                <a:solidFill>
                  <a:schemeClr val="tx1"/>
                </a:solidFill>
              </a:rPr>
              <a:t>cases </a:t>
            </a:r>
            <a:r>
              <a:rPr lang="en-IE" sz="1000" dirty="0" smtClean="0">
                <a:solidFill>
                  <a:schemeClr val="tx1"/>
                </a:solidFill>
              </a:rPr>
              <a:t>were written for new features in V7.5 and </a:t>
            </a:r>
            <a:r>
              <a:rPr lang="en-IE" sz="1000" dirty="0">
                <a:solidFill>
                  <a:schemeClr val="tx1"/>
                </a:solidFill>
              </a:rPr>
              <a:t>defect </a:t>
            </a:r>
            <a:r>
              <a:rPr lang="en-IE" sz="1000" dirty="0" smtClean="0">
                <a:solidFill>
                  <a:schemeClr val="tx1"/>
                </a:solidFill>
              </a:rPr>
              <a:t>verification. All were executed </a:t>
            </a:r>
            <a:r>
              <a:rPr lang="en-IE" sz="1000" dirty="0">
                <a:solidFill>
                  <a:schemeClr val="tx1"/>
                </a:solidFill>
              </a:rPr>
              <a:t>over </a:t>
            </a:r>
            <a:r>
              <a:rPr lang="en-IE" sz="1000" dirty="0" smtClean="0">
                <a:solidFill>
                  <a:schemeClr val="tx1"/>
                </a:solidFill>
              </a:rPr>
              <a:t>Sprint cycles </a:t>
            </a:r>
            <a:r>
              <a:rPr lang="en-IE" sz="1000" dirty="0">
                <a:solidFill>
                  <a:schemeClr val="tx1"/>
                </a:solidFill>
              </a:rPr>
              <a:t>in the EIM 7.5 lifecycle</a:t>
            </a:r>
            <a:r>
              <a:rPr lang="en-IE" sz="1000" dirty="0" smtClean="0">
                <a:solidFill>
                  <a:schemeClr val="tx1"/>
                </a:solidFill>
              </a:rPr>
              <a:t>.</a:t>
            </a:r>
          </a:p>
          <a:p>
            <a:pPr lvl="1">
              <a:buClr>
                <a:schemeClr val="accent1"/>
              </a:buClr>
              <a:buFont typeface="Wingdings" panose="05000000000000000000" pitchFamily="2" charset="2"/>
              <a:buChar char="§"/>
            </a:pPr>
            <a:r>
              <a:rPr lang="en-IE" sz="1000" b="1" i="1" dirty="0" smtClean="0">
                <a:solidFill>
                  <a:schemeClr val="tx1"/>
                </a:solidFill>
              </a:rPr>
              <a:t>159 </a:t>
            </a:r>
            <a:r>
              <a:rPr lang="en-IE" sz="1000" dirty="0" smtClean="0">
                <a:solidFill>
                  <a:schemeClr val="tx1"/>
                </a:solidFill>
              </a:rPr>
              <a:t>regression</a:t>
            </a:r>
            <a:r>
              <a:rPr lang="en-IE" sz="1000" b="1" i="1" dirty="0" smtClean="0">
                <a:solidFill>
                  <a:schemeClr val="tx1"/>
                </a:solidFill>
              </a:rPr>
              <a:t> </a:t>
            </a:r>
            <a:r>
              <a:rPr lang="en-IE" sz="1000" dirty="0" smtClean="0">
                <a:solidFill>
                  <a:schemeClr val="tx1"/>
                </a:solidFill>
              </a:rPr>
              <a:t>test </a:t>
            </a:r>
            <a:r>
              <a:rPr lang="en-IE" sz="1000" dirty="0">
                <a:solidFill>
                  <a:schemeClr val="tx1"/>
                </a:solidFill>
              </a:rPr>
              <a:t>cases were </a:t>
            </a:r>
            <a:r>
              <a:rPr lang="en-IE" sz="1000" dirty="0" smtClean="0">
                <a:solidFill>
                  <a:schemeClr val="tx1"/>
                </a:solidFill>
              </a:rPr>
              <a:t>executed in the same V7.5 development timeframe.</a:t>
            </a:r>
          </a:p>
          <a:p>
            <a:pPr lvl="1">
              <a:buClr>
                <a:schemeClr val="accent1"/>
              </a:buClr>
              <a:buFont typeface="Wingdings" panose="05000000000000000000" pitchFamily="2" charset="2"/>
              <a:buChar char="§"/>
            </a:pPr>
            <a:r>
              <a:rPr lang="en-IE" sz="1000" b="1" dirty="0">
                <a:solidFill>
                  <a:schemeClr val="tx1"/>
                </a:solidFill>
              </a:rPr>
              <a:t>Zero</a:t>
            </a:r>
            <a:r>
              <a:rPr lang="en-IE" sz="1000" dirty="0">
                <a:solidFill>
                  <a:schemeClr val="tx1"/>
                </a:solidFill>
              </a:rPr>
              <a:t> V7.5 EIM high severity issues </a:t>
            </a:r>
            <a:r>
              <a:rPr lang="en-IE" sz="1000" dirty="0" smtClean="0">
                <a:solidFill>
                  <a:schemeClr val="tx1"/>
                </a:solidFill>
              </a:rPr>
              <a:t>remained </a:t>
            </a:r>
            <a:r>
              <a:rPr lang="en-IE" sz="1000" dirty="0">
                <a:solidFill>
                  <a:schemeClr val="tx1"/>
                </a:solidFill>
              </a:rPr>
              <a:t>open (P1 or P2</a:t>
            </a:r>
            <a:r>
              <a:rPr lang="en-IE" sz="1000" dirty="0" smtClean="0">
                <a:solidFill>
                  <a:schemeClr val="tx1"/>
                </a:solidFill>
              </a:rPr>
              <a:t>) on the release date. </a:t>
            </a:r>
            <a:endParaRPr lang="en-GB" sz="1000" dirty="0">
              <a:solidFill>
                <a:schemeClr val="tx1"/>
              </a:solidFill>
            </a:endParaRPr>
          </a:p>
          <a:p>
            <a:pPr lvl="1">
              <a:buClr>
                <a:schemeClr val="accent1"/>
              </a:buClr>
              <a:buFont typeface="Wingdings" panose="05000000000000000000" pitchFamily="2" charset="2"/>
              <a:buChar char="§"/>
            </a:pPr>
            <a:r>
              <a:rPr lang="en-GB" sz="1000" dirty="0" smtClean="0">
                <a:solidFill>
                  <a:schemeClr val="tx1"/>
                </a:solidFill>
              </a:rPr>
              <a:t>On release, </a:t>
            </a:r>
            <a:r>
              <a:rPr lang="en-IE" sz="1000" b="1" dirty="0">
                <a:solidFill>
                  <a:schemeClr val="tx1"/>
                </a:solidFill>
              </a:rPr>
              <a:t>31</a:t>
            </a:r>
            <a:r>
              <a:rPr lang="en-IE" sz="1000" dirty="0">
                <a:solidFill>
                  <a:schemeClr val="tx1"/>
                </a:solidFill>
              </a:rPr>
              <a:t> P3 issues </a:t>
            </a:r>
            <a:r>
              <a:rPr lang="en-IE" sz="1000" dirty="0" smtClean="0">
                <a:solidFill>
                  <a:schemeClr val="tx1"/>
                </a:solidFill>
              </a:rPr>
              <a:t>were open </a:t>
            </a:r>
            <a:r>
              <a:rPr lang="en-IE" sz="1000" dirty="0">
                <a:solidFill>
                  <a:schemeClr val="tx1"/>
                </a:solidFill>
              </a:rPr>
              <a:t>on the EIM 7.5 </a:t>
            </a:r>
            <a:r>
              <a:rPr lang="en-IE" sz="1000" dirty="0" smtClean="0">
                <a:solidFill>
                  <a:schemeClr val="tx1"/>
                </a:solidFill>
              </a:rPr>
              <a:t>platform (relating specifically to 7.5).</a:t>
            </a:r>
          </a:p>
          <a:p>
            <a:pPr lvl="1">
              <a:buClr>
                <a:schemeClr val="accent1"/>
              </a:buClr>
              <a:buFont typeface="Wingdings" panose="05000000000000000000" pitchFamily="2" charset="2"/>
              <a:buChar char="§"/>
            </a:pPr>
            <a:r>
              <a:rPr lang="en-IE" sz="1000" dirty="0" smtClean="0">
                <a:solidFill>
                  <a:schemeClr val="tx1"/>
                </a:solidFill>
              </a:rPr>
              <a:t>Post release performance benchmarking scheduled for Q1 2018 (since executed).</a:t>
            </a:r>
            <a:r>
              <a:rPr lang="en-GB" sz="1000" dirty="0" smtClean="0">
                <a:solidFill>
                  <a:schemeClr val="tx1"/>
                </a:solidFill>
              </a:rPr>
              <a:t> </a:t>
            </a:r>
          </a:p>
          <a:p>
            <a:pPr lvl="1">
              <a:buClr>
                <a:schemeClr val="accent1"/>
              </a:buClr>
              <a:buFont typeface="Wingdings" panose="05000000000000000000" pitchFamily="2" charset="2"/>
              <a:buChar char="§"/>
            </a:pPr>
            <a:r>
              <a:rPr lang="en-GB" sz="1000" dirty="0" smtClean="0">
                <a:solidFill>
                  <a:schemeClr val="tx1"/>
                </a:solidFill>
              </a:rPr>
              <a:t>EIM 7.5 test case metrics:</a:t>
            </a:r>
          </a:p>
          <a:p>
            <a:pPr lvl="1">
              <a:buClr>
                <a:schemeClr val="accent1"/>
              </a:buClr>
              <a:buFont typeface="Wingdings" panose="05000000000000000000" pitchFamily="2" charset="2"/>
              <a:buChar char="§"/>
            </a:pPr>
            <a:endParaRPr lang="en-GB" sz="1000" dirty="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a:p>
            <a:pPr>
              <a:buClr>
                <a:schemeClr val="accent1"/>
              </a:buClr>
              <a:buFont typeface="Wingdings" panose="05000000000000000000" pitchFamily="2" charset="2"/>
              <a:buChar char="§"/>
            </a:pPr>
            <a:endParaRPr lang="en-GB" sz="1400"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38" y="5189721"/>
            <a:ext cx="7423044"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6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AE Systems 2015">
      <a:dk1>
        <a:sysClr val="windowText" lastClr="000000"/>
      </a:dk1>
      <a:lt1>
        <a:sysClr val="window" lastClr="FFFFFF"/>
      </a:lt1>
      <a:dk2>
        <a:srgbClr val="3D4146"/>
      </a:dk2>
      <a:lt2>
        <a:srgbClr val="D0D3D4"/>
      </a:lt2>
      <a:accent1>
        <a:srgbClr val="FC4C02"/>
      </a:accent1>
      <a:accent2>
        <a:srgbClr val="F0B323"/>
      </a:accent2>
      <a:accent3>
        <a:srgbClr val="01426A"/>
      </a:accent3>
      <a:accent4>
        <a:srgbClr val="D9C0A9"/>
      </a:accent4>
      <a:accent5>
        <a:srgbClr val="615E9B"/>
      </a:accent5>
      <a:accent6>
        <a:srgbClr val="0299F6"/>
      </a:accent6>
      <a:hlink>
        <a:srgbClr val="FC4E02"/>
      </a:hlink>
      <a:folHlink>
        <a:srgbClr val="D0D3D4"/>
      </a:folHlink>
    </a:clrScheme>
    <a:fontScheme name="BAE Systems 2015">
      <a:majorFont>
        <a:latin typeface="Tahoma"/>
        <a:ea typeface=""/>
        <a:cs typeface=""/>
      </a:majorFont>
      <a:minorFont>
        <a:latin typeface="Tahoma"/>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799" dirty="0">
            <a:latin typeface="Tahoma" panose="020B0604030504040204" pitchFamily="34" charset="0"/>
            <a:ea typeface="Tahoma" panose="020B0604030504040204" pitchFamily="34" charset="0"/>
            <a:cs typeface="Tahom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ctr">
          <a:defRPr dirty="0" smtClean="0">
            <a:solidFill>
              <a:schemeClr val="tx2"/>
            </a:solidFill>
          </a:defRPr>
        </a:defPPr>
      </a:lstStyle>
    </a:txDef>
  </a:objectDefaults>
  <a:extraClrSchemeLst/>
  <a:extLst>
    <a:ext uri="{05A4C25C-085E-4340-85A3-A5531E510DB2}">
      <thm15:themeFamily xmlns:thm15="http://schemas.microsoft.com/office/thememl/2012/main" xmlns="" name="16-9 BAE Systems PPT Template.POTX" id="{004CD80C-6A29-4898-8B66-E99E48015877}" vid="{0E2A68DF-DD3C-4F5B-B59E-3FA046738098}"/>
    </a:ext>
  </a:extLst>
</a:theme>
</file>

<file path=ppt/theme/theme2.xml><?xml version="1.0" encoding="utf-8"?>
<a:theme xmlns:a="http://schemas.openxmlformats.org/drawingml/2006/main" name="Office Theme">
  <a:themeElements>
    <a:clrScheme name="BAE Systems 2015">
      <a:dk1>
        <a:sysClr val="windowText" lastClr="000000"/>
      </a:dk1>
      <a:lt1>
        <a:sysClr val="window" lastClr="FFFFFF"/>
      </a:lt1>
      <a:dk2>
        <a:srgbClr val="3D4146"/>
      </a:dk2>
      <a:lt2>
        <a:srgbClr val="D0D3D4"/>
      </a:lt2>
      <a:accent1>
        <a:srgbClr val="FC4E02"/>
      </a:accent1>
      <a:accent2>
        <a:srgbClr val="F0B323"/>
      </a:accent2>
      <a:accent3>
        <a:srgbClr val="01426A"/>
      </a:accent3>
      <a:accent4>
        <a:srgbClr val="00AF99"/>
      </a:accent4>
      <a:accent5>
        <a:srgbClr val="0299F6"/>
      </a:accent5>
      <a:accent6>
        <a:srgbClr val="5561D0"/>
      </a:accent6>
      <a:hlink>
        <a:srgbClr val="FC4E02"/>
      </a:hlink>
      <a:folHlink>
        <a:srgbClr val="D0D3D4"/>
      </a:folHlink>
    </a:clrScheme>
    <a:fontScheme name="BAE Systems 2015">
      <a:majorFont>
        <a:latin typeface="Tahoma"/>
        <a:ea typeface=""/>
        <a:cs typeface=""/>
      </a:majorFont>
      <a:minorFont>
        <a:latin typeface="Tahoma"/>
        <a:ea typeface=""/>
        <a:cs typeface=""/>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BAE Systems 2015">
      <a:dk1>
        <a:sysClr val="windowText" lastClr="000000"/>
      </a:dk1>
      <a:lt1>
        <a:sysClr val="window" lastClr="FFFFFF"/>
      </a:lt1>
      <a:dk2>
        <a:srgbClr val="3D4146"/>
      </a:dk2>
      <a:lt2>
        <a:srgbClr val="D0D3D4"/>
      </a:lt2>
      <a:accent1>
        <a:srgbClr val="FC4E02"/>
      </a:accent1>
      <a:accent2>
        <a:srgbClr val="F0B323"/>
      </a:accent2>
      <a:accent3>
        <a:srgbClr val="01426A"/>
      </a:accent3>
      <a:accent4>
        <a:srgbClr val="00AF99"/>
      </a:accent4>
      <a:accent5>
        <a:srgbClr val="0299F6"/>
      </a:accent5>
      <a:accent6>
        <a:srgbClr val="5561D0"/>
      </a:accent6>
      <a:hlink>
        <a:srgbClr val="FC4E02"/>
      </a:hlink>
      <a:folHlink>
        <a:srgbClr val="D0D3D4"/>
      </a:folHlink>
    </a:clrScheme>
    <a:fontScheme name="BAE Systems 2015">
      <a:majorFont>
        <a:latin typeface="Tahoma"/>
        <a:ea typeface=""/>
        <a:cs typeface=""/>
      </a:majorFont>
      <a:minorFont>
        <a:latin typeface="Tahoma"/>
        <a:ea typeface=""/>
        <a:cs typeface=""/>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8E3310A1DA41428ABA2DE513A65825" ma:contentTypeVersion="0" ma:contentTypeDescription="Create a new document." ma:contentTypeScope="" ma:versionID="34856d9ecb2739c77e702a7d30a4a18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BDA71-B738-4567-8672-5B500C2D7EAE}">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BBA774EB-8413-431B-85FD-E64265AEE4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6FFFCA7-789C-4B3A-BBEB-CFC7FB2E60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 BAE Systems PPT Template</Template>
  <TotalTime>58354</TotalTime>
  <Words>2153</Words>
  <Application>Microsoft Office PowerPoint</Application>
  <PresentationFormat>Custom</PresentationFormat>
  <Paragraphs>180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NR V8.2 – GA November 2020</vt:lpstr>
      <vt:lpstr>NR (EIM /APPS) – Release Metric Comparison</vt:lpstr>
      <vt:lpstr>NR (EIM /APPS) – Automation Metric Comparison</vt:lpstr>
      <vt:lpstr>NR V8.1 – GA February 2020</vt:lpstr>
      <vt:lpstr>NR V8.0 (EIM 8.0/APPS 5.0)–GA March 2019</vt:lpstr>
      <vt:lpstr>EIM 7.7 / APPS 4.9 – December 2018</vt:lpstr>
      <vt:lpstr>EIM 7.6 / APPS 4.8 – GA June 29th 2018</vt:lpstr>
      <vt:lpstr>EIM Platform 7.5 – GA December 1st 2017</vt:lpstr>
      <vt:lpstr>APPS 4.7 – GA December 21st 2017</vt:lpstr>
      <vt:lpstr>EIM Platform 7.4 – GA June 30th 2017</vt:lpstr>
      <vt:lpstr>APPS 4.6 – GA September 31st 2017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MBR July 2020</dc:title>
  <dc:creator>Ciaran Finnegan</dc:creator>
  <cp:lastModifiedBy>Finnegan, Ciaran (IE Dublin)</cp:lastModifiedBy>
  <cp:revision>4352</cp:revision>
  <cp:lastPrinted>2015-09-30T21:41:45Z</cp:lastPrinted>
  <dcterms:created xsi:type="dcterms:W3CDTF">2018-01-31T13:17:17Z</dcterms:created>
  <dcterms:modified xsi:type="dcterms:W3CDTF">2021-02-17T18:29:07Z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0x010100BE8E3310A1DA41428ABA2DE513A65825</vt:lpwstr>
  </property>
  <property fmtid="{D5CDD505-2E9C-101B-9397-08002B2CF9AE}" pid="3" name="TaxKeyword">
    <vt:lpwstr/>
  </property>
  <property fmtid="{D5CDD505-2E9C-101B-9397-08002B2CF9AE}" pid="4" name="Code">
    <vt:lpwstr>3;#None|b44969fd-4446-4d2a-b999-3ffbb251ce01</vt:lpwstr>
  </property>
  <property fmtid="{D5CDD505-2E9C-101B-9397-08002B2CF9AE}" pid="5" name="Export_Controlled">
    <vt:lpwstr>4;#No|db5cd7d0-819b-410f-962f-6615d83ad4b0</vt:lpwstr>
  </property>
  <property fmtid="{D5CDD505-2E9C-101B-9397-08002B2CF9AE}" pid="6" name="Marking">
    <vt:lpwstr>34;#BAE SYSTEMS PROPRIETARY|8a02f2f5-83ed-4ed1-9434-1a7f4478cc6f</vt:lpwstr>
  </property>
  <property fmtid="{D5CDD505-2E9C-101B-9397-08002B2CF9AE}" pid="7" name="_dlc_DocIdItemGuid">
    <vt:lpwstr>29ee283a-7b76-43ce-9cd6-e5a463a6ba80</vt:lpwstr>
  </property>
  <property fmtid="{D5CDD505-2E9C-101B-9397-08002B2CF9AE}" pid="8" name="Order">
    <vt:r8>200</vt:r8>
  </property>
</Properties>
</file>