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19" r:id="rId7"/>
    <p:sldId id="320" r:id="rId8"/>
    <p:sldId id="321" r:id="rId9"/>
    <p:sldId id="323" r:id="rId10"/>
    <p:sldId id="325"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55" autoAdjust="0"/>
    <p:restoredTop sz="96247" autoAdjust="0"/>
  </p:normalViewPr>
  <p:slideViewPr>
    <p:cSldViewPr snapToGrid="0">
      <p:cViewPr varScale="1">
        <p:scale>
          <a:sx n="63" d="100"/>
          <a:sy n="63" d="100"/>
        </p:scale>
        <p:origin x="492"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21/10/2022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cs/ccs.cf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atrobe.libguides.com/apa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Describe the DOMAIN of the research using the categories and concepts from the </a:t>
            </a:r>
            <a:r>
              <a:rPr lang="en-GB" b="0" i="0" u="none" strike="noStrike" dirty="0">
                <a:solidFill>
                  <a:srgbClr val="337AB7"/>
                </a:solidFill>
                <a:effectLst/>
                <a:latin typeface="Helvetica Neue"/>
                <a:hlinkClick r:id="rId3"/>
              </a:rPr>
              <a:t>ACM 2012 classification system</a:t>
            </a:r>
            <a:r>
              <a:rPr lang="en-GB" b="0" i="0" dirty="0">
                <a:solidFill>
                  <a:srgbClr val="3C763D"/>
                </a:solidFill>
                <a:effectLst/>
                <a:latin typeface="Helvetica Neue"/>
              </a:rPr>
              <a:t> (example of one line: A: Human-</a:t>
            </a:r>
            <a:r>
              <a:rPr lang="en-GB" b="0" i="0" dirty="0" err="1">
                <a:solidFill>
                  <a:srgbClr val="3C763D"/>
                </a:solidFill>
                <a:effectLst/>
                <a:latin typeface="Helvetica Neue"/>
              </a:rPr>
              <a:t>centered</a:t>
            </a:r>
            <a:r>
              <a:rPr lang="en-GB" b="0" i="0" dirty="0">
                <a:solidFill>
                  <a:srgbClr val="3C763D"/>
                </a:solidFill>
                <a:effectLst/>
                <a:latin typeface="Helvetica Neue"/>
              </a:rPr>
              <a:t> computing → Human computer interaction (HCI) → HCI design and evaluation methods → Usability testing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You must describe your research with 5 (and only 5) lines as a bullet point list (A, B, C, D, 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Cite the relevant articles that you have read (7+) across these 5 branches, according to the </a:t>
            </a:r>
            <a:r>
              <a:rPr lang="en-GB" b="0" i="0" u="none" strike="noStrike" dirty="0">
                <a:solidFill>
                  <a:srgbClr val="337AB7"/>
                </a:solidFill>
                <a:effectLst/>
                <a:latin typeface="Helvetica Neue"/>
                <a:hlinkClick r:id="rId4"/>
              </a:rPr>
              <a:t>APA7 style </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You can write multiple sentences/paragraphs, organise them as you wish (by theme, gap, discipline, etc.) and justify your claims by using all the relevant articles you have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2. 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Define the null and alternate hypotheses for tackling the research question (max 1 sentence each).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Note that the null hypothesis does not need to be in the form of 'IF...THEN...', but as a statement reflecting the commonly accepted fact.</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Briefly describe the activities/tasks you have planned towards testing the research hypothesis and a rough time required for implementing each of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(BE REALISTIC)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Provide details about the performance metrics you are going to use in your experiment (names, ranges, type, etc.). Overall, provide as many details as possible to inform the reader on the performance metrics you will be using in your experiment and its evaluation. Examples - for Data Science students (DS), these metrics include (among many more) precision, recall, f1-score, ROC curves, AUC curves, etc. For Advanced </a:t>
            </a:r>
            <a:r>
              <a:rPr lang="en-GB" b="0" i="0" dirty="0" err="1">
                <a:solidFill>
                  <a:srgbClr val="3C763D"/>
                </a:solidFill>
                <a:effectLst/>
                <a:latin typeface="Helvetica Neue"/>
              </a:rPr>
              <a:t>Sofware</a:t>
            </a:r>
            <a:r>
              <a:rPr lang="en-GB" b="0" i="0" dirty="0">
                <a:solidFill>
                  <a:srgbClr val="3C763D"/>
                </a:solidFill>
                <a:effectLst/>
                <a:latin typeface="Helvetica Neue"/>
              </a:rPr>
              <a:t> Development (ASD) students, these metrics include (among others) time, resource consumption, memory, Signal-to-noise ratio, usability metrics, user experience metrics, etc.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(CA1)</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Preliminary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a:t>
            </a:r>
            <a:r>
              <a:rPr lang="en-US" sz="1600" dirty="0" err="1"/>
              <a:t>Yr</a:t>
            </a:r>
            <a:r>
              <a:rPr lang="en-US" sz="1600" dirty="0"/>
              <a:t>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720909" cy="2194560"/>
          </a:xfrm>
        </p:spPr>
        <p:txBody>
          <a:bodyPr>
            <a:normAutofit fontScale="625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(Whatman, 2022)</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400" b="0" i="0" dirty="0">
                <a:solidFill>
                  <a:schemeClr val="tx1">
                    <a:lumMod val="50000"/>
                    <a:lumOff val="50000"/>
                  </a:schemeClr>
                </a:solidFill>
                <a:effectLst/>
              </a:rPr>
              <a:t>(Gee &amp; Button, 2019)</a:t>
            </a:r>
            <a:endParaRPr lang="en-IE" sz="1400" dirty="0">
              <a:solidFill>
                <a:schemeClr val="tx1">
                  <a:lumMod val="50000"/>
                  <a:lumOff val="50000"/>
                </a:schemeClr>
              </a:solidFill>
            </a:endParaRP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tx1">
                    <a:lumMod val="50000"/>
                    <a:lumOff val="50000"/>
                  </a:schemeClr>
                </a:solidFill>
                <a:effectLst/>
              </a:rPr>
              <a:t>(Sharma &amp; </a:t>
            </a:r>
            <a:r>
              <a:rPr lang="en-IE" sz="1400" b="0" i="0" dirty="0" err="1">
                <a:solidFill>
                  <a:schemeClr val="tx1">
                    <a:lumMod val="50000"/>
                    <a:lumOff val="50000"/>
                  </a:schemeClr>
                </a:solidFill>
                <a:effectLst/>
              </a:rPr>
              <a:t>Bathla</a:t>
            </a:r>
            <a:r>
              <a:rPr lang="en-IE" sz="1400" b="0" i="0" dirty="0">
                <a:solidFill>
                  <a:schemeClr val="tx1">
                    <a:lumMod val="50000"/>
                    <a:lumOff val="50000"/>
                  </a:schemeClr>
                </a:solidFill>
                <a:effectLst/>
              </a:rPr>
              <a:t>, 2020)</a:t>
            </a:r>
            <a:endParaRPr lang="en-IE" sz="1400" dirty="0">
              <a:solidFill>
                <a:schemeClr val="tx1">
                  <a:lumMod val="50000"/>
                  <a:lumOff val="50000"/>
                </a:schemeClr>
              </a:solidFill>
            </a:endParaRP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tx1">
                    <a:lumMod val="50000"/>
                    <a:lumOff val="50000"/>
                  </a:schemeClr>
                </a:solidFill>
                <a:effectLst/>
              </a:rPr>
              <a:t>(RB &amp; KR, 2021; Anowar &amp; Sadaoui, 2020; Nguyen et al., 2022)</a:t>
            </a:r>
            <a:endParaRPr lang="en-IE" sz="1400" dirty="0">
              <a:solidFill>
                <a:schemeClr val="tx1">
                  <a:lumMod val="50000"/>
                  <a:lumOff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tx1">
                    <a:lumMod val="50000"/>
                    <a:lumOff val="50000"/>
                  </a:schemeClr>
                </a:solidFill>
                <a:effectLst/>
              </a:rPr>
              <a:t>(Sinanc et al., 2021; </a:t>
            </a:r>
            <a:r>
              <a:rPr lang="en-IE" sz="1400" b="0" i="0" dirty="0" err="1">
                <a:solidFill>
                  <a:schemeClr val="tx1">
                    <a:lumMod val="50000"/>
                    <a:lumOff val="50000"/>
                  </a:schemeClr>
                </a:solidFill>
                <a:effectLst/>
              </a:rPr>
              <a:t>Psychoula</a:t>
            </a:r>
            <a:r>
              <a:rPr lang="en-IE" sz="1400" b="0" i="0" dirty="0">
                <a:solidFill>
                  <a:schemeClr val="tx1">
                    <a:lumMod val="50000"/>
                    <a:lumOff val="50000"/>
                  </a:schemeClr>
                </a:solidFill>
                <a:effectLst/>
              </a:rPr>
              <a:t> et al., 2021; </a:t>
            </a:r>
            <a:r>
              <a:rPr lang="en-IE" sz="1400" b="0" i="0" dirty="0" err="1">
                <a:solidFill>
                  <a:schemeClr val="tx1">
                    <a:lumMod val="50000"/>
                    <a:lumOff val="50000"/>
                  </a:schemeClr>
                </a:solidFill>
                <a:effectLst/>
              </a:rPr>
              <a:t>Adadi</a:t>
            </a:r>
            <a:r>
              <a:rPr lang="en-IE" sz="1400" b="0" i="0" dirty="0">
                <a:solidFill>
                  <a:schemeClr val="tx1">
                    <a:lumMod val="50000"/>
                    <a:lumOff val="50000"/>
                  </a:schemeClr>
                </a:solidFill>
                <a:effectLst/>
              </a:rPr>
              <a:t> &amp; </a:t>
            </a:r>
            <a:r>
              <a:rPr lang="en-IE" sz="1400" b="0" i="0" dirty="0" err="1">
                <a:solidFill>
                  <a:schemeClr val="tx1">
                    <a:lumMod val="50000"/>
                    <a:lumOff val="50000"/>
                  </a:schemeClr>
                </a:solidFill>
                <a:effectLst/>
              </a:rPr>
              <a:t>Berrada</a:t>
            </a:r>
            <a:r>
              <a:rPr lang="en-IE" sz="1400" b="0" i="0" dirty="0">
                <a:solidFill>
                  <a:schemeClr val="tx1">
                    <a:lumMod val="50000"/>
                    <a:lumOff val="50000"/>
                  </a:schemeClr>
                </a:solidFill>
                <a:effectLst/>
              </a:rPr>
              <a:t>, 2018)</a:t>
            </a:r>
            <a:endParaRPr lang="en-IE" sz="1400" dirty="0">
              <a:solidFill>
                <a:schemeClr val="tx1">
                  <a:lumMod val="50000"/>
                  <a:lumOff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720908" cy="2113472"/>
          </a:xfrm>
          <a:prstGeom prst="rect">
            <a:avLst/>
          </a:prstGeom>
          <a:ln w="3175">
            <a:solidFill>
              <a:schemeClr val="tx1"/>
            </a:solidFill>
          </a:ln>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400" b="1" dirty="0"/>
              <a:t>SCOPE : </a:t>
            </a:r>
            <a:r>
              <a:rPr lang="en-IE" sz="1400" dirty="0">
                <a:solidFill>
                  <a:srgbClr val="000000"/>
                </a:solidFill>
                <a:effectLst/>
                <a:ea typeface="Times New Roman" panose="02020603050405020304" pitchFamily="18" charset="0"/>
              </a:rPr>
              <a:t>Using widely available cloud-based technologies, develop a small scale online ML application for credit card fraud detection; that shows a Neural Network algorithm can explain which </a:t>
            </a:r>
            <a:r>
              <a:rPr lang="en-IE" sz="1400" i="1" dirty="0">
                <a:solidFill>
                  <a:srgbClr val="000000"/>
                </a:solidFill>
                <a:effectLst/>
                <a:ea typeface="Times New Roman" panose="02020603050405020304" pitchFamily="18" charset="0"/>
              </a:rPr>
              <a:t>N</a:t>
            </a:r>
            <a:r>
              <a:rPr lang="en-IE" sz="1400" dirty="0">
                <a:solidFill>
                  <a:srgbClr val="000000"/>
                </a:solidFill>
                <a:effectLst/>
                <a:ea typeface="Times New Roman" panose="02020603050405020304" pitchFamily="18" charset="0"/>
              </a:rPr>
              <a:t> features contributed most to classification of fraud for a given transaction. </a:t>
            </a:r>
            <a:endParaRPr lang="en-GB" sz="1400" b="0" i="0" dirty="0">
              <a:solidFill>
                <a:srgbClr val="3C763D"/>
              </a:solidFill>
              <a:effectLst/>
              <a:latin typeface="Helvetica Neue"/>
            </a:endParaRPr>
          </a:p>
          <a:p>
            <a:r>
              <a:rPr lang="en-GB" sz="1400" b="1" dirty="0"/>
              <a:t>ASSUMPTIONS</a:t>
            </a:r>
            <a:r>
              <a:rPr lang="en-GB" sz="1400" dirty="0"/>
              <a:t> </a:t>
            </a:r>
            <a:r>
              <a:rPr lang="en-IE" sz="1400" dirty="0"/>
              <a:t>: Modelling and Production deployment options can all be developed on Amazon </a:t>
            </a:r>
            <a:r>
              <a:rPr lang="en-IE" sz="1400" dirty="0" err="1"/>
              <a:t>SageMaker</a:t>
            </a:r>
            <a:r>
              <a:rPr lang="en-IE" sz="1400" dirty="0"/>
              <a:t>; the user interface will be deployed on a Streamlit (or similar) online platform that incorporates a display on feature relevance for fraud classification.</a:t>
            </a:r>
          </a:p>
          <a:p>
            <a:r>
              <a:rPr lang="en-GB" sz="1400" b="1" dirty="0"/>
              <a:t>LIMITATIONS</a:t>
            </a:r>
            <a:r>
              <a:rPr lang="en-GB" sz="1400" dirty="0"/>
              <a:t> </a:t>
            </a:r>
            <a:r>
              <a:rPr lang="en-IE" sz="1400" dirty="0"/>
              <a:t>: Availability of appropriate electronic payment Fraud datasets is an issue, hence this research is restricted to a single dataset (1M records) available from a suitable commercial source. </a:t>
            </a:r>
          </a:p>
          <a:p>
            <a:r>
              <a:rPr lang="en-GB" sz="1400" b="1" dirty="0"/>
              <a:t>DELIMITATIONS</a:t>
            </a:r>
            <a:r>
              <a:rPr lang="en-GB" sz="1400" dirty="0"/>
              <a:t> </a:t>
            </a:r>
            <a:r>
              <a:rPr lang="en-IE" sz="1400" dirty="0"/>
              <a:t>: Research limited to US Credit Card Fraud transactions only; Only batch processing option for ‘Production’ deployment (not real-time).</a:t>
            </a:r>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3470761"/>
          </a:xfrm>
        </p:spPr>
        <p:txBody>
          <a:bodyPr>
            <a:normAutofit/>
          </a:bodyPr>
          <a:lstStyle/>
          <a:p>
            <a:r>
              <a:rPr lang="en-GB" sz="2000" dirty="0"/>
              <a:t>Precise and concise gaps extracted from literature you have identified by reading 7+ articles.</a:t>
            </a:r>
          </a:p>
          <a:p>
            <a:r>
              <a:rPr lang="en-GB" sz="2000" dirty="0"/>
              <a:t>Gap 1:</a:t>
            </a:r>
          </a:p>
          <a:p>
            <a:r>
              <a:rPr lang="en-GB" sz="2000" dirty="0"/>
              <a:t>Gap 2:</a:t>
            </a:r>
          </a:p>
          <a:p>
            <a:r>
              <a:rPr lang="en-GB" sz="2000" dirty="0"/>
              <a:t>Gap 3:</a:t>
            </a:r>
          </a:p>
          <a:p>
            <a:r>
              <a:rPr lang="en-GB" sz="2000" dirty="0"/>
              <a:t>Gap 4: </a:t>
            </a:r>
          </a:p>
          <a:p>
            <a:r>
              <a:rPr lang="en-GB" sz="2000" dirty="0"/>
              <a:t>Gap 5:</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5391000"/>
            <a:ext cx="10058400" cy="923330"/>
          </a:xfrm>
          <a:prstGeom prst="rect">
            <a:avLst/>
          </a:prstGeom>
          <a:noFill/>
        </p:spPr>
        <p:txBody>
          <a:bodyPr wrap="square">
            <a:spAutoFit/>
          </a:bodyPr>
          <a:lstStyle/>
          <a:p>
            <a:r>
              <a:rPr lang="en-IE" b="1" dirty="0"/>
              <a:t>Research Question</a:t>
            </a:r>
            <a:r>
              <a:rPr lang="en-IE" dirty="0"/>
              <a:t>: Is it possible to present to identify the primary features in a transaction dataset that contribute to the identification of credit card fraud when a neural network algorithm is used for classification?</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2286001"/>
          </a:xfrm>
        </p:spPr>
        <p:txBody>
          <a:bodyPr>
            <a:normAutofit/>
          </a:bodyPr>
          <a:lstStyle/>
          <a:p>
            <a:r>
              <a:rPr lang="en-GB" sz="2000" b="1" dirty="0"/>
              <a:t>Null Hypothesis</a:t>
            </a:r>
          </a:p>
          <a:p>
            <a:r>
              <a:rPr lang="en-GB" sz="2000" dirty="0"/>
              <a:t>The conventional view is that for most observers the working of neural network algorithms are a ‘black-box’ process, and it is not possible to easily understand, and audit, why a given end result, such as a classification category, has been generated. </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4206240"/>
            <a:ext cx="10058400" cy="2215991"/>
          </a:xfrm>
          <a:prstGeom prst="rect">
            <a:avLst/>
          </a:prstGeom>
          <a:noFill/>
        </p:spPr>
        <p:txBody>
          <a:bodyPr wrap="square">
            <a:spAutoFit/>
          </a:bodyPr>
          <a:lstStyle/>
          <a:p>
            <a:r>
              <a:rPr lang="en-IE" sz="2000" b="1" dirty="0"/>
              <a:t>Alternate Hypothesis</a:t>
            </a:r>
          </a:p>
          <a:p>
            <a:endParaRPr lang="en-IE" sz="2000" b="1" dirty="0"/>
          </a:p>
          <a:p>
            <a:r>
              <a:rPr lang="en-IE" sz="2000" dirty="0">
                <a:solidFill>
                  <a:srgbClr val="000000"/>
                </a:solidFill>
                <a:effectLst/>
                <a:ea typeface="Times New Roman" panose="02020603050405020304" pitchFamily="18" charset="0"/>
              </a:rPr>
              <a:t>IF I train a Neural Network algorithm for use in ML process built using cloud-based technology for credit card fraud detection, </a:t>
            </a:r>
            <a:endParaRPr lang="en-IE" sz="2000" dirty="0">
              <a:effectLst/>
              <a:ea typeface="Calibri" panose="020F0502020204030204" pitchFamily="34" charset="0"/>
            </a:endParaRPr>
          </a:p>
          <a:p>
            <a:r>
              <a:rPr lang="en-IE" sz="2000" dirty="0">
                <a:solidFill>
                  <a:srgbClr val="000000"/>
                </a:solidFill>
                <a:effectLst/>
                <a:ea typeface="Times New Roman" panose="02020603050405020304" pitchFamily="18" charset="0"/>
              </a:rPr>
              <a:t>THEN the top </a:t>
            </a:r>
            <a:r>
              <a:rPr lang="en-IE" sz="2000" i="1" dirty="0">
                <a:solidFill>
                  <a:srgbClr val="000000"/>
                </a:solidFill>
                <a:effectLst/>
                <a:ea typeface="Times New Roman" panose="02020603050405020304" pitchFamily="18" charset="0"/>
              </a:rPr>
              <a:t>N</a:t>
            </a:r>
            <a:r>
              <a:rPr lang="en-IE" sz="2000" dirty="0">
                <a:solidFill>
                  <a:srgbClr val="000000"/>
                </a:solidFill>
                <a:effectLst/>
                <a:ea typeface="Times New Roman" panose="02020603050405020304" pitchFamily="18" charset="0"/>
              </a:rPr>
              <a:t> features in a credit card transaction dataset contributing most to the fraud classification can be identified.</a:t>
            </a:r>
            <a:endParaRPr lang="en-IE" sz="2000" dirty="0">
              <a:effectLst/>
              <a:ea typeface="Calibri" panose="020F0502020204030204" pitchFamily="34" charset="0"/>
            </a:endParaRPr>
          </a:p>
          <a:p>
            <a:endParaRPr lang="en-IE"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Feasibility of the Study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r>
              <a:rPr lang="en-GB" sz="2000" b="1" dirty="0"/>
              <a:t>Planned Tasks and Timelines</a:t>
            </a:r>
          </a:p>
          <a:p>
            <a:pPr>
              <a:buFont typeface="Arial" panose="020B0604020202020204" pitchFamily="34" charset="0"/>
              <a:buChar char="•"/>
            </a:pPr>
            <a:r>
              <a:rPr lang="en-GB" sz="2000" dirty="0"/>
              <a:t>Task 1 – and timeline</a:t>
            </a:r>
          </a:p>
          <a:p>
            <a:pPr>
              <a:buFont typeface="Arial" panose="020B0604020202020204" pitchFamily="34" charset="0"/>
              <a:buChar char="•"/>
            </a:pPr>
            <a:r>
              <a:rPr lang="en-GB" sz="2000" dirty="0"/>
              <a:t>Task 2 – and timeline</a:t>
            </a:r>
          </a:p>
          <a:p>
            <a:pPr>
              <a:buFont typeface="Arial" panose="020B0604020202020204" pitchFamily="34" charset="0"/>
              <a:buChar char="•"/>
            </a:pPr>
            <a:r>
              <a:rPr lang="en-GB" sz="2000" dirty="0"/>
              <a:t>Task 3 – and timeline</a:t>
            </a:r>
          </a:p>
          <a:p>
            <a:pPr>
              <a:buFont typeface="Arial" panose="020B0604020202020204" pitchFamily="34" charset="0"/>
              <a:buChar char="•"/>
            </a:pPr>
            <a:r>
              <a:rPr lang="en-GB" sz="2000" dirty="0"/>
              <a:t>Task 4 – and timeline</a:t>
            </a:r>
          </a:p>
          <a:p>
            <a:pPr>
              <a:buFont typeface="Arial" panose="020B0604020202020204" pitchFamily="34" charset="0"/>
              <a:buChar char="•"/>
            </a:pPr>
            <a:r>
              <a:rPr lang="en-GB" sz="2000" dirty="0"/>
              <a:t>Task 5 – and timeline</a:t>
            </a:r>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228600" indent="-228600">
              <a:lnSpc>
                <a:spcPct val="150000"/>
              </a:lnSpc>
              <a:spcAft>
                <a:spcPts val="1680"/>
              </a:spcAft>
              <a:buFont typeface="+mj-lt"/>
              <a:buAutoNum type="arabicPeriod"/>
            </a:pPr>
            <a:r>
              <a:rPr lang="en-US" sz="1200" dirty="0" err="1">
                <a:effectLst/>
                <a:ea typeface="Calibri" panose="020F0502020204030204" pitchFamily="34" charset="0"/>
                <a:cs typeface="Arial" panose="020B0604020202020204" pitchFamily="34" charset="0"/>
              </a:rPr>
              <a:t>Adadi</a:t>
            </a:r>
            <a:r>
              <a:rPr lang="en-US" sz="1200" dirty="0">
                <a:effectLst/>
                <a:ea typeface="Calibri" panose="020F0502020204030204" pitchFamily="34" charset="0"/>
                <a:cs typeface="Arial" panose="020B0604020202020204" pitchFamily="34" charset="0"/>
              </a:rPr>
              <a:t>, A., &amp; </a:t>
            </a:r>
            <a:r>
              <a:rPr lang="en-US" sz="1200" dirty="0" err="1">
                <a:effectLst/>
                <a:ea typeface="Calibri" panose="020F0502020204030204" pitchFamily="34" charset="0"/>
                <a:cs typeface="Arial" panose="020B0604020202020204" pitchFamily="34" charset="0"/>
              </a:rPr>
              <a:t>Berrada</a:t>
            </a:r>
            <a:r>
              <a:rPr lang="en-US" sz="1200" dirty="0">
                <a:effectLst/>
                <a:ea typeface="Calibri" panose="020F0502020204030204" pitchFamily="34" charset="0"/>
                <a:cs typeface="Arial" panose="020B0604020202020204" pitchFamily="34" charset="0"/>
              </a:rPr>
              <a:t>, M. (2018). Peeking Inside the Black-Box: A Survey on Explainable Artificial Intelligence (XAI). </a:t>
            </a:r>
            <a:r>
              <a:rPr lang="en-US" sz="1200" i="1" dirty="0">
                <a:effectLst/>
                <a:ea typeface="Calibri" panose="020F0502020204030204" pitchFamily="34" charset="0"/>
                <a:cs typeface="Arial" panose="020B0604020202020204" pitchFamily="34" charset="0"/>
              </a:rPr>
              <a:t>IEEE Access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6</a:t>
            </a:r>
            <a:r>
              <a:rPr lang="en-US" sz="1200" dirty="0">
                <a:effectLst/>
                <a:ea typeface="Calibri" panose="020F0502020204030204" pitchFamily="34" charset="0"/>
                <a:cs typeface="Arial" panose="020B0604020202020204" pitchFamily="34" charset="0"/>
              </a:rPr>
              <a:t>(52), 138-160. https://doi.org/10.1109/access.2018.2870052</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Anowar, F., &amp; Sadaoui, S. (2020). Incremental Neural-Network Learning for Big Fraud Data. </a:t>
            </a:r>
            <a:r>
              <a:rPr lang="en-US" sz="1200" i="1" dirty="0">
                <a:effectLst/>
                <a:ea typeface="Calibri" panose="020F0502020204030204" pitchFamily="34" charset="0"/>
                <a:cs typeface="Arial" panose="020B0604020202020204" pitchFamily="34" charset="0"/>
              </a:rPr>
              <a:t>2020 IEEE International Conference On Systems, Man, And Cybernetics (SMC)</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1</a:t>
            </a:r>
            <a:r>
              <a:rPr lang="en-US" sz="1200" dirty="0">
                <a:effectLst/>
                <a:ea typeface="Calibri" panose="020F0502020204030204" pitchFamily="34" charset="0"/>
                <a:cs typeface="Arial" panose="020B0604020202020204" pitchFamily="34" charset="0"/>
              </a:rPr>
              <a:t>(1), 1-4. https://doi.org/10.1109/smc42975.2020.9283136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Gee, J., &amp; Button, M. (2019). </a:t>
            </a:r>
            <a:r>
              <a:rPr lang="en-US" sz="1200" i="1" dirty="0">
                <a:effectLst/>
                <a:ea typeface="Calibri" panose="020F0502020204030204" pitchFamily="34" charset="0"/>
                <a:cs typeface="Arial" panose="020B0604020202020204" pitchFamily="34" charset="0"/>
              </a:rPr>
              <a:t>The Financial Cost of Fraud 2019</a:t>
            </a:r>
            <a:r>
              <a:rPr lang="en-US" sz="1200" dirty="0">
                <a:effectLst/>
                <a:ea typeface="Calibri" panose="020F0502020204030204" pitchFamily="34" charset="0"/>
                <a:cs typeface="Arial" panose="020B0604020202020204" pitchFamily="34" charset="0"/>
              </a:rPr>
              <a:t>. Crowe.com. Retrieved 16 October 2022, from https://www.crowe.com/uk/croweuk/-/media/Crowe/Firms/Europe/uk/CroweUK/PDF-publications/The-Financial-Cost-of-Fraud-2019.</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a:effectLst/>
                <a:ea typeface="Calibri" panose="020F0502020204030204" pitchFamily="34" charset="0"/>
                <a:cs typeface="Arial" panose="020B0604020202020204" pitchFamily="34" charset="0"/>
              </a:rPr>
              <a:t>Nguyen, T., Tahir, H., Abdelrazek, M., &amp; Babar, A. (2022). </a:t>
            </a:r>
            <a:r>
              <a:rPr lang="en-US" sz="1200" i="1" dirty="0">
                <a:effectLst/>
                <a:ea typeface="Calibri" panose="020F0502020204030204" pitchFamily="34" charset="0"/>
                <a:cs typeface="Arial" panose="020B0604020202020204" pitchFamily="34" charset="0"/>
              </a:rPr>
              <a:t>Deep Learning Methods for Credit Card Fraud Detection</a:t>
            </a:r>
            <a:r>
              <a:rPr lang="en-US" sz="1200" dirty="0">
                <a:effectLst/>
                <a:ea typeface="Calibri" panose="020F0502020204030204" pitchFamily="34" charset="0"/>
                <a:cs typeface="Arial" panose="020B0604020202020204" pitchFamily="34" charset="0"/>
              </a:rPr>
              <a:t>. arXiv.org. Retrieved 16 October 2022, from https://doi.org/10.48550/arXiv.2012.03754.</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a:pPr>
            <a:r>
              <a:rPr lang="en-US" sz="1200" dirty="0" err="1">
                <a:effectLst/>
                <a:ea typeface="Calibri" panose="020F0502020204030204" pitchFamily="34" charset="0"/>
                <a:cs typeface="Arial" panose="020B0604020202020204" pitchFamily="34" charset="0"/>
              </a:rPr>
              <a:t>Psychoula</a:t>
            </a:r>
            <a:r>
              <a:rPr lang="en-US" sz="1200" dirty="0">
                <a:effectLst/>
                <a:ea typeface="Calibri" panose="020F0502020204030204" pitchFamily="34" charset="0"/>
                <a:cs typeface="Arial" panose="020B0604020202020204" pitchFamily="34" charset="0"/>
              </a:rPr>
              <a:t>, I., Gutmann, A., </a:t>
            </a:r>
            <a:r>
              <a:rPr lang="en-US" sz="1200" dirty="0" err="1">
                <a:effectLst/>
                <a:ea typeface="Calibri" panose="020F0502020204030204" pitchFamily="34" charset="0"/>
                <a:cs typeface="Arial" panose="020B0604020202020204" pitchFamily="34" charset="0"/>
              </a:rPr>
              <a:t>Mainali</a:t>
            </a:r>
            <a:r>
              <a:rPr lang="en-US" sz="1200" dirty="0">
                <a:effectLst/>
                <a:ea typeface="Calibri" panose="020F0502020204030204" pitchFamily="34" charset="0"/>
                <a:cs typeface="Arial" panose="020B0604020202020204" pitchFamily="34" charset="0"/>
              </a:rPr>
              <a:t>, P., Lee, S., Dunphy, P., &amp; </a:t>
            </a:r>
            <a:r>
              <a:rPr lang="en-US" sz="1200" dirty="0" err="1">
                <a:effectLst/>
                <a:ea typeface="Calibri" panose="020F0502020204030204" pitchFamily="34" charset="0"/>
                <a:cs typeface="Arial" panose="020B0604020202020204" pitchFamily="34" charset="0"/>
              </a:rPr>
              <a:t>Petitcolas</a:t>
            </a:r>
            <a:r>
              <a:rPr lang="en-US" sz="1200" dirty="0">
                <a:effectLst/>
                <a:ea typeface="Calibri" panose="020F0502020204030204" pitchFamily="34" charset="0"/>
                <a:cs typeface="Arial" panose="020B0604020202020204" pitchFamily="34" charset="0"/>
              </a:rPr>
              <a:t>, F. (2021). Explainable Machine Learning for Fraud Detection. </a:t>
            </a:r>
            <a:r>
              <a:rPr lang="en-US" sz="1200" i="1" dirty="0">
                <a:effectLst/>
                <a:ea typeface="Calibri" panose="020F0502020204030204" pitchFamily="34" charset="0"/>
                <a:cs typeface="Arial" panose="020B0604020202020204" pitchFamily="34" charset="0"/>
              </a:rPr>
              <a:t>Computer</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54</a:t>
            </a:r>
            <a:r>
              <a:rPr lang="en-US" sz="1200" dirty="0">
                <a:effectLst/>
                <a:ea typeface="Calibri" panose="020F0502020204030204" pitchFamily="34" charset="0"/>
                <a:cs typeface="Arial" panose="020B0604020202020204" pitchFamily="34" charset="0"/>
              </a:rPr>
              <a:t>(10), 49-59. https://doi.org/10.1109/mc.2021.3081249</a:t>
            </a:r>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RB, A., &amp; KR, S. (2021). Credit card fraud detection using artificial neural network. </a:t>
            </a:r>
            <a:r>
              <a:rPr lang="en-US" sz="1200" i="1" dirty="0">
                <a:effectLst/>
                <a:ea typeface="Calibri" panose="020F0502020204030204" pitchFamily="34" charset="0"/>
                <a:cs typeface="Arial" panose="020B0604020202020204" pitchFamily="34" charset="0"/>
              </a:rPr>
              <a:t>Global Transitions Proceedings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2</a:t>
            </a:r>
            <a:r>
              <a:rPr lang="en-US" sz="1200" dirty="0">
                <a:effectLst/>
                <a:ea typeface="Calibri" panose="020F0502020204030204" pitchFamily="34" charset="0"/>
                <a:cs typeface="Arial" panose="020B0604020202020204" pitchFamily="34" charset="0"/>
              </a:rPr>
              <a:t>(1), 35-41. https://doi.org/10.1016/j.gltp.2021.01.006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Sharma, A., &amp; </a:t>
            </a:r>
            <a:r>
              <a:rPr lang="en-US" sz="1200" dirty="0" err="1">
                <a:effectLst/>
                <a:ea typeface="Calibri" panose="020F0502020204030204" pitchFamily="34" charset="0"/>
                <a:cs typeface="Arial" panose="020B0604020202020204" pitchFamily="34" charset="0"/>
              </a:rPr>
              <a:t>Bathla</a:t>
            </a:r>
            <a:r>
              <a:rPr lang="en-US" sz="1200" dirty="0">
                <a:effectLst/>
                <a:ea typeface="Calibri" panose="020F0502020204030204" pitchFamily="34" charset="0"/>
                <a:cs typeface="Arial" panose="020B0604020202020204" pitchFamily="34" charset="0"/>
              </a:rPr>
              <a:t>, N. (2020). Review on credit card fraud detection and classification by Machine Learning and Data Mining approaches. </a:t>
            </a:r>
            <a:r>
              <a:rPr lang="en-US" sz="1200" i="1" dirty="0">
                <a:effectLst/>
                <a:ea typeface="Calibri" panose="020F0502020204030204" pitchFamily="34" charset="0"/>
                <a:cs typeface="Arial" panose="020B0604020202020204" pitchFamily="34" charset="0"/>
              </a:rPr>
              <a:t>Review On Credit Card Fraud Detection And Classification By Machine Learning And Data Mining Approaches</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6</a:t>
            </a:r>
            <a:r>
              <a:rPr lang="en-US" sz="1200" dirty="0">
                <a:effectLst/>
                <a:ea typeface="Calibri" panose="020F0502020204030204" pitchFamily="34" charset="0"/>
                <a:cs typeface="Arial" panose="020B0604020202020204" pitchFamily="34" charset="0"/>
              </a:rPr>
              <a:t>, 687-692. Retrieved 16 October 2022, from https://www.semanticscholar.org/paper/Review-on-credit-card-fraud-detection-and-by-and-Sharma-Bathla/b6c839cadb4c6281a934a8788fec93d5482e6af4.</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Sinanc, D., Demirezen, U., &amp; Sağıroğlu, Ş. (2021). Explainable Credit Card Fraud Detection with Image Conversion. </a:t>
            </a:r>
            <a:r>
              <a:rPr lang="en-US" sz="1200" i="1" dirty="0">
                <a:effectLst/>
                <a:ea typeface="Calibri" panose="020F0502020204030204" pitchFamily="34" charset="0"/>
                <a:cs typeface="Arial" panose="020B0604020202020204" pitchFamily="34" charset="0"/>
              </a:rPr>
              <a:t>ADCAIJ: Advances In Distributed Computing And Artificial Intelligence Journal</a:t>
            </a:r>
            <a:r>
              <a:rPr lang="en-US" sz="1200" dirty="0">
                <a:effectLst/>
                <a:ea typeface="Calibri" panose="020F0502020204030204" pitchFamily="34" charset="0"/>
                <a:cs typeface="Arial" panose="020B0604020202020204" pitchFamily="34" charset="0"/>
              </a:rPr>
              <a:t>, </a:t>
            </a:r>
            <a:r>
              <a:rPr lang="en-US" sz="1200" i="1" dirty="0">
                <a:effectLst/>
                <a:ea typeface="Calibri" panose="020F0502020204030204" pitchFamily="34" charset="0"/>
                <a:cs typeface="Arial" panose="020B0604020202020204" pitchFamily="34" charset="0"/>
              </a:rPr>
              <a:t>10</a:t>
            </a:r>
            <a:r>
              <a:rPr lang="en-US" sz="1200" dirty="0">
                <a:effectLst/>
                <a:ea typeface="Calibri" panose="020F0502020204030204" pitchFamily="34" charset="0"/>
                <a:cs typeface="Arial" panose="020B0604020202020204" pitchFamily="34" charset="0"/>
              </a:rPr>
              <a:t>(1), 63-76. https://doi.org/10.14201/adcaij20211016376</a:t>
            </a:r>
            <a:endParaRPr lang="en-IE" sz="1200" dirty="0">
              <a:effectLst/>
              <a:ea typeface="Calibri" panose="020F0502020204030204" pitchFamily="34" charset="0"/>
              <a:cs typeface="Arial" panose="020B0604020202020204" pitchFamily="34" charset="0"/>
            </a:endParaRPr>
          </a:p>
          <a:p>
            <a:pPr marL="228600" indent="-228600">
              <a:lnSpc>
                <a:spcPct val="150000"/>
              </a:lnSpc>
              <a:spcAft>
                <a:spcPts val="1680"/>
              </a:spcAft>
              <a:buFont typeface="+mj-lt"/>
              <a:buAutoNum type="arabicPeriod" startAt="6"/>
            </a:pPr>
            <a:r>
              <a:rPr lang="en-US" sz="1200" dirty="0">
                <a:effectLst/>
                <a:ea typeface="Calibri" panose="020F0502020204030204" pitchFamily="34" charset="0"/>
                <a:cs typeface="Arial" panose="020B0604020202020204" pitchFamily="34" charset="0"/>
              </a:rPr>
              <a:t>Whatman, P. (2022). </a:t>
            </a:r>
            <a:r>
              <a:rPr lang="en-US" sz="1200" i="1" dirty="0">
                <a:effectLst/>
                <a:ea typeface="Calibri" panose="020F0502020204030204" pitchFamily="34" charset="0"/>
                <a:cs typeface="Arial" panose="020B0604020202020204" pitchFamily="34" charset="0"/>
              </a:rPr>
              <a:t>Credit card statistics 2022: 65+ facts for Europe, UK, and US</a:t>
            </a:r>
            <a:r>
              <a:rPr lang="en-US" sz="1200" dirty="0">
                <a:effectLst/>
                <a:ea typeface="Calibri" panose="020F0502020204030204" pitchFamily="34" charset="0"/>
                <a:cs typeface="Arial" panose="020B0604020202020204" pitchFamily="34" charset="0"/>
              </a:rPr>
              <a:t>. Blog.spendesk.com. Retrieved 16 October 2022, from https://blog.spendesk.com/en/credit-card-statistics-2020.</a:t>
            </a:r>
            <a:endParaRPr lang="en-IE" sz="1200" dirty="0">
              <a:effectLst/>
              <a:ea typeface="Calibri" panose="020F0502020204030204" pitchFamily="34" charset="0"/>
              <a:cs typeface="Arial" panose="020B0604020202020204" pitchFamily="34" charset="0"/>
            </a:endParaRPr>
          </a:p>
          <a:p>
            <a:pPr>
              <a:buFont typeface="Arial" panose="020B0604020202020204" pitchFamily="34" charset="0"/>
              <a:buChar char="•"/>
            </a:pPr>
            <a:endParaRPr lang="en-GB" sz="1200" dirty="0"/>
          </a:p>
          <a:p>
            <a:endParaRPr lang="en-GB" sz="1200" dirty="0"/>
          </a:p>
          <a:p>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of Your Experiment</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rmAutofit/>
          </a:bodyPr>
          <a:lstStyle/>
          <a:p>
            <a:pPr marL="457200" indent="-457200">
              <a:buFont typeface="+mj-lt"/>
              <a:buAutoNum type="arabicPeriod"/>
            </a:pPr>
            <a:r>
              <a:rPr lang="en-GB" sz="2000" dirty="0"/>
              <a:t>Performance metric 1…</a:t>
            </a:r>
          </a:p>
          <a:p>
            <a:pPr marL="457200" indent="-457200">
              <a:buFont typeface="+mj-lt"/>
              <a:buAutoNum type="arabicPeriod"/>
            </a:pPr>
            <a:r>
              <a:rPr lang="en-GB" sz="2000" dirty="0"/>
              <a:t>Performance metric 2…</a:t>
            </a:r>
          </a:p>
          <a:p>
            <a:pPr marL="457200" indent="-457200">
              <a:buFont typeface="+mj-lt"/>
              <a:buAutoNum type="arabicPeriod"/>
            </a:pPr>
            <a:r>
              <a:rPr lang="en-GB" sz="2000" dirty="0"/>
              <a:t>Performance metric 3…</a:t>
            </a:r>
          </a:p>
          <a:p>
            <a:pPr marL="457200" indent="-457200">
              <a:buFont typeface="+mj-lt"/>
              <a:buAutoNum type="arabicPeriod"/>
            </a:pPr>
            <a:r>
              <a:rPr lang="en-GB" sz="2000" dirty="0"/>
              <a:t>Performance metric 4…</a:t>
            </a:r>
          </a:p>
          <a:p>
            <a:pPr marL="457200" indent="-457200">
              <a:buFont typeface="+mj-lt"/>
              <a:buAutoNum type="arabicPeriod"/>
            </a:pPr>
            <a:r>
              <a:rPr lang="en-GB" sz="2000" dirty="0"/>
              <a:t>Performance metric 5…</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1412</Words>
  <Application>Microsoft Office PowerPoint</Application>
  <PresentationFormat>Widescreen</PresentationFormat>
  <Paragraphs>81</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Helvetica Neue</vt:lpstr>
      <vt:lpstr>1_RetrospectVTI</vt:lpstr>
      <vt:lpstr>Research Design + Proposal Writing (CA1) - Research Question -  Hypothesis -  Preliminary Design</vt:lpstr>
      <vt:lpstr>Domain, scope, assumptions, limitations and delimitations of research - ACM 2012</vt:lpstr>
      <vt:lpstr>Gaps in the literature and research question</vt:lpstr>
      <vt:lpstr>Hypothesis</vt:lpstr>
      <vt:lpstr>Feasibility of the Study</vt:lpstr>
      <vt:lpstr>Bibliography</vt:lpstr>
      <vt:lpstr>Bibliography</vt:lpstr>
      <vt:lpstr>Performance Metrics of Your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44</cp:revision>
  <dcterms:created xsi:type="dcterms:W3CDTF">2020-09-18T17:24:14Z</dcterms:created>
  <dcterms:modified xsi:type="dcterms:W3CDTF">2022-10-21T18:25:48Z</dcterms:modified>
</cp:coreProperties>
</file>