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6247" autoAdjust="0"/>
  </p:normalViewPr>
  <p:slideViewPr>
    <p:cSldViewPr snapToGrid="0">
      <p:cViewPr varScale="1">
        <p:scale>
          <a:sx n="111" d="100"/>
          <a:sy n="111" d="100"/>
        </p:scale>
        <p:origin x="42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(Batageri &amp; Kumar, 2021; Anowar &amp; Sadaoui, 2020)</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interpret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~3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ML classifications (fraud detection in this dissertation), but as it requires the use of a ‘background data set’ to infer its values for feature ranking it may be necessary to avoid the use of the full dataset for performance reasons (with possible impact on the accuracy of explanations).</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Fortunately, I have access to a ‘new’ internal company compiled dataset of 250k credit card fraud records that may </a:t>
            </a:r>
            <a:r>
              <a:rPr lang="en-GB" dirty="0">
                <a:solidFill>
                  <a:schemeClr val="tx1"/>
                </a:solidFill>
                <a:ea typeface="Times New Roman" panose="02020603050405020304" pitchFamily="18" charset="0"/>
              </a:rPr>
              <a:t>avoid potential bias in other datasets, and </a:t>
            </a:r>
            <a:r>
              <a:rPr lang="en-GB" dirty="0">
                <a:solidFill>
                  <a:schemeClr val="tx1"/>
                </a:solidFill>
                <a:effectLst/>
                <a:ea typeface="Times New Roman" panose="02020603050405020304" pitchFamily="18" charset="0"/>
              </a:rPr>
              <a:t>ideally has the detail to feed into meaningful XAI outputs.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avoid resampling as a pre-processing step.</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and there is no cast iron process to ensure this trustworthiness. This dissertation hopes to build on this body of work in the area of credit card fraud detection, and attempt to address the gaps listed here below.</a:t>
            </a:r>
          </a:p>
          <a:p>
            <a:pPr marL="457200" indent="-457200" algn="l">
              <a:buFont typeface="+mj-lt"/>
              <a:buAutoNum type="arabicPeriod"/>
            </a:pPr>
            <a:r>
              <a:rPr lang="en-GB" dirty="0">
                <a:solidFill>
                  <a:schemeClr val="tx1"/>
                </a:solidFill>
              </a:rPr>
              <a:t>Adadi &amp; Berrada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This dissertation aims to build a workable real-time interface to a credit card fraud detection ML production model, so a ~3 second response time for results and explanations will be part of the success criteria. Early prototyping in the dissertation effort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675658"/>
            <a:ext cx="11844067" cy="584775"/>
          </a:xfrm>
          <a:prstGeom prst="rect">
            <a:avLst/>
          </a:prstGeom>
          <a:noFill/>
        </p:spPr>
        <p:txBody>
          <a:bodyPr wrap="square">
            <a:spAutoFit/>
          </a:bodyPr>
          <a:lstStyle/>
          <a:p>
            <a:r>
              <a:rPr lang="en-IE" sz="1600" b="1" dirty="0"/>
              <a:t>Research Question</a:t>
            </a:r>
            <a:r>
              <a:rPr lang="en-IE" sz="1600" dirty="0"/>
              <a:t>: Is it possible to clearly explain to a financial auditor/investigator, in ‘real-time’, the explicit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Null Hypothesis</a:t>
            </a:r>
          </a:p>
          <a:p>
            <a:r>
              <a:rPr lang="en-GB" sz="16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815882"/>
          </a:xfrm>
          <a:prstGeom prst="rect">
            <a:avLst/>
          </a:prstGeom>
          <a:noFill/>
        </p:spPr>
        <p:txBody>
          <a:bodyPr wrap="square">
            <a:spAutoFit/>
          </a:bodyPr>
          <a:lstStyle/>
          <a:p>
            <a:r>
              <a:rPr lang="en-IE" sz="1600" b="1" dirty="0"/>
              <a:t>Alternate Hypothesis</a:t>
            </a:r>
          </a:p>
          <a:p>
            <a:endParaRPr lang="en-IE" sz="1600" b="1" dirty="0"/>
          </a:p>
          <a:p>
            <a:r>
              <a:rPr lang="en-IE" sz="1600" b="1" dirty="0">
                <a:solidFill>
                  <a:srgbClr val="000000"/>
                </a:solidFill>
                <a:effectLst/>
                <a:ea typeface="Times New Roman" panose="02020603050405020304" pitchFamily="18" charset="0"/>
              </a:rPr>
              <a:t>IF </a:t>
            </a:r>
            <a:r>
              <a:rPr lang="en-IE" sz="1600" dirty="0">
                <a:solidFill>
                  <a:srgbClr val="000000"/>
                </a:solidFill>
                <a:effectLst/>
                <a:ea typeface="Times New Roman" panose="02020603050405020304" pitchFamily="18" charset="0"/>
              </a:rPr>
              <a:t>I</a:t>
            </a:r>
            <a:r>
              <a:rPr lang="en-IE" sz="1600" b="1" dirty="0">
                <a:solidFill>
                  <a:srgbClr val="000000"/>
                </a:solidFill>
                <a:effectLst/>
                <a:ea typeface="Times New Roman" panose="02020603050405020304" pitchFamily="18" charset="0"/>
              </a:rPr>
              <a:t> </a:t>
            </a:r>
            <a:r>
              <a:rPr lang="en-IE" sz="16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600" dirty="0">
              <a:effectLst/>
              <a:ea typeface="Calibri" panose="020F0502020204030204" pitchFamily="34" charset="0"/>
            </a:endParaRPr>
          </a:p>
          <a:p>
            <a:r>
              <a:rPr lang="en-IE" sz="1600" b="1" dirty="0">
                <a:solidFill>
                  <a:srgbClr val="000000"/>
                </a:solidFill>
                <a:effectLst/>
                <a:ea typeface="Times New Roman" panose="02020603050405020304" pitchFamily="18" charset="0"/>
              </a:rPr>
              <a:t>THEN</a:t>
            </a:r>
            <a:r>
              <a:rPr lang="en-IE" sz="1600" dirty="0">
                <a:solidFill>
                  <a:srgbClr val="000000"/>
                </a:solidFill>
                <a:effectLst/>
                <a:ea typeface="Times New Roman" panose="02020603050405020304" pitchFamily="18" charset="0"/>
              </a:rPr>
              <a:t> the real-time model output will demonstrate a high </a:t>
            </a:r>
            <a:r>
              <a:rPr lang="en-IE" sz="1600" b="1" i="1" dirty="0">
                <a:solidFill>
                  <a:srgbClr val="000000"/>
                </a:solidFill>
                <a:effectLst/>
                <a:ea typeface="Times New Roman" panose="02020603050405020304" pitchFamily="18" charset="0"/>
              </a:rPr>
              <a:t>Recall</a:t>
            </a:r>
            <a:r>
              <a:rPr lang="en-IE" sz="1600" dirty="0">
                <a:solidFill>
                  <a:srgbClr val="000000"/>
                </a:solidFill>
                <a:effectLst/>
                <a:ea typeface="Times New Roman" panose="02020603050405020304" pitchFamily="18" charset="0"/>
              </a:rPr>
              <a:t> value, and for a specific ‘local’ instance record will contain the top 10 most important features, as ranked by both SHAP and LIME outputs, that drove the classification result.    </a:t>
            </a:r>
            <a:endParaRPr lang="en-IE" sz="1600" b="1" i="1" dirty="0">
              <a:solidFill>
                <a:srgbClr val="FF0000"/>
              </a:solidFill>
              <a:effectLst/>
              <a:ea typeface="Calibri" panose="020F0502020204030204" pitchFamily="34" charset="0"/>
            </a:endParaRPr>
          </a:p>
          <a:p>
            <a:endParaRPr lang="en-IE" sz="1600"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normAutofit/>
          </a:bodyPr>
          <a:lstStyle/>
          <a:p>
            <a:r>
              <a:rPr lang="en-GB" dirty="0"/>
              <a:t>Feasibility of the Study – Sequence of Tasks Planned</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graphicFrame>
        <p:nvGraphicFramePr>
          <p:cNvPr id="8" name="Table 7">
            <a:extLst>
              <a:ext uri="{FF2B5EF4-FFF2-40B4-BE49-F238E27FC236}">
                <a16:creationId xmlns:a16="http://schemas.microsoft.com/office/drawing/2014/main" id="{350B1865-E7AF-1816-98CC-70AE4D7C8606}"/>
              </a:ext>
            </a:extLst>
          </p:cNvPr>
          <p:cNvGraphicFramePr>
            <a:graphicFrameLocks noGrp="1"/>
          </p:cNvGraphicFramePr>
          <p:nvPr>
            <p:extLst>
              <p:ext uri="{D42A27DB-BD31-4B8C-83A1-F6EECF244321}">
                <p14:modId xmlns:p14="http://schemas.microsoft.com/office/powerpoint/2010/main" val="209515676"/>
              </p:ext>
            </p:extLst>
          </p:nvPr>
        </p:nvGraphicFramePr>
        <p:xfrm>
          <a:off x="1207698" y="1949570"/>
          <a:ext cx="10593239" cy="4287331"/>
        </p:xfrm>
        <a:graphic>
          <a:graphicData uri="http://schemas.openxmlformats.org/drawingml/2006/table">
            <a:tbl>
              <a:tblPr/>
              <a:tblGrid>
                <a:gridCol w="336705">
                  <a:extLst>
                    <a:ext uri="{9D8B030D-6E8A-4147-A177-3AD203B41FA5}">
                      <a16:colId xmlns:a16="http://schemas.microsoft.com/office/drawing/2014/main" val="684750336"/>
                    </a:ext>
                  </a:extLst>
                </a:gridCol>
                <a:gridCol w="5196255">
                  <a:extLst>
                    <a:ext uri="{9D8B030D-6E8A-4147-A177-3AD203B41FA5}">
                      <a16:colId xmlns:a16="http://schemas.microsoft.com/office/drawing/2014/main" val="1255806606"/>
                    </a:ext>
                  </a:extLst>
                </a:gridCol>
                <a:gridCol w="3137179">
                  <a:extLst>
                    <a:ext uri="{9D8B030D-6E8A-4147-A177-3AD203B41FA5}">
                      <a16:colId xmlns:a16="http://schemas.microsoft.com/office/drawing/2014/main" val="2140536782"/>
                    </a:ext>
                  </a:extLst>
                </a:gridCol>
                <a:gridCol w="592471">
                  <a:extLst>
                    <a:ext uri="{9D8B030D-6E8A-4147-A177-3AD203B41FA5}">
                      <a16:colId xmlns:a16="http://schemas.microsoft.com/office/drawing/2014/main" val="1509157873"/>
                    </a:ext>
                  </a:extLst>
                </a:gridCol>
                <a:gridCol w="709021">
                  <a:extLst>
                    <a:ext uri="{9D8B030D-6E8A-4147-A177-3AD203B41FA5}">
                      <a16:colId xmlns:a16="http://schemas.microsoft.com/office/drawing/2014/main" val="1254175894"/>
                    </a:ext>
                  </a:extLst>
                </a:gridCol>
                <a:gridCol w="621608">
                  <a:extLst>
                    <a:ext uri="{9D8B030D-6E8A-4147-A177-3AD203B41FA5}">
                      <a16:colId xmlns:a16="http://schemas.microsoft.com/office/drawing/2014/main" val="3309096856"/>
                    </a:ext>
                  </a:extLst>
                </a:gridCol>
              </a:tblGrid>
              <a:tr h="222455">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IE" sz="1400" b="1" i="0" u="none" strike="noStrike" dirty="0">
                          <a:solidFill>
                            <a:srgbClr val="000000"/>
                          </a:solidFill>
                          <a:effectLst/>
                          <a:latin typeface="Calibri" panose="020F0502020204030204" pitchFamily="34" charset="0"/>
                        </a:rPr>
                        <a:t>Weeks</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E"/>
                    </a:p>
                  </a:txBody>
                  <a:tcPr/>
                </a:tc>
                <a:tc>
                  <a:txBody>
                    <a:bodyPr/>
                    <a:lstStyle/>
                    <a:p>
                      <a:pPr algn="ctr" fontAlgn="b"/>
                      <a:r>
                        <a:rPr lang="en-IE" sz="1400" b="1" i="0" u="none" strike="noStrike" dirty="0">
                          <a:solidFill>
                            <a:srgbClr val="000000"/>
                          </a:solidFill>
                          <a:effectLst/>
                          <a:latin typeface="Calibri" panose="020F0502020204030204" pitchFamily="34" charset="0"/>
                        </a:rPr>
                        <a:t>20</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5342265"/>
                  </a:ext>
                </a:extLst>
              </a:tr>
              <a:tr h="212344">
                <a:tc>
                  <a:txBody>
                    <a:bodyPr/>
                    <a:lstStyle/>
                    <a:p>
                      <a:pPr algn="ctr" fontAlgn="b"/>
                      <a:r>
                        <a:rPr lang="en-IE" sz="1200" b="1" i="0" u="none" strike="noStrike" dirty="0">
                          <a:solidFill>
                            <a:srgbClr val="000000"/>
                          </a:solidFill>
                          <a:effectLst/>
                          <a:latin typeface="Calibri" panose="020F0502020204030204" pitchFamily="34" charset="0"/>
                        </a:rPr>
                        <a:t>Task</a:t>
                      </a:r>
                    </a:p>
                  </a:txBody>
                  <a:tcPr marL="8870" marR="8870" marT="887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Description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Additional Comment</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Duration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Remaining</a:t>
                      </a:r>
                    </a:p>
                  </a:txBody>
                  <a:tcPr marL="8870" marR="8870" marT="887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067023"/>
                  </a:ext>
                </a:extLst>
              </a:tr>
              <a:tr h="606698">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Working </a:t>
                      </a:r>
                      <a:r>
                        <a:rPr lang="en-GB" sz="1200" b="1" i="1" u="none" strike="noStrike" dirty="0">
                          <a:solidFill>
                            <a:srgbClr val="000000"/>
                          </a:solidFill>
                          <a:effectLst/>
                          <a:latin typeface="Calibri" panose="020F0502020204030204" pitchFamily="34" charset="0"/>
                        </a:rPr>
                        <a:t>prototype/baseline</a:t>
                      </a:r>
                      <a:r>
                        <a:rPr lang="en-GB" sz="1200" b="0" i="0" u="none" strike="noStrike" dirty="0">
                          <a:solidFill>
                            <a:srgbClr val="000000"/>
                          </a:solidFill>
                          <a:effectLst/>
                          <a:latin typeface="Calibri" panose="020F0502020204030204" pitchFamily="34" charset="0"/>
                        </a:rPr>
                        <a:t> logistic regression model trained/deployed in a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Credit card fraud dataset is already in place. Outputs, including feature importance, assessed only within the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071207"/>
                  </a:ext>
                </a:extLst>
              </a:tr>
              <a:tr h="404466">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Feature selection on dataset to focus on 40+ most relevant, and explainable, attributes.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Re-run baseline model in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6448029"/>
                  </a:ext>
                </a:extLst>
              </a:tr>
              <a:tr h="404466">
                <a:tc>
                  <a:txBody>
                    <a:bodyPr/>
                    <a:lstStyle/>
                    <a:p>
                      <a:pPr algn="ctr" fontAlgn="t"/>
                      <a:r>
                        <a:rPr lang="en-IE" sz="1200" b="0" i="0" u="none" strike="noStrike">
                          <a:solidFill>
                            <a:srgbClr val="000000"/>
                          </a:solidFill>
                          <a:effectLst/>
                          <a:latin typeface="Calibri" panose="020F0502020204030204" pitchFamily="34" charset="0"/>
                        </a:rPr>
                        <a:t>3</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Select appropriate NN algorithm for explainability project and train/deploy new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Ensure F1 and recall performance criteria met. Run in cloud workspace.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16.5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374346"/>
                  </a:ext>
                </a:extLst>
              </a:tr>
              <a:tr h="404466">
                <a:tc>
                  <a:txBody>
                    <a:bodyPr/>
                    <a:lstStyle/>
                    <a:p>
                      <a:pPr algn="ctr" fontAlgn="t"/>
                      <a:r>
                        <a:rPr lang="en-IE" sz="1200" b="0" i="0" u="none" strike="noStrike">
                          <a:solidFill>
                            <a:srgbClr val="000000"/>
                          </a:solidFill>
                          <a:effectLst/>
                          <a:latin typeface="Calibri" panose="020F0502020204030204" pitchFamily="34" charset="0"/>
                        </a:rPr>
                        <a:t>4</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SHAP values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Compare against feature importance from logistic regression baseline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14.5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1393551"/>
                  </a:ext>
                </a:extLst>
              </a:tr>
              <a:tr h="404466">
                <a:tc>
                  <a:txBody>
                    <a:bodyPr/>
                    <a:lstStyle/>
                    <a:p>
                      <a:pPr algn="ctr" fontAlgn="t"/>
                      <a:r>
                        <a:rPr lang="en-IE" sz="1200" b="0" i="0" u="none" strike="noStrike">
                          <a:solidFill>
                            <a:srgbClr val="000000"/>
                          </a:solidFill>
                          <a:effectLst/>
                          <a:latin typeface="Calibri" panose="020F0502020204030204" pitchFamily="34" charset="0"/>
                        </a:rPr>
                        <a:t>5</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LIME explanations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As above.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12.5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7843036"/>
                  </a:ext>
                </a:extLst>
              </a:tr>
              <a:tr h="202232">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Document Interim findings on hypothesis testing objectives.</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10.5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98028308"/>
                  </a:ext>
                </a:extLst>
              </a:tr>
              <a:tr h="202232">
                <a:tc>
                  <a:txBody>
                    <a:bodyPr/>
                    <a:lstStyle/>
                    <a:p>
                      <a:pPr algn="ctr" fontAlgn="t"/>
                      <a:r>
                        <a:rPr lang="en-IE" sz="1200" b="0" i="0" u="none" strike="noStrike">
                          <a:solidFill>
                            <a:srgbClr val="000000"/>
                          </a:solidFill>
                          <a:effectLst/>
                          <a:latin typeface="Calibri" panose="020F0502020204030204" pitchFamily="34" charset="0"/>
                        </a:rPr>
                        <a:t>7</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Build external hosted UI interface to allow real time input of ‘unseen’ fraud data.</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Return Classification result to external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6365293"/>
                  </a:ext>
                </a:extLst>
              </a:tr>
              <a:tr h="404466">
                <a:tc>
                  <a:txBody>
                    <a:bodyPr/>
                    <a:lstStyle/>
                    <a:p>
                      <a:pPr algn="ctr" fontAlgn="t"/>
                      <a:r>
                        <a:rPr lang="en-IE" sz="1200" b="0" i="0" u="none" strike="noStrike">
                          <a:solidFill>
                            <a:srgbClr val="000000"/>
                          </a:solidFill>
                          <a:effectLst/>
                          <a:latin typeface="Calibri" panose="020F0502020204030204" pitchFamily="34" charset="0"/>
                        </a:rPr>
                        <a:t>8</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Augment UI interface with graphical display of model explanations.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Demonstrate if application can present hypothesis proof (or not).</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297277"/>
                  </a:ext>
                </a:extLst>
              </a:tr>
              <a:tr h="202232">
                <a:tc>
                  <a:txBody>
                    <a:bodyPr/>
                    <a:lstStyle/>
                    <a:p>
                      <a:pPr algn="ctr" fontAlgn="t"/>
                      <a:r>
                        <a:rPr lang="en-IE" sz="1200" b="0" i="0" u="none" strike="noStrike">
                          <a:solidFill>
                            <a:srgbClr val="000000"/>
                          </a:solidFill>
                          <a:effectLst/>
                          <a:latin typeface="Calibri" panose="020F0502020204030204" pitchFamily="34" charset="0"/>
                        </a:rPr>
                        <a:t>9</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Retune model and model explanations output.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Begin final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9608239"/>
                  </a:ext>
                </a:extLst>
              </a:tr>
              <a:tr h="202232">
                <a:tc>
                  <a:txBody>
                    <a:bodyPr/>
                    <a:lstStyle/>
                    <a:p>
                      <a:pPr algn="ctr" fontAlgn="t"/>
                      <a:r>
                        <a:rPr lang="en-IE" sz="1200" b="0" i="0" u="none" strike="noStrike">
                          <a:solidFill>
                            <a:srgbClr val="000000"/>
                          </a:solidFill>
                          <a:effectLst/>
                          <a:latin typeface="Calibri" panose="020F0502020204030204" pitchFamily="34" charset="0"/>
                        </a:rPr>
                        <a:t>10</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Refine UI.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Document description of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9973322"/>
                  </a:ext>
                </a:extLst>
              </a:tr>
              <a:tr h="202232">
                <a:tc>
                  <a:txBody>
                    <a:bodyPr/>
                    <a:lstStyle/>
                    <a:p>
                      <a:pPr algn="ctr" fontAlgn="t"/>
                      <a:r>
                        <a:rPr lang="en-IE" sz="1200" b="0" i="0" u="none" strike="noStrike">
                          <a:solidFill>
                            <a:srgbClr val="000000"/>
                          </a:solidFill>
                          <a:effectLst/>
                          <a:latin typeface="Calibri" panose="020F0502020204030204" pitchFamily="34" charset="0"/>
                        </a:rPr>
                        <a:t>11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Complete dissertation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4</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3595392"/>
                  </a:ext>
                </a:extLst>
              </a:tr>
              <a:tr h="212344">
                <a:tc>
                  <a:txBody>
                    <a:bodyPr/>
                    <a:lstStyle/>
                    <a:p>
                      <a:pPr algn="ctr" fontAlgn="t"/>
                      <a:r>
                        <a:rPr lang="en-IE" sz="1200" b="0" i="0" u="none" strike="noStrike">
                          <a:solidFill>
                            <a:srgbClr val="000000"/>
                          </a:solidFill>
                          <a:effectLst/>
                          <a:latin typeface="Calibri" panose="020F0502020204030204" pitchFamily="34" charset="0"/>
                        </a:rPr>
                        <a:t>12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Contingency</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0</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0582854"/>
                  </a:ext>
                </a:extLst>
              </a:tr>
            </a:tbl>
          </a:graphicData>
        </a:graphic>
      </p:graphicFrame>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1000" i="1" dirty="0">
                <a:effectLst/>
                <a:ea typeface="Calibri" panose="020F0502020204030204" pitchFamily="34" charset="0"/>
                <a:cs typeface="Times New Roman" panose="02020603050405020304" pitchFamily="18" charset="0"/>
              </a:rPr>
              <a:t>IEEE Access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(52), 138–160. https://doi.org/10.1109/access.2018.2870052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1000" i="1" dirty="0">
                <a:effectLst/>
                <a:ea typeface="Calibri" panose="020F0502020204030204" pitchFamily="34" charset="0"/>
                <a:cs typeface="Times New Roman" panose="02020603050405020304" pitchFamily="18" charset="0"/>
              </a:rPr>
              <a:t>2020 IEEE International Conference on Systems, Man, and Cybernetics (SMC)</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a:t>
            </a:r>
            <a:r>
              <a:rPr lang="en-US" sz="1000" dirty="0">
                <a:effectLst/>
                <a:ea typeface="Calibri" panose="020F0502020204030204" pitchFamily="34" charset="0"/>
                <a:cs typeface="Times New Roman" panose="02020603050405020304" pitchFamily="18" charset="0"/>
              </a:rPr>
              <a:t>(1), 1–4. https://doi.org/10.1109/smc42975.2020.9283136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1000" i="1" dirty="0">
                <a:effectLst/>
                <a:ea typeface="Calibri" panose="020F0502020204030204" pitchFamily="34" charset="0"/>
                <a:cs typeface="Times New Roman" panose="02020603050405020304" pitchFamily="18" charset="0"/>
              </a:rPr>
              <a:t>Global Transitions Proceedings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2</a:t>
            </a:r>
            <a:r>
              <a:rPr lang="en-US" sz="1000" dirty="0">
                <a:effectLst/>
                <a:ea typeface="Calibri" panose="020F0502020204030204" pitchFamily="34" charset="0"/>
                <a:cs typeface="Times New Roman" panose="02020603050405020304" pitchFamily="18" charset="0"/>
              </a:rPr>
              <a:t>(1), 35–41. https://doi.org/10.1016/j.gltp.2021.01.006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Dal Pozzolo, A., </a:t>
            </a:r>
            <a:r>
              <a:rPr lang="en-US" sz="1000" dirty="0" err="1">
                <a:effectLst/>
                <a:ea typeface="Calibri" panose="020F0502020204030204" pitchFamily="34" charset="0"/>
                <a:cs typeface="Times New Roman" panose="02020603050405020304" pitchFamily="18" charset="0"/>
              </a:rPr>
              <a:t>Caelen</a:t>
            </a:r>
            <a:r>
              <a:rPr lang="en-US" sz="1000" dirty="0">
                <a:effectLst/>
                <a:ea typeface="Calibri" panose="020F0502020204030204" pitchFamily="34" charset="0"/>
                <a:cs typeface="Times New Roman" panose="02020603050405020304" pitchFamily="18" charset="0"/>
              </a:rPr>
              <a:t>, O., Le Borgne, Y.-A., </a:t>
            </a:r>
            <a:r>
              <a:rPr lang="en-US" sz="1000" dirty="0" err="1">
                <a:effectLst/>
                <a:ea typeface="Calibri" panose="020F0502020204030204" pitchFamily="34" charset="0"/>
                <a:cs typeface="Times New Roman" panose="02020603050405020304" pitchFamily="18" charset="0"/>
              </a:rPr>
              <a:t>Waterschoot</a:t>
            </a:r>
            <a:r>
              <a:rPr lang="en-US" sz="1000" dirty="0">
                <a:effectLst/>
                <a:ea typeface="Calibri" panose="020F0502020204030204" pitchFamily="34" charset="0"/>
                <a:cs typeface="Times New Roman" panose="02020603050405020304" pitchFamily="18" charset="0"/>
              </a:rPr>
              <a:t>, S., &amp; </a:t>
            </a:r>
            <a:r>
              <a:rPr lang="en-US" sz="1000" dirty="0" err="1">
                <a:effectLst/>
                <a:ea typeface="Calibri" panose="020F0502020204030204" pitchFamily="34" charset="0"/>
                <a:cs typeface="Times New Roman" panose="02020603050405020304" pitchFamily="18" charset="0"/>
              </a:rPr>
              <a:t>Bontempi</a:t>
            </a:r>
            <a:r>
              <a:rPr lang="en-US" sz="10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1000" i="1" dirty="0">
                <a:effectLst/>
                <a:ea typeface="Calibri" panose="020F0502020204030204" pitchFamily="34" charset="0"/>
                <a:cs typeface="Times New Roman" panose="02020603050405020304" pitchFamily="18" charset="0"/>
              </a:rPr>
              <a:t>Expert Systems with Applications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41</a:t>
            </a:r>
            <a:r>
              <a:rPr lang="en-US" sz="1000" dirty="0">
                <a:effectLst/>
                <a:ea typeface="Calibri" panose="020F0502020204030204" pitchFamily="34" charset="0"/>
                <a:cs typeface="Times New Roman" panose="02020603050405020304" pitchFamily="18" charset="0"/>
              </a:rPr>
              <a:t>(10), 4915–4928. https://doi.org/10.1016/j.eswa.2014.02.026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1000" i="1" dirty="0">
                <a:effectLst/>
                <a:ea typeface="Calibri" panose="020F0502020204030204" pitchFamily="34" charset="0"/>
                <a:cs typeface="Times New Roman" panose="02020603050405020304" pitchFamily="18" charset="0"/>
              </a:rPr>
              <a:t>Advances in Neural Information Processing Systems 30 (NIPS 2017)</a:t>
            </a:r>
            <a:r>
              <a:rPr lang="en-US" sz="1000" dirty="0">
                <a:effectLst/>
                <a:ea typeface="Calibri" panose="020F0502020204030204" pitchFamily="34" charset="0"/>
                <a:cs typeface="Times New Roman" panose="02020603050405020304" pitchFamily="18" charset="0"/>
              </a:rPr>
              <a:t> (Vol. 30). essay, </a:t>
            </a:r>
            <a:r>
              <a:rPr lang="en-US" sz="1000" dirty="0" err="1">
                <a:effectLst/>
                <a:ea typeface="Calibri" panose="020F0502020204030204" pitchFamily="34" charset="0"/>
                <a:cs typeface="Times New Roman" panose="02020603050405020304" pitchFamily="18" charset="0"/>
              </a:rPr>
              <a:t>NeurIPS</a:t>
            </a:r>
            <a:r>
              <a:rPr lang="en-US" sz="1000" dirty="0">
                <a:effectLst/>
                <a:ea typeface="Calibri" panose="020F0502020204030204" pitchFamily="34" charset="0"/>
                <a:cs typeface="Times New Roman" panose="02020603050405020304" pitchFamily="18" charset="0"/>
              </a:rPr>
              <a:t> Proceedings.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Priscilla, C. V., &amp; Prabha, D. P. (2020). Influence of optimizing </a:t>
            </a:r>
            <a:r>
              <a:rPr lang="en-US" sz="1000" dirty="0" err="1">
                <a:effectLst/>
                <a:ea typeface="Calibri" panose="020F0502020204030204" pitchFamily="34" charset="0"/>
                <a:cs typeface="Times New Roman" panose="02020603050405020304" pitchFamily="18" charset="0"/>
              </a:rPr>
              <a:t>xgboost</a:t>
            </a:r>
            <a:r>
              <a:rPr lang="en-US" sz="1000" dirty="0">
                <a:effectLst/>
                <a:ea typeface="Calibri" panose="020F0502020204030204" pitchFamily="34" charset="0"/>
                <a:cs typeface="Times New Roman" panose="02020603050405020304" pitchFamily="18" charset="0"/>
              </a:rPr>
              <a:t> to handle class imbalance in credit card fraud detection. </a:t>
            </a:r>
            <a:r>
              <a:rPr lang="en-US" sz="10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1000" dirty="0">
                <a:effectLst/>
                <a:ea typeface="Calibri" panose="020F0502020204030204" pitchFamily="34" charset="0"/>
                <a:cs typeface="Times New Roman" panose="02020603050405020304" pitchFamily="18" charset="0"/>
              </a:rPr>
              <a:t>, 1309–1315. https://doi.org/10.1109/icssit48917.2020.9214206 </a:t>
            </a: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US"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IE" sz="900" dirty="0">
              <a:effectLst/>
              <a:ea typeface="Calibri" panose="020F0502020204030204" pitchFamily="34" charset="0"/>
              <a:cs typeface="Times New Roman" panose="02020603050405020304" pitchFamily="18" charset="0"/>
            </a:endParaRPr>
          </a:p>
          <a:p>
            <a:pPr marL="228600" indent="-228600">
              <a:lnSpc>
                <a:spcPct val="150000"/>
              </a:lnSpc>
              <a:spcAft>
                <a:spcPts val="1680"/>
              </a:spcAft>
              <a:buFont typeface="+mj-lt"/>
              <a:buAutoNum type="arabicPeriod"/>
            </a:pP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Ribeiro, M. T., Singh, S., &amp; </a:t>
            </a:r>
            <a:r>
              <a:rPr lang="en-US" sz="1000" dirty="0" err="1">
                <a:effectLst/>
                <a:ea typeface="Calibri" panose="020F0502020204030204" pitchFamily="34" charset="0"/>
                <a:cs typeface="Times New Roman" panose="02020603050405020304" pitchFamily="18" charset="0"/>
              </a:rPr>
              <a:t>Guestrin</a:t>
            </a:r>
            <a:r>
              <a:rPr lang="en-US" sz="1000" dirty="0">
                <a:effectLst/>
                <a:ea typeface="Calibri" panose="020F0502020204030204" pitchFamily="34" charset="0"/>
                <a:cs typeface="Times New Roman" panose="02020603050405020304" pitchFamily="18" charset="0"/>
              </a:rPr>
              <a:t>, C. (2016). "why should I trust you?" Explaining the Predictions of Any Classifier. </a:t>
            </a:r>
            <a:r>
              <a:rPr lang="en-US" sz="10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1000" dirty="0">
                <a:effectLst/>
                <a:ea typeface="Calibri" panose="020F0502020204030204" pitchFamily="34" charset="0"/>
                <a:cs typeface="Times New Roman" panose="02020603050405020304" pitchFamily="18" charset="0"/>
              </a:rPr>
              <a:t>, 1135–1144. https://doi.org/10.1145/2939672.2939778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A., &amp; Bathla, N. (2020). </a:t>
            </a:r>
            <a:r>
              <a:rPr lang="en-US" sz="10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1000" i="1" dirty="0">
                <a:effectLst/>
                <a:ea typeface="Calibri" panose="020F0502020204030204" pitchFamily="34" charset="0"/>
                <a:cs typeface="Times New Roman" panose="02020603050405020304" pitchFamily="18" charset="0"/>
              </a:rPr>
              <a:t>International Journal of Engineering and Advanced Technology</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9</a:t>
            </a:r>
            <a:r>
              <a:rPr lang="en-US" sz="1000" dirty="0">
                <a:effectLst/>
                <a:ea typeface="Calibri" panose="020F0502020204030204" pitchFamily="34" charset="0"/>
                <a:cs typeface="Times New Roman" panose="02020603050405020304" pitchFamily="18" charset="0"/>
              </a:rPr>
              <a:t>(5), 1140–1143. https://doi.org/10.35940/ijeat.e9934.069520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err="1">
                <a:effectLst/>
                <a:ea typeface="Calibri" panose="020F0502020204030204" pitchFamily="34" charset="0"/>
                <a:cs typeface="Times New Roman" panose="02020603050405020304" pitchFamily="18" charset="0"/>
              </a:rPr>
              <a:t>Sinanc</a:t>
            </a:r>
            <a:r>
              <a:rPr lang="en-US" sz="1000" dirty="0">
                <a:effectLst/>
                <a:ea typeface="Calibri" panose="020F0502020204030204" pitchFamily="34" charset="0"/>
                <a:cs typeface="Times New Roman" panose="02020603050405020304" pitchFamily="18" charset="0"/>
              </a:rPr>
              <a:t>, D., </a:t>
            </a:r>
            <a:r>
              <a:rPr lang="en-US" sz="1000" dirty="0" err="1">
                <a:effectLst/>
                <a:ea typeface="Calibri" panose="020F0502020204030204" pitchFamily="34" charset="0"/>
                <a:cs typeface="Times New Roman" panose="02020603050405020304" pitchFamily="18" charset="0"/>
              </a:rPr>
              <a:t>Demirezen</a:t>
            </a:r>
            <a:r>
              <a:rPr lang="en-US" sz="1000" dirty="0">
                <a:effectLst/>
                <a:ea typeface="Calibri" panose="020F0502020204030204" pitchFamily="34" charset="0"/>
                <a:cs typeface="Times New Roman" panose="02020603050405020304" pitchFamily="18" charset="0"/>
              </a:rPr>
              <a:t>, U., &amp; </a:t>
            </a:r>
            <a:r>
              <a:rPr lang="en-US" sz="1000" dirty="0" err="1">
                <a:effectLst/>
                <a:ea typeface="Calibri" panose="020F0502020204030204" pitchFamily="34" charset="0"/>
                <a:cs typeface="Times New Roman" panose="02020603050405020304" pitchFamily="18" charset="0"/>
              </a:rPr>
              <a:t>Sağıroğlu</a:t>
            </a:r>
            <a:r>
              <a:rPr lang="en-US" sz="1000" dirty="0">
                <a:effectLst/>
                <a:ea typeface="Calibri" panose="020F0502020204030204" pitchFamily="34" charset="0"/>
                <a:cs typeface="Times New Roman" panose="02020603050405020304" pitchFamily="18" charset="0"/>
              </a:rPr>
              <a:t>, Ş. (2021). Explainable Credit Card Fraud Detection with Image Conversion. </a:t>
            </a:r>
            <a:r>
              <a:rPr lang="en-US" sz="10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10</a:t>
            </a:r>
            <a:r>
              <a:rPr lang="en-US" sz="10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1000" i="1" dirty="0">
                <a:effectLst/>
                <a:ea typeface="Calibri" panose="020F0502020204030204" pitchFamily="34" charset="0"/>
                <a:cs typeface="Times New Roman" panose="02020603050405020304" pitchFamily="18" charset="0"/>
              </a:rPr>
              <a:t>Frontiers in Artificial Intelligence</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a:t>
            </a:r>
            <a:r>
              <a:rPr lang="en-US" sz="1000" dirty="0">
                <a:effectLst/>
                <a:ea typeface="Calibri" panose="020F0502020204030204" pitchFamily="34" charset="0"/>
                <a:cs typeface="Times New Roman" panose="02020603050405020304" pitchFamily="18" charset="0"/>
              </a:rPr>
              <a:t>. https://doi.org/10.3389/frai.2021.717899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1000" i="1" dirty="0">
                <a:effectLst/>
                <a:ea typeface="Calibri" panose="020F0502020204030204" pitchFamily="34" charset="0"/>
                <a:cs typeface="Times New Roman" panose="02020603050405020304" pitchFamily="18" charset="0"/>
              </a:rPr>
              <a:t>Machine Learning and Knowledge Extraction</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3</a:t>
            </a:r>
            <a:r>
              <a:rPr lang="en-US" sz="1000" dirty="0">
                <a:effectLst/>
                <a:ea typeface="Calibri" panose="020F0502020204030204" pitchFamily="34" charset="0"/>
                <a:cs typeface="Times New Roman" panose="02020603050405020304" pitchFamily="18" charset="0"/>
              </a:rPr>
              <a:t>(3), 615–661. https://doi.org/10.3390/make3030032 </a:t>
            </a:r>
            <a:endParaRPr lang="en-IE" sz="1000" dirty="0">
              <a:effectLst/>
              <a:ea typeface="Calibri" panose="020F0502020204030204" pitchFamily="34" charset="0"/>
              <a:cs typeface="Times New Roman" panose="02020603050405020304" pitchFamily="18" charset="0"/>
            </a:endParaRPr>
          </a:p>
          <a:p>
            <a:endParaRPr lang="en-GB" sz="8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20000"/>
          </a:bodyPr>
          <a:lstStyle/>
          <a:p>
            <a:pPr marL="0" indent="0">
              <a:buNone/>
            </a:pPr>
            <a:r>
              <a:rPr lang="en-GB" sz="1700" b="1" dirty="0"/>
              <a:t>Explainability Metrics;</a:t>
            </a:r>
          </a:p>
          <a:p>
            <a:pPr marL="457200" indent="-457200">
              <a:buFont typeface="+mj-lt"/>
              <a:buAutoNum type="arabicPeriod"/>
            </a:pPr>
            <a:r>
              <a:rPr lang="en-GB" sz="1500" dirty="0"/>
              <a:t>Create a baseline with a logistic regression classifier that has been modelled against the dissertation data. This baseline model will measure individual feature importance, through coefficient weights. The NN model output (result and explanation), will have associated SHAP and LIME values  indicating that model’s list of important features. The performance expectation is that both models match at least 70% - 80% of the same key attribute values. This metric is based on general outputs of credit card fraud experimental data from Psychoula et al. (2021). </a:t>
            </a:r>
            <a:endParaRPr lang="en-GB" sz="1500" b="1" i="1" dirty="0">
              <a:solidFill>
                <a:srgbClr val="FF0000"/>
              </a:solidFill>
            </a:endParaRPr>
          </a:p>
          <a:p>
            <a:pPr marL="457200" indent="-457200">
              <a:buFont typeface="+mj-lt"/>
              <a:buAutoNum type="arabicPeriod"/>
            </a:pPr>
            <a:r>
              <a:rPr lang="en-GB" sz="1500" dirty="0"/>
              <a:t>Compare real time response of production NN model using SHAP v. LIME. Determine if a subsampled background set for SHAP can match LIME for speed and accuracy of explanation (both will target ~3 secs to respond with values). Again this metric follows related experiment data in the Psychoula et al. (2021) paper. The purpose is to demonstrate that the model can deliver accurate classification explanations in an acceptable timeframe for both algorithms.</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many credit card datasets. This score takes the numbers of false positives and false negatives into a weighted average. Taking comparative NN fraud detection experiments from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As above, a response time from the production model of &lt; 4 secs is expected, including both the classification result and a ‘local’ interpretable output explaining the reason for any ‘fraud’ result. The dissertation app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1301</TotalTime>
  <Words>3013</Words>
  <Application>Microsoft Office PowerPoint</Application>
  <PresentationFormat>Widescreen</PresentationFormat>
  <Paragraphs>150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 – Sequence of Tasks Planned</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142</cp:revision>
  <dcterms:created xsi:type="dcterms:W3CDTF">2020-09-18T17:24:14Z</dcterms:created>
  <dcterms:modified xsi:type="dcterms:W3CDTF">2022-11-05T12:20:46Z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