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98" r:id="rId5"/>
    <p:sldId id="301" r:id="rId6"/>
    <p:sldId id="319" r:id="rId7"/>
    <p:sldId id="320" r:id="rId8"/>
    <p:sldId id="321" r:id="rId9"/>
    <p:sldId id="323" r:id="rId10"/>
    <p:sldId id="325" r:id="rId11"/>
    <p:sldId id="32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55" autoAdjust="0"/>
    <p:restoredTop sz="96247" autoAdjust="0"/>
  </p:normalViewPr>
  <p:slideViewPr>
    <p:cSldViewPr snapToGrid="0">
      <p:cViewPr varScale="1">
        <p:scale>
          <a:sx n="111" d="100"/>
          <a:sy n="111" d="100"/>
        </p:scale>
        <p:origin x="126"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1CB58-2469-45B2-A714-895C122137A0}" type="datetimeFigureOut">
              <a:rPr lang="en-IE" smtClean="0"/>
              <a:t>02/11/2022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D0A87-FBC8-4065-A5BA-4409418F7F85}" type="slidenum">
              <a:rPr lang="en-IE" smtClean="0"/>
              <a:t>‹#›</a:t>
            </a:fld>
            <a:endParaRPr lang="en-IE"/>
          </a:p>
        </p:txBody>
      </p:sp>
    </p:spTree>
    <p:extLst>
      <p:ext uri="{BB962C8B-B14F-4D97-AF65-F5344CB8AC3E}">
        <p14:creationId xmlns:p14="http://schemas.microsoft.com/office/powerpoint/2010/main" val="135994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l.acm.org/ccs/ccs.cf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latrobe.libguides.com/apa7"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Content</a:t>
            </a:r>
            <a:r>
              <a:rPr lang="en-GB" b="0" i="0" dirty="0">
                <a:solidFill>
                  <a:srgbClr val="3C763D"/>
                </a:solidFill>
                <a:effectLst/>
                <a:latin typeface="Helvetica Neue"/>
              </a:rPr>
              <a:t>: Describe the DOMAIN of the research using the categories and concepts from the </a:t>
            </a:r>
            <a:r>
              <a:rPr lang="en-GB" b="0" i="0" u="none" strike="noStrike" dirty="0">
                <a:solidFill>
                  <a:srgbClr val="337AB7"/>
                </a:solidFill>
                <a:effectLst/>
                <a:latin typeface="Helvetica Neue"/>
                <a:hlinkClick r:id="rId3"/>
              </a:rPr>
              <a:t>ACM 2012 classification system</a:t>
            </a:r>
            <a:r>
              <a:rPr lang="en-GB" b="0" i="0" dirty="0">
                <a:solidFill>
                  <a:srgbClr val="3C763D"/>
                </a:solidFill>
                <a:effectLst/>
                <a:latin typeface="Helvetica Neue"/>
              </a:rPr>
              <a:t> (example of one line: A: Human-</a:t>
            </a:r>
            <a:r>
              <a:rPr lang="en-GB" b="0" i="0" dirty="0" err="1">
                <a:solidFill>
                  <a:srgbClr val="3C763D"/>
                </a:solidFill>
                <a:effectLst/>
                <a:latin typeface="Helvetica Neue"/>
              </a:rPr>
              <a:t>centered</a:t>
            </a:r>
            <a:r>
              <a:rPr lang="en-GB" b="0" i="0" dirty="0">
                <a:solidFill>
                  <a:srgbClr val="3C763D"/>
                </a:solidFill>
                <a:effectLst/>
                <a:latin typeface="Helvetica Neue"/>
              </a:rPr>
              <a:t> computing → Human computer interaction (HCI) → HCI design and evaluation methods → Usability testing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You must describe your research with 5 (and only 5) lines as a bullet point list (A, B, C, D, 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Cite the relevant articles that you have read (7+) across these 5 branches, according to the </a:t>
            </a:r>
            <a:r>
              <a:rPr lang="en-GB" b="0" i="0" u="none" strike="noStrike" dirty="0">
                <a:solidFill>
                  <a:srgbClr val="337AB7"/>
                </a:solidFill>
                <a:effectLst/>
                <a:latin typeface="Helvetica Neue"/>
                <a:hlinkClick r:id="rId4"/>
              </a:rPr>
              <a:t>APA7 style </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2</a:t>
            </a:fld>
            <a:endParaRPr lang="en-IE"/>
          </a:p>
        </p:txBody>
      </p:sp>
    </p:spTree>
    <p:extLst>
      <p:ext uri="{BB962C8B-B14F-4D97-AF65-F5344CB8AC3E}">
        <p14:creationId xmlns:p14="http://schemas.microsoft.com/office/powerpoint/2010/main" val="107834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You can write multiple sentences/paragraphs, organise them as you wish (by theme, gap, discipline, etc.) and justify your claims by using all the relevant articles you have found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2. Precise research question (one 'question' ending with a question mark)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3</a:t>
            </a:fld>
            <a:endParaRPr lang="en-IE"/>
          </a:p>
        </p:txBody>
      </p:sp>
    </p:spTree>
    <p:extLst>
      <p:ext uri="{BB962C8B-B14F-4D97-AF65-F5344CB8AC3E}">
        <p14:creationId xmlns:p14="http://schemas.microsoft.com/office/powerpoint/2010/main" val="129937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Define the null and alternate hypotheses for tackling the research question (max 1 sentence each).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Note that the null hypothesis does not need to be in the form of 'IF...THEN...', but as a statement reflecting the commonly accepted fact.</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4</a:t>
            </a:fld>
            <a:endParaRPr lang="en-IE"/>
          </a:p>
        </p:txBody>
      </p:sp>
    </p:spTree>
    <p:extLst>
      <p:ext uri="{BB962C8B-B14F-4D97-AF65-F5344CB8AC3E}">
        <p14:creationId xmlns:p14="http://schemas.microsoft.com/office/powerpoint/2010/main" val="11345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Briefly describe the activities/tasks you have planned towards testing the research hypothesis and a rough time required for implementing each of them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(BE REALISTIC)</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5</a:t>
            </a:fld>
            <a:endParaRPr lang="en-IE"/>
          </a:p>
        </p:txBody>
      </p:sp>
    </p:spTree>
    <p:extLst>
      <p:ext uri="{BB962C8B-B14F-4D97-AF65-F5344CB8AC3E}">
        <p14:creationId xmlns:p14="http://schemas.microsoft.com/office/powerpoint/2010/main" val="74301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6</a:t>
            </a:fld>
            <a:endParaRPr lang="en-IE"/>
          </a:p>
        </p:txBody>
      </p:sp>
    </p:spTree>
    <p:extLst>
      <p:ext uri="{BB962C8B-B14F-4D97-AF65-F5344CB8AC3E}">
        <p14:creationId xmlns:p14="http://schemas.microsoft.com/office/powerpoint/2010/main" val="1908341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7</a:t>
            </a:fld>
            <a:endParaRPr lang="en-IE"/>
          </a:p>
        </p:txBody>
      </p:sp>
    </p:spTree>
    <p:extLst>
      <p:ext uri="{BB962C8B-B14F-4D97-AF65-F5344CB8AC3E}">
        <p14:creationId xmlns:p14="http://schemas.microsoft.com/office/powerpoint/2010/main" val="1786260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Provide details about the performance metrics you are going to use in your experiment (names, ranges, type, etc.). Overall, provide as many details as possible to inform the reader on the performance metrics you will be using in your experiment and its evaluation. Examples - for Data Science students (DS), these metrics include (among many more) precision, recall, f1-score, ROC curves, AUC curves, etc. For Advanced </a:t>
            </a:r>
            <a:r>
              <a:rPr lang="en-GB" b="0" i="0" dirty="0" err="1">
                <a:solidFill>
                  <a:srgbClr val="3C763D"/>
                </a:solidFill>
                <a:effectLst/>
                <a:latin typeface="Helvetica Neue"/>
              </a:rPr>
              <a:t>Sofware</a:t>
            </a:r>
            <a:r>
              <a:rPr lang="en-GB" b="0" i="0" dirty="0">
                <a:solidFill>
                  <a:srgbClr val="3C763D"/>
                </a:solidFill>
                <a:effectLst/>
                <a:latin typeface="Helvetica Neue"/>
              </a:rPr>
              <a:t> Development (ASD) students, these metrics include (among others) time, resource consumption, memory, Signal-to-noise ratio, usability metrics, user experience metrics, etc.</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8</a:t>
            </a:fld>
            <a:endParaRPr lang="en-IE"/>
          </a:p>
        </p:txBody>
      </p:sp>
    </p:spTree>
    <p:extLst>
      <p:ext uri="{BB962C8B-B14F-4D97-AF65-F5344CB8AC3E}">
        <p14:creationId xmlns:p14="http://schemas.microsoft.com/office/powerpoint/2010/main" val="265163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824695" y="-17581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IE" sz="3200" dirty="0"/>
              <a:t>Research Design + Proposal Writing (CA1)</a:t>
            </a:r>
            <a:br>
              <a:rPr lang="en-IE" sz="3200" dirty="0"/>
            </a:br>
            <a:r>
              <a:rPr lang="en-IE" sz="3200" dirty="0"/>
              <a:t>- </a:t>
            </a:r>
            <a:r>
              <a:rPr lang="en-IE" sz="2400" dirty="0"/>
              <a:t>Research Question</a:t>
            </a:r>
            <a:br>
              <a:rPr lang="en-IE" sz="2400" dirty="0"/>
            </a:br>
            <a:r>
              <a:rPr lang="en-IE" sz="2400" dirty="0"/>
              <a:t>-  Hypothesis</a:t>
            </a:r>
            <a:br>
              <a:rPr lang="en-IE" sz="2400" dirty="0"/>
            </a:br>
            <a:r>
              <a:rPr lang="en-IE" sz="2400" dirty="0"/>
              <a:t>-  Preliminary Design</a:t>
            </a:r>
            <a:endParaRPr lang="en-IE" sz="32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t>Ciaran Finnegan</a:t>
            </a:r>
          </a:p>
          <a:p>
            <a:pPr>
              <a:lnSpc>
                <a:spcPct val="100000"/>
              </a:lnSpc>
            </a:pPr>
            <a:r>
              <a:rPr lang="en-US" sz="1600" dirty="0"/>
              <a:t>TU060 </a:t>
            </a:r>
            <a:r>
              <a:rPr lang="en-US" sz="1600" dirty="0" err="1"/>
              <a:t>Yr</a:t>
            </a:r>
            <a:r>
              <a:rPr lang="en-US" sz="1600" dirty="0"/>
              <a:t> 2 Data Science</a:t>
            </a:r>
          </a:p>
          <a:p>
            <a:pPr>
              <a:lnSpc>
                <a:spcPct val="100000"/>
              </a:lnSpc>
            </a:pPr>
            <a:r>
              <a:rPr lang="en-US" sz="1600" dirty="0"/>
              <a:t>Std No: d21124026</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Domain, scope, assumptions, limitations and delimitations of research - ACM 2012</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920240"/>
            <a:ext cx="10720909" cy="2194560"/>
          </a:xfrm>
        </p:spPr>
        <p:txBody>
          <a:bodyPr>
            <a:normAutofit fontScale="62500" lnSpcReduction="20000"/>
          </a:bodyPr>
          <a:lstStyle/>
          <a:p>
            <a:r>
              <a:rPr lang="en-IE" sz="2000" b="1" dirty="0"/>
              <a:t>DOMAIN</a:t>
            </a:r>
            <a:r>
              <a:rPr lang="en-IE" sz="2000" dirty="0"/>
              <a:t>:</a:t>
            </a:r>
            <a:endParaRPr lang="en-IE" sz="1400" i="1" dirty="0"/>
          </a:p>
          <a:p>
            <a:r>
              <a:rPr lang="en-IE" sz="2000" dirty="0"/>
              <a:t>A: </a:t>
            </a:r>
            <a:r>
              <a:rPr lang="en-IE" sz="2000" i="1" dirty="0"/>
              <a:t>Applied Computing</a:t>
            </a:r>
            <a:r>
              <a:rPr lang="en-IE" sz="2000" dirty="0"/>
              <a:t> → </a:t>
            </a:r>
            <a:r>
              <a:rPr lang="en-IE" sz="2000" i="1" dirty="0"/>
              <a:t>Electronic Commerce </a:t>
            </a:r>
            <a:r>
              <a:rPr lang="en-IE" sz="2000" dirty="0"/>
              <a:t>→ </a:t>
            </a:r>
            <a:r>
              <a:rPr lang="en-IE" sz="2000" i="1" dirty="0"/>
              <a:t>Digital Cash</a:t>
            </a:r>
            <a:r>
              <a:rPr lang="en-IE" sz="2000" dirty="0"/>
              <a:t> </a:t>
            </a:r>
            <a:r>
              <a:rPr lang="en-IE" sz="1400" b="0" i="0" dirty="0">
                <a:solidFill>
                  <a:schemeClr val="tx1">
                    <a:lumMod val="50000"/>
                    <a:lumOff val="50000"/>
                  </a:schemeClr>
                </a:solidFill>
                <a:effectLst/>
              </a:rPr>
              <a:t>(</a:t>
            </a:r>
            <a:r>
              <a:rPr lang="en-IE" sz="1400" b="0" i="0" dirty="0" err="1">
                <a:solidFill>
                  <a:schemeClr val="tx1">
                    <a:lumMod val="50000"/>
                    <a:lumOff val="50000"/>
                  </a:schemeClr>
                </a:solidFill>
                <a:effectLst/>
              </a:rPr>
              <a:t>Bordo</a:t>
            </a:r>
            <a:r>
              <a:rPr lang="en-IE" sz="1400" b="0" i="0" dirty="0">
                <a:solidFill>
                  <a:schemeClr val="tx1">
                    <a:lumMod val="50000"/>
                    <a:lumOff val="50000"/>
                  </a:schemeClr>
                </a:solidFill>
                <a:effectLst/>
              </a:rPr>
              <a:t> &amp; Levin, 2020)</a:t>
            </a:r>
          </a:p>
          <a:p>
            <a:r>
              <a:rPr lang="en-IE" sz="2000" i="1" dirty="0"/>
              <a:t>B: Social and Professional Topics </a:t>
            </a:r>
            <a:r>
              <a:rPr lang="en-IE" sz="2000" dirty="0"/>
              <a:t> → Computing / Technology Policy</a:t>
            </a:r>
            <a:r>
              <a:rPr lang="en-IE" sz="2000" i="1" dirty="0"/>
              <a:t> </a:t>
            </a:r>
            <a:r>
              <a:rPr lang="en-IE" sz="2000" dirty="0"/>
              <a:t>→ Computer Crime → Financial Crime </a:t>
            </a:r>
            <a:r>
              <a:rPr lang="en-IE" sz="1400" b="0" i="0" dirty="0">
                <a:solidFill>
                  <a:schemeClr val="tx1">
                    <a:lumMod val="50000"/>
                    <a:lumOff val="50000"/>
                  </a:schemeClr>
                </a:solidFill>
                <a:effectLst/>
              </a:rPr>
              <a:t>(Sharma &amp; Priyanka, 2020)</a:t>
            </a:r>
          </a:p>
          <a:p>
            <a:r>
              <a:rPr lang="en-IE" sz="2000" dirty="0"/>
              <a:t>C: </a:t>
            </a:r>
            <a:r>
              <a:rPr lang="en-IE" sz="2000" i="1" dirty="0"/>
              <a:t>Applied Computing</a:t>
            </a:r>
            <a:r>
              <a:rPr lang="en-IE" sz="2000" dirty="0"/>
              <a:t> → </a:t>
            </a:r>
            <a:r>
              <a:rPr lang="en-IE" sz="2000" i="1" dirty="0"/>
              <a:t>Computer Forensics </a:t>
            </a:r>
            <a:r>
              <a:rPr lang="en-IE" sz="2000" dirty="0"/>
              <a:t>→ </a:t>
            </a:r>
            <a:r>
              <a:rPr lang="en-IE" sz="2000" i="1" dirty="0"/>
              <a:t>Investigation Techniques </a:t>
            </a:r>
            <a:r>
              <a:rPr lang="en-IE" sz="1400" b="0" i="0" dirty="0">
                <a:solidFill>
                  <a:schemeClr val="tx1">
                    <a:lumMod val="50000"/>
                    <a:lumOff val="50000"/>
                  </a:schemeClr>
                </a:solidFill>
                <a:effectLst/>
              </a:rPr>
              <a:t>(Sharma &amp; </a:t>
            </a:r>
            <a:r>
              <a:rPr lang="en-IE" sz="1400" b="0" i="0" dirty="0" err="1">
                <a:solidFill>
                  <a:schemeClr val="tx1">
                    <a:lumMod val="50000"/>
                    <a:lumOff val="50000"/>
                  </a:schemeClr>
                </a:solidFill>
                <a:effectLst/>
              </a:rPr>
              <a:t>Bathla</a:t>
            </a:r>
            <a:r>
              <a:rPr lang="en-IE" sz="1400" b="0" i="0" dirty="0">
                <a:solidFill>
                  <a:schemeClr val="tx1">
                    <a:lumMod val="50000"/>
                    <a:lumOff val="50000"/>
                  </a:schemeClr>
                </a:solidFill>
                <a:effectLst/>
              </a:rPr>
              <a:t>, 2020)</a:t>
            </a:r>
            <a:endParaRPr lang="en-IE" sz="1400" dirty="0">
              <a:solidFill>
                <a:schemeClr val="tx1">
                  <a:lumMod val="50000"/>
                  <a:lumOff val="50000"/>
                </a:schemeClr>
              </a:solidFill>
            </a:endParaRPr>
          </a:p>
          <a:p>
            <a:r>
              <a:rPr lang="en-IE" sz="2000" dirty="0"/>
              <a:t>D: </a:t>
            </a:r>
            <a:r>
              <a:rPr lang="en-IE" sz="2000" i="1" dirty="0"/>
              <a:t>Computing Methodologies</a:t>
            </a:r>
            <a:r>
              <a:rPr lang="en-IE" sz="2000" dirty="0"/>
              <a:t> → </a:t>
            </a:r>
            <a:r>
              <a:rPr lang="en-IE" sz="2000" i="1" dirty="0"/>
              <a:t>Machine Learning </a:t>
            </a:r>
            <a:r>
              <a:rPr lang="en-IE" sz="2000" dirty="0"/>
              <a:t>→ </a:t>
            </a:r>
            <a:r>
              <a:rPr lang="en-IE" sz="2000" i="1" dirty="0"/>
              <a:t>Machine Learning Approaches</a:t>
            </a:r>
            <a:r>
              <a:rPr lang="en-IE" sz="2000" dirty="0"/>
              <a:t> → </a:t>
            </a:r>
            <a:r>
              <a:rPr lang="en-IE" sz="2000" i="1" dirty="0"/>
              <a:t>Neural Networks </a:t>
            </a:r>
            <a:r>
              <a:rPr lang="en-IE" sz="1400" b="0" i="0" dirty="0">
                <a:solidFill>
                  <a:schemeClr val="tx1">
                    <a:lumMod val="50000"/>
                    <a:lumOff val="50000"/>
                  </a:schemeClr>
                </a:solidFill>
                <a:effectLst/>
              </a:rPr>
              <a:t>(RB &amp; KR, 2021; Anowar &amp; Sadaoui, 2020; Nguyen et al., 2022)</a:t>
            </a:r>
            <a:endParaRPr lang="en-IE" sz="1400" dirty="0">
              <a:solidFill>
                <a:schemeClr val="tx1">
                  <a:lumMod val="50000"/>
                  <a:lumOff val="50000"/>
                </a:schemeClr>
              </a:solidFill>
            </a:endParaRPr>
          </a:p>
          <a:p>
            <a:r>
              <a:rPr lang="en-IE" sz="2000" dirty="0"/>
              <a:t>E: </a:t>
            </a:r>
            <a:r>
              <a:rPr lang="en-IE" sz="2000" i="1" dirty="0"/>
              <a:t>Computing Methodologies</a:t>
            </a:r>
            <a:r>
              <a:rPr lang="en-IE" sz="2000" dirty="0"/>
              <a:t> → </a:t>
            </a:r>
            <a:r>
              <a:rPr lang="en-IE" sz="2000" i="1" dirty="0"/>
              <a:t>Artificial Intelligence </a:t>
            </a:r>
            <a:r>
              <a:rPr lang="en-IE" sz="2000" dirty="0"/>
              <a:t>→ </a:t>
            </a:r>
            <a:r>
              <a:rPr lang="en-IE" sz="2000" i="1" dirty="0"/>
              <a:t>Knowledge Representation and Reasoning</a:t>
            </a:r>
            <a:r>
              <a:rPr lang="en-IE" sz="2000" dirty="0"/>
              <a:t> → </a:t>
            </a:r>
            <a:r>
              <a:rPr lang="en-IE" sz="2000" i="1" dirty="0"/>
              <a:t>Causal Reasoning and Diagnostics </a:t>
            </a:r>
            <a:r>
              <a:rPr lang="en-IE" sz="1400" b="0" i="0" dirty="0">
                <a:solidFill>
                  <a:schemeClr val="tx1">
                    <a:lumMod val="50000"/>
                    <a:lumOff val="50000"/>
                  </a:schemeClr>
                </a:solidFill>
                <a:effectLst/>
              </a:rPr>
              <a:t>(</a:t>
            </a:r>
            <a:r>
              <a:rPr lang="en-IE" sz="1400" b="0" i="0" dirty="0" err="1">
                <a:solidFill>
                  <a:schemeClr val="tx1">
                    <a:lumMod val="50000"/>
                    <a:lumOff val="50000"/>
                  </a:schemeClr>
                </a:solidFill>
                <a:effectLst/>
              </a:rPr>
              <a:t>Vilone</a:t>
            </a:r>
            <a:r>
              <a:rPr lang="en-IE" sz="1400" b="0" i="0" dirty="0">
                <a:solidFill>
                  <a:schemeClr val="tx1">
                    <a:lumMod val="50000"/>
                    <a:lumOff val="50000"/>
                  </a:schemeClr>
                </a:solidFill>
                <a:effectLst/>
              </a:rPr>
              <a:t> &amp; Longo, 2021; Sinanc et al., 2021; </a:t>
            </a:r>
            <a:r>
              <a:rPr lang="en-IE" sz="1400" b="0" i="0" dirty="0" err="1">
                <a:solidFill>
                  <a:schemeClr val="tx1">
                    <a:lumMod val="50000"/>
                    <a:lumOff val="50000"/>
                  </a:schemeClr>
                </a:solidFill>
                <a:effectLst/>
              </a:rPr>
              <a:t>Psychoula</a:t>
            </a:r>
            <a:r>
              <a:rPr lang="en-IE" sz="1400" b="0" i="0" dirty="0">
                <a:solidFill>
                  <a:schemeClr val="tx1">
                    <a:lumMod val="50000"/>
                    <a:lumOff val="50000"/>
                  </a:schemeClr>
                </a:solidFill>
                <a:effectLst/>
              </a:rPr>
              <a:t> et al., 2021; </a:t>
            </a:r>
            <a:r>
              <a:rPr lang="en-IE" sz="1400" b="0" i="0" dirty="0" err="1">
                <a:solidFill>
                  <a:schemeClr val="tx1">
                    <a:lumMod val="50000"/>
                    <a:lumOff val="50000"/>
                  </a:schemeClr>
                </a:solidFill>
                <a:effectLst/>
              </a:rPr>
              <a:t>Adadi</a:t>
            </a:r>
            <a:r>
              <a:rPr lang="en-IE" sz="1400" b="0" i="0" dirty="0">
                <a:solidFill>
                  <a:schemeClr val="tx1">
                    <a:lumMod val="50000"/>
                    <a:lumOff val="50000"/>
                  </a:schemeClr>
                </a:solidFill>
                <a:effectLst/>
              </a:rPr>
              <a:t> &amp; </a:t>
            </a:r>
            <a:r>
              <a:rPr lang="en-IE" sz="1400" b="0" i="0" dirty="0" err="1">
                <a:solidFill>
                  <a:schemeClr val="tx1">
                    <a:lumMod val="50000"/>
                    <a:lumOff val="50000"/>
                  </a:schemeClr>
                </a:solidFill>
                <a:effectLst/>
              </a:rPr>
              <a:t>Berrada</a:t>
            </a:r>
            <a:r>
              <a:rPr lang="en-IE" sz="1400" b="0" i="0" dirty="0">
                <a:solidFill>
                  <a:schemeClr val="tx1">
                    <a:lumMod val="50000"/>
                    <a:lumOff val="50000"/>
                  </a:schemeClr>
                </a:solidFill>
                <a:effectLst/>
              </a:rPr>
              <a:t>, 2018)</a:t>
            </a:r>
            <a:endParaRPr lang="en-IE" sz="1400" dirty="0">
              <a:solidFill>
                <a:schemeClr val="tx1">
                  <a:lumMod val="50000"/>
                  <a:lumOff val="50000"/>
                </a:schemeClr>
              </a:solidFill>
            </a:endParaRP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218317"/>
            <a:ext cx="10720908" cy="2113472"/>
          </a:xfrm>
          <a:prstGeom prst="rect">
            <a:avLst/>
          </a:prstGeom>
          <a:ln w="3175">
            <a:solidFill>
              <a:schemeClr val="tx1"/>
            </a:solidFill>
          </a:ln>
        </p:spPr>
        <p:txBody>
          <a:bodyPr vert="horz" lIns="0" tIns="45720" rIns="0" bIns="45720" rtlCol="0">
            <a:normAutofit fontScale="850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E" sz="1400" b="1" dirty="0"/>
              <a:t>SCOPE : </a:t>
            </a:r>
            <a:r>
              <a:rPr lang="en-IE" sz="1400" dirty="0">
                <a:solidFill>
                  <a:srgbClr val="000000"/>
                </a:solidFill>
                <a:effectLst/>
                <a:ea typeface="Times New Roman" panose="02020603050405020304" pitchFamily="18" charset="0"/>
              </a:rPr>
              <a:t>Using widely available cloud-based technologies, develop a small scale online ML application for credit card fraud detection; that shows a Neural Network algorithm can provide an Explainable AI (XAI) method to explain why a record is classified as fraud.</a:t>
            </a:r>
            <a:endParaRPr lang="en-GB" sz="1400" b="0" i="0" dirty="0">
              <a:solidFill>
                <a:srgbClr val="3C763D"/>
              </a:solidFill>
              <a:effectLst/>
              <a:latin typeface="Helvetica Neue"/>
            </a:endParaRPr>
          </a:p>
          <a:p>
            <a:r>
              <a:rPr lang="en-GB" sz="1400" b="1" dirty="0"/>
              <a:t>ASSUMPTIONS</a:t>
            </a:r>
            <a:r>
              <a:rPr lang="en-GB" sz="1400" dirty="0"/>
              <a:t> </a:t>
            </a:r>
            <a:r>
              <a:rPr lang="en-IE" sz="1400" dirty="0"/>
              <a:t>: The XAI output method will be a rules based explanation? Modelling and Production deployment options, which include XAI outputs, can all be developed on Amazon </a:t>
            </a:r>
            <a:r>
              <a:rPr lang="en-IE" sz="1400" dirty="0" err="1"/>
              <a:t>SageMaker</a:t>
            </a:r>
            <a:r>
              <a:rPr lang="en-IE" sz="1400" dirty="0"/>
              <a:t>; .</a:t>
            </a:r>
          </a:p>
          <a:p>
            <a:r>
              <a:rPr lang="en-GB" sz="1400" b="1" dirty="0"/>
              <a:t>LIMITATIONS</a:t>
            </a:r>
            <a:r>
              <a:rPr lang="en-GB" sz="1400" dirty="0"/>
              <a:t> </a:t>
            </a:r>
            <a:r>
              <a:rPr lang="en-IE" sz="1400" dirty="0"/>
              <a:t>: Availability of appropriate electronic payment Fraud datasets is an issue, hence this research is restricted to a single dataset (250K records) available from a suitable commercial source. </a:t>
            </a:r>
            <a:r>
              <a:rPr lang="en-IE" sz="1400" b="1" i="1" dirty="0">
                <a:solidFill>
                  <a:srgbClr val="FF0000"/>
                </a:solidFill>
              </a:rPr>
              <a:t>(Outside control of researcher…)</a:t>
            </a:r>
          </a:p>
          <a:p>
            <a:r>
              <a:rPr lang="en-GB" sz="1400" b="1" dirty="0"/>
              <a:t>DELIMITATIONS</a:t>
            </a:r>
            <a:r>
              <a:rPr lang="en-GB" sz="1400" dirty="0"/>
              <a:t> </a:t>
            </a:r>
            <a:r>
              <a:rPr lang="en-IE" sz="1400" dirty="0"/>
              <a:t>: Research limited to US Credit Card Fraud transactions as this is the best available internal dataset from within my FinTech company (250K records); The chosen dataset is not heavily imbalanced against the volume of fraud records, thus no data re-balancing techniques will be employed. </a:t>
            </a:r>
            <a:endParaRPr lang="en-IE" sz="1400" b="1" i="1" dirty="0">
              <a:solidFill>
                <a:srgbClr val="FF0000"/>
              </a:solidFill>
            </a:endParaRPr>
          </a:p>
        </p:txBody>
      </p:sp>
    </p:spTree>
    <p:extLst>
      <p:ext uri="{BB962C8B-B14F-4D97-AF65-F5344CB8AC3E}">
        <p14:creationId xmlns:p14="http://schemas.microsoft.com/office/powerpoint/2010/main" val="3442971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Gaps in the literature and research question</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3470761"/>
          </a:xfrm>
        </p:spPr>
        <p:txBody>
          <a:bodyPr>
            <a:normAutofit fontScale="92500" lnSpcReduction="20000"/>
          </a:bodyPr>
          <a:lstStyle/>
          <a:p>
            <a:r>
              <a:rPr lang="en-GB" sz="2000" dirty="0"/>
              <a:t>Precise and concise gaps extracted from literature you have identified by reading 7+ articles.</a:t>
            </a:r>
          </a:p>
          <a:p>
            <a:pPr algn="l"/>
            <a:r>
              <a:rPr lang="en-GB" sz="2000" dirty="0"/>
              <a:t>Gap 1: </a:t>
            </a:r>
            <a:r>
              <a:rPr lang="en-GB" sz="1300" dirty="0">
                <a:solidFill>
                  <a:schemeClr val="tx1"/>
                </a:solidFill>
              </a:rPr>
              <a:t>In their review of XAI review research work research </a:t>
            </a:r>
            <a:r>
              <a:rPr lang="en-IE" sz="1300" b="0" i="0" dirty="0" err="1">
                <a:solidFill>
                  <a:schemeClr val="tx1"/>
                </a:solidFill>
                <a:effectLst/>
              </a:rPr>
              <a:t>Vilone</a:t>
            </a:r>
            <a:r>
              <a:rPr lang="en-IE" sz="1300" b="0" i="0" dirty="0">
                <a:solidFill>
                  <a:schemeClr val="tx1"/>
                </a:solidFill>
                <a:effectLst/>
              </a:rPr>
              <a:t> &amp; Longo (2021) state that “</a:t>
            </a:r>
            <a:r>
              <a:rPr lang="en-GB" sz="1300" b="0" i="1" u="none" strike="noStrike" baseline="0" dirty="0">
                <a:solidFill>
                  <a:schemeClr val="tx1"/>
                </a:solidFill>
              </a:rPr>
              <a:t>There is not a consensus among scholars on what an explanation exactly is and which are the salient properties that must be considered to make it understandable for every end-user</a:t>
            </a:r>
            <a:r>
              <a:rPr lang="en-GB" sz="1300" b="0" i="0" u="none" strike="noStrike" baseline="0" dirty="0">
                <a:solidFill>
                  <a:schemeClr val="tx1"/>
                </a:solidFill>
              </a:rPr>
              <a:t>.” (p.651) Therefore there is no well established output framework for explaining credit card fraud.</a:t>
            </a:r>
            <a:endParaRPr lang="en-GB" sz="1300" dirty="0">
              <a:solidFill>
                <a:schemeClr val="tx1"/>
              </a:solidFill>
            </a:endParaRPr>
          </a:p>
          <a:p>
            <a:pPr algn="l"/>
            <a:r>
              <a:rPr lang="en-GB" sz="2000" dirty="0"/>
              <a:t>Gap 2: </a:t>
            </a:r>
            <a:r>
              <a:rPr lang="en-GB" sz="1300" dirty="0"/>
              <a:t>The ‘if-then’ style of rules are the expected XAI output option to be chosen for this dissertation. </a:t>
            </a:r>
            <a:r>
              <a:rPr lang="en-IE" sz="1300" b="0" i="0" dirty="0" err="1">
                <a:solidFill>
                  <a:schemeClr val="tx1"/>
                </a:solidFill>
                <a:effectLst/>
              </a:rPr>
              <a:t>Vilone</a:t>
            </a:r>
            <a:r>
              <a:rPr lang="en-IE" sz="1300" b="0" i="0" dirty="0">
                <a:solidFill>
                  <a:schemeClr val="tx1"/>
                </a:solidFill>
                <a:effectLst/>
              </a:rPr>
              <a:t> &amp; Longo (2021) also assert that t</a:t>
            </a:r>
            <a:r>
              <a:rPr lang="en-GB" sz="1300" dirty="0"/>
              <a:t>here is still relatively little research that objectively assesses this approach with quantitative metrics, thus allowing it to be benchmarked against other XAI methods.</a:t>
            </a:r>
            <a:r>
              <a:rPr lang="en-IE" sz="1300" b="0" i="0" u="none" strike="noStrike" baseline="0" dirty="0"/>
              <a:t> </a:t>
            </a:r>
            <a:r>
              <a:rPr lang="en-GB" sz="1300" dirty="0"/>
              <a:t> </a:t>
            </a:r>
          </a:p>
          <a:p>
            <a:r>
              <a:rPr lang="en-GB" sz="2000" dirty="0"/>
              <a:t>Gap 3:</a:t>
            </a:r>
          </a:p>
          <a:p>
            <a:r>
              <a:rPr lang="en-GB" sz="2000" dirty="0"/>
              <a:t>Gap 4: </a:t>
            </a:r>
          </a:p>
          <a:p>
            <a:r>
              <a:rPr lang="en-GB" sz="2000" dirty="0"/>
              <a:t>Gap 5:</a:t>
            </a: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5391000"/>
            <a:ext cx="10058400" cy="923330"/>
          </a:xfrm>
          <a:prstGeom prst="rect">
            <a:avLst/>
          </a:prstGeom>
          <a:noFill/>
        </p:spPr>
        <p:txBody>
          <a:bodyPr wrap="square">
            <a:spAutoFit/>
          </a:bodyPr>
          <a:lstStyle/>
          <a:p>
            <a:r>
              <a:rPr lang="en-IE" b="1" dirty="0"/>
              <a:t>Research Question</a:t>
            </a:r>
            <a:r>
              <a:rPr lang="en-IE" dirty="0"/>
              <a:t>: Is it possible to clearly explain to a financial auditor/investigator the quantifiable reasons why the attribute values of a given credit card transaction resulted in a Neural Network ML model classifying that record as fraudulent?</a:t>
            </a:r>
          </a:p>
        </p:txBody>
      </p:sp>
    </p:spTree>
    <p:extLst>
      <p:ext uri="{BB962C8B-B14F-4D97-AF65-F5344CB8AC3E}">
        <p14:creationId xmlns:p14="http://schemas.microsoft.com/office/powerpoint/2010/main" val="315911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Hypothesis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2286001"/>
          </a:xfrm>
        </p:spPr>
        <p:txBody>
          <a:bodyPr>
            <a:normAutofit/>
          </a:bodyPr>
          <a:lstStyle/>
          <a:p>
            <a:r>
              <a:rPr lang="en-GB" sz="2000" b="1" dirty="0"/>
              <a:t>Null Hypothesis</a:t>
            </a:r>
          </a:p>
          <a:p>
            <a:r>
              <a:rPr lang="en-GB" sz="2000" dirty="0"/>
              <a:t>The conventional view is that for most observers the working of neural network algorithms are a ‘black-box’ process, and it is not possible to easily understand, and audit, why a given end result, such as a classification category, has been generated. </a:t>
            </a: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4206240"/>
            <a:ext cx="10058400" cy="2523768"/>
          </a:xfrm>
          <a:prstGeom prst="rect">
            <a:avLst/>
          </a:prstGeom>
          <a:noFill/>
        </p:spPr>
        <p:txBody>
          <a:bodyPr wrap="square">
            <a:spAutoFit/>
          </a:bodyPr>
          <a:lstStyle/>
          <a:p>
            <a:r>
              <a:rPr lang="en-IE" sz="2000" b="1" dirty="0"/>
              <a:t>Alternate Hypothesis</a:t>
            </a:r>
          </a:p>
          <a:p>
            <a:endParaRPr lang="en-IE" sz="2000" b="1" dirty="0"/>
          </a:p>
          <a:p>
            <a:r>
              <a:rPr lang="en-IE" sz="2000" b="1" dirty="0">
                <a:solidFill>
                  <a:srgbClr val="000000"/>
                </a:solidFill>
                <a:effectLst/>
                <a:ea typeface="Times New Roman" panose="02020603050405020304" pitchFamily="18" charset="0"/>
              </a:rPr>
              <a:t>IF I </a:t>
            </a:r>
            <a:r>
              <a:rPr lang="en-IE" sz="2000" dirty="0">
                <a:solidFill>
                  <a:srgbClr val="000000"/>
                </a:solidFill>
                <a:effectLst/>
                <a:ea typeface="Times New Roman" panose="02020603050405020304" pitchFamily="18" charset="0"/>
              </a:rPr>
              <a:t>train a Neural Network algorithm for use in an ML process built, using cloud-based technology, for credit card fraud detection, </a:t>
            </a:r>
            <a:endParaRPr lang="en-IE" sz="2000" dirty="0">
              <a:effectLst/>
              <a:ea typeface="Calibri" panose="020F0502020204030204" pitchFamily="34" charset="0"/>
            </a:endParaRPr>
          </a:p>
          <a:p>
            <a:r>
              <a:rPr lang="en-IE" sz="2000" b="1" dirty="0">
                <a:solidFill>
                  <a:srgbClr val="000000"/>
                </a:solidFill>
                <a:effectLst/>
                <a:ea typeface="Times New Roman" panose="02020603050405020304" pitchFamily="18" charset="0"/>
              </a:rPr>
              <a:t>THEN</a:t>
            </a:r>
            <a:r>
              <a:rPr lang="en-IE" sz="2000" dirty="0">
                <a:solidFill>
                  <a:srgbClr val="000000"/>
                </a:solidFill>
                <a:effectLst/>
                <a:ea typeface="Times New Roman" panose="02020603050405020304" pitchFamily="18" charset="0"/>
              </a:rPr>
              <a:t> the model output will contain the top 10 most important features, ranked by SHAP Values, which impact on the global structure of the model, and also the top 10 features (also ranked by SHAP values) that drove the classification for a specific instance.    </a:t>
            </a:r>
            <a:endParaRPr lang="en-IE" sz="2000" b="1" i="1" dirty="0">
              <a:solidFill>
                <a:srgbClr val="FF0000"/>
              </a:solidFill>
              <a:effectLst/>
              <a:ea typeface="Calibri" panose="020F0502020204030204" pitchFamily="34" charset="0"/>
            </a:endParaRPr>
          </a:p>
          <a:p>
            <a:endParaRPr lang="en-IE" dirty="0"/>
          </a:p>
        </p:txBody>
      </p:sp>
    </p:spTree>
    <p:extLst>
      <p:ext uri="{BB962C8B-B14F-4D97-AF65-F5344CB8AC3E}">
        <p14:creationId xmlns:p14="http://schemas.microsoft.com/office/powerpoint/2010/main" val="522228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p:txBody>
          <a:bodyPr/>
          <a:lstStyle/>
          <a:p>
            <a:r>
              <a:rPr lang="en-GB" dirty="0"/>
              <a:t>Feasibility of the Study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p:txBody>
          <a:bodyPr>
            <a:normAutofit/>
          </a:bodyPr>
          <a:lstStyle/>
          <a:p>
            <a:r>
              <a:rPr lang="en-GB" dirty="0"/>
              <a:t>Planned Tasks and Timelines</a:t>
            </a:r>
          </a:p>
          <a:p>
            <a:r>
              <a:rPr lang="en-GB" dirty="0"/>
              <a:t>Task 1 – Determine exactly what output format for the XAI method will be used to explain credit card fraud classification. </a:t>
            </a:r>
            <a:r>
              <a:rPr lang="en-GB" i="1" dirty="0"/>
              <a:t>(n weeks)</a:t>
            </a:r>
          </a:p>
          <a:p>
            <a:r>
              <a:rPr lang="en-GB" dirty="0"/>
              <a:t>Task 2 – Create a ML workflow environment in AWS Sagemaker. Create basic end-to-end run with subset of credit card fraud data. </a:t>
            </a:r>
            <a:r>
              <a:rPr lang="en-GB" i="1" dirty="0"/>
              <a:t>(n weeks)</a:t>
            </a:r>
          </a:p>
          <a:p>
            <a:r>
              <a:rPr lang="en-GB" dirty="0"/>
              <a:t>Task 3 – and timeline</a:t>
            </a:r>
          </a:p>
          <a:p>
            <a:r>
              <a:rPr lang="en-GB" dirty="0"/>
              <a:t>Task 4 – and timeline</a:t>
            </a:r>
          </a:p>
          <a:p>
            <a:r>
              <a:rPr lang="en-GB" dirty="0"/>
              <a:t>Task 5 – and timeline</a:t>
            </a:r>
          </a:p>
          <a:p>
            <a:endParaRPr lang="en-GB" dirty="0"/>
          </a:p>
          <a:p>
            <a:endParaRPr lang="en-GB" dirty="0"/>
          </a:p>
          <a:p>
            <a:endParaRPr lang="en-IE"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2337700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Autofit/>
          </a:bodyPr>
          <a:lstStyle/>
          <a:p>
            <a:pPr marL="228600" indent="-228600">
              <a:lnSpc>
                <a:spcPct val="150000"/>
              </a:lnSpc>
              <a:spcAft>
                <a:spcPts val="1680"/>
              </a:spcAft>
              <a:buFont typeface="+mj-lt"/>
              <a:buAutoNum type="arabicPeriod"/>
            </a:pPr>
            <a:r>
              <a:rPr lang="en-US" sz="1200" dirty="0" err="1">
                <a:effectLst/>
                <a:ea typeface="Calibri" panose="020F0502020204030204" pitchFamily="34" charset="0"/>
                <a:cs typeface="Arial" panose="020B0604020202020204" pitchFamily="34" charset="0"/>
              </a:rPr>
              <a:t>Adadi</a:t>
            </a:r>
            <a:r>
              <a:rPr lang="en-US" sz="1200" dirty="0">
                <a:effectLst/>
                <a:ea typeface="Calibri" panose="020F0502020204030204" pitchFamily="34" charset="0"/>
                <a:cs typeface="Arial" panose="020B0604020202020204" pitchFamily="34" charset="0"/>
              </a:rPr>
              <a:t>, A., &amp; </a:t>
            </a:r>
            <a:r>
              <a:rPr lang="en-US" sz="1200" dirty="0" err="1">
                <a:effectLst/>
                <a:ea typeface="Calibri" panose="020F0502020204030204" pitchFamily="34" charset="0"/>
                <a:cs typeface="Arial" panose="020B0604020202020204" pitchFamily="34" charset="0"/>
              </a:rPr>
              <a:t>Berrada</a:t>
            </a:r>
            <a:r>
              <a:rPr lang="en-US" sz="1200" dirty="0">
                <a:effectLst/>
                <a:ea typeface="Calibri" panose="020F0502020204030204" pitchFamily="34" charset="0"/>
                <a:cs typeface="Arial" panose="020B0604020202020204" pitchFamily="34" charset="0"/>
              </a:rPr>
              <a:t>, M. (2018). Peeking Inside the Black-Box: A Survey on Explainable Artificial Intelligence (XAI). </a:t>
            </a:r>
            <a:r>
              <a:rPr lang="en-US" sz="1200" i="1" dirty="0">
                <a:effectLst/>
                <a:ea typeface="Calibri" panose="020F0502020204030204" pitchFamily="34" charset="0"/>
                <a:cs typeface="Arial" panose="020B0604020202020204" pitchFamily="34" charset="0"/>
              </a:rPr>
              <a:t>IEEE Access</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6</a:t>
            </a:r>
            <a:r>
              <a:rPr lang="en-US" sz="1200" dirty="0">
                <a:effectLst/>
                <a:ea typeface="Calibri" panose="020F0502020204030204" pitchFamily="34" charset="0"/>
                <a:cs typeface="Arial" panose="020B0604020202020204" pitchFamily="34" charset="0"/>
              </a:rPr>
              <a:t>(52), 138-160. https://doi.org/10.1109/access.2018.2870052</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a:pPr>
            <a:r>
              <a:rPr lang="en-US" sz="1200" dirty="0">
                <a:effectLst/>
                <a:ea typeface="Calibri" panose="020F0502020204030204" pitchFamily="34" charset="0"/>
                <a:cs typeface="Arial" panose="020B0604020202020204" pitchFamily="34" charset="0"/>
              </a:rPr>
              <a:t>Anowar, F., &amp; Sadaoui, S. (2020). Incremental Neural-Network Learning for Big Fraud Data. </a:t>
            </a:r>
            <a:r>
              <a:rPr lang="en-US" sz="1200" i="1" dirty="0">
                <a:effectLst/>
                <a:ea typeface="Calibri" panose="020F0502020204030204" pitchFamily="34" charset="0"/>
                <a:cs typeface="Arial" panose="020B0604020202020204" pitchFamily="34" charset="0"/>
              </a:rPr>
              <a:t>2020 IEEE International Conference On Systems, Man, And Cybernetics (SMC)</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1</a:t>
            </a:r>
            <a:r>
              <a:rPr lang="en-US" sz="1200" dirty="0">
                <a:effectLst/>
                <a:ea typeface="Calibri" panose="020F0502020204030204" pitchFamily="34" charset="0"/>
                <a:cs typeface="Arial" panose="020B0604020202020204" pitchFamily="34" charset="0"/>
              </a:rPr>
              <a:t>(1), 1-4. https://doi.org/10.1109/smc42975.2020.9283136</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a:pPr>
            <a:r>
              <a:rPr lang="en-US" sz="1200" dirty="0">
                <a:effectLst/>
                <a:ea typeface="Calibri" panose="020F0502020204030204" pitchFamily="34" charset="0"/>
                <a:cs typeface="Arial" panose="020B0604020202020204" pitchFamily="34" charset="0"/>
              </a:rPr>
              <a:t>Nguyen, T., Tahir, H., Abdelrazek, M., &amp; Babar, A. (2022). </a:t>
            </a:r>
            <a:r>
              <a:rPr lang="en-US" sz="1200" i="1" dirty="0">
                <a:effectLst/>
                <a:ea typeface="Calibri" panose="020F0502020204030204" pitchFamily="34" charset="0"/>
                <a:cs typeface="Arial" panose="020B0604020202020204" pitchFamily="34" charset="0"/>
              </a:rPr>
              <a:t>Deep Learning Methods for Credit Card Fraud Detection</a:t>
            </a:r>
            <a:r>
              <a:rPr lang="en-US" sz="1200" dirty="0">
                <a:effectLst/>
                <a:ea typeface="Calibri" panose="020F0502020204030204" pitchFamily="34" charset="0"/>
                <a:cs typeface="Arial" panose="020B0604020202020204" pitchFamily="34" charset="0"/>
              </a:rPr>
              <a:t>. arXiv.org. Retrieved 16 October 2022, from https://doi.org/10.48550/arXiv.2012.03754.</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a:pPr>
            <a:r>
              <a:rPr lang="en-US" sz="1200" dirty="0" err="1">
                <a:effectLst/>
                <a:ea typeface="Calibri" panose="020F0502020204030204" pitchFamily="34" charset="0"/>
                <a:cs typeface="Arial" panose="020B0604020202020204" pitchFamily="34" charset="0"/>
              </a:rPr>
              <a:t>Psychoula</a:t>
            </a:r>
            <a:r>
              <a:rPr lang="en-US" sz="1200" dirty="0">
                <a:effectLst/>
                <a:ea typeface="Calibri" panose="020F0502020204030204" pitchFamily="34" charset="0"/>
                <a:cs typeface="Arial" panose="020B0604020202020204" pitchFamily="34" charset="0"/>
              </a:rPr>
              <a:t>, I., Gutmann, A., </a:t>
            </a:r>
            <a:r>
              <a:rPr lang="en-US" sz="1200" dirty="0" err="1">
                <a:effectLst/>
                <a:ea typeface="Calibri" panose="020F0502020204030204" pitchFamily="34" charset="0"/>
                <a:cs typeface="Arial" panose="020B0604020202020204" pitchFamily="34" charset="0"/>
              </a:rPr>
              <a:t>Mainali</a:t>
            </a:r>
            <a:r>
              <a:rPr lang="en-US" sz="1200" dirty="0">
                <a:effectLst/>
                <a:ea typeface="Calibri" panose="020F0502020204030204" pitchFamily="34" charset="0"/>
                <a:cs typeface="Arial" panose="020B0604020202020204" pitchFamily="34" charset="0"/>
              </a:rPr>
              <a:t>, P., Lee, S., Dunphy, P., &amp; </a:t>
            </a:r>
            <a:r>
              <a:rPr lang="en-US" sz="1200" dirty="0" err="1">
                <a:effectLst/>
                <a:ea typeface="Calibri" panose="020F0502020204030204" pitchFamily="34" charset="0"/>
                <a:cs typeface="Arial" panose="020B0604020202020204" pitchFamily="34" charset="0"/>
              </a:rPr>
              <a:t>Petitcolas</a:t>
            </a:r>
            <a:r>
              <a:rPr lang="en-US" sz="1200" dirty="0">
                <a:effectLst/>
                <a:ea typeface="Calibri" panose="020F0502020204030204" pitchFamily="34" charset="0"/>
                <a:cs typeface="Arial" panose="020B0604020202020204" pitchFamily="34" charset="0"/>
              </a:rPr>
              <a:t>, F. (2021). Explainable Machine Learning for Fraud Detection. </a:t>
            </a:r>
            <a:r>
              <a:rPr lang="en-US" sz="1200" i="1" dirty="0">
                <a:effectLst/>
                <a:ea typeface="Calibri" panose="020F0502020204030204" pitchFamily="34" charset="0"/>
                <a:cs typeface="Arial" panose="020B0604020202020204" pitchFamily="34" charset="0"/>
              </a:rPr>
              <a:t>Computer</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54</a:t>
            </a:r>
            <a:r>
              <a:rPr lang="en-US" sz="1200" dirty="0">
                <a:effectLst/>
                <a:ea typeface="Calibri" panose="020F0502020204030204" pitchFamily="34" charset="0"/>
                <a:cs typeface="Arial" panose="020B0604020202020204" pitchFamily="34" charset="0"/>
              </a:rPr>
              <a:t>(10), 49-59. https://doi.org/10.1109/mc.2021.3081249</a:t>
            </a:r>
            <a:endParaRPr lang="en-IE" sz="12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160612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Autofit/>
          </a:bodyPr>
          <a:lstStyle/>
          <a:p>
            <a:pPr marL="228600" indent="-228600">
              <a:lnSpc>
                <a:spcPct val="150000"/>
              </a:lnSpc>
              <a:spcAft>
                <a:spcPts val="1680"/>
              </a:spcAft>
              <a:buFont typeface="+mj-lt"/>
              <a:buAutoNum type="arabicPeriod" startAt="6"/>
            </a:pPr>
            <a:r>
              <a:rPr lang="en-US" sz="1200" dirty="0">
                <a:effectLst/>
                <a:ea typeface="Calibri" panose="020F0502020204030204" pitchFamily="34" charset="0"/>
                <a:cs typeface="Arial" panose="020B0604020202020204" pitchFamily="34" charset="0"/>
              </a:rPr>
              <a:t>RB, A., &amp; KR, S. (2021). Credit card fraud detection using artificial neural network. </a:t>
            </a:r>
            <a:r>
              <a:rPr lang="en-US" sz="1200" i="1" dirty="0">
                <a:effectLst/>
                <a:ea typeface="Calibri" panose="020F0502020204030204" pitchFamily="34" charset="0"/>
                <a:cs typeface="Arial" panose="020B0604020202020204" pitchFamily="34" charset="0"/>
              </a:rPr>
              <a:t>Global Transitions Proceedings</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2</a:t>
            </a:r>
            <a:r>
              <a:rPr lang="en-US" sz="1200" dirty="0">
                <a:effectLst/>
                <a:ea typeface="Calibri" panose="020F0502020204030204" pitchFamily="34" charset="0"/>
                <a:cs typeface="Arial" panose="020B0604020202020204" pitchFamily="34" charset="0"/>
              </a:rPr>
              <a:t>(1), 35-41. https://doi.org/10.1016/j.gltp.2021.01.006</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startAt="6"/>
            </a:pPr>
            <a:r>
              <a:rPr lang="en-US" sz="1200" dirty="0">
                <a:effectLst/>
                <a:ea typeface="Calibri" panose="020F0502020204030204" pitchFamily="34" charset="0"/>
                <a:cs typeface="Arial" panose="020B0604020202020204" pitchFamily="34" charset="0"/>
              </a:rPr>
              <a:t>Sharma, A., &amp; </a:t>
            </a:r>
            <a:r>
              <a:rPr lang="en-US" sz="1200" dirty="0" err="1">
                <a:effectLst/>
                <a:ea typeface="Calibri" panose="020F0502020204030204" pitchFamily="34" charset="0"/>
                <a:cs typeface="Arial" panose="020B0604020202020204" pitchFamily="34" charset="0"/>
              </a:rPr>
              <a:t>Bathla</a:t>
            </a:r>
            <a:r>
              <a:rPr lang="en-US" sz="1200" dirty="0">
                <a:effectLst/>
                <a:ea typeface="Calibri" panose="020F0502020204030204" pitchFamily="34" charset="0"/>
                <a:cs typeface="Arial" panose="020B0604020202020204" pitchFamily="34" charset="0"/>
              </a:rPr>
              <a:t>, N. (2020). Review on credit card fraud detection and classification by Machine Learning and Data Mining approaches. </a:t>
            </a:r>
            <a:r>
              <a:rPr lang="en-US" sz="1200" i="1" dirty="0">
                <a:effectLst/>
                <a:ea typeface="Calibri" panose="020F0502020204030204" pitchFamily="34" charset="0"/>
                <a:cs typeface="Arial" panose="020B0604020202020204" pitchFamily="34" charset="0"/>
              </a:rPr>
              <a:t>Review On Credit Card Fraud Detection And Classification By Machine Learning And Data Mining Approaches</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6</a:t>
            </a:r>
            <a:r>
              <a:rPr lang="en-US" sz="1200" dirty="0">
                <a:effectLst/>
                <a:ea typeface="Calibri" panose="020F0502020204030204" pitchFamily="34" charset="0"/>
                <a:cs typeface="Arial" panose="020B0604020202020204" pitchFamily="34" charset="0"/>
              </a:rPr>
              <a:t>, 687-692. Retrieved 16 October 2022, from https://www.semanticscholar.org/paper/Review-on-credit-card-fraud-detection-and-by-and-Sharma-Bathla/b6c839cadb4c6281a934a8788fec93d5482e6af4.</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startAt="6"/>
            </a:pPr>
            <a:r>
              <a:rPr lang="en-US" sz="1200" dirty="0">
                <a:effectLst/>
                <a:ea typeface="Calibri" panose="020F0502020204030204" pitchFamily="34" charset="0"/>
                <a:cs typeface="Arial" panose="020B0604020202020204" pitchFamily="34" charset="0"/>
              </a:rPr>
              <a:t>Sinanc, D., Demirezen, U., &amp; Sağıroğlu, Ş. (2021). Explainable Credit Card Fraud Detection with Image Conversion. </a:t>
            </a:r>
            <a:r>
              <a:rPr lang="en-US" sz="1200" i="1" dirty="0">
                <a:effectLst/>
                <a:ea typeface="Calibri" panose="020F0502020204030204" pitchFamily="34" charset="0"/>
                <a:cs typeface="Arial" panose="020B0604020202020204" pitchFamily="34" charset="0"/>
              </a:rPr>
              <a:t>ADCAIJ: Advances In Distributed Computing And Artificial Intelligence Journal</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10</a:t>
            </a:r>
            <a:r>
              <a:rPr lang="en-US" sz="1200" dirty="0">
                <a:effectLst/>
                <a:ea typeface="Calibri" panose="020F0502020204030204" pitchFamily="34" charset="0"/>
                <a:cs typeface="Arial" panose="020B0604020202020204" pitchFamily="34" charset="0"/>
              </a:rPr>
              <a:t>(1), 63-76. https://doi.org/10.14201/adcaij20211016376</a:t>
            </a:r>
            <a:endParaRPr lang="en-IE" sz="1200" dirty="0">
              <a:effectLst/>
              <a:ea typeface="Calibri" panose="020F0502020204030204" pitchFamily="34" charset="0"/>
              <a:cs typeface="Arial" panose="020B0604020202020204" pitchFamily="34" charset="0"/>
            </a:endParaRPr>
          </a:p>
          <a:p>
            <a:pPr>
              <a:buFont typeface="Arial" panose="020B0604020202020204" pitchFamily="34" charset="0"/>
              <a:buChar char="•"/>
            </a:pPr>
            <a:endParaRPr lang="en-GB" sz="1200" dirty="0"/>
          </a:p>
          <a:p>
            <a:endParaRPr lang="en-GB" sz="1200" dirty="0"/>
          </a:p>
          <a:p>
            <a:endParaRPr lang="en-IE" sz="12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1592174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Performance Metrics of Your Experiment</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rmAutofit/>
          </a:bodyPr>
          <a:lstStyle/>
          <a:p>
            <a:pPr marL="457200" indent="-457200">
              <a:buFont typeface="+mj-lt"/>
              <a:buAutoNum type="arabicPeriod"/>
            </a:pPr>
            <a:r>
              <a:rPr lang="en-GB" sz="2000" dirty="0"/>
              <a:t>The trained Neural Network model for credit card fraud on the chosen dataset will demonstrate and accuracy measure of greater than 0.85, and more critically a Recall score of greater than 0.9. (Avoid false negatives is critical). </a:t>
            </a:r>
          </a:p>
          <a:p>
            <a:pPr marL="457200" indent="-457200">
              <a:buFont typeface="+mj-lt"/>
              <a:buAutoNum type="arabicPeriod"/>
            </a:pPr>
            <a:r>
              <a:rPr lang="en-GB" sz="2000" dirty="0"/>
              <a:t>The rules based output will be scored against 6-8 predefined metrics. </a:t>
            </a:r>
            <a:r>
              <a:rPr lang="en-GB" sz="2000" b="1" i="1" dirty="0">
                <a:solidFill>
                  <a:srgbClr val="FF0000"/>
                </a:solidFill>
              </a:rPr>
              <a:t>(List metrics…?)</a:t>
            </a:r>
          </a:p>
          <a:p>
            <a:pPr marL="457200" indent="-457200">
              <a:buFont typeface="+mj-lt"/>
              <a:buAutoNum type="arabicPeriod"/>
            </a:pPr>
            <a:r>
              <a:rPr lang="en-GB" sz="2000" dirty="0"/>
              <a:t>Performance metric 3…</a:t>
            </a:r>
          </a:p>
          <a:p>
            <a:pPr marL="457200" indent="-457200">
              <a:buFont typeface="+mj-lt"/>
              <a:buAutoNum type="arabicPeriod"/>
            </a:pPr>
            <a:r>
              <a:rPr lang="en-GB" sz="2000" dirty="0"/>
              <a:t>Performance metric 4…</a:t>
            </a:r>
          </a:p>
          <a:p>
            <a:pPr marL="457200" indent="-457200">
              <a:buFont typeface="+mj-lt"/>
              <a:buAutoNum type="arabicPeriod"/>
            </a:pPr>
            <a:r>
              <a:rPr lang="en-GB" sz="2000" dirty="0"/>
              <a:t>Performance metric 5…</a:t>
            </a:r>
          </a:p>
          <a:p>
            <a:pPr marL="457200" indent="-457200">
              <a:buFont typeface="+mj-lt"/>
              <a:buAutoNum type="arabicPeriod"/>
            </a:pPr>
            <a:endParaRPr lang="en-GB" sz="2000" dirty="0"/>
          </a:p>
          <a:p>
            <a:pPr>
              <a:buFont typeface="Arial" panose="020B0604020202020204" pitchFamily="34" charset="0"/>
              <a:buChar char="•"/>
            </a:pPr>
            <a:endParaRPr lang="en-GB" sz="2000" dirty="0"/>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2523641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410</TotalTime>
  <Words>1596</Words>
  <Application>Microsoft Office PowerPoint</Application>
  <PresentationFormat>Widescreen</PresentationFormat>
  <Paragraphs>79</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Helvetica Neue</vt:lpstr>
      <vt:lpstr>1_RetrospectVTI</vt:lpstr>
      <vt:lpstr>Research Design + Proposal Writing (CA1) - Research Question -  Hypothesis -  Preliminary Design</vt:lpstr>
      <vt:lpstr>Domain, scope, assumptions, limitations and delimitations of research - ACM 2012</vt:lpstr>
      <vt:lpstr>Gaps in the literature and research question</vt:lpstr>
      <vt:lpstr>Hypothesis</vt:lpstr>
      <vt:lpstr>Feasibility of the Study</vt:lpstr>
      <vt:lpstr>Bibliography</vt:lpstr>
      <vt:lpstr>Bibliography</vt:lpstr>
      <vt:lpstr>Performance Metrics of Your 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Ciaran Finnegan</dc:creator>
  <cp:lastModifiedBy>Ciaran Finnegan</cp:lastModifiedBy>
  <cp:revision>66</cp:revision>
  <dcterms:created xsi:type="dcterms:W3CDTF">2020-09-18T17:24:14Z</dcterms:created>
  <dcterms:modified xsi:type="dcterms:W3CDTF">2022-11-03T00:04:55Z</dcterms:modified>
</cp:coreProperties>
</file>