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5" autoAdjust="0"/>
    <p:restoredTop sz="96247" autoAdjust="0"/>
  </p:normalViewPr>
  <p:slideViewPr>
    <p:cSldViewPr snapToGrid="0">
      <p:cViewPr varScale="1">
        <p:scale>
          <a:sx n="73" d="100"/>
          <a:sy n="73" d="100"/>
        </p:scale>
        <p:origin x="90" y="7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03/11/2022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(Bordo &amp; Levin,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(RB &amp; KR, 2021; Anowar &amp; Sadaoui, 2020; Nguyen et al., 2022)</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explain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Modelling and Production deployment options, which include XAI outputs, can all be developed on Amazon SageMaker; The production model will deliver 1-2 second response, which includes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fraud detection that will be explored in this dissertation. However, it requires the use of a ‘background data set’ to infer its values for feature ranking. The experiments in this dissertation need to work in a near real time fashion so it may be necessary to not use the full dataset for this SHAP ‘background’. This could possibly impact on accuracy of explanations and may require an element of ‘batch’ testing in the experiments to determine if this is a significant issue.</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789920" cy="3557021"/>
          </a:xfrm>
        </p:spPr>
        <p:txBody>
          <a:bodyPr>
            <a:normAutofit fontScale="55000" lnSpcReduction="20000"/>
          </a:bodyPr>
          <a:lstStyle/>
          <a:p>
            <a:r>
              <a:rPr lang="en-GB" sz="2000" b="1" dirty="0"/>
              <a:t>Gaps: Data Availability and Handling Data Imbalance</a:t>
            </a:r>
          </a:p>
          <a:p>
            <a:pPr marL="457200" indent="-457200">
              <a:buFont typeface="+mj-lt"/>
              <a:buAutoNum type="arabicPeriod"/>
            </a:pPr>
            <a:r>
              <a:rPr lang="en-GB" dirty="0">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Despite being an active field of research, the lack of variety in source data results in a small group of datasets frequently being reused in papers, which requires experimentation with an increasingly sophisticated array of algorithms and parameters. Fortunately, I have access to an internal company compiled dataset of 250k credit card fraud record that ideally has the detail to feed into meaningful XAI outputs. </a:t>
            </a:r>
            <a:endParaRPr lang="en-IE" dirty="0">
              <a:effectLst/>
              <a:ea typeface="Times New Roman" panose="02020603050405020304" pitchFamily="18" charset="0"/>
            </a:endParaRPr>
          </a:p>
          <a:p>
            <a:pPr marL="457200" indent="-457200">
              <a:buFont typeface="+mj-lt"/>
              <a:buAutoNum type="arabicPeriod"/>
            </a:pPr>
            <a:r>
              <a:rPr lang="en-GB" dirty="0"/>
              <a:t>Credit Card Fraud datasets tend to be heavily imbalanced. There are many proposed methods to address this but there is are differences in the literature on how to take concrete steps to tackle this problem and avoid model bias. </a:t>
            </a:r>
            <a:r>
              <a:rPr lang="en-GB" dirty="0">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be avoiding resampling as a pre-processing step.</a:t>
            </a:r>
            <a:endParaRPr lang="en-GB" dirty="0"/>
          </a:p>
          <a:p>
            <a:r>
              <a:rPr lang="en-GB" sz="2000" b="1" dirty="0"/>
              <a:t>Gaps: How exactly does a researcher measure and display ‘explainability’ in Explainable Artificial Intelligence Research?</a:t>
            </a:r>
          </a:p>
          <a:p>
            <a:pPr marL="457200" indent="-457200" algn="l">
              <a:buFont typeface="+mj-lt"/>
              <a:buAutoNum type="arabicPeriod"/>
            </a:pPr>
            <a:r>
              <a:rPr lang="en-GB" dirty="0" err="1">
                <a:solidFill>
                  <a:schemeClr val="tx1"/>
                </a:solidFill>
              </a:rPr>
              <a:t>Adadi</a:t>
            </a:r>
            <a:r>
              <a:rPr lang="en-GB" dirty="0">
                <a:solidFill>
                  <a:schemeClr val="tx1"/>
                </a:solidFill>
              </a:rPr>
              <a:t> &amp; </a:t>
            </a:r>
            <a:r>
              <a:rPr lang="en-GB" dirty="0" err="1">
                <a:solidFill>
                  <a:schemeClr val="tx1"/>
                </a:solidFill>
              </a:rPr>
              <a:t>Berrada</a:t>
            </a:r>
            <a:r>
              <a:rPr lang="en-GB" dirty="0">
                <a:solidFill>
                  <a:schemeClr val="tx1"/>
                </a:solidFill>
              </a:rPr>
              <a:t>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t>” (p. 141). More specifically,</a:t>
            </a:r>
            <a:r>
              <a:rPr lang="en-GB" dirty="0">
                <a:solidFill>
                  <a:schemeClr val="tx1"/>
                </a:solidFill>
              </a:rPr>
              <a:t> In their review of XAI review research work research, </a:t>
            </a:r>
            <a:r>
              <a:rPr lang="en-IE" b="0" i="0" dirty="0">
                <a:solidFill>
                  <a:schemeClr val="tx1"/>
                </a:solidFill>
                <a:effectLst/>
              </a:rPr>
              <a:t>Vilone &amp; Longo (2021) state that “</a:t>
            </a:r>
            <a:r>
              <a:rPr lang="en-GB" b="0" i="1" u="none" strike="noStrike" baseline="0" dirty="0">
                <a:solidFill>
                  <a:schemeClr val="tx1"/>
                </a:solidFill>
              </a:rPr>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t>The ‘If-Then’ style of rules could be an alternate XAI output option to be chosen for this dissertation. </a:t>
            </a:r>
            <a:r>
              <a:rPr lang="en-IE" b="0" i="0" dirty="0">
                <a:solidFill>
                  <a:schemeClr val="tx1"/>
                </a:solidFill>
                <a:effectLst/>
              </a:rPr>
              <a:t>Vilone &amp; Longo (2021) also assert that t</a:t>
            </a:r>
            <a:r>
              <a:rPr lang="en-GB" dirty="0"/>
              <a:t>here is still relatively little research that objectively assesses this approach with quantitative metrics, thus allowing it to be benchmarked against other XAI methods.</a:t>
            </a:r>
            <a:r>
              <a:rPr lang="en-IE" b="0" i="0" u="none" strike="noStrike" baseline="0" dirty="0"/>
              <a:t> </a:t>
            </a:r>
            <a:r>
              <a:rPr lang="en-GB" dirty="0"/>
              <a:t> </a:t>
            </a:r>
          </a:p>
          <a:p>
            <a:pPr marL="457200" indent="-457200">
              <a:buFont typeface="+mj-lt"/>
              <a:buAutoNum type="arabicPeriod"/>
            </a:pPr>
            <a:r>
              <a:rPr lang="en-GB" dirty="0"/>
              <a:t>Psychoula et al (2021) state that the runtime implications of XAI output (explanations) on real-time systems, fraud or otherwise, has had relatively little research focus to date. This dissertation aims to build a workable real-time interface to the credit card fraud detection production model, so 1-2 second response times for results and explanations will be part of the success criteria. Early prototyping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477260"/>
            <a:ext cx="10058400" cy="923330"/>
          </a:xfrm>
          <a:prstGeom prst="rect">
            <a:avLst/>
          </a:prstGeom>
          <a:noFill/>
        </p:spPr>
        <p:txBody>
          <a:bodyPr wrap="square">
            <a:spAutoFit/>
          </a:bodyPr>
          <a:lstStyle/>
          <a:p>
            <a:r>
              <a:rPr lang="en-IE" b="1" dirty="0"/>
              <a:t>Research Question</a:t>
            </a:r>
            <a:r>
              <a:rPr lang="en-IE" dirty="0"/>
              <a:t>: Is it possible to clearly explain to a financial auditor/investigator, in ‘real-time’, the quantifiable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39"/>
            <a:ext cx="10789919" cy="2286001"/>
          </a:xfrm>
        </p:spPr>
        <p:txBody>
          <a:bodyPr>
            <a:normAutofit/>
          </a:bodyPr>
          <a:lstStyle/>
          <a:p>
            <a:r>
              <a:rPr lang="en-GB" b="1" dirty="0"/>
              <a:t>Null Hypothesis</a:t>
            </a:r>
          </a:p>
          <a:p>
            <a:r>
              <a:rPr lang="en-GB"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2416046"/>
          </a:xfrm>
          <a:prstGeom prst="rect">
            <a:avLst/>
          </a:prstGeom>
          <a:noFill/>
        </p:spPr>
        <p:txBody>
          <a:bodyPr wrap="square">
            <a:spAutoFit/>
          </a:bodyPr>
          <a:lstStyle/>
          <a:p>
            <a:r>
              <a:rPr lang="en-IE" sz="1900" b="1" dirty="0"/>
              <a:t>Alternate Hypothesis</a:t>
            </a:r>
          </a:p>
          <a:p>
            <a:endParaRPr lang="en-IE" sz="1900" b="1" dirty="0"/>
          </a:p>
          <a:p>
            <a:r>
              <a:rPr lang="en-IE" sz="1900" b="1" dirty="0">
                <a:solidFill>
                  <a:srgbClr val="000000"/>
                </a:solidFill>
                <a:effectLst/>
                <a:ea typeface="Times New Roman" panose="02020603050405020304" pitchFamily="18" charset="0"/>
              </a:rPr>
              <a:t>IF I </a:t>
            </a:r>
            <a:r>
              <a:rPr lang="en-IE" sz="19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900" dirty="0">
              <a:effectLst/>
              <a:ea typeface="Calibri" panose="020F0502020204030204" pitchFamily="34" charset="0"/>
            </a:endParaRPr>
          </a:p>
          <a:p>
            <a:r>
              <a:rPr lang="en-IE" sz="1900" b="1" dirty="0">
                <a:solidFill>
                  <a:srgbClr val="000000"/>
                </a:solidFill>
                <a:effectLst/>
                <a:ea typeface="Times New Roman" panose="02020603050405020304" pitchFamily="18" charset="0"/>
              </a:rPr>
              <a:t>THEN</a:t>
            </a:r>
            <a:r>
              <a:rPr lang="en-IE" sz="1900" dirty="0">
                <a:solidFill>
                  <a:srgbClr val="000000"/>
                </a:solidFill>
                <a:effectLst/>
                <a:ea typeface="Times New Roman" panose="02020603050405020304" pitchFamily="18" charset="0"/>
              </a:rPr>
              <a:t> the real-time model output will contain the top 10 most important features, ranked by either SHAP or LIME Values, which impact on the global structure of the model, and also the top 10 features (also ranked by SHAP/LIME values) that drove the classification for a specific ‘local’ instance.    </a:t>
            </a:r>
            <a:endParaRPr lang="en-IE" sz="1900" b="1" i="1" dirty="0">
              <a:solidFill>
                <a:srgbClr val="FF0000"/>
              </a:solidFill>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lstStyle/>
          <a:p>
            <a:r>
              <a:rPr lang="en-GB"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p:txBody>
          <a:bodyPr>
            <a:normAutofit/>
          </a:bodyPr>
          <a:lstStyle/>
          <a:p>
            <a:r>
              <a:rPr lang="en-GB" dirty="0"/>
              <a:t>Planned Tasks and Timelines</a:t>
            </a:r>
          </a:p>
          <a:p>
            <a:r>
              <a:rPr lang="en-GB" dirty="0"/>
              <a:t>Task 1 – Determine exactly what output format for the XAI method will be used to explain credit card fraud classification. </a:t>
            </a:r>
            <a:r>
              <a:rPr lang="en-GB" i="1" dirty="0"/>
              <a:t>(n weeks)</a:t>
            </a:r>
          </a:p>
          <a:p>
            <a:r>
              <a:rPr lang="en-GB" dirty="0"/>
              <a:t>Task 2 – Create a ML workflow environment in AWS Sagemaker. Create basic end-to-end run with subset of credit card fraud data. </a:t>
            </a:r>
            <a:r>
              <a:rPr lang="en-GB" i="1" dirty="0"/>
              <a:t>(n weeks)</a:t>
            </a:r>
          </a:p>
          <a:p>
            <a:r>
              <a:rPr lang="en-GB" dirty="0"/>
              <a:t>Task 3 – and timeline</a:t>
            </a:r>
          </a:p>
          <a:p>
            <a:r>
              <a:rPr lang="en-GB" dirty="0"/>
              <a:t>Task 4 – and timeline</a:t>
            </a:r>
          </a:p>
          <a:p>
            <a:r>
              <a:rPr lang="en-GB" dirty="0"/>
              <a:t>Task 5 – and timeline</a:t>
            </a:r>
          </a:p>
          <a:p>
            <a:endParaRPr lang="en-GB" dirty="0"/>
          </a:p>
          <a:p>
            <a:endParaRPr lang="en-GB" dirty="0"/>
          </a:p>
          <a:p>
            <a:endParaRPr lang="en-IE"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Adadi</a:t>
            </a:r>
            <a:r>
              <a:rPr lang="en-US" sz="1200" dirty="0">
                <a:effectLst/>
                <a:ea typeface="Calibri" panose="020F0502020204030204" pitchFamily="34" charset="0"/>
                <a:cs typeface="Arial" panose="020B0604020202020204" pitchFamily="34" charset="0"/>
              </a:rPr>
              <a:t>, A., &amp; </a:t>
            </a:r>
            <a:r>
              <a:rPr lang="en-US" sz="1200" dirty="0" err="1">
                <a:effectLst/>
                <a:ea typeface="Calibri" panose="020F0502020204030204" pitchFamily="34" charset="0"/>
                <a:cs typeface="Arial" panose="020B0604020202020204" pitchFamily="34" charset="0"/>
              </a:rPr>
              <a:t>Berrada</a:t>
            </a:r>
            <a:r>
              <a:rPr lang="en-US" sz="1200" dirty="0">
                <a:effectLst/>
                <a:ea typeface="Calibri" panose="020F0502020204030204" pitchFamily="34" charset="0"/>
                <a:cs typeface="Arial" panose="020B0604020202020204" pitchFamily="34" charset="0"/>
              </a:rPr>
              <a:t>, M. (2018). Peeking Inside the Black-Box: A Survey on Explainable Artificial Intelligence (XAI). </a:t>
            </a:r>
            <a:r>
              <a:rPr lang="en-US" sz="1200" i="1" dirty="0">
                <a:effectLst/>
                <a:ea typeface="Calibri" panose="020F0502020204030204" pitchFamily="34" charset="0"/>
                <a:cs typeface="Arial" panose="020B0604020202020204" pitchFamily="34" charset="0"/>
              </a:rPr>
              <a:t>IEEE Access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(52), 138-160. https://doi.org/10.1109/access.2018.2870052</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Anowar, F., &amp; Sadaoui, S. (2020). Incremental Neural-Network Learning for Big Fraud Data. </a:t>
            </a:r>
            <a:r>
              <a:rPr lang="en-US" sz="1200" i="1" dirty="0">
                <a:effectLst/>
                <a:ea typeface="Calibri" panose="020F0502020204030204" pitchFamily="34" charset="0"/>
                <a:cs typeface="Arial" panose="020B0604020202020204" pitchFamily="34" charset="0"/>
              </a:rPr>
              <a:t>2020 IEEE International Conference On Systems, Man, And Cybernetics (SMC)</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a:t>
            </a:r>
            <a:r>
              <a:rPr lang="en-US" sz="1200" dirty="0">
                <a:effectLst/>
                <a:ea typeface="Calibri" panose="020F0502020204030204" pitchFamily="34" charset="0"/>
                <a:cs typeface="Arial" panose="020B0604020202020204" pitchFamily="34" charset="0"/>
              </a:rPr>
              <a:t>(1), 1-4. https://doi.org/10.1109/smc42975.2020.9283136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Nguyen, T., Tahir, H., Abdelrazek, M., &amp; Babar, A. (2022). </a:t>
            </a:r>
            <a:r>
              <a:rPr lang="en-US" sz="1200" i="1" dirty="0">
                <a:effectLst/>
                <a:ea typeface="Calibri" panose="020F0502020204030204" pitchFamily="34" charset="0"/>
                <a:cs typeface="Arial" panose="020B0604020202020204" pitchFamily="34" charset="0"/>
              </a:rPr>
              <a:t>Deep Learning Methods for Credit Card Fraud Detection</a:t>
            </a:r>
            <a:r>
              <a:rPr lang="en-US" sz="1200" dirty="0">
                <a:effectLst/>
                <a:ea typeface="Calibri" panose="020F0502020204030204" pitchFamily="34" charset="0"/>
                <a:cs typeface="Arial" panose="020B0604020202020204" pitchFamily="34" charset="0"/>
              </a:rPr>
              <a:t>. arXiv.org. Retrieved 16 October 2022, from https://doi.org/10.48550/arXiv.2012.03754.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Psychoula</a:t>
            </a:r>
            <a:r>
              <a:rPr lang="en-US" sz="1200" dirty="0">
                <a:effectLst/>
                <a:ea typeface="Calibri" panose="020F0502020204030204" pitchFamily="34" charset="0"/>
                <a:cs typeface="Arial" panose="020B0604020202020204" pitchFamily="34" charset="0"/>
              </a:rPr>
              <a:t>, I., Gutmann, A., </a:t>
            </a:r>
            <a:r>
              <a:rPr lang="en-US" sz="1200" dirty="0" err="1">
                <a:effectLst/>
                <a:ea typeface="Calibri" panose="020F0502020204030204" pitchFamily="34" charset="0"/>
                <a:cs typeface="Arial" panose="020B0604020202020204" pitchFamily="34" charset="0"/>
              </a:rPr>
              <a:t>Mainali</a:t>
            </a:r>
            <a:r>
              <a:rPr lang="en-US" sz="1200" dirty="0">
                <a:effectLst/>
                <a:ea typeface="Calibri" panose="020F0502020204030204" pitchFamily="34" charset="0"/>
                <a:cs typeface="Arial" panose="020B0604020202020204" pitchFamily="34" charset="0"/>
              </a:rPr>
              <a:t>, P., Lee, S., Dunphy, P., &amp; </a:t>
            </a:r>
            <a:r>
              <a:rPr lang="en-US" sz="1200" dirty="0" err="1">
                <a:effectLst/>
                <a:ea typeface="Calibri" panose="020F0502020204030204" pitchFamily="34" charset="0"/>
                <a:cs typeface="Arial" panose="020B0604020202020204" pitchFamily="34" charset="0"/>
              </a:rPr>
              <a:t>Petitcolas</a:t>
            </a:r>
            <a:r>
              <a:rPr lang="en-US" sz="1200" dirty="0">
                <a:effectLst/>
                <a:ea typeface="Calibri" panose="020F0502020204030204" pitchFamily="34" charset="0"/>
                <a:cs typeface="Arial" panose="020B0604020202020204" pitchFamily="34" charset="0"/>
              </a:rPr>
              <a:t>, F. (2021). Explainable Machine Learning for Fraud Detection. </a:t>
            </a:r>
            <a:r>
              <a:rPr lang="en-US" sz="1200" i="1" dirty="0">
                <a:effectLst/>
                <a:ea typeface="Calibri" panose="020F0502020204030204" pitchFamily="34" charset="0"/>
                <a:cs typeface="Arial" panose="020B0604020202020204" pitchFamily="34" charset="0"/>
              </a:rPr>
              <a:t>Computer</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54</a:t>
            </a:r>
            <a:r>
              <a:rPr lang="en-US" sz="1200" dirty="0">
                <a:effectLst/>
                <a:ea typeface="Calibri" panose="020F0502020204030204" pitchFamily="34" charset="0"/>
                <a:cs typeface="Arial" panose="020B0604020202020204" pitchFamily="34" charset="0"/>
              </a:rPr>
              <a:t>(10), 49-59. https://doi.org/10.1109/mc.2021.3081249</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RB, A., &amp; KR, S. (2021). Credit card fraud detection using artificial neural network. </a:t>
            </a:r>
            <a:r>
              <a:rPr lang="en-US" sz="1200" i="1" dirty="0">
                <a:effectLst/>
                <a:ea typeface="Calibri" panose="020F0502020204030204" pitchFamily="34" charset="0"/>
                <a:cs typeface="Arial" panose="020B0604020202020204" pitchFamily="34" charset="0"/>
              </a:rPr>
              <a:t>Global Transitions Proceedings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2</a:t>
            </a:r>
            <a:r>
              <a:rPr lang="en-US" sz="1200" dirty="0">
                <a:effectLst/>
                <a:ea typeface="Calibri" panose="020F0502020204030204" pitchFamily="34" charset="0"/>
                <a:cs typeface="Arial" panose="020B0604020202020204" pitchFamily="34" charset="0"/>
              </a:rPr>
              <a:t>(1), 35-41. https://doi.org/10.1016/j.gltp.2021.01.006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Sharma, A., &amp; </a:t>
            </a:r>
            <a:r>
              <a:rPr lang="en-US" sz="1200" dirty="0" err="1">
                <a:effectLst/>
                <a:ea typeface="Calibri" panose="020F0502020204030204" pitchFamily="34" charset="0"/>
                <a:cs typeface="Arial" panose="020B0604020202020204" pitchFamily="34" charset="0"/>
              </a:rPr>
              <a:t>Bathla</a:t>
            </a:r>
            <a:r>
              <a:rPr lang="en-US" sz="1200" dirty="0">
                <a:effectLst/>
                <a:ea typeface="Calibri" panose="020F0502020204030204" pitchFamily="34" charset="0"/>
                <a:cs typeface="Arial" panose="020B0604020202020204" pitchFamily="34" charset="0"/>
              </a:rPr>
              <a:t>, N. (2020). Review on credit card fraud detection and classification by Machine Learning and Data Mining approaches. </a:t>
            </a:r>
            <a:r>
              <a:rPr lang="en-US" sz="1200" i="1" dirty="0">
                <a:effectLst/>
                <a:ea typeface="Calibri" panose="020F0502020204030204" pitchFamily="34" charset="0"/>
                <a:cs typeface="Arial" panose="020B0604020202020204" pitchFamily="34" charset="0"/>
              </a:rPr>
              <a:t>Review On Credit Card Fraud Detection And Classification By Machine Learning And Data Mining Approaches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 687-692. Retrieved 16 October 2022, from https://www.semanticscholar.org/paper/Review-on-credit-card-fraud-detection-and-by-and-Sharma-Bathla/b6c839cadb4c6281a934a8788fec93d5482e6af4.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200" i="1" dirty="0">
                <a:effectLst/>
                <a:ea typeface="Calibri" panose="020F0502020204030204" pitchFamily="34" charset="0"/>
                <a:cs typeface="Arial" panose="020B0604020202020204" pitchFamily="34" charset="0"/>
              </a:rPr>
              <a:t>ADCAIJ: Advances In Distributed Computing And Artificial Intelligence Journal</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10</a:t>
            </a:r>
            <a:r>
              <a:rPr lang="en-US" sz="1200" dirty="0">
                <a:effectLst/>
                <a:ea typeface="Calibri" panose="020F0502020204030204" pitchFamily="34" charset="0"/>
                <a:cs typeface="Arial" panose="020B0604020202020204" pitchFamily="34" charset="0"/>
              </a:rPr>
              <a:t>(1), 63-76. https://doi.org/10.14201/adcaij20211016376</a:t>
            </a:r>
            <a:endParaRPr lang="en-IE" sz="12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1200" dirty="0"/>
          </a:p>
          <a:p>
            <a:endParaRPr lang="en-GB" sz="12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10000"/>
          </a:bodyPr>
          <a:lstStyle/>
          <a:p>
            <a:pPr marL="0" indent="0">
              <a:buNone/>
            </a:pPr>
            <a:r>
              <a:rPr lang="en-GB" sz="1700" b="1" dirty="0"/>
              <a:t>XAI Metrics;</a:t>
            </a:r>
          </a:p>
          <a:p>
            <a:pPr marL="457200" indent="-457200">
              <a:buFont typeface="+mj-lt"/>
              <a:buAutoNum type="arabicPeriod"/>
            </a:pPr>
            <a:r>
              <a:rPr lang="en-GB" sz="1500" dirty="0"/>
              <a:t>Create a baseline with a logistic regression classifier that has been fit against test data to mark a number of trxn records as fraudulent. Measuring feature importance, through coefficient weights, the NN model output (result and explanation) with SHAP and LIME will be assessed for performance.</a:t>
            </a:r>
          </a:p>
          <a:p>
            <a:pPr marL="457200" indent="-457200">
              <a:buFont typeface="+mj-lt"/>
              <a:buAutoNum type="arabicPeriod"/>
            </a:pPr>
            <a:r>
              <a:rPr lang="en-GB" sz="1500" dirty="0"/>
              <a:t>Compare real time response of production model using SHAP v. LIME. Determine if subsampled background set for SHAP can closely match LIME for speed and accuracy of explanation.</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almost all credit card datasets. This score takes the numbers of false positives and false negatives into a weighted average. Taking comparative NN fraud detections experiments from Nguyen et al (2020) and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0.89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Response from Production model &lt; 3 secs, including classification result and score, and ‘local’ interpretable output explaining reason for any ‘fraud’ result. The dissertation application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769</TotalTime>
  <Words>2312</Words>
  <Application>Microsoft Office PowerPoint</Application>
  <PresentationFormat>Widescreen</PresentationFormat>
  <Paragraphs>82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99</cp:revision>
  <dcterms:created xsi:type="dcterms:W3CDTF">2020-09-18T17:24:14Z</dcterms:created>
  <dcterms:modified xsi:type="dcterms:W3CDTF">2022-11-03T22:48:54Z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