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98" r:id="rId5"/>
    <p:sldId id="301" r:id="rId6"/>
    <p:sldId id="319" r:id="rId7"/>
    <p:sldId id="320" r:id="rId8"/>
    <p:sldId id="321" r:id="rId9"/>
    <p:sldId id="323" r:id="rId10"/>
    <p:sldId id="325" r:id="rId11"/>
    <p:sldId id="32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96247" autoAdjust="0"/>
  </p:normalViewPr>
  <p:slideViewPr>
    <p:cSldViewPr snapToGrid="0">
      <p:cViewPr varScale="1">
        <p:scale>
          <a:sx n="111" d="100"/>
          <a:sy n="111" d="100"/>
        </p:scale>
        <p:origin x="42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1CB58-2469-45B2-A714-895C122137A0}" type="datetimeFigureOut">
              <a:rPr lang="en-IE" smtClean="0"/>
              <a:t>04/11/2022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D0A87-FBC8-4065-A5BA-4409418F7F85}" type="slidenum">
              <a:rPr lang="en-IE" smtClean="0"/>
              <a:t>‹#›</a:t>
            </a:fld>
            <a:endParaRPr lang="en-IE"/>
          </a:p>
        </p:txBody>
      </p:sp>
    </p:spTree>
    <p:extLst>
      <p:ext uri="{BB962C8B-B14F-4D97-AF65-F5344CB8AC3E}">
        <p14:creationId xmlns:p14="http://schemas.microsoft.com/office/powerpoint/2010/main" val="1359942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l.acm.org/ccs/ccs.cf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latrobe.libguides.com/apa7"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atrobe.libguides.com/apa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sng" dirty="0">
                <a:solidFill>
                  <a:srgbClr val="3C763D"/>
                </a:solidFill>
                <a:effectLst/>
                <a:latin typeface="Helvetica Neue"/>
              </a:rPr>
              <a:t>Content</a:t>
            </a:r>
            <a:r>
              <a:rPr lang="en-GB" b="0" i="0" dirty="0">
                <a:solidFill>
                  <a:srgbClr val="3C763D"/>
                </a:solidFill>
                <a:effectLst/>
                <a:latin typeface="Helvetica Neue"/>
              </a:rPr>
              <a:t>: Describe the DOMAIN of the research using the categories and concepts from the </a:t>
            </a:r>
            <a:r>
              <a:rPr lang="en-GB" b="0" i="0" u="none" strike="noStrike" dirty="0">
                <a:solidFill>
                  <a:srgbClr val="337AB7"/>
                </a:solidFill>
                <a:effectLst/>
                <a:latin typeface="Helvetica Neue"/>
                <a:hlinkClick r:id="rId3"/>
              </a:rPr>
              <a:t>ACM 2012 classification system</a:t>
            </a:r>
            <a:r>
              <a:rPr lang="en-GB" b="0" i="0" dirty="0">
                <a:solidFill>
                  <a:srgbClr val="3C763D"/>
                </a:solidFill>
                <a:effectLst/>
                <a:latin typeface="Helvetica Neue"/>
              </a:rPr>
              <a:t> (example of one line: A: Human-</a:t>
            </a:r>
            <a:r>
              <a:rPr lang="en-GB" b="0" i="0" dirty="0" err="1">
                <a:solidFill>
                  <a:srgbClr val="3C763D"/>
                </a:solidFill>
                <a:effectLst/>
                <a:latin typeface="Helvetica Neue"/>
              </a:rPr>
              <a:t>centered</a:t>
            </a:r>
            <a:r>
              <a:rPr lang="en-GB" b="0" i="0" dirty="0">
                <a:solidFill>
                  <a:srgbClr val="3C763D"/>
                </a:solidFill>
                <a:effectLst/>
                <a:latin typeface="Helvetica Neue"/>
              </a:rPr>
              <a:t> computing → Human computer interaction (HCI) → HCI design and evaluation methods → Usability testing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You must describe your research with 5 (and only 5) lines as a bullet point list (A, B, C, D, 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Cite the relevant articles that you have read (7+) across these 5 branches, according to the </a:t>
            </a:r>
            <a:r>
              <a:rPr lang="en-GB" b="0" i="0" u="none" strike="noStrike" dirty="0">
                <a:solidFill>
                  <a:srgbClr val="337AB7"/>
                </a:solidFill>
                <a:effectLst/>
                <a:latin typeface="Helvetica Neue"/>
                <a:hlinkClick r:id="rId4"/>
              </a:rPr>
              <a:t>APA7 style </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2</a:t>
            </a:fld>
            <a:endParaRPr lang="en-IE"/>
          </a:p>
        </p:txBody>
      </p:sp>
    </p:spTree>
    <p:extLst>
      <p:ext uri="{BB962C8B-B14F-4D97-AF65-F5344CB8AC3E}">
        <p14:creationId xmlns:p14="http://schemas.microsoft.com/office/powerpoint/2010/main" val="107834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You can write multiple sentences/paragraphs, organise them as you wish (by theme, gap, discipline, etc.) and justify your claims by using all the relevant articles you have found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2. Precise research question (one 'question' ending with a question mark)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3</a:t>
            </a:fld>
            <a:endParaRPr lang="en-IE"/>
          </a:p>
        </p:txBody>
      </p:sp>
    </p:spTree>
    <p:extLst>
      <p:ext uri="{BB962C8B-B14F-4D97-AF65-F5344CB8AC3E}">
        <p14:creationId xmlns:p14="http://schemas.microsoft.com/office/powerpoint/2010/main" val="129937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Define the null and alternate hypotheses for tackling the research question (max 1 sentence each).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Note that the null hypothesis does not need to be in the form of 'IF...THEN...', but as a statement reflecting the commonly accepted fact.</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4</a:t>
            </a:fld>
            <a:endParaRPr lang="en-IE"/>
          </a:p>
        </p:txBody>
      </p:sp>
    </p:spTree>
    <p:extLst>
      <p:ext uri="{BB962C8B-B14F-4D97-AF65-F5344CB8AC3E}">
        <p14:creationId xmlns:p14="http://schemas.microsoft.com/office/powerpoint/2010/main" val="11345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Briefly describe the activities/tasks you have planned towards testing the research hypothesis and a rough time required for implementing each of them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(BE REALISTIC)</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5</a:t>
            </a:fld>
            <a:endParaRPr lang="en-IE"/>
          </a:p>
        </p:txBody>
      </p:sp>
    </p:spTree>
    <p:extLst>
      <p:ext uri="{BB962C8B-B14F-4D97-AF65-F5344CB8AC3E}">
        <p14:creationId xmlns:p14="http://schemas.microsoft.com/office/powerpoint/2010/main" val="74301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6</a:t>
            </a:fld>
            <a:endParaRPr lang="en-IE"/>
          </a:p>
        </p:txBody>
      </p:sp>
    </p:spTree>
    <p:extLst>
      <p:ext uri="{BB962C8B-B14F-4D97-AF65-F5344CB8AC3E}">
        <p14:creationId xmlns:p14="http://schemas.microsoft.com/office/powerpoint/2010/main" val="1908341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List the articles you have read so far (this should be always an ongoing activity). Overall you must have 7+ bibliographic peer-reviewed entries. items)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STRICTLY using the </a:t>
            </a:r>
            <a:r>
              <a:rPr lang="en-GB" u="none" strike="noStrike" dirty="0">
                <a:solidFill>
                  <a:srgbClr val="337AB7"/>
                </a:solidFill>
                <a:effectLst/>
                <a:hlinkClick r:id="rId3"/>
              </a:rPr>
              <a:t>APA7 style</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7</a:t>
            </a:fld>
            <a:endParaRPr lang="en-IE"/>
          </a:p>
        </p:txBody>
      </p:sp>
    </p:spTree>
    <p:extLst>
      <p:ext uri="{BB962C8B-B14F-4D97-AF65-F5344CB8AC3E}">
        <p14:creationId xmlns:p14="http://schemas.microsoft.com/office/powerpoint/2010/main" val="1786260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C763D"/>
                </a:solidFill>
                <a:effectLst/>
                <a:latin typeface="Helvetica Neue"/>
              </a:rPr>
              <a:t>Provide details about the performance metrics you are going to use in your experiment (names, ranges, type, etc.). Overall, provide as many details as possible to inform the reader on the performance metrics you will be using in your experiment and its evaluation. Examples - for Data Science students (DS), these metrics include (among many more) precision, recall, f1-score, ROC curves, AUC curves, etc. For Advanced </a:t>
            </a:r>
            <a:r>
              <a:rPr lang="en-GB" b="0" i="0" dirty="0" err="1">
                <a:solidFill>
                  <a:srgbClr val="3C763D"/>
                </a:solidFill>
                <a:effectLst/>
                <a:latin typeface="Helvetica Neue"/>
              </a:rPr>
              <a:t>Sofware</a:t>
            </a:r>
            <a:r>
              <a:rPr lang="en-GB" b="0" i="0" dirty="0">
                <a:solidFill>
                  <a:srgbClr val="3C763D"/>
                </a:solidFill>
                <a:effectLst/>
                <a:latin typeface="Helvetica Neue"/>
              </a:rPr>
              <a:t> Development (ASD) students, these metrics include (among others) time, resource consumption, memory, Signal-to-noise ratio, usability metrics, user experience metrics, etc.</a:t>
            </a:r>
            <a:endParaRPr lang="en-IE" dirty="0"/>
          </a:p>
        </p:txBody>
      </p:sp>
      <p:sp>
        <p:nvSpPr>
          <p:cNvPr id="4" name="Slide Number Placeholder 3"/>
          <p:cNvSpPr>
            <a:spLocks noGrp="1"/>
          </p:cNvSpPr>
          <p:nvPr>
            <p:ph type="sldNum" sz="quarter" idx="5"/>
          </p:nvPr>
        </p:nvSpPr>
        <p:spPr/>
        <p:txBody>
          <a:bodyPr/>
          <a:lstStyle/>
          <a:p>
            <a:fld id="{2ABD0A87-FBC8-4065-A5BA-4409418F7F85}" type="slidenum">
              <a:rPr lang="en-IE" smtClean="0"/>
              <a:t>8</a:t>
            </a:fld>
            <a:endParaRPr lang="en-IE"/>
          </a:p>
        </p:txBody>
      </p:sp>
    </p:spTree>
    <p:extLst>
      <p:ext uri="{BB962C8B-B14F-4D97-AF65-F5344CB8AC3E}">
        <p14:creationId xmlns:p14="http://schemas.microsoft.com/office/powerpoint/2010/main" val="265163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824695" y="-17581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r>
              <a:rPr lang="en-IE" sz="3200" dirty="0"/>
              <a:t>Research Design + Proposal Writing (CA1)</a:t>
            </a:r>
            <a:br>
              <a:rPr lang="en-IE" sz="3200" dirty="0"/>
            </a:br>
            <a:r>
              <a:rPr lang="en-IE" sz="3200" dirty="0"/>
              <a:t>- </a:t>
            </a:r>
            <a:r>
              <a:rPr lang="en-IE" sz="2400" dirty="0"/>
              <a:t>Research Question</a:t>
            </a:r>
            <a:br>
              <a:rPr lang="en-IE" sz="2400" dirty="0"/>
            </a:br>
            <a:r>
              <a:rPr lang="en-IE" sz="2400" dirty="0"/>
              <a:t>-  Hypothesis</a:t>
            </a:r>
            <a:br>
              <a:rPr lang="en-IE" sz="2400" dirty="0"/>
            </a:br>
            <a:r>
              <a:rPr lang="en-IE" sz="2400" dirty="0"/>
              <a:t>-  Preliminary Design</a:t>
            </a:r>
            <a:endParaRPr lang="en-IE" sz="32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nSpc>
                <a:spcPct val="100000"/>
              </a:lnSpc>
            </a:pPr>
            <a:r>
              <a:rPr lang="en-US" sz="1600" dirty="0"/>
              <a:t>Ciaran Finnegan</a:t>
            </a:r>
          </a:p>
          <a:p>
            <a:pPr>
              <a:lnSpc>
                <a:spcPct val="100000"/>
              </a:lnSpc>
            </a:pPr>
            <a:r>
              <a:rPr lang="en-US" sz="1600" dirty="0"/>
              <a:t>TU060 Yr. 2 Data Science</a:t>
            </a:r>
          </a:p>
          <a:p>
            <a:pPr>
              <a:lnSpc>
                <a:spcPct val="100000"/>
              </a:lnSpc>
            </a:pPr>
            <a:r>
              <a:rPr lang="en-US" sz="1600" dirty="0"/>
              <a:t>Std No: d21124026</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Domain, scope, assumptions, limitations and delimitations of research - ACM 2012</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1920240"/>
            <a:ext cx="10972800" cy="2194560"/>
          </a:xfrm>
        </p:spPr>
        <p:txBody>
          <a:bodyPr>
            <a:normAutofit fontScale="62500" lnSpcReduction="20000"/>
          </a:bodyPr>
          <a:lstStyle/>
          <a:p>
            <a:r>
              <a:rPr lang="en-IE" sz="2000" b="1" dirty="0"/>
              <a:t>DOMAIN</a:t>
            </a:r>
            <a:r>
              <a:rPr lang="en-IE" sz="2000" dirty="0"/>
              <a:t>:</a:t>
            </a:r>
            <a:endParaRPr lang="en-IE" sz="1400" i="1" dirty="0"/>
          </a:p>
          <a:p>
            <a:r>
              <a:rPr lang="en-IE" sz="2000" dirty="0"/>
              <a:t>A: </a:t>
            </a:r>
            <a:r>
              <a:rPr lang="en-IE" sz="2000" i="1" dirty="0"/>
              <a:t>Applied Computing</a:t>
            </a:r>
            <a:r>
              <a:rPr lang="en-IE" sz="2000" dirty="0"/>
              <a:t> → </a:t>
            </a:r>
            <a:r>
              <a:rPr lang="en-IE" sz="2000" i="1" dirty="0"/>
              <a:t>Electronic Commerce </a:t>
            </a:r>
            <a:r>
              <a:rPr lang="en-IE" sz="2000" dirty="0"/>
              <a:t>→ </a:t>
            </a:r>
            <a:r>
              <a:rPr lang="en-IE" sz="2000" i="1" dirty="0"/>
              <a:t>Digital Cash</a:t>
            </a:r>
            <a:r>
              <a:rPr lang="en-IE" sz="2000" dirty="0"/>
              <a:t> </a:t>
            </a:r>
            <a:r>
              <a:rPr lang="en-IE" sz="1400" b="0" i="0" dirty="0">
                <a:solidFill>
                  <a:schemeClr val="tx1">
                    <a:lumMod val="50000"/>
                    <a:lumOff val="50000"/>
                  </a:schemeClr>
                </a:solidFill>
                <a:effectLst/>
              </a:rPr>
              <a:t>(Anowar &amp; Sadaoui, 2020)</a:t>
            </a:r>
          </a:p>
          <a:p>
            <a:r>
              <a:rPr lang="en-IE" sz="2000" i="1" dirty="0"/>
              <a:t>B: Social and Professional Topics </a:t>
            </a:r>
            <a:r>
              <a:rPr lang="en-IE" sz="2000" dirty="0"/>
              <a:t> → Computing / Technology Policy</a:t>
            </a:r>
            <a:r>
              <a:rPr lang="en-IE" sz="2000" i="1" dirty="0"/>
              <a:t> </a:t>
            </a:r>
            <a:r>
              <a:rPr lang="en-IE" sz="2000" dirty="0"/>
              <a:t>→ Computer Crime → Financial Crime </a:t>
            </a:r>
            <a:r>
              <a:rPr lang="en-IE" sz="1400" b="0" i="0" dirty="0">
                <a:solidFill>
                  <a:schemeClr val="tx1">
                    <a:lumMod val="50000"/>
                    <a:lumOff val="50000"/>
                  </a:schemeClr>
                </a:solidFill>
                <a:effectLst/>
              </a:rPr>
              <a:t>(Sharma &amp; Priyanka, 2020; Psychoula et al., 2021)</a:t>
            </a:r>
          </a:p>
          <a:p>
            <a:r>
              <a:rPr lang="en-IE" sz="2000" dirty="0"/>
              <a:t>C: </a:t>
            </a:r>
            <a:r>
              <a:rPr lang="en-IE" sz="2000" i="1" dirty="0"/>
              <a:t>Applied Computing</a:t>
            </a:r>
            <a:r>
              <a:rPr lang="en-IE" sz="2000" dirty="0"/>
              <a:t> → </a:t>
            </a:r>
            <a:r>
              <a:rPr lang="en-IE" sz="2000" i="1" dirty="0"/>
              <a:t>Computer Forensics </a:t>
            </a:r>
            <a:r>
              <a:rPr lang="en-IE" sz="2000" dirty="0"/>
              <a:t>→ </a:t>
            </a:r>
            <a:r>
              <a:rPr lang="en-IE" sz="2000" i="1" dirty="0"/>
              <a:t>Investigation Techniques </a:t>
            </a:r>
            <a:r>
              <a:rPr lang="en-IE" sz="1400" b="0" i="0" dirty="0">
                <a:solidFill>
                  <a:schemeClr val="tx1">
                    <a:lumMod val="50000"/>
                    <a:lumOff val="50000"/>
                  </a:schemeClr>
                </a:solidFill>
                <a:effectLst/>
              </a:rPr>
              <a:t>(Sharma &amp; Bathla, 2020)</a:t>
            </a:r>
            <a:endParaRPr lang="en-IE" sz="1400" dirty="0">
              <a:solidFill>
                <a:schemeClr val="tx1">
                  <a:lumMod val="50000"/>
                  <a:lumOff val="50000"/>
                </a:schemeClr>
              </a:solidFill>
            </a:endParaRPr>
          </a:p>
          <a:p>
            <a:r>
              <a:rPr lang="en-IE" sz="2000" dirty="0"/>
              <a:t>D: </a:t>
            </a:r>
            <a:r>
              <a:rPr lang="en-IE" sz="2000" i="1" dirty="0"/>
              <a:t>Computing Methodologies</a:t>
            </a:r>
            <a:r>
              <a:rPr lang="en-IE" sz="2000" dirty="0"/>
              <a:t> → </a:t>
            </a:r>
            <a:r>
              <a:rPr lang="en-IE" sz="2000" i="1" dirty="0"/>
              <a:t>Machine Learning </a:t>
            </a:r>
            <a:r>
              <a:rPr lang="en-IE" sz="2000" dirty="0"/>
              <a:t>→ </a:t>
            </a:r>
            <a:r>
              <a:rPr lang="en-IE" sz="2000" i="1" dirty="0"/>
              <a:t>Machine Learning Approaches</a:t>
            </a:r>
            <a:r>
              <a:rPr lang="en-IE" sz="2000" dirty="0"/>
              <a:t> → </a:t>
            </a:r>
            <a:r>
              <a:rPr lang="en-IE" sz="2000" i="1" dirty="0"/>
              <a:t>Neural Networks </a:t>
            </a:r>
            <a:r>
              <a:rPr lang="en-IE" sz="1400" b="0" i="0" dirty="0">
                <a:solidFill>
                  <a:schemeClr val="tx1">
                    <a:lumMod val="50000"/>
                    <a:lumOff val="50000"/>
                  </a:schemeClr>
                </a:solidFill>
                <a:effectLst/>
              </a:rPr>
              <a:t>(Batageri &amp; Kumar, 2021; Anowar &amp; Sadaoui, 2020)</a:t>
            </a:r>
            <a:endParaRPr lang="en-IE" sz="1400" dirty="0">
              <a:solidFill>
                <a:schemeClr val="tx1">
                  <a:lumMod val="50000"/>
                  <a:lumOff val="50000"/>
                </a:schemeClr>
              </a:solidFill>
            </a:endParaRPr>
          </a:p>
          <a:p>
            <a:r>
              <a:rPr lang="en-IE" sz="2000" dirty="0"/>
              <a:t>E: </a:t>
            </a:r>
            <a:r>
              <a:rPr lang="en-IE" sz="2000" i="1" dirty="0"/>
              <a:t>Computing Methodologies</a:t>
            </a:r>
            <a:r>
              <a:rPr lang="en-IE" sz="2000" dirty="0"/>
              <a:t> → </a:t>
            </a:r>
            <a:r>
              <a:rPr lang="en-IE" sz="2000" i="1" dirty="0"/>
              <a:t>Artificial Intelligence </a:t>
            </a:r>
            <a:r>
              <a:rPr lang="en-IE" sz="2000" dirty="0"/>
              <a:t>→ </a:t>
            </a:r>
            <a:r>
              <a:rPr lang="en-IE" sz="2000" i="1" dirty="0"/>
              <a:t>Knowledge Representation and Reasoning</a:t>
            </a:r>
            <a:r>
              <a:rPr lang="en-IE" sz="2000" dirty="0"/>
              <a:t> → </a:t>
            </a:r>
            <a:r>
              <a:rPr lang="en-IE" sz="2000" i="1" dirty="0"/>
              <a:t>Causal Reasoning and Diagnostics </a:t>
            </a:r>
            <a:r>
              <a:rPr lang="en-IE" sz="1400" b="0" i="0" dirty="0">
                <a:solidFill>
                  <a:schemeClr val="tx1">
                    <a:lumMod val="50000"/>
                    <a:lumOff val="50000"/>
                  </a:schemeClr>
                </a:solidFill>
                <a:effectLst/>
              </a:rPr>
              <a:t>(Vilone &amp; Longo, 2021; Sinanc et al., 2021; Psychoula et al., 2021; Adadi &amp; Berrada, 2018; Lundberg &amp; Lee 2017)</a:t>
            </a:r>
            <a:endParaRPr lang="en-IE" sz="1400" dirty="0">
              <a:solidFill>
                <a:schemeClr val="tx1">
                  <a:lumMod val="50000"/>
                  <a:lumOff val="50000"/>
                </a:schemeClr>
              </a:solidFill>
            </a:endParaRP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218317"/>
            <a:ext cx="10972800" cy="2113472"/>
          </a:xfrm>
          <a:prstGeom prst="rect">
            <a:avLst/>
          </a:prstGeom>
          <a:ln w="3175">
            <a:solidFill>
              <a:schemeClr val="tx1"/>
            </a:solidFill>
          </a:ln>
        </p:spPr>
        <p:txBody>
          <a:bodyPr vert="horz" lIns="0" tIns="45720" rIns="0" bIns="45720" rtlCol="0">
            <a:normAutofit fontScale="925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E" sz="1000" b="1" dirty="0"/>
              <a:t>SCOPE : </a:t>
            </a:r>
            <a:r>
              <a:rPr lang="en-IE" sz="1000" dirty="0">
                <a:solidFill>
                  <a:srgbClr val="000000"/>
                </a:solidFill>
                <a:effectLst/>
                <a:ea typeface="Times New Roman" panose="02020603050405020304" pitchFamily="18" charset="0"/>
              </a:rPr>
              <a:t>Using widely available cloud-based technologies, develop a small scale online ML application for credit card fraud detection; that shows a Neural Network algorithm can provide an Explainable AI (XAI) method to explain why a record is classified as fraud.</a:t>
            </a:r>
            <a:endParaRPr lang="en-GB" sz="1000" b="0" i="0" dirty="0">
              <a:solidFill>
                <a:srgbClr val="3C763D"/>
              </a:solidFill>
              <a:effectLst/>
            </a:endParaRPr>
          </a:p>
          <a:p>
            <a:r>
              <a:rPr lang="en-GB" sz="1000" b="1" dirty="0"/>
              <a:t>ASSUMPTIONS</a:t>
            </a:r>
            <a:r>
              <a:rPr lang="en-GB" sz="1000" dirty="0"/>
              <a:t> </a:t>
            </a:r>
            <a:r>
              <a:rPr lang="en-IE" sz="1000" dirty="0"/>
              <a:t>: 15% of the records in the dissertation dataset are labelled as ‘fraud’, therefore it will not be necessary to pre-process the data with any synthetic data generation, or over/under sampling techniques; modelling and Production deployment options, which include XAI outputs, can all be developed on Amazon SageMaker; the production model will deliver a ~3 second response, which includes fraud classification result and explanation.</a:t>
            </a:r>
          </a:p>
          <a:p>
            <a:r>
              <a:rPr lang="en-GB" sz="1000" b="1" dirty="0"/>
              <a:t>LIMITATIONS</a:t>
            </a:r>
            <a:r>
              <a:rPr lang="en-GB" sz="1000" dirty="0"/>
              <a:t> </a:t>
            </a:r>
            <a:r>
              <a:rPr lang="en-IE" sz="1000" dirty="0"/>
              <a:t>: </a:t>
            </a:r>
            <a:r>
              <a:rPr lang="en-IE" sz="1000" dirty="0">
                <a:solidFill>
                  <a:schemeClr val="tx1"/>
                </a:solidFill>
              </a:rPr>
              <a:t>SHAP </a:t>
            </a:r>
            <a:r>
              <a:rPr lang="en-IE" sz="1000" b="0" i="0" u="none" strike="noStrike" baseline="0" dirty="0"/>
              <a:t>(</a:t>
            </a:r>
            <a:r>
              <a:rPr lang="en-IE" sz="1000" b="1" i="0" u="none" strike="noStrike" baseline="0" dirty="0"/>
              <a:t>SH</a:t>
            </a:r>
            <a:r>
              <a:rPr lang="en-IE" sz="1000" b="0" i="0" u="none" strike="noStrike" baseline="0" dirty="0"/>
              <a:t>apley </a:t>
            </a:r>
            <a:r>
              <a:rPr lang="en-IE" sz="1000" b="1" i="0" u="none" strike="noStrike" baseline="0" dirty="0"/>
              <a:t>A</a:t>
            </a:r>
            <a:r>
              <a:rPr lang="en-IE" sz="1000" b="0" i="0" u="none" strike="noStrike" baseline="0" dirty="0"/>
              <a:t>dditive ex</a:t>
            </a:r>
            <a:r>
              <a:rPr lang="en-IE" sz="1000" b="1" i="0" u="none" strike="noStrike" baseline="0" dirty="0"/>
              <a:t>P</a:t>
            </a:r>
            <a:r>
              <a:rPr lang="en-IE" sz="1000" b="0" i="0" u="none" strike="noStrike" baseline="0" dirty="0"/>
              <a:t>lanations) is a prominen</a:t>
            </a:r>
            <a:r>
              <a:rPr lang="en-IE" sz="1000" dirty="0"/>
              <a:t>t method to explain fraud detection that will be explored in this dissertation, but as it requires the use of a ‘background data set’ to infer its values for feature ranking it may be necessary to not use the full dataset for performance reasons (with possible impact on accuracy of explanations).</a:t>
            </a:r>
            <a:endParaRPr lang="en-IE" sz="1000" dirty="0">
              <a:solidFill>
                <a:schemeClr val="tx1"/>
              </a:solidFill>
            </a:endParaRPr>
          </a:p>
          <a:p>
            <a:r>
              <a:rPr lang="en-GB" sz="1000" b="1" dirty="0"/>
              <a:t>DELIMITATIONS</a:t>
            </a:r>
            <a:r>
              <a:rPr lang="en-GB" sz="1000" dirty="0"/>
              <a:t> </a:t>
            </a:r>
            <a:r>
              <a:rPr lang="en-IE" sz="1000" dirty="0"/>
              <a:t>: Dissertation research is limited to US Credit Card Fraud transactions as this is the best available internal dataset from within my FinTech company (250K records); as this is a labelled dataset, only a supervised ML approach is being considered to build the NN model; the dataset contains 300+ features, so feature selection will be applied, in early iterations of the ML workflow process, to focus on the columns providing the most understandable explanations.</a:t>
            </a:r>
            <a:endParaRPr lang="en-IE" sz="1000" b="1" i="1" dirty="0">
              <a:solidFill>
                <a:srgbClr val="FF0000"/>
              </a:solidFill>
            </a:endParaRPr>
          </a:p>
        </p:txBody>
      </p:sp>
    </p:spTree>
    <p:extLst>
      <p:ext uri="{BB962C8B-B14F-4D97-AF65-F5344CB8AC3E}">
        <p14:creationId xmlns:p14="http://schemas.microsoft.com/office/powerpoint/2010/main" val="3442971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945194" cy="1450757"/>
          </a:xfrm>
        </p:spPr>
        <p:txBody>
          <a:bodyPr>
            <a:normAutofit/>
          </a:bodyPr>
          <a:lstStyle/>
          <a:p>
            <a:r>
              <a:rPr lang="en-GB" sz="4000" dirty="0"/>
              <a:t>Gaps in the literature and research question</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98407" y="1920239"/>
            <a:ext cx="11844067" cy="3755419"/>
          </a:xfrm>
        </p:spPr>
        <p:txBody>
          <a:bodyPr>
            <a:normAutofit fontScale="47500" lnSpcReduction="20000"/>
          </a:bodyPr>
          <a:lstStyle/>
          <a:p>
            <a:r>
              <a:rPr lang="en-GB" sz="2100" b="1" dirty="0"/>
              <a:t>Gaps: Data Availability and Handling Data Imbalance</a:t>
            </a:r>
          </a:p>
          <a:p>
            <a:pPr marL="457200" indent="-457200">
              <a:buFont typeface="+mj-lt"/>
              <a:buAutoNum type="arabicPeriod"/>
            </a:pPr>
            <a:r>
              <a:rPr lang="en-GB" dirty="0">
                <a:solidFill>
                  <a:schemeClr val="tx1"/>
                </a:solidFill>
                <a:effectLst/>
                <a:ea typeface="Times New Roman" panose="02020603050405020304" pitchFamily="18" charset="0"/>
              </a:rPr>
              <a:t>Due to data confidentiality concerns, there are still relatively few historical credit card fraud datasets upon which to conduct ML experiments for any aspect of fraud detection, XAI or otherwise. This is a limitation noted in research conducted by Dal Pozzolo et al. (2014) and results in a small group of datasets frequently being reused in multiple papers. Fortunately, I have access to a ‘new’ internal company compiled dataset of 250k credit card fraud record that may </a:t>
            </a:r>
            <a:r>
              <a:rPr lang="en-GB" dirty="0">
                <a:solidFill>
                  <a:schemeClr val="tx1"/>
                </a:solidFill>
                <a:ea typeface="Times New Roman" panose="02020603050405020304" pitchFamily="18" charset="0"/>
              </a:rPr>
              <a:t>avoid potential bias in other datasets and </a:t>
            </a:r>
            <a:r>
              <a:rPr lang="en-GB" dirty="0">
                <a:solidFill>
                  <a:schemeClr val="tx1"/>
                </a:solidFill>
                <a:effectLst/>
                <a:ea typeface="Times New Roman" panose="02020603050405020304" pitchFamily="18" charset="0"/>
              </a:rPr>
              <a:t>ideally has the detail to feed into meaningful XAI outputs. </a:t>
            </a:r>
            <a:endParaRPr lang="en-IE" dirty="0">
              <a:solidFill>
                <a:schemeClr val="tx1"/>
              </a:solidFill>
              <a:effectLst/>
              <a:ea typeface="Times New Roman" panose="02020603050405020304" pitchFamily="18" charset="0"/>
            </a:endParaRPr>
          </a:p>
          <a:p>
            <a:pPr marL="457200" indent="-457200">
              <a:buFont typeface="+mj-lt"/>
              <a:buAutoNum type="arabicPeriod"/>
            </a:pPr>
            <a:r>
              <a:rPr lang="en-GB" dirty="0">
                <a:solidFill>
                  <a:schemeClr val="tx1"/>
                </a:solidFill>
              </a:rPr>
              <a:t>Credit Card Fraud datasets tend to be heavily imbalanced. There are differences in the literature on how to take concrete steps to tackle this problem and avoid model bias. </a:t>
            </a:r>
            <a:r>
              <a:rPr lang="en-GB" dirty="0">
                <a:solidFill>
                  <a:schemeClr val="tx1"/>
                </a:solidFill>
                <a:effectLst/>
                <a:ea typeface="Times New Roman" panose="02020603050405020304" pitchFamily="18" charset="0"/>
              </a:rPr>
              <a:t>Priscilla &amp; Prabha (2020) propose that resampling techniques themselves could be distorting credit card fraud data, which will impact on downstream results, including XAI outputs. In the dataset proposed for this dissertation, 15% of the records represent fraudulent transactions. Therefore I will be avoiding resampling as a pre-processing step.</a:t>
            </a:r>
            <a:endParaRPr lang="en-GB" dirty="0">
              <a:solidFill>
                <a:schemeClr val="tx1"/>
              </a:solidFill>
            </a:endParaRPr>
          </a:p>
          <a:p>
            <a:r>
              <a:rPr lang="en-GB" sz="2100" b="1" dirty="0"/>
              <a:t>Gaps: How exactly does a researcher measure and display ‘explainability’ in Explainable Artificial Intelligence Research?</a:t>
            </a:r>
          </a:p>
          <a:p>
            <a:pPr marL="457200" indent="-457200" algn="l">
              <a:buFont typeface="+mj-lt"/>
              <a:buAutoNum type="arabicPeriod"/>
            </a:pPr>
            <a:r>
              <a:rPr lang="en-GB" dirty="0">
                <a:solidFill>
                  <a:schemeClr val="tx1"/>
                </a:solidFill>
              </a:rPr>
              <a:t>In their research experiments with the LIME (</a:t>
            </a:r>
            <a:r>
              <a:rPr lang="en-GB" b="1" dirty="0">
                <a:solidFill>
                  <a:schemeClr val="tx1"/>
                </a:solidFill>
              </a:rPr>
              <a:t>L</a:t>
            </a:r>
            <a:r>
              <a:rPr lang="en-GB" dirty="0">
                <a:solidFill>
                  <a:schemeClr val="tx1"/>
                </a:solidFill>
              </a:rPr>
              <a:t>ocal </a:t>
            </a:r>
            <a:r>
              <a:rPr lang="en-GB" b="1" dirty="0">
                <a:solidFill>
                  <a:schemeClr val="tx1"/>
                </a:solidFill>
              </a:rPr>
              <a:t>I</a:t>
            </a:r>
            <a:r>
              <a:rPr lang="en-GB" dirty="0">
                <a:solidFill>
                  <a:schemeClr val="tx1"/>
                </a:solidFill>
              </a:rPr>
              <a:t>nterpretable </a:t>
            </a:r>
            <a:r>
              <a:rPr lang="en-GB" b="1" dirty="0">
                <a:solidFill>
                  <a:schemeClr val="tx1"/>
                </a:solidFill>
              </a:rPr>
              <a:t>M</a:t>
            </a:r>
            <a:r>
              <a:rPr lang="en-GB" dirty="0">
                <a:solidFill>
                  <a:schemeClr val="tx1"/>
                </a:solidFill>
              </a:rPr>
              <a:t>odel-agnostic </a:t>
            </a:r>
            <a:r>
              <a:rPr lang="en-GB" b="1" dirty="0">
                <a:solidFill>
                  <a:schemeClr val="tx1"/>
                </a:solidFill>
              </a:rPr>
              <a:t>E</a:t>
            </a:r>
            <a:r>
              <a:rPr lang="en-GB" dirty="0">
                <a:solidFill>
                  <a:schemeClr val="tx1"/>
                </a:solidFill>
              </a:rPr>
              <a:t>xplanations) algorithm, Ribeiro et al. (2016) describe how users can have a </a:t>
            </a:r>
            <a:r>
              <a:rPr lang="en-GB" i="1" dirty="0">
                <a:solidFill>
                  <a:schemeClr val="tx1"/>
                </a:solidFill>
              </a:rPr>
              <a:t>trust</a:t>
            </a:r>
            <a:r>
              <a:rPr lang="en-GB" dirty="0">
                <a:solidFill>
                  <a:schemeClr val="tx1"/>
                </a:solidFill>
              </a:rPr>
              <a:t> issue with ML models, like NN, that are effectively ‘black-boxes’ from which it is very difficult to interpret why a given classification has been derived. This is a theme echoed in the introduction to many research papers, and there is no cast iron process to ensure this trustworthiness. This dissertation hopes to build on this body of work in the area of fraud detection.</a:t>
            </a:r>
          </a:p>
          <a:p>
            <a:pPr marL="457200" indent="-457200" algn="l">
              <a:buFont typeface="+mj-lt"/>
              <a:buAutoNum type="arabicPeriod"/>
            </a:pPr>
            <a:r>
              <a:rPr lang="en-GB" dirty="0">
                <a:solidFill>
                  <a:schemeClr val="tx1"/>
                </a:solidFill>
              </a:rPr>
              <a:t>Adadi &amp; Berrada (2018) claimed that “</a:t>
            </a:r>
            <a:r>
              <a:rPr lang="en-GB" b="0" i="1" u="none" strike="noStrike" baseline="0" dirty="0"/>
              <a:t>Technically, there is no standard and generally accepted </a:t>
            </a:r>
            <a:r>
              <a:rPr lang="en-IE" b="0" i="1" u="none" strike="noStrike" baseline="0" dirty="0"/>
              <a:t>definition of explainable AI</a:t>
            </a:r>
            <a:r>
              <a:rPr lang="en-IE" b="0" i="0" u="none" strike="noStrike" baseline="0" dirty="0">
                <a:solidFill>
                  <a:schemeClr val="tx1"/>
                </a:solidFill>
              </a:rPr>
              <a:t>” (p. 141). More specifically,</a:t>
            </a:r>
            <a:r>
              <a:rPr lang="en-GB" dirty="0">
                <a:solidFill>
                  <a:schemeClr val="tx1"/>
                </a:solidFill>
              </a:rPr>
              <a:t> in their review of XAI research papers, </a:t>
            </a:r>
            <a:r>
              <a:rPr lang="en-IE" b="0" i="0" dirty="0">
                <a:solidFill>
                  <a:schemeClr val="tx1"/>
                </a:solidFill>
                <a:effectLst/>
              </a:rPr>
              <a:t>Vilone &amp; Longo (2021) state that “</a:t>
            </a:r>
            <a:r>
              <a:rPr lang="en-GB" b="0" i="1" u="none" strike="noStrike" baseline="0" dirty="0"/>
              <a:t>There is not a consensus among scholars on what an explanation exactly is and which are the salient properties that must be considered to make it understandable for every end-user</a:t>
            </a:r>
            <a:r>
              <a:rPr lang="en-GB" b="0" i="0" u="none" strike="noStrike" baseline="0" dirty="0">
                <a:solidFill>
                  <a:schemeClr val="tx1"/>
                </a:solidFill>
              </a:rPr>
              <a:t>.” (p.651) Therefore, there is no well established output framework for explaining credit card fraud classification through ‘black-box’ models.</a:t>
            </a:r>
            <a:endParaRPr lang="en-GB" dirty="0">
              <a:solidFill>
                <a:schemeClr val="tx1"/>
              </a:solidFill>
            </a:endParaRPr>
          </a:p>
          <a:p>
            <a:pPr marL="457200" indent="-457200" algn="l">
              <a:buFont typeface="+mj-lt"/>
              <a:buAutoNum type="arabicPeriod"/>
            </a:pPr>
            <a:r>
              <a:rPr lang="en-GB" dirty="0">
                <a:solidFill>
                  <a:schemeClr val="tx1"/>
                </a:solidFill>
              </a:rPr>
              <a:t>The ‘If-Then’ style of rules could be an alternate XAI output option to be chosen for this dissertation. </a:t>
            </a:r>
            <a:r>
              <a:rPr lang="en-IE" b="0" i="0" dirty="0">
                <a:solidFill>
                  <a:schemeClr val="tx1"/>
                </a:solidFill>
                <a:effectLst/>
              </a:rPr>
              <a:t>Vilone &amp; Longo (2021) also assert that t</a:t>
            </a:r>
            <a:r>
              <a:rPr lang="en-GB" dirty="0">
                <a:solidFill>
                  <a:schemeClr val="tx1"/>
                </a:solidFill>
              </a:rPr>
              <a:t>here is still relatively little research that objectively assesses this approach with quantitative metrics, thus allowing it to be benchmarked against other XAI methods.</a:t>
            </a:r>
            <a:r>
              <a:rPr lang="en-IE" b="0" i="0" u="none" strike="noStrike" baseline="0" dirty="0">
                <a:solidFill>
                  <a:schemeClr val="tx1"/>
                </a:solidFill>
              </a:rPr>
              <a:t> </a:t>
            </a:r>
            <a:r>
              <a:rPr lang="en-GB" dirty="0">
                <a:solidFill>
                  <a:schemeClr val="tx1"/>
                </a:solidFill>
              </a:rPr>
              <a:t> </a:t>
            </a:r>
          </a:p>
          <a:p>
            <a:pPr marL="457200" indent="-457200">
              <a:buFont typeface="+mj-lt"/>
              <a:buAutoNum type="arabicPeriod"/>
            </a:pPr>
            <a:r>
              <a:rPr lang="en-GB" dirty="0">
                <a:solidFill>
                  <a:schemeClr val="tx1"/>
                </a:solidFill>
              </a:rPr>
              <a:t>Psychoula et al (2021) state that the runtime implications of XAI output (explanations) on real-time systems, fraud or otherwise, has had relatively little research focus to date. This dissertation aims to build a workable real-time interface to a credit card fraud detection ML production model, so a ~3 second response time for results and explanations will be part of the success criteria. Early prototyping in the dissertation effort will attempt to capture and address any such issues as early as possible.</a:t>
            </a:r>
          </a:p>
          <a:p>
            <a:endParaRPr lang="en-GB" sz="2000" dirty="0"/>
          </a:p>
          <a:p>
            <a:endParaRPr lang="en-IE" sz="20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98407" y="5675658"/>
            <a:ext cx="11844067" cy="584775"/>
          </a:xfrm>
          <a:prstGeom prst="rect">
            <a:avLst/>
          </a:prstGeom>
          <a:noFill/>
        </p:spPr>
        <p:txBody>
          <a:bodyPr wrap="square">
            <a:spAutoFit/>
          </a:bodyPr>
          <a:lstStyle/>
          <a:p>
            <a:r>
              <a:rPr lang="en-IE" sz="1600" b="1" dirty="0"/>
              <a:t>Research Question</a:t>
            </a:r>
            <a:r>
              <a:rPr lang="en-IE" sz="1600" dirty="0"/>
              <a:t>: Is it possible to clearly explain to a financial auditor/investigator, in ‘real-time’, the quantifiable reasons why the attribute values of a given credit card transaction resulted in a Neural Network ML model classifying that record as fraudulent?</a:t>
            </a:r>
          </a:p>
        </p:txBody>
      </p:sp>
    </p:spTree>
    <p:extLst>
      <p:ext uri="{BB962C8B-B14F-4D97-AF65-F5344CB8AC3E}">
        <p14:creationId xmlns:p14="http://schemas.microsoft.com/office/powerpoint/2010/main" val="315911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Hypothesis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79" y="2135895"/>
            <a:ext cx="10789919" cy="1582086"/>
          </a:xfrm>
        </p:spPr>
        <p:txBody>
          <a:bodyPr>
            <a:normAutofit/>
          </a:bodyPr>
          <a:lstStyle/>
          <a:p>
            <a:r>
              <a:rPr lang="en-GB" sz="1600" b="1" dirty="0"/>
              <a:t>Null Hypothesis</a:t>
            </a:r>
          </a:p>
          <a:p>
            <a:r>
              <a:rPr lang="en-GB" sz="1600" dirty="0"/>
              <a:t>The conventional view is that for most observers the working of neural network algorithms are a ‘black-box’ process, and it is not possible to easily understand, and audit, why a given end result, such as a classification category, has been generated. </a:t>
            </a:r>
          </a:p>
          <a:p>
            <a:endParaRPr lang="en-GB" sz="1600" dirty="0"/>
          </a:p>
          <a:p>
            <a:endParaRPr lang="en-IE" sz="16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
        <p:nvSpPr>
          <p:cNvPr id="5" name="TextBox 4">
            <a:extLst>
              <a:ext uri="{FF2B5EF4-FFF2-40B4-BE49-F238E27FC236}">
                <a16:creationId xmlns:a16="http://schemas.microsoft.com/office/drawing/2014/main" id="{89D61F0C-417A-9742-5D36-90467B2EF31C}"/>
              </a:ext>
            </a:extLst>
          </p:cNvPr>
          <p:cNvSpPr txBox="1"/>
          <p:nvPr/>
        </p:nvSpPr>
        <p:spPr>
          <a:xfrm>
            <a:off x="1097280" y="3971108"/>
            <a:ext cx="10789920" cy="1815882"/>
          </a:xfrm>
          <a:prstGeom prst="rect">
            <a:avLst/>
          </a:prstGeom>
          <a:noFill/>
        </p:spPr>
        <p:txBody>
          <a:bodyPr wrap="square">
            <a:spAutoFit/>
          </a:bodyPr>
          <a:lstStyle/>
          <a:p>
            <a:r>
              <a:rPr lang="en-IE" sz="1600" b="1" dirty="0"/>
              <a:t>Alternate Hypothesis</a:t>
            </a:r>
          </a:p>
          <a:p>
            <a:endParaRPr lang="en-IE" sz="1600" b="1" dirty="0"/>
          </a:p>
          <a:p>
            <a:r>
              <a:rPr lang="en-IE" sz="1600" b="1" dirty="0">
                <a:solidFill>
                  <a:srgbClr val="000000"/>
                </a:solidFill>
                <a:effectLst/>
                <a:ea typeface="Times New Roman" panose="02020603050405020304" pitchFamily="18" charset="0"/>
              </a:rPr>
              <a:t>IF </a:t>
            </a:r>
            <a:r>
              <a:rPr lang="en-IE" sz="1600" dirty="0">
                <a:solidFill>
                  <a:srgbClr val="000000"/>
                </a:solidFill>
                <a:effectLst/>
                <a:ea typeface="Times New Roman" panose="02020603050405020304" pitchFamily="18" charset="0"/>
              </a:rPr>
              <a:t>I</a:t>
            </a:r>
            <a:r>
              <a:rPr lang="en-IE" sz="1600" b="1" dirty="0">
                <a:solidFill>
                  <a:srgbClr val="000000"/>
                </a:solidFill>
                <a:effectLst/>
                <a:ea typeface="Times New Roman" panose="02020603050405020304" pitchFamily="18" charset="0"/>
              </a:rPr>
              <a:t> </a:t>
            </a:r>
            <a:r>
              <a:rPr lang="en-IE" sz="1600" dirty="0">
                <a:solidFill>
                  <a:srgbClr val="000000"/>
                </a:solidFill>
                <a:effectLst/>
                <a:ea typeface="Times New Roman" panose="02020603050405020304" pitchFamily="18" charset="0"/>
              </a:rPr>
              <a:t>train a Neural Network algorithm for use in an ML process built, using cloud-based technology, for credit card fraud detection, </a:t>
            </a:r>
            <a:endParaRPr lang="en-IE" sz="1600" dirty="0">
              <a:effectLst/>
              <a:ea typeface="Calibri" panose="020F0502020204030204" pitchFamily="34" charset="0"/>
            </a:endParaRPr>
          </a:p>
          <a:p>
            <a:r>
              <a:rPr lang="en-IE" sz="1600" b="1" dirty="0">
                <a:solidFill>
                  <a:srgbClr val="000000"/>
                </a:solidFill>
                <a:effectLst/>
                <a:ea typeface="Times New Roman" panose="02020603050405020304" pitchFamily="18" charset="0"/>
              </a:rPr>
              <a:t>THEN</a:t>
            </a:r>
            <a:r>
              <a:rPr lang="en-IE" sz="1600" dirty="0">
                <a:solidFill>
                  <a:srgbClr val="000000"/>
                </a:solidFill>
                <a:effectLst/>
                <a:ea typeface="Times New Roman" panose="02020603050405020304" pitchFamily="18" charset="0"/>
              </a:rPr>
              <a:t> the real-time model output will demonstrate a high </a:t>
            </a:r>
            <a:r>
              <a:rPr lang="en-IE" sz="1600" b="1" i="1" dirty="0">
                <a:solidFill>
                  <a:srgbClr val="000000"/>
                </a:solidFill>
                <a:effectLst/>
                <a:ea typeface="Times New Roman" panose="02020603050405020304" pitchFamily="18" charset="0"/>
              </a:rPr>
              <a:t>Recall</a:t>
            </a:r>
            <a:r>
              <a:rPr lang="en-IE" sz="1600" dirty="0">
                <a:solidFill>
                  <a:srgbClr val="000000"/>
                </a:solidFill>
                <a:effectLst/>
                <a:ea typeface="Times New Roman" panose="02020603050405020304" pitchFamily="18" charset="0"/>
              </a:rPr>
              <a:t> value, and for a specific ‘local’ instance record will contain the top 10 most important features, as ranked by both SHAP and LIME outputs, that drove the classification result.    </a:t>
            </a:r>
            <a:endParaRPr lang="en-IE" sz="1600" b="1" i="1" dirty="0">
              <a:solidFill>
                <a:srgbClr val="FF0000"/>
              </a:solidFill>
              <a:effectLst/>
              <a:ea typeface="Calibri" panose="020F0502020204030204" pitchFamily="34" charset="0"/>
            </a:endParaRPr>
          </a:p>
          <a:p>
            <a:endParaRPr lang="en-IE" sz="1600" dirty="0"/>
          </a:p>
        </p:txBody>
      </p:sp>
    </p:spTree>
    <p:extLst>
      <p:ext uri="{BB962C8B-B14F-4D97-AF65-F5344CB8AC3E}">
        <p14:creationId xmlns:p14="http://schemas.microsoft.com/office/powerpoint/2010/main" val="522228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p:txBody>
          <a:bodyPr>
            <a:normAutofit/>
          </a:bodyPr>
          <a:lstStyle/>
          <a:p>
            <a:r>
              <a:rPr lang="en-GB" dirty="0"/>
              <a:t>Feasibility of the Study – Sequence of Tasks Planned</a:t>
            </a:r>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graphicFrame>
        <p:nvGraphicFramePr>
          <p:cNvPr id="8" name="Table 7">
            <a:extLst>
              <a:ext uri="{FF2B5EF4-FFF2-40B4-BE49-F238E27FC236}">
                <a16:creationId xmlns:a16="http://schemas.microsoft.com/office/drawing/2014/main" id="{350B1865-E7AF-1816-98CC-70AE4D7C8606}"/>
              </a:ext>
            </a:extLst>
          </p:cNvPr>
          <p:cNvGraphicFramePr>
            <a:graphicFrameLocks noGrp="1"/>
          </p:cNvGraphicFramePr>
          <p:nvPr>
            <p:extLst>
              <p:ext uri="{D42A27DB-BD31-4B8C-83A1-F6EECF244321}">
                <p14:modId xmlns:p14="http://schemas.microsoft.com/office/powerpoint/2010/main" val="209515676"/>
              </p:ext>
            </p:extLst>
          </p:nvPr>
        </p:nvGraphicFramePr>
        <p:xfrm>
          <a:off x="1207698" y="1949570"/>
          <a:ext cx="10593239" cy="4287331"/>
        </p:xfrm>
        <a:graphic>
          <a:graphicData uri="http://schemas.openxmlformats.org/drawingml/2006/table">
            <a:tbl>
              <a:tblPr/>
              <a:tblGrid>
                <a:gridCol w="336705">
                  <a:extLst>
                    <a:ext uri="{9D8B030D-6E8A-4147-A177-3AD203B41FA5}">
                      <a16:colId xmlns:a16="http://schemas.microsoft.com/office/drawing/2014/main" val="684750336"/>
                    </a:ext>
                  </a:extLst>
                </a:gridCol>
                <a:gridCol w="5196255">
                  <a:extLst>
                    <a:ext uri="{9D8B030D-6E8A-4147-A177-3AD203B41FA5}">
                      <a16:colId xmlns:a16="http://schemas.microsoft.com/office/drawing/2014/main" val="1255806606"/>
                    </a:ext>
                  </a:extLst>
                </a:gridCol>
                <a:gridCol w="3137179">
                  <a:extLst>
                    <a:ext uri="{9D8B030D-6E8A-4147-A177-3AD203B41FA5}">
                      <a16:colId xmlns:a16="http://schemas.microsoft.com/office/drawing/2014/main" val="2140536782"/>
                    </a:ext>
                  </a:extLst>
                </a:gridCol>
                <a:gridCol w="592471">
                  <a:extLst>
                    <a:ext uri="{9D8B030D-6E8A-4147-A177-3AD203B41FA5}">
                      <a16:colId xmlns:a16="http://schemas.microsoft.com/office/drawing/2014/main" val="1509157873"/>
                    </a:ext>
                  </a:extLst>
                </a:gridCol>
                <a:gridCol w="709021">
                  <a:extLst>
                    <a:ext uri="{9D8B030D-6E8A-4147-A177-3AD203B41FA5}">
                      <a16:colId xmlns:a16="http://schemas.microsoft.com/office/drawing/2014/main" val="1254175894"/>
                    </a:ext>
                  </a:extLst>
                </a:gridCol>
                <a:gridCol w="621608">
                  <a:extLst>
                    <a:ext uri="{9D8B030D-6E8A-4147-A177-3AD203B41FA5}">
                      <a16:colId xmlns:a16="http://schemas.microsoft.com/office/drawing/2014/main" val="3309096856"/>
                    </a:ext>
                  </a:extLst>
                </a:gridCol>
              </a:tblGrid>
              <a:tr h="222455">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fontAlgn="b"/>
                      <a:r>
                        <a:rPr lang="en-IE" sz="1400" b="1" i="0" u="none" strike="noStrike" dirty="0">
                          <a:solidFill>
                            <a:srgbClr val="000000"/>
                          </a:solidFill>
                          <a:effectLst/>
                          <a:latin typeface="Calibri" panose="020F0502020204030204" pitchFamily="34" charset="0"/>
                        </a:rPr>
                        <a:t>Weeks</a:t>
                      </a:r>
                    </a:p>
                  </a:txBody>
                  <a:tcPr marL="8870" marR="8870" marT="887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hMerge="1">
                  <a:txBody>
                    <a:bodyPr/>
                    <a:lstStyle/>
                    <a:p>
                      <a:endParaRPr lang="en-IE"/>
                    </a:p>
                  </a:txBody>
                  <a:tcPr/>
                </a:tc>
                <a:tc>
                  <a:txBody>
                    <a:bodyPr/>
                    <a:lstStyle/>
                    <a:p>
                      <a:pPr algn="ctr" fontAlgn="b"/>
                      <a:r>
                        <a:rPr lang="en-IE" sz="1400" b="1" i="0" u="none" strike="noStrike" dirty="0">
                          <a:solidFill>
                            <a:srgbClr val="000000"/>
                          </a:solidFill>
                          <a:effectLst/>
                          <a:latin typeface="Calibri" panose="020F0502020204030204" pitchFamily="34" charset="0"/>
                        </a:rPr>
                        <a:t>20</a:t>
                      </a:r>
                    </a:p>
                  </a:txBody>
                  <a:tcPr marL="8870" marR="8870" marT="887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4055342265"/>
                  </a:ext>
                </a:extLst>
              </a:tr>
              <a:tr h="212344">
                <a:tc>
                  <a:txBody>
                    <a:bodyPr/>
                    <a:lstStyle/>
                    <a:p>
                      <a:pPr algn="ctr" fontAlgn="b"/>
                      <a:r>
                        <a:rPr lang="en-IE" sz="1200" b="1" i="0" u="none" strike="noStrike" dirty="0">
                          <a:solidFill>
                            <a:srgbClr val="000000"/>
                          </a:solidFill>
                          <a:effectLst/>
                          <a:latin typeface="Calibri" panose="020F0502020204030204" pitchFamily="34" charset="0"/>
                        </a:rPr>
                        <a:t>Task</a:t>
                      </a:r>
                    </a:p>
                  </a:txBody>
                  <a:tcPr marL="8870" marR="8870" marT="887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IE" sz="1200" b="1" i="0" u="none" strike="noStrike" dirty="0">
                          <a:solidFill>
                            <a:srgbClr val="000000"/>
                          </a:solidFill>
                          <a:effectLst/>
                          <a:latin typeface="Calibri" panose="020F0502020204030204" pitchFamily="34" charset="0"/>
                        </a:rPr>
                        <a:t>Description</a:t>
                      </a:r>
                    </a:p>
                  </a:txBody>
                  <a:tcPr marL="8870" marR="8870" marT="88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r>
                        <a:rPr lang="en-IE" sz="1200" b="1" i="0" u="none" strike="noStrike" dirty="0">
                          <a:solidFill>
                            <a:srgbClr val="000000"/>
                          </a:solidFill>
                          <a:effectLst/>
                          <a:latin typeface="Calibri" panose="020F0502020204030204" pitchFamily="34" charset="0"/>
                        </a:rPr>
                        <a:t>Additional Comment</a:t>
                      </a:r>
                    </a:p>
                  </a:txBody>
                  <a:tcPr marL="8870" marR="8870" marT="88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E" sz="1200" b="1" i="0" u="none" strike="noStrike" dirty="0">
                          <a:solidFill>
                            <a:srgbClr val="000000"/>
                          </a:solidFill>
                          <a:effectLst/>
                          <a:latin typeface="Calibri" panose="020F0502020204030204" pitchFamily="34" charset="0"/>
                        </a:rPr>
                        <a:t>Duration</a:t>
                      </a:r>
                    </a:p>
                  </a:txBody>
                  <a:tcPr marL="8870" marR="8870" marT="88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en-IE" sz="1200" b="1" i="0" u="none" strike="noStrike" dirty="0">
                          <a:solidFill>
                            <a:srgbClr val="000000"/>
                          </a:solidFill>
                          <a:effectLst/>
                          <a:latin typeface="Calibri" panose="020F0502020204030204" pitchFamily="34" charset="0"/>
                        </a:rPr>
                        <a:t>Remaining</a:t>
                      </a:r>
                    </a:p>
                  </a:txBody>
                  <a:tcPr marL="8870" marR="8870" marT="887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l" fontAlgn="b"/>
                      <a:endParaRPr lang="en-IE" sz="1000" b="0" i="0" u="none" strike="noStrike" dirty="0">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36067023"/>
                  </a:ext>
                </a:extLst>
              </a:tr>
              <a:tr h="606698">
                <a:tc>
                  <a:txBody>
                    <a:bodyPr/>
                    <a:lstStyle/>
                    <a:p>
                      <a:pPr algn="ctr" fontAlgn="t"/>
                      <a:r>
                        <a:rPr lang="en-IE" sz="1200" b="0" i="0" u="none" strike="noStrike" dirty="0">
                          <a:solidFill>
                            <a:srgbClr val="000000"/>
                          </a:solidFill>
                          <a:effectLst/>
                          <a:latin typeface="Calibri" panose="020F0502020204030204" pitchFamily="34" charset="0"/>
                        </a:rPr>
                        <a:t>1</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Working </a:t>
                      </a:r>
                      <a:r>
                        <a:rPr lang="en-GB" sz="1200" b="1" i="1" u="none" strike="noStrike" dirty="0">
                          <a:solidFill>
                            <a:srgbClr val="000000"/>
                          </a:solidFill>
                          <a:effectLst/>
                          <a:latin typeface="Calibri" panose="020F0502020204030204" pitchFamily="34" charset="0"/>
                        </a:rPr>
                        <a:t>prototype/baseline</a:t>
                      </a:r>
                      <a:r>
                        <a:rPr lang="en-GB" sz="1200" b="0" i="0" u="none" strike="noStrike" dirty="0">
                          <a:solidFill>
                            <a:srgbClr val="000000"/>
                          </a:solidFill>
                          <a:effectLst/>
                          <a:latin typeface="Calibri" panose="020F0502020204030204" pitchFamily="34" charset="0"/>
                        </a:rPr>
                        <a:t> logistic regression model trained/deployed in a Cloud ML workspace.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Credit card fraud dataset is already in place. Outputs, including feature importance, assessed only within the cloud ML workspace.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1.5</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18.5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071207"/>
                  </a:ext>
                </a:extLst>
              </a:tr>
              <a:tr h="404466">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Feature selection on dataset to focus on 40+ most relevant, and explainable, attributes.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Re-run baseline model in cloud ML workspace.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17.5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16448029"/>
                  </a:ext>
                </a:extLst>
              </a:tr>
              <a:tr h="404466">
                <a:tc>
                  <a:txBody>
                    <a:bodyPr/>
                    <a:lstStyle/>
                    <a:p>
                      <a:pPr algn="ctr" fontAlgn="t"/>
                      <a:r>
                        <a:rPr lang="en-IE" sz="1200" b="0" i="0" u="none" strike="noStrike">
                          <a:solidFill>
                            <a:srgbClr val="000000"/>
                          </a:solidFill>
                          <a:effectLst/>
                          <a:latin typeface="Calibri" panose="020F0502020204030204" pitchFamily="34" charset="0"/>
                        </a:rPr>
                        <a:t>3</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Select appropriate NN algorithm for explainability project and train/deploy new model.</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Ensure F1 and recall performance criteria met. Run in cloud workspace.</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16.5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450374346"/>
                  </a:ext>
                </a:extLst>
              </a:tr>
              <a:tr h="404466">
                <a:tc>
                  <a:txBody>
                    <a:bodyPr/>
                    <a:lstStyle/>
                    <a:p>
                      <a:pPr algn="ctr" fontAlgn="t"/>
                      <a:r>
                        <a:rPr lang="en-IE" sz="1200" b="0" i="0" u="none" strike="noStrike">
                          <a:solidFill>
                            <a:srgbClr val="000000"/>
                          </a:solidFill>
                          <a:effectLst/>
                          <a:latin typeface="Calibri" panose="020F0502020204030204" pitchFamily="34" charset="0"/>
                        </a:rPr>
                        <a:t>4</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Generate SHAP values from NN model for key features explaining fraud classification results, and document.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Compare against feature importance from logistic regression baseline model.</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14.5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81393551"/>
                  </a:ext>
                </a:extLst>
              </a:tr>
              <a:tr h="404466">
                <a:tc>
                  <a:txBody>
                    <a:bodyPr/>
                    <a:lstStyle/>
                    <a:p>
                      <a:pPr algn="ctr" fontAlgn="t"/>
                      <a:r>
                        <a:rPr lang="en-IE" sz="1200" b="0" i="0" u="none" strike="noStrike">
                          <a:solidFill>
                            <a:srgbClr val="000000"/>
                          </a:solidFill>
                          <a:effectLst/>
                          <a:latin typeface="Calibri" panose="020F0502020204030204" pitchFamily="34" charset="0"/>
                        </a:rPr>
                        <a:t>5</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Generate LIME explanations from NN model for key features explaining fraud classification results, and document.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As above.</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12.5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67843036"/>
                  </a:ext>
                </a:extLst>
              </a:tr>
              <a:tr h="202232">
                <a:tc>
                  <a:txBody>
                    <a:bodyPr/>
                    <a:lstStyle/>
                    <a:p>
                      <a:pPr algn="ctr" fontAlgn="t"/>
                      <a:r>
                        <a:rPr lang="en-IE" sz="1200" b="0" i="0" u="none" strike="noStrike">
                          <a:solidFill>
                            <a:srgbClr val="000000"/>
                          </a:solidFill>
                          <a:effectLst/>
                          <a:latin typeface="Calibri" panose="020F0502020204030204" pitchFamily="34" charset="0"/>
                        </a:rPr>
                        <a:t>6</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Document Interim findings on hypothesis testing objectives.</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10.5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98028308"/>
                  </a:ext>
                </a:extLst>
              </a:tr>
              <a:tr h="202232">
                <a:tc>
                  <a:txBody>
                    <a:bodyPr/>
                    <a:lstStyle/>
                    <a:p>
                      <a:pPr algn="ctr" fontAlgn="t"/>
                      <a:r>
                        <a:rPr lang="en-IE" sz="1200" b="0" i="0" u="none" strike="noStrike">
                          <a:solidFill>
                            <a:srgbClr val="000000"/>
                          </a:solidFill>
                          <a:effectLst/>
                          <a:latin typeface="Calibri" panose="020F0502020204030204" pitchFamily="34" charset="0"/>
                        </a:rPr>
                        <a:t>7</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Build external hosted UI interface to allow real time input of ‘unseen’ fraud data.</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Return Classification result to external UI.</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2</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8.5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26365293"/>
                  </a:ext>
                </a:extLst>
              </a:tr>
              <a:tr h="404466">
                <a:tc>
                  <a:txBody>
                    <a:bodyPr/>
                    <a:lstStyle/>
                    <a:p>
                      <a:pPr algn="ctr" fontAlgn="t"/>
                      <a:r>
                        <a:rPr lang="en-IE" sz="1200" b="0" i="0" u="none" strike="noStrike">
                          <a:solidFill>
                            <a:srgbClr val="000000"/>
                          </a:solidFill>
                          <a:effectLst/>
                          <a:latin typeface="Calibri" panose="020F0502020204030204" pitchFamily="34" charset="0"/>
                        </a:rPr>
                        <a:t>8</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Augment UI interface with graphical display of model explanations.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dirty="0">
                          <a:solidFill>
                            <a:srgbClr val="000000"/>
                          </a:solidFill>
                          <a:effectLst/>
                          <a:latin typeface="Calibri" panose="020F0502020204030204" pitchFamily="34" charset="0"/>
                        </a:rPr>
                        <a:t>Demonstrate if application can present hypothesis proof (or not).</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7.5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87297277"/>
                  </a:ext>
                </a:extLst>
              </a:tr>
              <a:tr h="202232">
                <a:tc>
                  <a:txBody>
                    <a:bodyPr/>
                    <a:lstStyle/>
                    <a:p>
                      <a:pPr algn="ctr" fontAlgn="t"/>
                      <a:r>
                        <a:rPr lang="en-IE" sz="1200" b="0" i="0" u="none" strike="noStrike">
                          <a:solidFill>
                            <a:srgbClr val="000000"/>
                          </a:solidFill>
                          <a:effectLst/>
                          <a:latin typeface="Calibri" panose="020F0502020204030204" pitchFamily="34" charset="0"/>
                        </a:rPr>
                        <a:t>9</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GB" sz="1200" b="0" i="0" u="none" strike="noStrike">
                          <a:solidFill>
                            <a:srgbClr val="000000"/>
                          </a:solidFill>
                          <a:effectLst/>
                          <a:latin typeface="Calibri" panose="020F0502020204030204" pitchFamily="34" charset="0"/>
                        </a:rPr>
                        <a:t>Retune model and model explanations output.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Begin final documentation.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1.5</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a:solidFill>
                            <a:srgbClr val="000000"/>
                          </a:solidFill>
                          <a:effectLst/>
                          <a:latin typeface="Calibri" panose="020F0502020204030204" pitchFamily="34" charset="0"/>
                        </a:rPr>
                        <a:t>6</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39608239"/>
                  </a:ext>
                </a:extLst>
              </a:tr>
              <a:tr h="202232">
                <a:tc>
                  <a:txBody>
                    <a:bodyPr/>
                    <a:lstStyle/>
                    <a:p>
                      <a:pPr algn="ctr" fontAlgn="t"/>
                      <a:r>
                        <a:rPr lang="en-IE" sz="1200" b="0" i="0" u="none" strike="noStrike">
                          <a:solidFill>
                            <a:srgbClr val="000000"/>
                          </a:solidFill>
                          <a:effectLst/>
                          <a:latin typeface="Calibri" panose="020F0502020204030204" pitchFamily="34" charset="0"/>
                        </a:rPr>
                        <a:t>10</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a:solidFill>
                            <a:srgbClr val="000000"/>
                          </a:solidFill>
                          <a:effectLst/>
                          <a:latin typeface="Calibri" panose="020F0502020204030204" pitchFamily="34" charset="0"/>
                        </a:rPr>
                        <a:t>Refine UI.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Document description of UI.</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5</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39973322"/>
                  </a:ext>
                </a:extLst>
              </a:tr>
              <a:tr h="202232">
                <a:tc>
                  <a:txBody>
                    <a:bodyPr/>
                    <a:lstStyle/>
                    <a:p>
                      <a:pPr algn="ctr" fontAlgn="t"/>
                      <a:r>
                        <a:rPr lang="en-IE" sz="1200" b="0" i="0" u="none" strike="noStrike">
                          <a:solidFill>
                            <a:srgbClr val="000000"/>
                          </a:solidFill>
                          <a:effectLst/>
                          <a:latin typeface="Calibri" panose="020F0502020204030204" pitchFamily="34" charset="0"/>
                        </a:rPr>
                        <a:t>11</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a:solidFill>
                            <a:srgbClr val="000000"/>
                          </a:solidFill>
                          <a:effectLst/>
                          <a:latin typeface="Calibri" panose="020F0502020204030204" pitchFamily="34" charset="0"/>
                        </a:rPr>
                        <a:t>Complete dissertation documentation.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E" sz="1200" b="0" i="0" u="none" strike="noStrike" dirty="0">
                          <a:solidFill>
                            <a:srgbClr val="000000"/>
                          </a:solidFill>
                          <a:effectLst/>
                          <a:latin typeface="Calibri" panose="020F0502020204030204" pitchFamily="34" charset="0"/>
                        </a:rPr>
                        <a: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4</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E" sz="1000" b="0" i="0" u="none" strike="noStrike">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43595392"/>
                  </a:ext>
                </a:extLst>
              </a:tr>
              <a:tr h="212344">
                <a:tc>
                  <a:txBody>
                    <a:bodyPr/>
                    <a:lstStyle/>
                    <a:p>
                      <a:pPr algn="ctr" fontAlgn="t"/>
                      <a:r>
                        <a:rPr lang="en-IE" sz="1200" b="0" i="0" u="none" strike="noStrike">
                          <a:solidFill>
                            <a:srgbClr val="000000"/>
                          </a:solidFill>
                          <a:effectLst/>
                          <a:latin typeface="Calibri" panose="020F0502020204030204" pitchFamily="34" charset="0"/>
                        </a:rPr>
                        <a:t>12</a:t>
                      </a:r>
                    </a:p>
                  </a:txBody>
                  <a:tcPr marL="8870" marR="8870" marT="887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IE" sz="1200" b="0" i="0" u="none" strike="noStrike">
                          <a:solidFill>
                            <a:srgbClr val="000000"/>
                          </a:solidFill>
                          <a:effectLst/>
                          <a:latin typeface="Calibri" panose="020F0502020204030204" pitchFamily="34" charset="0"/>
                        </a:rPr>
                        <a:t>Contingency</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IE" sz="1200" b="0" i="0" u="none" strike="noStrike">
                          <a:solidFill>
                            <a:srgbClr val="000000"/>
                          </a:solidFill>
                          <a:effectLst/>
                          <a:latin typeface="Calibri" panose="020F0502020204030204" pitchFamily="34" charset="0"/>
                        </a:rPr>
                        <a:t> </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1</a:t>
                      </a:r>
                    </a:p>
                  </a:txBody>
                  <a:tcPr marL="8870" marR="8870" marT="887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IE" sz="1200" b="0" i="0" u="none" strike="noStrike" dirty="0">
                          <a:solidFill>
                            <a:srgbClr val="000000"/>
                          </a:solidFill>
                          <a:effectLst/>
                          <a:latin typeface="Calibri" panose="020F0502020204030204" pitchFamily="34" charset="0"/>
                        </a:rPr>
                        <a:t>0</a:t>
                      </a:r>
                    </a:p>
                  </a:txBody>
                  <a:tcPr marL="8870" marR="8870" marT="887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E" sz="1000" b="0" i="0" u="none" strike="noStrike" dirty="0">
                        <a:solidFill>
                          <a:srgbClr val="000000"/>
                        </a:solidFill>
                        <a:effectLst/>
                        <a:latin typeface="Calibri" panose="020F0502020204030204" pitchFamily="34" charset="0"/>
                      </a:endParaRPr>
                    </a:p>
                  </a:txBody>
                  <a:tcPr marL="8870" marR="8870" marT="887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60582854"/>
                  </a:ext>
                </a:extLst>
              </a:tr>
            </a:tbl>
          </a:graphicData>
        </a:graphic>
      </p:graphicFrame>
    </p:spTree>
    <p:extLst>
      <p:ext uri="{BB962C8B-B14F-4D97-AF65-F5344CB8AC3E}">
        <p14:creationId xmlns:p14="http://schemas.microsoft.com/office/powerpoint/2010/main" val="2337700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Autofit/>
          </a:bodyPr>
          <a:lstStyle/>
          <a:p>
            <a:pPr marL="457200" indent="-457200">
              <a:lnSpc>
                <a:spcPct val="100000"/>
              </a:lnSpc>
              <a:spcAft>
                <a:spcPts val="1000"/>
              </a:spcAft>
              <a:buFont typeface="+mj-lt"/>
              <a:buAutoNum type="arabicPeriod"/>
            </a:pPr>
            <a:r>
              <a:rPr lang="en-US" sz="1000" dirty="0">
                <a:effectLst/>
                <a:ea typeface="Calibri" panose="020F0502020204030204" pitchFamily="34" charset="0"/>
                <a:cs typeface="Times New Roman" panose="02020603050405020304" pitchFamily="18" charset="0"/>
              </a:rPr>
              <a:t>Adadi, A., &amp; Berrada, M. (2018). Peeking Inside the Black-Box: A Survey on Explainable Artificial Intelligence (XAI). </a:t>
            </a:r>
            <a:r>
              <a:rPr lang="en-US" sz="1000" i="1" dirty="0">
                <a:effectLst/>
                <a:ea typeface="Calibri" panose="020F0502020204030204" pitchFamily="34" charset="0"/>
                <a:cs typeface="Times New Roman" panose="02020603050405020304" pitchFamily="18" charset="0"/>
              </a:rPr>
              <a:t>IEEE Access</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6</a:t>
            </a:r>
            <a:r>
              <a:rPr lang="en-US" sz="1000" dirty="0">
                <a:effectLst/>
                <a:ea typeface="Calibri" panose="020F0502020204030204" pitchFamily="34" charset="0"/>
                <a:cs typeface="Times New Roman" panose="02020603050405020304" pitchFamily="18" charset="0"/>
              </a:rPr>
              <a:t>(52), 138–160. https://doi.org/10.1109/access.2018.2870052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a:pPr>
            <a:r>
              <a:rPr lang="en-US" sz="1000" dirty="0">
                <a:effectLst/>
                <a:ea typeface="Calibri" panose="020F0502020204030204" pitchFamily="34" charset="0"/>
                <a:cs typeface="Times New Roman" panose="02020603050405020304" pitchFamily="18" charset="0"/>
              </a:rPr>
              <a:t>Anowar, F., &amp; Sadaoui, S. (2020). Incremental Neural-Network Learning for Big Fraud Data. </a:t>
            </a:r>
            <a:r>
              <a:rPr lang="en-US" sz="1000" i="1" dirty="0">
                <a:effectLst/>
                <a:ea typeface="Calibri" panose="020F0502020204030204" pitchFamily="34" charset="0"/>
                <a:cs typeface="Times New Roman" panose="02020603050405020304" pitchFamily="18" charset="0"/>
              </a:rPr>
              <a:t>2020 IEEE International Conference on Systems, Man, and Cybernetics (SMC)</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1</a:t>
            </a:r>
            <a:r>
              <a:rPr lang="en-US" sz="1000" dirty="0">
                <a:effectLst/>
                <a:ea typeface="Calibri" panose="020F0502020204030204" pitchFamily="34" charset="0"/>
                <a:cs typeface="Times New Roman" panose="02020603050405020304" pitchFamily="18" charset="0"/>
              </a:rPr>
              <a:t>(1), 1–4. https://doi.org/10.1109/smc42975.2020.9283136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a:pPr>
            <a:r>
              <a:rPr lang="en-US" sz="1000" dirty="0">
                <a:effectLst/>
                <a:ea typeface="Calibri" panose="020F0502020204030204" pitchFamily="34" charset="0"/>
                <a:cs typeface="Times New Roman" panose="02020603050405020304" pitchFamily="18" charset="0"/>
              </a:rPr>
              <a:t>Batageri, A., &amp; Kumar, S. (2021). Credit card fraud detection using artificial neural network. </a:t>
            </a:r>
            <a:r>
              <a:rPr lang="en-US" sz="1000" i="1" dirty="0">
                <a:effectLst/>
                <a:ea typeface="Calibri" panose="020F0502020204030204" pitchFamily="34" charset="0"/>
                <a:cs typeface="Times New Roman" panose="02020603050405020304" pitchFamily="18" charset="0"/>
              </a:rPr>
              <a:t>Global Transitions Proceedings</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2</a:t>
            </a:r>
            <a:r>
              <a:rPr lang="en-US" sz="1000" dirty="0">
                <a:effectLst/>
                <a:ea typeface="Calibri" panose="020F0502020204030204" pitchFamily="34" charset="0"/>
                <a:cs typeface="Times New Roman" panose="02020603050405020304" pitchFamily="18" charset="0"/>
              </a:rPr>
              <a:t>(1), 35–41. https://doi.org/10.1016/j.gltp.2021.01.006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a:pPr>
            <a:r>
              <a:rPr lang="en-US" sz="1000" dirty="0">
                <a:effectLst/>
                <a:ea typeface="Calibri" panose="020F0502020204030204" pitchFamily="34" charset="0"/>
                <a:cs typeface="Times New Roman" panose="02020603050405020304" pitchFamily="18" charset="0"/>
              </a:rPr>
              <a:t>Dal Pozzolo, A., </a:t>
            </a:r>
            <a:r>
              <a:rPr lang="en-US" sz="1000" dirty="0" err="1">
                <a:effectLst/>
                <a:ea typeface="Calibri" panose="020F0502020204030204" pitchFamily="34" charset="0"/>
                <a:cs typeface="Times New Roman" panose="02020603050405020304" pitchFamily="18" charset="0"/>
              </a:rPr>
              <a:t>Caelen</a:t>
            </a:r>
            <a:r>
              <a:rPr lang="en-US" sz="1000" dirty="0">
                <a:effectLst/>
                <a:ea typeface="Calibri" panose="020F0502020204030204" pitchFamily="34" charset="0"/>
                <a:cs typeface="Times New Roman" panose="02020603050405020304" pitchFamily="18" charset="0"/>
              </a:rPr>
              <a:t>, O., Le Borgne, Y.-A., </a:t>
            </a:r>
            <a:r>
              <a:rPr lang="en-US" sz="1000" dirty="0" err="1">
                <a:effectLst/>
                <a:ea typeface="Calibri" panose="020F0502020204030204" pitchFamily="34" charset="0"/>
                <a:cs typeface="Times New Roman" panose="02020603050405020304" pitchFamily="18" charset="0"/>
              </a:rPr>
              <a:t>Waterschoot</a:t>
            </a:r>
            <a:r>
              <a:rPr lang="en-US" sz="1000" dirty="0">
                <a:effectLst/>
                <a:ea typeface="Calibri" panose="020F0502020204030204" pitchFamily="34" charset="0"/>
                <a:cs typeface="Times New Roman" panose="02020603050405020304" pitchFamily="18" charset="0"/>
              </a:rPr>
              <a:t>, S., &amp; </a:t>
            </a:r>
            <a:r>
              <a:rPr lang="en-US" sz="1000" dirty="0" err="1">
                <a:effectLst/>
                <a:ea typeface="Calibri" panose="020F0502020204030204" pitchFamily="34" charset="0"/>
                <a:cs typeface="Times New Roman" panose="02020603050405020304" pitchFamily="18" charset="0"/>
              </a:rPr>
              <a:t>Bontempi</a:t>
            </a:r>
            <a:r>
              <a:rPr lang="en-US" sz="1000" dirty="0">
                <a:effectLst/>
                <a:ea typeface="Calibri" panose="020F0502020204030204" pitchFamily="34" charset="0"/>
                <a:cs typeface="Times New Roman" panose="02020603050405020304" pitchFamily="18" charset="0"/>
              </a:rPr>
              <a:t>, G. (2014). Learned lessons in credit card fraud detection from a practitioner perspective. </a:t>
            </a:r>
            <a:r>
              <a:rPr lang="en-US" sz="1000" i="1" dirty="0">
                <a:effectLst/>
                <a:ea typeface="Calibri" panose="020F0502020204030204" pitchFamily="34" charset="0"/>
                <a:cs typeface="Times New Roman" panose="02020603050405020304" pitchFamily="18" charset="0"/>
              </a:rPr>
              <a:t>Expert Systems with Applications</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41</a:t>
            </a:r>
            <a:r>
              <a:rPr lang="en-US" sz="1000" dirty="0">
                <a:effectLst/>
                <a:ea typeface="Calibri" panose="020F0502020204030204" pitchFamily="34" charset="0"/>
                <a:cs typeface="Times New Roman" panose="02020603050405020304" pitchFamily="18" charset="0"/>
              </a:rPr>
              <a:t>(10), 4915–4928. https://doi.org/10.1016/j.eswa.2014.02.026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a:pPr>
            <a:r>
              <a:rPr lang="en-US" sz="1000" dirty="0">
                <a:effectLst/>
                <a:ea typeface="Calibri" panose="020F0502020204030204" pitchFamily="34" charset="0"/>
                <a:cs typeface="Times New Roman" panose="02020603050405020304" pitchFamily="18" charset="0"/>
              </a:rPr>
              <a:t>Lundberg, S. M., &amp; Lee, S.-I. (2017). A Unified Approach to Interpreting Model Predictions. In </a:t>
            </a:r>
            <a:r>
              <a:rPr lang="en-US" sz="1000" i="1" dirty="0">
                <a:effectLst/>
                <a:ea typeface="Calibri" panose="020F0502020204030204" pitchFamily="34" charset="0"/>
                <a:cs typeface="Times New Roman" panose="02020603050405020304" pitchFamily="18" charset="0"/>
              </a:rPr>
              <a:t>Advances in Neural Information Processing Systems 30 (NIPS 2017)</a:t>
            </a:r>
            <a:r>
              <a:rPr lang="en-US" sz="1000" dirty="0">
                <a:effectLst/>
                <a:ea typeface="Calibri" panose="020F0502020204030204" pitchFamily="34" charset="0"/>
                <a:cs typeface="Times New Roman" panose="02020603050405020304" pitchFamily="18" charset="0"/>
              </a:rPr>
              <a:t> (Vol. 30). essay, </a:t>
            </a:r>
            <a:r>
              <a:rPr lang="en-US" sz="1000" dirty="0" err="1">
                <a:effectLst/>
                <a:ea typeface="Calibri" panose="020F0502020204030204" pitchFamily="34" charset="0"/>
                <a:cs typeface="Times New Roman" panose="02020603050405020304" pitchFamily="18" charset="0"/>
              </a:rPr>
              <a:t>NeurIPS</a:t>
            </a:r>
            <a:r>
              <a:rPr lang="en-US" sz="1000" dirty="0">
                <a:effectLst/>
                <a:ea typeface="Calibri" panose="020F0502020204030204" pitchFamily="34" charset="0"/>
                <a:cs typeface="Times New Roman" panose="02020603050405020304" pitchFamily="18" charset="0"/>
              </a:rPr>
              <a:t> Proceedings.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a:pPr>
            <a:r>
              <a:rPr lang="en-US" sz="1000" dirty="0">
                <a:effectLst/>
                <a:ea typeface="Calibri" panose="020F0502020204030204" pitchFamily="34" charset="0"/>
                <a:cs typeface="Times New Roman" panose="02020603050405020304" pitchFamily="18" charset="0"/>
              </a:rPr>
              <a:t>Priscilla, C. V., &amp; Prabha, D. P. (2020). Influence of optimizing </a:t>
            </a:r>
            <a:r>
              <a:rPr lang="en-US" sz="1000" dirty="0" err="1">
                <a:effectLst/>
                <a:ea typeface="Calibri" panose="020F0502020204030204" pitchFamily="34" charset="0"/>
                <a:cs typeface="Times New Roman" panose="02020603050405020304" pitchFamily="18" charset="0"/>
              </a:rPr>
              <a:t>xgboost</a:t>
            </a:r>
            <a:r>
              <a:rPr lang="en-US" sz="1000" dirty="0">
                <a:effectLst/>
                <a:ea typeface="Calibri" panose="020F0502020204030204" pitchFamily="34" charset="0"/>
                <a:cs typeface="Times New Roman" panose="02020603050405020304" pitchFamily="18" charset="0"/>
              </a:rPr>
              <a:t> to handle class imbalance in credit card fraud detection. </a:t>
            </a:r>
            <a:r>
              <a:rPr lang="en-US" sz="1000" i="1" dirty="0">
                <a:effectLst/>
                <a:ea typeface="Calibri" panose="020F0502020204030204" pitchFamily="34" charset="0"/>
                <a:cs typeface="Times New Roman" panose="02020603050405020304" pitchFamily="18" charset="0"/>
              </a:rPr>
              <a:t>2020 Third International Conference on Smart Systems and Inventive Technology (ICSSIT)</a:t>
            </a:r>
            <a:r>
              <a:rPr lang="en-US" sz="1000" dirty="0">
                <a:effectLst/>
                <a:ea typeface="Calibri" panose="020F0502020204030204" pitchFamily="34" charset="0"/>
                <a:cs typeface="Times New Roman" panose="02020603050405020304" pitchFamily="18" charset="0"/>
              </a:rPr>
              <a:t>, 1309–1315. https://doi.org/10.1109/icssit48917.2020.9214206 </a:t>
            </a:r>
          </a:p>
          <a:p>
            <a:pPr marL="457200" indent="-457200">
              <a:lnSpc>
                <a:spcPct val="100000"/>
              </a:lnSpc>
              <a:spcAft>
                <a:spcPts val="1000"/>
              </a:spcAft>
              <a:buFont typeface="+mj-lt"/>
              <a:buAutoNum type="arabicPeriod"/>
            </a:pPr>
            <a:r>
              <a:rPr lang="en-US" sz="1000" dirty="0">
                <a:effectLst/>
                <a:ea typeface="Calibri" panose="020F0502020204030204" pitchFamily="34" charset="0"/>
                <a:cs typeface="Times New Roman" panose="02020603050405020304" pitchFamily="18" charset="0"/>
              </a:rPr>
              <a:t>Psychoula, I., Gutmann, A., </a:t>
            </a:r>
            <a:r>
              <a:rPr lang="en-US" sz="1000" dirty="0" err="1">
                <a:effectLst/>
                <a:ea typeface="Calibri" panose="020F0502020204030204" pitchFamily="34" charset="0"/>
                <a:cs typeface="Times New Roman" panose="02020603050405020304" pitchFamily="18" charset="0"/>
              </a:rPr>
              <a:t>Mainali</a:t>
            </a:r>
            <a:r>
              <a:rPr lang="en-US" sz="1000" dirty="0">
                <a:effectLst/>
                <a:ea typeface="Calibri" panose="020F0502020204030204" pitchFamily="34" charset="0"/>
                <a:cs typeface="Times New Roman" panose="02020603050405020304" pitchFamily="18" charset="0"/>
              </a:rPr>
              <a:t>, P., Lee, S. H., Dunphy, P., &amp; </a:t>
            </a:r>
            <a:r>
              <a:rPr lang="en-US" sz="1000" dirty="0" err="1">
                <a:effectLst/>
                <a:ea typeface="Calibri" panose="020F0502020204030204" pitchFamily="34" charset="0"/>
                <a:cs typeface="Times New Roman" panose="02020603050405020304" pitchFamily="18" charset="0"/>
              </a:rPr>
              <a:t>Petitcolas</a:t>
            </a:r>
            <a:r>
              <a:rPr lang="en-US" sz="1000" dirty="0">
                <a:effectLst/>
                <a:ea typeface="Calibri" panose="020F0502020204030204" pitchFamily="34" charset="0"/>
                <a:cs typeface="Times New Roman" panose="02020603050405020304" pitchFamily="18" charset="0"/>
              </a:rPr>
              <a:t>, F. (2021). Explainable Machine Learning for Fraud Detection. </a:t>
            </a:r>
            <a:r>
              <a:rPr lang="en-US" sz="1000" i="1" dirty="0">
                <a:effectLst/>
                <a:ea typeface="Calibri" panose="020F0502020204030204" pitchFamily="34" charset="0"/>
                <a:cs typeface="Times New Roman" panose="02020603050405020304" pitchFamily="18" charset="0"/>
              </a:rPr>
              <a:t>Computer</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54</a:t>
            </a:r>
            <a:r>
              <a:rPr lang="en-US" sz="1000" dirty="0">
                <a:effectLst/>
                <a:ea typeface="Calibri" panose="020F0502020204030204" pitchFamily="34" charset="0"/>
                <a:cs typeface="Times New Roman" panose="02020603050405020304" pitchFamily="18" charset="0"/>
              </a:rPr>
              <a:t>(10), 49–59. https://doi.org/10.1109/mc.2021.3081249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a:pPr>
            <a:endParaRPr lang="en-US"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a:pPr>
            <a:endParaRPr lang="en-IE" sz="900" dirty="0">
              <a:effectLst/>
              <a:ea typeface="Calibri" panose="020F0502020204030204" pitchFamily="34" charset="0"/>
              <a:cs typeface="Times New Roman" panose="02020603050405020304" pitchFamily="18" charset="0"/>
            </a:endParaRPr>
          </a:p>
          <a:p>
            <a:pPr marL="228600" indent="-228600">
              <a:lnSpc>
                <a:spcPct val="150000"/>
              </a:lnSpc>
              <a:spcAft>
                <a:spcPts val="1680"/>
              </a:spcAft>
              <a:buFont typeface="+mj-lt"/>
              <a:buAutoNum type="arabicPeriod"/>
            </a:pPr>
            <a:endParaRPr lang="en-IE" sz="12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160612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Bibliography</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058400" cy="4310744"/>
          </a:xfrm>
        </p:spPr>
        <p:txBody>
          <a:bodyPr>
            <a:noAutofit/>
          </a:bodyPr>
          <a:lstStyle/>
          <a:p>
            <a:pPr marL="457200" indent="-457200">
              <a:lnSpc>
                <a:spcPct val="100000"/>
              </a:lnSpc>
              <a:spcAft>
                <a:spcPts val="1000"/>
              </a:spcAft>
              <a:buFont typeface="+mj-lt"/>
              <a:buAutoNum type="arabicPeriod" startAt="8"/>
            </a:pPr>
            <a:r>
              <a:rPr lang="en-US" sz="1000" dirty="0">
                <a:effectLst/>
                <a:ea typeface="Calibri" panose="020F0502020204030204" pitchFamily="34" charset="0"/>
                <a:cs typeface="Times New Roman" panose="02020603050405020304" pitchFamily="18" charset="0"/>
              </a:rPr>
              <a:t>Psychoula, I., Gutmann, A., </a:t>
            </a:r>
            <a:r>
              <a:rPr lang="en-US" sz="1000" dirty="0" err="1">
                <a:effectLst/>
                <a:ea typeface="Calibri" panose="020F0502020204030204" pitchFamily="34" charset="0"/>
                <a:cs typeface="Times New Roman" panose="02020603050405020304" pitchFamily="18" charset="0"/>
              </a:rPr>
              <a:t>Mainali</a:t>
            </a:r>
            <a:r>
              <a:rPr lang="en-US" sz="1000" dirty="0">
                <a:effectLst/>
                <a:ea typeface="Calibri" panose="020F0502020204030204" pitchFamily="34" charset="0"/>
                <a:cs typeface="Times New Roman" panose="02020603050405020304" pitchFamily="18" charset="0"/>
              </a:rPr>
              <a:t>, P., Lee, S. H., Dunphy, P., &amp; </a:t>
            </a:r>
            <a:r>
              <a:rPr lang="en-US" sz="1000" dirty="0" err="1">
                <a:effectLst/>
                <a:ea typeface="Calibri" panose="020F0502020204030204" pitchFamily="34" charset="0"/>
                <a:cs typeface="Times New Roman" panose="02020603050405020304" pitchFamily="18" charset="0"/>
              </a:rPr>
              <a:t>Petitcolas</a:t>
            </a:r>
            <a:r>
              <a:rPr lang="en-US" sz="1000" dirty="0">
                <a:effectLst/>
                <a:ea typeface="Calibri" panose="020F0502020204030204" pitchFamily="34" charset="0"/>
                <a:cs typeface="Times New Roman" panose="02020603050405020304" pitchFamily="18" charset="0"/>
              </a:rPr>
              <a:t>, F. (2021). Explainable Machine Learning for Fraud Detection. </a:t>
            </a:r>
            <a:r>
              <a:rPr lang="en-US" sz="1000" i="1" dirty="0">
                <a:effectLst/>
                <a:ea typeface="Calibri" panose="020F0502020204030204" pitchFamily="34" charset="0"/>
                <a:cs typeface="Times New Roman" panose="02020603050405020304" pitchFamily="18" charset="0"/>
              </a:rPr>
              <a:t>Computer</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54</a:t>
            </a:r>
            <a:r>
              <a:rPr lang="en-US" sz="1000" dirty="0">
                <a:effectLst/>
                <a:ea typeface="Calibri" panose="020F0502020204030204" pitchFamily="34" charset="0"/>
                <a:cs typeface="Times New Roman" panose="02020603050405020304" pitchFamily="18" charset="0"/>
              </a:rPr>
              <a:t>(10), 49–59. https://doi.org/10.1109/mc.2021.3081249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startAt="8"/>
            </a:pPr>
            <a:r>
              <a:rPr lang="en-US" sz="1000" dirty="0">
                <a:effectLst/>
                <a:ea typeface="Calibri" panose="020F0502020204030204" pitchFamily="34" charset="0"/>
                <a:cs typeface="Times New Roman" panose="02020603050405020304" pitchFamily="18" charset="0"/>
              </a:rPr>
              <a:t>Ribeiro, M. T., Singh, S., &amp; </a:t>
            </a:r>
            <a:r>
              <a:rPr lang="en-US" sz="1000" dirty="0" err="1">
                <a:effectLst/>
                <a:ea typeface="Calibri" panose="020F0502020204030204" pitchFamily="34" charset="0"/>
                <a:cs typeface="Times New Roman" panose="02020603050405020304" pitchFamily="18" charset="0"/>
              </a:rPr>
              <a:t>Guestrin</a:t>
            </a:r>
            <a:r>
              <a:rPr lang="en-US" sz="1000" dirty="0">
                <a:effectLst/>
                <a:ea typeface="Calibri" panose="020F0502020204030204" pitchFamily="34" charset="0"/>
                <a:cs typeface="Times New Roman" panose="02020603050405020304" pitchFamily="18" charset="0"/>
              </a:rPr>
              <a:t>, C. (2016). "why should I trust you?" Explaining the Predictions of Any Classifier. </a:t>
            </a:r>
            <a:r>
              <a:rPr lang="en-US" sz="1000" i="1" dirty="0">
                <a:effectLst/>
                <a:ea typeface="Calibri" panose="020F0502020204030204" pitchFamily="34" charset="0"/>
                <a:cs typeface="Times New Roman" panose="02020603050405020304" pitchFamily="18" charset="0"/>
              </a:rPr>
              <a:t>Proceedings of the 22nd ACM SIGKDD International Conference on Knowledge Discovery and Data Mining</a:t>
            </a:r>
            <a:r>
              <a:rPr lang="en-US" sz="1000" dirty="0">
                <a:effectLst/>
                <a:ea typeface="Calibri" panose="020F0502020204030204" pitchFamily="34" charset="0"/>
                <a:cs typeface="Times New Roman" panose="02020603050405020304" pitchFamily="18" charset="0"/>
              </a:rPr>
              <a:t>, 1135–1144. https://doi.org/10.1145/2939672.2939778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startAt="8"/>
            </a:pPr>
            <a:r>
              <a:rPr lang="en-US" sz="1000" dirty="0">
                <a:effectLst/>
                <a:ea typeface="Calibri" panose="020F0502020204030204" pitchFamily="34" charset="0"/>
                <a:cs typeface="Times New Roman" panose="02020603050405020304" pitchFamily="18" charset="0"/>
              </a:rPr>
              <a:t>Sharma, A., &amp; Bathla, N. (2020). </a:t>
            </a:r>
            <a:r>
              <a:rPr lang="en-US" sz="1000" i="1" dirty="0">
                <a:effectLst/>
                <a:ea typeface="Calibri" panose="020F0502020204030204" pitchFamily="34" charset="0"/>
                <a:cs typeface="Times New Roman" panose="02020603050405020304" pitchFamily="18" charset="0"/>
              </a:rPr>
              <a:t>Review on Credit Card Fraud Detection and Classification by Machine Learning and Data Mining Approaches</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6</a:t>
            </a:r>
            <a:r>
              <a:rPr lang="en-US" sz="1000" dirty="0">
                <a:effectLst/>
                <a:ea typeface="Calibri" panose="020F0502020204030204" pitchFamily="34" charset="0"/>
                <a:cs typeface="Times New Roman" panose="02020603050405020304" pitchFamily="18" charset="0"/>
              </a:rPr>
              <a:t>(4), 687–692. Retrieved from https://www.semanticscholar.org/paper/Review-on-credit-card-fraud-detection-and-by-and-Sharma-Bathla/b6c839cadb4c6281a934a8788fec93d5482e6af4.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startAt="8"/>
            </a:pPr>
            <a:r>
              <a:rPr lang="en-US" sz="1000" dirty="0">
                <a:effectLst/>
                <a:ea typeface="Calibri" panose="020F0502020204030204" pitchFamily="34" charset="0"/>
                <a:cs typeface="Times New Roman" panose="02020603050405020304" pitchFamily="18" charset="0"/>
              </a:rPr>
              <a:t>Sharma, P., &amp; Priyanka, S. (2020). Credit card fraud detection using Deep Learning based on neural network and auto encoder. </a:t>
            </a:r>
            <a:r>
              <a:rPr lang="en-US" sz="1000" i="1" dirty="0">
                <a:effectLst/>
                <a:ea typeface="Calibri" panose="020F0502020204030204" pitchFamily="34" charset="0"/>
                <a:cs typeface="Times New Roman" panose="02020603050405020304" pitchFamily="18" charset="0"/>
              </a:rPr>
              <a:t>International Journal of Engineering and Advanced Technology</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9</a:t>
            </a:r>
            <a:r>
              <a:rPr lang="en-US" sz="1000" dirty="0">
                <a:effectLst/>
                <a:ea typeface="Calibri" panose="020F0502020204030204" pitchFamily="34" charset="0"/>
                <a:cs typeface="Times New Roman" panose="02020603050405020304" pitchFamily="18" charset="0"/>
              </a:rPr>
              <a:t>(5), 1140–1143. https://doi.org/10.35940/ijeat.e9934.069520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startAt="8"/>
            </a:pPr>
            <a:r>
              <a:rPr lang="en-US" sz="1000" dirty="0" err="1">
                <a:effectLst/>
                <a:ea typeface="Calibri" panose="020F0502020204030204" pitchFamily="34" charset="0"/>
                <a:cs typeface="Times New Roman" panose="02020603050405020304" pitchFamily="18" charset="0"/>
              </a:rPr>
              <a:t>Sinanc</a:t>
            </a:r>
            <a:r>
              <a:rPr lang="en-US" sz="1000" dirty="0">
                <a:effectLst/>
                <a:ea typeface="Calibri" panose="020F0502020204030204" pitchFamily="34" charset="0"/>
                <a:cs typeface="Times New Roman" panose="02020603050405020304" pitchFamily="18" charset="0"/>
              </a:rPr>
              <a:t>, D., </a:t>
            </a:r>
            <a:r>
              <a:rPr lang="en-US" sz="1000" dirty="0" err="1">
                <a:effectLst/>
                <a:ea typeface="Calibri" panose="020F0502020204030204" pitchFamily="34" charset="0"/>
                <a:cs typeface="Times New Roman" panose="02020603050405020304" pitchFamily="18" charset="0"/>
              </a:rPr>
              <a:t>Demirezen</a:t>
            </a:r>
            <a:r>
              <a:rPr lang="en-US" sz="1000" dirty="0">
                <a:effectLst/>
                <a:ea typeface="Calibri" panose="020F0502020204030204" pitchFamily="34" charset="0"/>
                <a:cs typeface="Times New Roman" panose="02020603050405020304" pitchFamily="18" charset="0"/>
              </a:rPr>
              <a:t>, U., &amp; </a:t>
            </a:r>
            <a:r>
              <a:rPr lang="en-US" sz="1000" dirty="0" err="1">
                <a:effectLst/>
                <a:ea typeface="Calibri" panose="020F0502020204030204" pitchFamily="34" charset="0"/>
                <a:cs typeface="Times New Roman" panose="02020603050405020304" pitchFamily="18" charset="0"/>
              </a:rPr>
              <a:t>Sağıroğlu</a:t>
            </a:r>
            <a:r>
              <a:rPr lang="en-US" sz="1000" dirty="0">
                <a:effectLst/>
                <a:ea typeface="Calibri" panose="020F0502020204030204" pitchFamily="34" charset="0"/>
                <a:cs typeface="Times New Roman" panose="02020603050405020304" pitchFamily="18" charset="0"/>
              </a:rPr>
              <a:t>, Ş. (2021). Explainable Credit Card Fraud Detection with Image Conversion. </a:t>
            </a:r>
            <a:r>
              <a:rPr lang="en-US" sz="1000" i="1" dirty="0">
                <a:effectLst/>
                <a:ea typeface="Calibri" panose="020F0502020204030204" pitchFamily="34" charset="0"/>
                <a:cs typeface="Times New Roman" panose="02020603050405020304" pitchFamily="18" charset="0"/>
              </a:rPr>
              <a:t>ADCAIJ: Advances in Distributed Computing and Artificial Intelligence Journal</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10</a:t>
            </a:r>
            <a:r>
              <a:rPr lang="en-US" sz="1000" dirty="0">
                <a:effectLst/>
                <a:ea typeface="Calibri" panose="020F0502020204030204" pitchFamily="34" charset="0"/>
                <a:cs typeface="Times New Roman" panose="02020603050405020304" pitchFamily="18" charset="0"/>
              </a:rPr>
              <a:t>(1), 63–76. https://doi.org/10.14201/adcaij20211016376 A new explainable artificial intelligence approach is ... presented. In this way, feature relationships that have a dominant effect on fraud detection are revealed.</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startAt="8"/>
            </a:pPr>
            <a:r>
              <a:rPr lang="en-US" sz="1000" dirty="0">
                <a:effectLst/>
                <a:ea typeface="Calibri" panose="020F0502020204030204" pitchFamily="34" charset="0"/>
                <a:cs typeface="Times New Roman" panose="02020603050405020304" pitchFamily="18" charset="0"/>
              </a:rPr>
              <a:t>Vilone, G., &amp; Longo, L. (2021). A quantitative evaluation of global, rule-based explanations of Post-Hoc, model agnostic methods. </a:t>
            </a:r>
            <a:r>
              <a:rPr lang="en-US" sz="1000" i="1" dirty="0">
                <a:effectLst/>
                <a:ea typeface="Calibri" panose="020F0502020204030204" pitchFamily="34" charset="0"/>
                <a:cs typeface="Times New Roman" panose="02020603050405020304" pitchFamily="18" charset="0"/>
              </a:rPr>
              <a:t>Frontiers in Artificial Intelligence</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4</a:t>
            </a:r>
            <a:r>
              <a:rPr lang="en-US" sz="1000" dirty="0">
                <a:effectLst/>
                <a:ea typeface="Calibri" panose="020F0502020204030204" pitchFamily="34" charset="0"/>
                <a:cs typeface="Times New Roman" panose="02020603050405020304" pitchFamily="18" charset="0"/>
              </a:rPr>
              <a:t>. https://doi.org/10.3389/frai.2021.717899 </a:t>
            </a:r>
            <a:endParaRPr lang="en-IE" sz="1000" dirty="0">
              <a:effectLst/>
              <a:ea typeface="Calibri" panose="020F0502020204030204" pitchFamily="34" charset="0"/>
              <a:cs typeface="Times New Roman" panose="02020603050405020304" pitchFamily="18" charset="0"/>
            </a:endParaRPr>
          </a:p>
          <a:p>
            <a:pPr marL="457200" indent="-457200">
              <a:lnSpc>
                <a:spcPct val="100000"/>
              </a:lnSpc>
              <a:spcAft>
                <a:spcPts val="1000"/>
              </a:spcAft>
              <a:buFont typeface="+mj-lt"/>
              <a:buAutoNum type="arabicPeriod" startAt="8"/>
            </a:pPr>
            <a:r>
              <a:rPr lang="en-US" sz="1000" dirty="0">
                <a:effectLst/>
                <a:ea typeface="Calibri" panose="020F0502020204030204" pitchFamily="34" charset="0"/>
                <a:cs typeface="Times New Roman" panose="02020603050405020304" pitchFamily="18" charset="0"/>
              </a:rPr>
              <a:t>Vilone, G., &amp; Longo, L. (2021). Classification of explainable artificial intelligence methods through their output formats. </a:t>
            </a:r>
            <a:r>
              <a:rPr lang="en-US" sz="1000" i="1" dirty="0">
                <a:effectLst/>
                <a:ea typeface="Calibri" panose="020F0502020204030204" pitchFamily="34" charset="0"/>
                <a:cs typeface="Times New Roman" panose="02020603050405020304" pitchFamily="18" charset="0"/>
              </a:rPr>
              <a:t>Machine Learning and Knowledge Extraction</a:t>
            </a:r>
            <a:r>
              <a:rPr lang="en-US" sz="1000" dirty="0">
                <a:effectLst/>
                <a:ea typeface="Calibri" panose="020F0502020204030204" pitchFamily="34" charset="0"/>
                <a:cs typeface="Times New Roman" panose="02020603050405020304" pitchFamily="18" charset="0"/>
              </a:rPr>
              <a:t>, </a:t>
            </a:r>
            <a:r>
              <a:rPr lang="en-US" sz="1000" i="1" dirty="0">
                <a:effectLst/>
                <a:ea typeface="Calibri" panose="020F0502020204030204" pitchFamily="34" charset="0"/>
                <a:cs typeface="Times New Roman" panose="02020603050405020304" pitchFamily="18" charset="0"/>
              </a:rPr>
              <a:t>3</a:t>
            </a:r>
            <a:r>
              <a:rPr lang="en-US" sz="1000" dirty="0">
                <a:effectLst/>
                <a:ea typeface="Calibri" panose="020F0502020204030204" pitchFamily="34" charset="0"/>
                <a:cs typeface="Times New Roman" panose="02020603050405020304" pitchFamily="18" charset="0"/>
              </a:rPr>
              <a:t>(3), 615–661. https://doi.org/10.3390/make3030032 </a:t>
            </a:r>
            <a:endParaRPr lang="en-IE" sz="1000" dirty="0">
              <a:effectLst/>
              <a:ea typeface="Calibri" panose="020F0502020204030204" pitchFamily="34" charset="0"/>
              <a:cs typeface="Times New Roman" panose="02020603050405020304" pitchFamily="18" charset="0"/>
            </a:endParaRPr>
          </a:p>
          <a:p>
            <a:endParaRPr lang="en-GB" sz="800" dirty="0"/>
          </a:p>
          <a:p>
            <a:endParaRPr lang="en-IE" sz="1200" dirty="0"/>
          </a:p>
        </p:txBody>
      </p:sp>
      <p:sp>
        <p:nvSpPr>
          <p:cNvPr id="6" name="Content Placeholder 2">
            <a:extLst>
              <a:ext uri="{FF2B5EF4-FFF2-40B4-BE49-F238E27FC236}">
                <a16:creationId xmlns:a16="http://schemas.microsoft.com/office/drawing/2014/main" id="{D6151C0A-34A0-4C9E-A5EF-8A09B08325EA}"/>
              </a:ext>
            </a:extLst>
          </p:cNvPr>
          <p:cNvSpPr txBox="1">
            <a:spLocks/>
          </p:cNvSpPr>
          <p:nvPr/>
        </p:nvSpPr>
        <p:spPr>
          <a:xfrm>
            <a:off x="1097280" y="4323805"/>
            <a:ext cx="10058400" cy="171994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E" sz="1400" dirty="0"/>
          </a:p>
        </p:txBody>
      </p:sp>
    </p:spTree>
    <p:extLst>
      <p:ext uri="{BB962C8B-B14F-4D97-AF65-F5344CB8AC3E}">
        <p14:creationId xmlns:p14="http://schemas.microsoft.com/office/powerpoint/2010/main" val="1592174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EE07-EA36-4573-8AD7-B34BB3FE462F}"/>
              </a:ext>
            </a:extLst>
          </p:cNvPr>
          <p:cNvSpPr>
            <a:spLocks noGrp="1"/>
          </p:cNvSpPr>
          <p:nvPr>
            <p:ph type="title"/>
          </p:nvPr>
        </p:nvSpPr>
        <p:spPr>
          <a:xfrm>
            <a:off x="1097280" y="260478"/>
            <a:ext cx="10789920" cy="1450757"/>
          </a:xfrm>
        </p:spPr>
        <p:txBody>
          <a:bodyPr>
            <a:normAutofit/>
          </a:bodyPr>
          <a:lstStyle/>
          <a:p>
            <a:r>
              <a:rPr lang="en-GB" sz="4000" dirty="0"/>
              <a:t>Performance Metrics of Experiments</a:t>
            </a:r>
          </a:p>
        </p:txBody>
      </p:sp>
      <p:sp>
        <p:nvSpPr>
          <p:cNvPr id="3" name="Content Placeholder 2">
            <a:extLst>
              <a:ext uri="{FF2B5EF4-FFF2-40B4-BE49-F238E27FC236}">
                <a16:creationId xmlns:a16="http://schemas.microsoft.com/office/drawing/2014/main" id="{D6151C0A-34A0-4C9E-A5EF-8A09B08325EA}"/>
              </a:ext>
            </a:extLst>
          </p:cNvPr>
          <p:cNvSpPr>
            <a:spLocks noGrp="1"/>
          </p:cNvSpPr>
          <p:nvPr>
            <p:ph idx="1"/>
          </p:nvPr>
        </p:nvSpPr>
        <p:spPr>
          <a:xfrm>
            <a:off x="1097280" y="1920239"/>
            <a:ext cx="10881360" cy="4310744"/>
          </a:xfrm>
        </p:spPr>
        <p:txBody>
          <a:bodyPr>
            <a:normAutofit fontScale="85000" lnSpcReduction="20000"/>
          </a:bodyPr>
          <a:lstStyle/>
          <a:p>
            <a:pPr marL="0" indent="0">
              <a:buNone/>
            </a:pPr>
            <a:r>
              <a:rPr lang="en-GB" sz="1700" b="1" dirty="0"/>
              <a:t>Explainability Metrics;</a:t>
            </a:r>
          </a:p>
          <a:p>
            <a:pPr marL="457200" indent="-457200">
              <a:buFont typeface="+mj-lt"/>
              <a:buAutoNum type="arabicPeriod"/>
            </a:pPr>
            <a:r>
              <a:rPr lang="en-GB" sz="1500" dirty="0"/>
              <a:t>Create a baseline with a logistic regression classifier that has been modelled against the dissertation data. This baseline model will measure individual feature importance, through coefficient weights. The NN model output (result and explanation), will have associated SHAP and LIME values  indicating that model’s list of important features. The performance expectation is that both models match at least 70% - 80% of the same key attribute values. This metric is based on general outputs of credit card fraud experimental data from Psychoula et al. (2021). </a:t>
            </a:r>
            <a:endParaRPr lang="en-GB" sz="1500" b="1" i="1" dirty="0">
              <a:solidFill>
                <a:srgbClr val="FF0000"/>
              </a:solidFill>
            </a:endParaRPr>
          </a:p>
          <a:p>
            <a:pPr marL="457200" indent="-457200">
              <a:buFont typeface="+mj-lt"/>
              <a:buAutoNum type="arabicPeriod"/>
            </a:pPr>
            <a:r>
              <a:rPr lang="en-GB" sz="1500" dirty="0"/>
              <a:t>Compare real time response of production model using SHAP v. LIME. Determine if a subsampled background set for SHAP can match LIME for speed and accuracy of explanation (both will target ~3 secs to respond with values). Again this metric follows related experiment data in the Psychoula et al. (2021) paper.</a:t>
            </a:r>
            <a:endParaRPr lang="en-GB" sz="1500" b="1" i="1" dirty="0">
              <a:solidFill>
                <a:srgbClr val="FF0000"/>
              </a:solidFill>
            </a:endParaRPr>
          </a:p>
          <a:p>
            <a:pPr marL="0" indent="0">
              <a:buNone/>
            </a:pPr>
            <a:r>
              <a:rPr lang="en-GB" sz="1700" b="1" dirty="0">
                <a:solidFill>
                  <a:schemeClr val="tx1"/>
                </a:solidFill>
              </a:rPr>
              <a:t>Metrics to apply to any meaningful credit card fraud model;</a:t>
            </a:r>
          </a:p>
          <a:p>
            <a:pPr marL="457200" indent="-457200">
              <a:buFont typeface="+mj-lt"/>
              <a:buAutoNum type="arabicPeriod"/>
            </a:pPr>
            <a:r>
              <a:rPr lang="en-GB" sz="1500" b="1" dirty="0">
                <a:effectLst/>
                <a:ea typeface="Times New Roman" panose="02020603050405020304" pitchFamily="18" charset="0"/>
              </a:rPr>
              <a:t>F1</a:t>
            </a:r>
            <a:r>
              <a:rPr lang="en-GB" sz="1500" dirty="0">
                <a:effectLst/>
                <a:ea typeface="Times New Roman" panose="02020603050405020304" pitchFamily="18" charset="0"/>
              </a:rPr>
              <a:t> is a better score for fraud detection problems, as opposed to simple accuracy, because of the uneven class distribution seen in almost all credit card datasets. This score takes the numbers of false positives and false negatives into a weighted average. Taking comparative NN fraud detection experiments from Sinac et al. (2021), a target threshold of </a:t>
            </a:r>
            <a:r>
              <a:rPr lang="en-GB" sz="1500" b="1" dirty="0">
                <a:effectLst/>
                <a:ea typeface="Times New Roman" panose="02020603050405020304" pitchFamily="18" charset="0"/>
              </a:rPr>
              <a:t>&gt;= 0.85 </a:t>
            </a:r>
            <a:r>
              <a:rPr lang="en-GB" sz="1500" dirty="0">
                <a:effectLst/>
                <a:ea typeface="Times New Roman" panose="02020603050405020304" pitchFamily="18" charset="0"/>
              </a:rPr>
              <a:t>will apply to the experiments in this dissertation. </a:t>
            </a:r>
          </a:p>
          <a:p>
            <a:pPr marL="457200" indent="-457200">
              <a:buFont typeface="+mj-lt"/>
              <a:buAutoNum type="arabicPeriod"/>
            </a:pPr>
            <a:r>
              <a:rPr lang="en-GB" sz="1500" dirty="0">
                <a:ea typeface="Times New Roman" panose="02020603050405020304" pitchFamily="18" charset="0"/>
              </a:rPr>
              <a:t>In conjunction with F1, </a:t>
            </a:r>
            <a:r>
              <a:rPr lang="en-GB" sz="1500" b="1" dirty="0">
                <a:ea typeface="Times New Roman" panose="02020603050405020304" pitchFamily="18" charset="0"/>
              </a:rPr>
              <a:t>Recall</a:t>
            </a:r>
            <a:r>
              <a:rPr lang="en-GB" sz="1500" dirty="0">
                <a:ea typeface="Times New Roman" panose="02020603050405020304" pitchFamily="18" charset="0"/>
              </a:rPr>
              <a:t> will be used as a measure as this reflects the model’s ability to detect positive samples, which is important in any credit card fraud detection system. Using experiment metrics applied by Anowar &amp; Sadaoui (2020), a target Recall value will be set of </a:t>
            </a:r>
            <a:r>
              <a:rPr lang="en-GB" sz="1500" b="1" dirty="0">
                <a:ea typeface="Times New Roman" panose="02020603050405020304" pitchFamily="18" charset="0"/>
              </a:rPr>
              <a:t>&gt;= 0.9</a:t>
            </a:r>
            <a:r>
              <a:rPr lang="en-GB" sz="1500" dirty="0">
                <a:ea typeface="Times New Roman" panose="02020603050405020304" pitchFamily="18" charset="0"/>
              </a:rPr>
              <a:t>.</a:t>
            </a:r>
            <a:endParaRPr lang="en-GB" sz="1500" dirty="0">
              <a:effectLst/>
              <a:ea typeface="Times New Roman" panose="02020603050405020304" pitchFamily="18" charset="0"/>
            </a:endParaRPr>
          </a:p>
          <a:p>
            <a:pPr marL="457200" indent="-457200">
              <a:buFont typeface="+mj-lt"/>
              <a:buAutoNum type="arabicPeriod"/>
            </a:pPr>
            <a:r>
              <a:rPr lang="en-GB" sz="1500" dirty="0"/>
              <a:t>As above, a response time from the production model of &lt; 4 secs is expected, including both the classification result and a ‘local’ interpretable output explaining the reason for any ‘fraud’ result. The dissertation app should mimic the general performance expectation of any Web app.</a:t>
            </a:r>
          </a:p>
          <a:p>
            <a:pPr marL="457200" indent="-457200">
              <a:buFont typeface="+mj-lt"/>
              <a:buAutoNum type="arabicPeriod"/>
            </a:pPr>
            <a:endParaRPr lang="en-GB" sz="2000" dirty="0"/>
          </a:p>
          <a:p>
            <a:pPr>
              <a:buFont typeface="Arial" panose="020B0604020202020204" pitchFamily="34" charset="0"/>
              <a:buChar char="•"/>
            </a:pPr>
            <a:endParaRPr lang="en-GB" sz="2000" dirty="0"/>
          </a:p>
          <a:p>
            <a:endParaRPr lang="en-GB" sz="2000" dirty="0"/>
          </a:p>
          <a:p>
            <a:endParaRPr lang="en-IE" sz="2000" dirty="0"/>
          </a:p>
        </p:txBody>
      </p:sp>
    </p:spTree>
    <p:extLst>
      <p:ext uri="{BB962C8B-B14F-4D97-AF65-F5344CB8AC3E}">
        <p14:creationId xmlns:p14="http://schemas.microsoft.com/office/powerpoint/2010/main" val="2523641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1284</TotalTime>
  <Words>2975</Words>
  <Application>Microsoft Office PowerPoint</Application>
  <PresentationFormat>Widescreen</PresentationFormat>
  <Paragraphs>150</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Helvetica Neue</vt:lpstr>
      <vt:lpstr>1_RetrospectVTI</vt:lpstr>
      <vt:lpstr>Research Design + Proposal Writing (CA1) - Research Question -  Hypothesis -  Preliminary Design</vt:lpstr>
      <vt:lpstr>Domain, scope, assumptions, limitations and delimitations of research - ACM 2012</vt:lpstr>
      <vt:lpstr>Gaps in the literature and research question</vt:lpstr>
      <vt:lpstr>Hypothesis</vt:lpstr>
      <vt:lpstr>Feasibility of the Study – Sequence of Tasks Planned</vt:lpstr>
      <vt:lpstr>Bibliography</vt:lpstr>
      <vt:lpstr>Bibliography</vt:lpstr>
      <vt:lpstr>Performance Metrics of Experiments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Ciaran Finnegan</dc:creator>
  <cp:lastModifiedBy>Ciaran Finnegan</cp:lastModifiedBy>
  <cp:revision>139</cp:revision>
  <dcterms:created xsi:type="dcterms:W3CDTF">2020-09-18T17:24:14Z</dcterms:created>
  <dcterms:modified xsi:type="dcterms:W3CDTF">2022-11-04T22:14:51Z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2022-11-03T16:49:41Z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4bfc8473-b4f8-4a68-83c6-6b4fc5438261</vt:lpwstr>
  </property>
  <property fmtid="{D5CDD505-2E9C-101B-9397-08002B2CF9AE}" pid="7" name="MSIP_Label_defa4170-0d19-0005-0004-bc88714345d2_ActionId">
    <vt:lpwstr>c27a6cdb-47ff-4f52-8877-9ad1ff09a8b7</vt:lpwstr>
  </property>
  <property fmtid="{D5CDD505-2E9C-101B-9397-08002B2CF9AE}" pid="8" name="MSIP_Label_defa4170-0d19-0005-0004-bc88714345d2_ContentBits">
    <vt:lpwstr>0</vt:lpwstr>
  </property>
</Properties>
</file>