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98" r:id="rId5"/>
    <p:sldId id="330" r:id="rId6"/>
    <p:sldId id="328" r:id="rId7"/>
    <p:sldId id="329" r:id="rId8"/>
    <p:sldId id="326" r:id="rId9"/>
    <p:sldId id="323" r:id="rId10"/>
    <p:sldId id="325" r:id="rId11"/>
    <p:sldId id="32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8" autoAdjust="0"/>
    <p:restoredTop sz="96247" autoAdjust="0"/>
  </p:normalViewPr>
  <p:slideViewPr>
    <p:cSldViewPr snapToGrid="0">
      <p:cViewPr varScale="1">
        <p:scale>
          <a:sx n="104" d="100"/>
          <a:sy n="104" d="100"/>
        </p:scale>
        <p:origin x="1338" y="13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1CB58-2469-45B2-A714-895C122137A0}" type="datetimeFigureOut">
              <a:rPr lang="en-IE" smtClean="0"/>
              <a:t>04/12/2022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D0A87-FBC8-4065-A5BA-4409418F7F85}" type="slidenum">
              <a:rPr lang="en-IE" smtClean="0"/>
              <a:t>‹#›</a:t>
            </a:fld>
            <a:endParaRPr lang="en-IE"/>
          </a:p>
        </p:txBody>
      </p:sp>
    </p:spTree>
    <p:extLst>
      <p:ext uri="{BB962C8B-B14F-4D97-AF65-F5344CB8AC3E}">
        <p14:creationId xmlns:p14="http://schemas.microsoft.com/office/powerpoint/2010/main" val="1359942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E" b="0" dirty="0"/>
          </a:p>
        </p:txBody>
      </p:sp>
      <p:sp>
        <p:nvSpPr>
          <p:cNvPr id="4" name="Slide Number Placeholder 3"/>
          <p:cNvSpPr>
            <a:spLocks noGrp="1"/>
          </p:cNvSpPr>
          <p:nvPr>
            <p:ph type="sldNum" sz="quarter" idx="5"/>
          </p:nvPr>
        </p:nvSpPr>
        <p:spPr/>
        <p:txBody>
          <a:bodyPr/>
          <a:lstStyle/>
          <a:p>
            <a:fld id="{2ABD0A87-FBC8-4065-A5BA-4409418F7F85}" type="slidenum">
              <a:rPr lang="en-IE" smtClean="0"/>
              <a:t>2</a:t>
            </a:fld>
            <a:endParaRPr lang="en-IE"/>
          </a:p>
        </p:txBody>
      </p:sp>
    </p:spTree>
    <p:extLst>
      <p:ext uri="{BB962C8B-B14F-4D97-AF65-F5344CB8AC3E}">
        <p14:creationId xmlns:p14="http://schemas.microsoft.com/office/powerpoint/2010/main" val="393701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3</a:t>
            </a:fld>
            <a:endParaRPr lang="en-IE"/>
          </a:p>
        </p:txBody>
      </p:sp>
    </p:spTree>
    <p:extLst>
      <p:ext uri="{BB962C8B-B14F-4D97-AF65-F5344CB8AC3E}">
        <p14:creationId xmlns:p14="http://schemas.microsoft.com/office/powerpoint/2010/main" val="201403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E" b="0" i="0"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ABD0A87-FBC8-4065-A5BA-4409418F7F85}" type="slidenum">
              <a:rPr lang="en-IE" smtClean="0"/>
              <a:t>4</a:t>
            </a:fld>
            <a:endParaRPr lang="en-IE"/>
          </a:p>
        </p:txBody>
      </p:sp>
    </p:spTree>
    <p:extLst>
      <p:ext uri="{BB962C8B-B14F-4D97-AF65-F5344CB8AC3E}">
        <p14:creationId xmlns:p14="http://schemas.microsoft.com/office/powerpoint/2010/main" val="934372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E" b="0" i="0"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ABD0A87-FBC8-4065-A5BA-4409418F7F85}" type="slidenum">
              <a:rPr lang="en-IE" smtClean="0"/>
              <a:t>5</a:t>
            </a:fld>
            <a:endParaRPr lang="en-IE"/>
          </a:p>
        </p:txBody>
      </p:sp>
    </p:spTree>
    <p:extLst>
      <p:ext uri="{BB962C8B-B14F-4D97-AF65-F5344CB8AC3E}">
        <p14:creationId xmlns:p14="http://schemas.microsoft.com/office/powerpoint/2010/main" val="1258902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E" b="0" i="0"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ABD0A87-FBC8-4065-A5BA-4409418F7F85}" type="slidenum">
              <a:rPr lang="en-IE" smtClean="0"/>
              <a:t>6</a:t>
            </a:fld>
            <a:endParaRPr lang="en-IE"/>
          </a:p>
        </p:txBody>
      </p:sp>
    </p:spTree>
    <p:extLst>
      <p:ext uri="{BB962C8B-B14F-4D97-AF65-F5344CB8AC3E}">
        <p14:creationId xmlns:p14="http://schemas.microsoft.com/office/powerpoint/2010/main" val="1908341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7</a:t>
            </a:fld>
            <a:endParaRPr lang="en-IE"/>
          </a:p>
        </p:txBody>
      </p:sp>
    </p:spTree>
    <p:extLst>
      <p:ext uri="{BB962C8B-B14F-4D97-AF65-F5344CB8AC3E}">
        <p14:creationId xmlns:p14="http://schemas.microsoft.com/office/powerpoint/2010/main" val="1786260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E" b="1" i="0"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ABD0A87-FBC8-4065-A5BA-4409418F7F85}" type="slidenum">
              <a:rPr lang="en-IE" smtClean="0"/>
              <a:t>8</a:t>
            </a:fld>
            <a:endParaRPr lang="en-IE"/>
          </a:p>
        </p:txBody>
      </p:sp>
    </p:spTree>
    <p:extLst>
      <p:ext uri="{BB962C8B-B14F-4D97-AF65-F5344CB8AC3E}">
        <p14:creationId xmlns:p14="http://schemas.microsoft.com/office/powerpoint/2010/main" val="2277170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824695" y="-17581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Autofit/>
          </a:bodyPr>
          <a:lstStyle/>
          <a:p>
            <a:r>
              <a:rPr lang="en-IE" sz="3200" dirty="0"/>
              <a:t>Research Design + Proposal Writing (CA2)</a:t>
            </a:r>
            <a:br>
              <a:rPr lang="en-IE" sz="3200" dirty="0"/>
            </a:br>
            <a:r>
              <a:rPr lang="en-IE" sz="3200" dirty="0"/>
              <a:t>- </a:t>
            </a:r>
            <a:r>
              <a:rPr lang="en-IE" sz="2400" dirty="0"/>
              <a:t>Research Question</a:t>
            </a:r>
            <a:br>
              <a:rPr lang="en-IE" sz="2400" dirty="0"/>
            </a:br>
            <a:r>
              <a:rPr lang="en-IE" sz="2400" dirty="0"/>
              <a:t>-  Hypothesis</a:t>
            </a:r>
            <a:br>
              <a:rPr lang="en-IE" sz="2400" dirty="0"/>
            </a:br>
            <a:r>
              <a:rPr lang="en-IE" sz="2400" dirty="0"/>
              <a:t>-  Refined Design</a:t>
            </a:r>
            <a:endParaRPr lang="en-IE" sz="32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7500" lnSpcReduction="20000"/>
          </a:bodyPr>
          <a:lstStyle/>
          <a:p>
            <a:pPr>
              <a:lnSpc>
                <a:spcPct val="100000"/>
              </a:lnSpc>
            </a:pPr>
            <a:r>
              <a:rPr lang="en-US" sz="1600" dirty="0"/>
              <a:t>Ciaran Finnegan</a:t>
            </a:r>
          </a:p>
          <a:p>
            <a:pPr>
              <a:lnSpc>
                <a:spcPct val="100000"/>
              </a:lnSpc>
            </a:pPr>
            <a:r>
              <a:rPr lang="en-US" sz="1600" dirty="0"/>
              <a:t>TU060 Yr. 2 Data Science</a:t>
            </a:r>
          </a:p>
          <a:p>
            <a:pPr>
              <a:lnSpc>
                <a:spcPct val="100000"/>
              </a:lnSpc>
            </a:pPr>
            <a:r>
              <a:rPr lang="en-US" sz="1600" dirty="0"/>
              <a:t>Std No: d21124026</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Domain, scope, assumptions, limitations and delimitations of research - ACM 2012</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1874068"/>
            <a:ext cx="10972800" cy="2113472"/>
          </a:xfrm>
        </p:spPr>
        <p:txBody>
          <a:bodyPr>
            <a:normAutofit fontScale="55000" lnSpcReduction="20000"/>
          </a:bodyPr>
          <a:lstStyle/>
          <a:p>
            <a:r>
              <a:rPr lang="en-IE" sz="2000" b="1" dirty="0"/>
              <a:t>DOMAIN</a:t>
            </a:r>
            <a:r>
              <a:rPr lang="en-IE" sz="2000" dirty="0"/>
              <a:t>:</a:t>
            </a:r>
            <a:endParaRPr lang="en-IE" sz="1400" i="1" dirty="0"/>
          </a:p>
          <a:p>
            <a:r>
              <a:rPr lang="en-IE" sz="2000" dirty="0"/>
              <a:t>A: </a:t>
            </a:r>
            <a:r>
              <a:rPr lang="en-IE" sz="2000" i="1" dirty="0"/>
              <a:t>Applied Computing</a:t>
            </a:r>
            <a:r>
              <a:rPr lang="en-IE" sz="2000" dirty="0"/>
              <a:t> → </a:t>
            </a:r>
            <a:r>
              <a:rPr lang="en-IE" sz="2000" i="1" dirty="0"/>
              <a:t>Electronic Commerce </a:t>
            </a:r>
            <a:r>
              <a:rPr lang="en-IE" sz="2000" dirty="0"/>
              <a:t>→ </a:t>
            </a:r>
            <a:r>
              <a:rPr lang="en-IE" sz="2000" i="1" dirty="0"/>
              <a:t>Digital Cash</a:t>
            </a:r>
            <a:r>
              <a:rPr lang="en-IE" sz="2000" dirty="0"/>
              <a:t> </a:t>
            </a:r>
            <a:r>
              <a:rPr lang="en-IE" sz="1400" b="0" i="0" dirty="0">
                <a:solidFill>
                  <a:schemeClr val="tx1">
                    <a:lumMod val="50000"/>
                    <a:lumOff val="50000"/>
                  </a:schemeClr>
                </a:solidFill>
                <a:effectLst/>
              </a:rPr>
              <a:t>(Anowar &amp; Sadaoui, 2020)</a:t>
            </a:r>
          </a:p>
          <a:p>
            <a:r>
              <a:rPr lang="en-IE" sz="2000" i="1" dirty="0"/>
              <a:t>B: Social and Professional Topics </a:t>
            </a:r>
            <a:r>
              <a:rPr lang="en-IE" sz="2000" dirty="0"/>
              <a:t> → Computing / Technology Policy</a:t>
            </a:r>
            <a:r>
              <a:rPr lang="en-IE" sz="2000" i="1" dirty="0"/>
              <a:t> </a:t>
            </a:r>
            <a:r>
              <a:rPr lang="en-IE" sz="2000" dirty="0"/>
              <a:t>→ Computer Crime → Financial Crime </a:t>
            </a:r>
            <a:r>
              <a:rPr lang="en-IE" sz="1500" b="0" i="0" dirty="0">
                <a:solidFill>
                  <a:schemeClr val="tx1">
                    <a:lumMod val="50000"/>
                    <a:lumOff val="50000"/>
                  </a:schemeClr>
                </a:solidFill>
                <a:effectLst/>
              </a:rPr>
              <a:t>(</a:t>
            </a:r>
            <a:r>
              <a:rPr lang="it-IT" sz="1500" b="0" i="0" dirty="0">
                <a:solidFill>
                  <a:schemeClr val="tx1">
                    <a:lumMod val="50000"/>
                    <a:lumOff val="50000"/>
                  </a:schemeClr>
                </a:solidFill>
                <a:effectLst/>
              </a:rPr>
              <a:t>Dal Pozzolo et al,2014, </a:t>
            </a:r>
            <a:r>
              <a:rPr lang="en-IE" sz="1500" b="0" i="0" dirty="0">
                <a:solidFill>
                  <a:schemeClr val="tx1">
                    <a:lumMod val="50000"/>
                    <a:lumOff val="50000"/>
                  </a:schemeClr>
                </a:solidFill>
                <a:effectLst/>
              </a:rPr>
              <a:t>Sharma &amp; Priyanka, 2020; Psychoula et al., 2021)</a:t>
            </a:r>
          </a:p>
          <a:p>
            <a:r>
              <a:rPr lang="en-IE" sz="2000" dirty="0"/>
              <a:t>C: </a:t>
            </a:r>
            <a:r>
              <a:rPr lang="en-IE" sz="2000" i="1" dirty="0"/>
              <a:t>Applied Computing</a:t>
            </a:r>
            <a:r>
              <a:rPr lang="en-IE" sz="2000" dirty="0"/>
              <a:t> → </a:t>
            </a:r>
            <a:r>
              <a:rPr lang="en-IE" sz="2000" i="1" dirty="0"/>
              <a:t>Computer Forensics </a:t>
            </a:r>
            <a:r>
              <a:rPr lang="en-IE" sz="2000" dirty="0"/>
              <a:t>→ </a:t>
            </a:r>
            <a:r>
              <a:rPr lang="en-IE" sz="2000" i="1" dirty="0"/>
              <a:t>Investigation Techniques </a:t>
            </a:r>
            <a:r>
              <a:rPr lang="en-IE" sz="1400" b="0" i="0" dirty="0">
                <a:solidFill>
                  <a:schemeClr val="bg1">
                    <a:lumMod val="50000"/>
                  </a:schemeClr>
                </a:solidFill>
                <a:effectLst/>
              </a:rPr>
              <a:t>(Sharma &amp; Bathla, 2020; </a:t>
            </a:r>
            <a:r>
              <a:rPr lang="en-IE" sz="1400" dirty="0">
                <a:solidFill>
                  <a:schemeClr val="bg1">
                    <a:lumMod val="50000"/>
                  </a:schemeClr>
                </a:solidFill>
              </a:rPr>
              <a:t>Honegger, 2018;</a:t>
            </a:r>
            <a:r>
              <a:rPr lang="en-IE" sz="1400" b="0" i="0" dirty="0">
                <a:solidFill>
                  <a:schemeClr val="bg1">
                    <a:lumMod val="50000"/>
                  </a:schemeClr>
                </a:solidFill>
                <a:effectLst/>
              </a:rPr>
              <a:t> Ribeiro et al., 2016</a:t>
            </a:r>
            <a:r>
              <a:rPr lang="en-IE" sz="1400" dirty="0">
                <a:solidFill>
                  <a:schemeClr val="bg1">
                    <a:lumMod val="50000"/>
                  </a:schemeClr>
                </a:solidFill>
              </a:rPr>
              <a:t>)</a:t>
            </a:r>
          </a:p>
          <a:p>
            <a:r>
              <a:rPr lang="en-IE" sz="2000" dirty="0"/>
              <a:t>D: </a:t>
            </a:r>
            <a:r>
              <a:rPr lang="en-IE" sz="2000" i="1" dirty="0"/>
              <a:t>Computing Methodologies</a:t>
            </a:r>
            <a:r>
              <a:rPr lang="en-IE" sz="2000" dirty="0"/>
              <a:t> → </a:t>
            </a:r>
            <a:r>
              <a:rPr lang="en-IE" sz="2000" i="1" dirty="0"/>
              <a:t>Machine Learning </a:t>
            </a:r>
            <a:r>
              <a:rPr lang="en-IE" sz="2000" dirty="0"/>
              <a:t>→ </a:t>
            </a:r>
            <a:r>
              <a:rPr lang="en-IE" sz="2000" i="1" dirty="0"/>
              <a:t>Machine Learning Approaches</a:t>
            </a:r>
            <a:r>
              <a:rPr lang="en-IE" sz="2000" dirty="0"/>
              <a:t> → </a:t>
            </a:r>
            <a:r>
              <a:rPr lang="en-IE" sz="2000" i="1" dirty="0"/>
              <a:t>Neural Networks </a:t>
            </a:r>
            <a:r>
              <a:rPr lang="en-IE" sz="1400" b="0" i="0" dirty="0">
                <a:solidFill>
                  <a:schemeClr val="bg1">
                    <a:lumMod val="50000"/>
                  </a:schemeClr>
                </a:solidFill>
                <a:effectLst/>
              </a:rPr>
              <a:t>(Batageri &amp; Kumar, 2021; Anowar &amp; Sadaoui, 2020)</a:t>
            </a:r>
            <a:endParaRPr lang="en-IE" sz="1400" dirty="0">
              <a:solidFill>
                <a:schemeClr val="bg1">
                  <a:lumMod val="50000"/>
                </a:schemeClr>
              </a:solidFill>
            </a:endParaRPr>
          </a:p>
          <a:p>
            <a:r>
              <a:rPr lang="en-IE" sz="2000" dirty="0"/>
              <a:t>E: </a:t>
            </a:r>
            <a:r>
              <a:rPr lang="en-IE" sz="2000" i="1" dirty="0"/>
              <a:t>Computing Methodologies</a:t>
            </a:r>
            <a:r>
              <a:rPr lang="en-IE" sz="2000" dirty="0"/>
              <a:t> → </a:t>
            </a:r>
            <a:r>
              <a:rPr lang="en-IE" sz="2000" i="1" dirty="0"/>
              <a:t>Artificial Intelligence </a:t>
            </a:r>
            <a:r>
              <a:rPr lang="en-IE" sz="2000" dirty="0"/>
              <a:t>→ </a:t>
            </a:r>
            <a:r>
              <a:rPr lang="en-IE" sz="2000" i="1" dirty="0"/>
              <a:t>Knowledge Representation and Reasoning</a:t>
            </a:r>
            <a:r>
              <a:rPr lang="en-IE" sz="2000" dirty="0"/>
              <a:t> → </a:t>
            </a:r>
            <a:r>
              <a:rPr lang="en-IE" sz="2000" i="1" dirty="0"/>
              <a:t>Causal Reasoning and Diagnostics </a:t>
            </a:r>
            <a:r>
              <a:rPr lang="en-IE" sz="1400" b="0" i="0" dirty="0">
                <a:solidFill>
                  <a:schemeClr val="bg1">
                    <a:lumMod val="50000"/>
                  </a:schemeClr>
                </a:solidFill>
                <a:effectLst/>
              </a:rPr>
              <a:t>(Vilone &amp; Longo, 2021; Sinanc et al., 2021; Psychoula et al., 2021; Adadi &amp; Berrada, 2018; Lundberg and Lee 2017; </a:t>
            </a:r>
            <a:r>
              <a:rPr lang="en-IE" sz="1400" dirty="0">
                <a:solidFill>
                  <a:schemeClr val="bg1">
                    <a:lumMod val="50000"/>
                  </a:schemeClr>
                </a:solidFill>
              </a:rPr>
              <a:t>Guidotti et al., 2019;  ElShawi et al., 2020</a:t>
            </a:r>
            <a:r>
              <a:rPr lang="en-IE" sz="1400" b="0" i="0" dirty="0">
                <a:solidFill>
                  <a:schemeClr val="bg1">
                    <a:lumMod val="50000"/>
                  </a:schemeClr>
                </a:solidFill>
                <a:effectLst/>
              </a:rPr>
              <a:t>)</a:t>
            </a:r>
            <a:endParaRPr lang="en-IE" sz="1400" dirty="0">
              <a:solidFill>
                <a:schemeClr val="bg1">
                  <a:lumMod val="50000"/>
                </a:schemeClr>
              </a:solidFill>
            </a:endParaRP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3987540"/>
            <a:ext cx="10972800" cy="2344249"/>
          </a:xfrm>
          <a:prstGeom prst="rect">
            <a:avLst/>
          </a:prstGeom>
          <a:ln w="3175">
            <a:solidFill>
              <a:schemeClr val="tx1"/>
            </a:solidFill>
          </a:ln>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E" sz="1000" b="1" dirty="0"/>
              <a:t>SCOPE : </a:t>
            </a:r>
            <a:r>
              <a:rPr lang="en-IE" sz="1000" dirty="0">
                <a:solidFill>
                  <a:srgbClr val="000000"/>
                </a:solidFill>
                <a:effectLst/>
                <a:ea typeface="Times New Roman" panose="02020603050405020304" pitchFamily="18" charset="0"/>
              </a:rPr>
              <a:t>To assess how post hoc, local interpretability frameworks can be evaluated to improve the quality of explanation for neural network models generating credit card fraud classifications in a commercial application.</a:t>
            </a:r>
            <a:endParaRPr lang="en-GB" sz="1000" b="0" i="0" dirty="0">
              <a:solidFill>
                <a:srgbClr val="3C763D"/>
              </a:solidFill>
              <a:effectLst/>
            </a:endParaRPr>
          </a:p>
          <a:p>
            <a:r>
              <a:rPr lang="en-GB" sz="1000" b="1" dirty="0"/>
              <a:t>ASSUMPTIONS</a:t>
            </a:r>
            <a:r>
              <a:rPr lang="en-GB" sz="1000" dirty="0"/>
              <a:t> </a:t>
            </a:r>
            <a:r>
              <a:rPr lang="en-IE" sz="1000" dirty="0"/>
              <a:t>: </a:t>
            </a:r>
            <a:r>
              <a:rPr lang="en-IE" sz="1000" dirty="0">
                <a:solidFill>
                  <a:schemeClr val="tx1"/>
                </a:solidFill>
              </a:rPr>
              <a:t>15% of the records in the dissertation dataset are labelled as ‘fraud’, therefore it will not be necessary to pre-process the data with any synthetic data generation, or over/under sampling techniques; the modelling and production deployment options, which include XAI outputs, can all be developed on Amazon SageMaker; the production model will deliver a ~4 second response, which includes the fraud classification result and explanation.</a:t>
            </a:r>
          </a:p>
          <a:p>
            <a:r>
              <a:rPr lang="en-GB" sz="1000" b="1" dirty="0"/>
              <a:t>LIMITATIONS</a:t>
            </a:r>
            <a:r>
              <a:rPr lang="en-GB" sz="1000" dirty="0"/>
              <a:t> </a:t>
            </a:r>
            <a:r>
              <a:rPr lang="en-IE" sz="1000" dirty="0"/>
              <a:t>: </a:t>
            </a:r>
            <a:r>
              <a:rPr lang="en-IE" sz="1000" dirty="0">
                <a:solidFill>
                  <a:schemeClr val="tx1"/>
                </a:solidFill>
              </a:rPr>
              <a:t>This research must work within environmental constraints that are commercially viable, hence the time taken to generate explanations is a factor and may impact on experiments, particularly using SHAP values; cloud-based environments will be deployed but the use of extensive GPU processing is expensive and beyond what can be afforded for the experiments in this dissertation.</a:t>
            </a:r>
          </a:p>
          <a:p>
            <a:r>
              <a:rPr lang="en-GB" sz="1000" b="1" dirty="0"/>
              <a:t>DELIMITATIONS</a:t>
            </a:r>
            <a:r>
              <a:rPr lang="en-GB" sz="1000" dirty="0"/>
              <a:t> </a:t>
            </a:r>
            <a:r>
              <a:rPr lang="en-IE" sz="1000" dirty="0"/>
              <a:t>: </a:t>
            </a:r>
            <a:r>
              <a:rPr lang="en-IE" sz="1000" dirty="0">
                <a:solidFill>
                  <a:schemeClr val="tx1"/>
                </a:solidFill>
              </a:rPr>
              <a:t>Experiments are being specifically limited to five post hoc and local interpretability frameworks; LIME, SHAP, Anchors, LORE, and InterpretML (Microsoft) in order to build on research by Guidotti et al., (2019), ElShawi et al, (2020), </a:t>
            </a:r>
            <a:r>
              <a:rPr lang="en-IE" sz="1000" b="0" i="0" dirty="0">
                <a:solidFill>
                  <a:schemeClr val="tx1"/>
                </a:solidFill>
                <a:effectLst/>
              </a:rPr>
              <a:t>Ribeiro et al., (2016)</a:t>
            </a:r>
            <a:r>
              <a:rPr lang="en-IE" sz="1000" dirty="0">
                <a:solidFill>
                  <a:schemeClr val="tx1"/>
                </a:solidFill>
              </a:rPr>
              <a:t>; Only local explanations on specific credit card transactions are being considered – global explainability on the overall model is not in scope.</a:t>
            </a:r>
            <a:endParaRPr lang="en-IE" sz="1000" b="1" i="1" dirty="0">
              <a:solidFill>
                <a:schemeClr val="tx1"/>
              </a:solidFill>
            </a:endParaRPr>
          </a:p>
        </p:txBody>
      </p:sp>
    </p:spTree>
    <p:extLst>
      <p:ext uri="{BB962C8B-B14F-4D97-AF65-F5344CB8AC3E}">
        <p14:creationId xmlns:p14="http://schemas.microsoft.com/office/powerpoint/2010/main" val="2419240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945194" cy="1450757"/>
          </a:xfrm>
        </p:spPr>
        <p:txBody>
          <a:bodyPr>
            <a:normAutofit/>
          </a:bodyPr>
          <a:lstStyle/>
          <a:p>
            <a:r>
              <a:rPr lang="en-GB" sz="4000" dirty="0"/>
              <a:t>Gaps in the literature and research question</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98407" y="1920239"/>
            <a:ext cx="11844067" cy="3755419"/>
          </a:xfrm>
        </p:spPr>
        <p:txBody>
          <a:bodyPr>
            <a:normAutofit fontScale="47500" lnSpcReduction="20000"/>
          </a:bodyPr>
          <a:lstStyle/>
          <a:p>
            <a:r>
              <a:rPr lang="en-GB" sz="2100" b="1" dirty="0"/>
              <a:t>Gaps: Data Availability and Handling Data Imbalance</a:t>
            </a:r>
          </a:p>
          <a:p>
            <a:pPr marL="457200" indent="-457200">
              <a:buFont typeface="+mj-lt"/>
              <a:buAutoNum type="arabicPeriod"/>
            </a:pPr>
            <a:r>
              <a:rPr lang="en-GB" dirty="0">
                <a:solidFill>
                  <a:schemeClr val="tx1"/>
                </a:solidFill>
                <a:effectLst/>
                <a:ea typeface="Times New Roman" panose="02020603050405020304" pitchFamily="18" charset="0"/>
              </a:rPr>
              <a:t>Due to data confidentiality concerns, there are still relatively few historical credit card fraud datasets upon which to conduct ML experiments for any aspect of fraud detection, XAI or otherwise. This is a limitation noted in research conducted by Dal Pozzolo et al. (2014) and results in a small group of datasets frequently being re-used in multiple papers such as </a:t>
            </a:r>
            <a:r>
              <a:rPr lang="en-IE" b="0" i="0" dirty="0">
                <a:solidFill>
                  <a:srgbClr val="333333"/>
                </a:solidFill>
                <a:effectLst/>
              </a:rPr>
              <a:t>Anowar and Sadaoui (2020) and Batageri and Kumar (2021).</a:t>
            </a:r>
            <a:r>
              <a:rPr lang="en-GB" dirty="0">
                <a:solidFill>
                  <a:schemeClr val="tx1"/>
                </a:solidFill>
                <a:effectLst/>
                <a:ea typeface="Times New Roman" panose="02020603050405020304" pitchFamily="18" charset="0"/>
              </a:rPr>
              <a:t> </a:t>
            </a:r>
            <a:endParaRPr lang="en-IE" dirty="0">
              <a:solidFill>
                <a:schemeClr val="tx1"/>
              </a:solidFill>
              <a:effectLst/>
              <a:ea typeface="Times New Roman" panose="02020603050405020304" pitchFamily="18" charset="0"/>
            </a:endParaRPr>
          </a:p>
          <a:p>
            <a:pPr marL="457200" indent="-457200">
              <a:buFont typeface="+mj-lt"/>
              <a:buAutoNum type="arabicPeriod"/>
            </a:pPr>
            <a:r>
              <a:rPr lang="en-GB" dirty="0">
                <a:solidFill>
                  <a:schemeClr val="tx1"/>
                </a:solidFill>
              </a:rPr>
              <a:t>Credit Card Fraud datasets tend to be heavily imbalanced. There are differences in the literature on how to take concrete steps to tackle this problem and avoid model bias. </a:t>
            </a:r>
            <a:r>
              <a:rPr lang="en-GB" dirty="0">
                <a:solidFill>
                  <a:schemeClr val="tx1"/>
                </a:solidFill>
                <a:effectLst/>
                <a:ea typeface="Times New Roman" panose="02020603050405020304" pitchFamily="18" charset="0"/>
              </a:rPr>
              <a:t>Priscilla and Prabha (2020) propose that resampling techniques themselves could be distorting credit card fraud data, which will impact on downstream results, including XAI outputs. </a:t>
            </a:r>
            <a:endParaRPr lang="en-GB" dirty="0">
              <a:solidFill>
                <a:schemeClr val="tx1"/>
              </a:solidFill>
            </a:endParaRPr>
          </a:p>
          <a:p>
            <a:r>
              <a:rPr lang="en-GB" sz="2100" b="1" dirty="0"/>
              <a:t>Gaps: How exactly does a researcher measure and display ‘explainability’ in Explainable Artificial Intelligence Research?</a:t>
            </a:r>
          </a:p>
          <a:p>
            <a:pPr marL="457200" indent="-457200" algn="l">
              <a:buFont typeface="+mj-lt"/>
              <a:buAutoNum type="arabicPeriod"/>
            </a:pPr>
            <a:r>
              <a:rPr lang="en-GB" dirty="0">
                <a:solidFill>
                  <a:schemeClr val="tx1"/>
                </a:solidFill>
              </a:rPr>
              <a:t>In their research experiments with the LIME (</a:t>
            </a:r>
            <a:r>
              <a:rPr lang="en-GB" b="1" dirty="0">
                <a:solidFill>
                  <a:schemeClr val="tx1"/>
                </a:solidFill>
              </a:rPr>
              <a:t>L</a:t>
            </a:r>
            <a:r>
              <a:rPr lang="en-GB" dirty="0">
                <a:solidFill>
                  <a:schemeClr val="tx1"/>
                </a:solidFill>
              </a:rPr>
              <a:t>ocal </a:t>
            </a:r>
            <a:r>
              <a:rPr lang="en-GB" b="1" dirty="0">
                <a:solidFill>
                  <a:schemeClr val="tx1"/>
                </a:solidFill>
              </a:rPr>
              <a:t>I</a:t>
            </a:r>
            <a:r>
              <a:rPr lang="en-GB" dirty="0">
                <a:solidFill>
                  <a:schemeClr val="tx1"/>
                </a:solidFill>
              </a:rPr>
              <a:t>nterpretable </a:t>
            </a:r>
            <a:r>
              <a:rPr lang="en-GB" b="1" dirty="0">
                <a:solidFill>
                  <a:schemeClr val="tx1"/>
                </a:solidFill>
              </a:rPr>
              <a:t>M</a:t>
            </a:r>
            <a:r>
              <a:rPr lang="en-GB" dirty="0">
                <a:solidFill>
                  <a:schemeClr val="tx1"/>
                </a:solidFill>
              </a:rPr>
              <a:t>odel-agnostic </a:t>
            </a:r>
            <a:r>
              <a:rPr lang="en-GB" b="1" dirty="0">
                <a:solidFill>
                  <a:schemeClr val="tx1"/>
                </a:solidFill>
              </a:rPr>
              <a:t>E</a:t>
            </a:r>
            <a:r>
              <a:rPr lang="en-GB" dirty="0">
                <a:solidFill>
                  <a:schemeClr val="tx1"/>
                </a:solidFill>
              </a:rPr>
              <a:t>xplanations) algorithm, Ribeiro et al. (2016) describe how users can have a </a:t>
            </a:r>
            <a:r>
              <a:rPr lang="en-GB" i="1" dirty="0">
                <a:solidFill>
                  <a:schemeClr val="tx1"/>
                </a:solidFill>
              </a:rPr>
              <a:t>trust</a:t>
            </a:r>
            <a:r>
              <a:rPr lang="en-GB" dirty="0">
                <a:solidFill>
                  <a:schemeClr val="tx1"/>
                </a:solidFill>
              </a:rPr>
              <a:t> issue with ML models, like NN, that are effectively ‘black-boxes’ from which it is very difficult to interpret why a given classification has been derived. This is a theme echoed in the introduction to many research papers, such as </a:t>
            </a:r>
            <a:r>
              <a:rPr lang="en-IE" b="0" i="0" dirty="0">
                <a:solidFill>
                  <a:schemeClr val="tx1"/>
                </a:solidFill>
                <a:effectLst/>
              </a:rPr>
              <a:t>ElShawi et al (2020), Lundberg et al (2017), </a:t>
            </a:r>
            <a:r>
              <a:rPr lang="en-IE" b="0" i="0" dirty="0">
                <a:solidFill>
                  <a:srgbClr val="333333"/>
                </a:solidFill>
                <a:effectLst/>
              </a:rPr>
              <a:t>Honegger (2018 ), </a:t>
            </a:r>
            <a:r>
              <a:rPr lang="en-IE" b="0" i="0" dirty="0">
                <a:solidFill>
                  <a:schemeClr val="tx1"/>
                </a:solidFill>
                <a:effectLst/>
              </a:rPr>
              <a:t>and Sinanc et al. (2021).</a:t>
            </a:r>
            <a:r>
              <a:rPr lang="en-GB" dirty="0">
                <a:solidFill>
                  <a:schemeClr val="tx1"/>
                </a:solidFill>
              </a:rPr>
              <a:t> There appears  to be no cast iron process to ensure this trustworthiness. </a:t>
            </a:r>
          </a:p>
          <a:p>
            <a:pPr marL="457200" indent="-457200" algn="l">
              <a:buFont typeface="+mj-lt"/>
              <a:buAutoNum type="arabicPeriod"/>
            </a:pPr>
            <a:r>
              <a:rPr lang="en-GB" dirty="0">
                <a:solidFill>
                  <a:schemeClr val="tx1"/>
                </a:solidFill>
              </a:rPr>
              <a:t>Adadi &amp; Berrada (2018) claimed that “</a:t>
            </a:r>
            <a:r>
              <a:rPr lang="en-GB" b="0" i="1" u="none" strike="noStrike" baseline="0" dirty="0">
                <a:solidFill>
                  <a:schemeClr val="tx1">
                    <a:lumMod val="65000"/>
                    <a:lumOff val="35000"/>
                  </a:schemeClr>
                </a:solidFill>
              </a:rPr>
              <a:t>Technically, there is no standard and generally accepted </a:t>
            </a:r>
            <a:r>
              <a:rPr lang="en-IE" b="0" i="1" u="none" strike="noStrike" baseline="0" dirty="0">
                <a:solidFill>
                  <a:schemeClr val="tx1">
                    <a:lumMod val="65000"/>
                    <a:lumOff val="35000"/>
                  </a:schemeClr>
                </a:solidFill>
              </a:rPr>
              <a:t>definition of explainable AI</a:t>
            </a:r>
            <a:r>
              <a:rPr lang="en-IE" b="0" i="0" u="none" strike="noStrike" baseline="0" dirty="0">
                <a:solidFill>
                  <a:schemeClr val="tx1"/>
                </a:solidFill>
              </a:rPr>
              <a:t>” (p. 141). More specifically,</a:t>
            </a:r>
            <a:r>
              <a:rPr lang="en-GB" dirty="0">
                <a:solidFill>
                  <a:schemeClr val="tx1"/>
                </a:solidFill>
              </a:rPr>
              <a:t> in their review of XAI research papers, </a:t>
            </a:r>
            <a:r>
              <a:rPr lang="en-IE" b="0" i="0" dirty="0">
                <a:solidFill>
                  <a:schemeClr val="tx1"/>
                </a:solidFill>
                <a:effectLst/>
              </a:rPr>
              <a:t>Vilone &amp; Longo (2021) state that “</a:t>
            </a:r>
            <a:r>
              <a:rPr lang="en-GB" b="0" i="1" u="none" strike="noStrike" baseline="0" dirty="0">
                <a:solidFill>
                  <a:schemeClr val="tx1">
                    <a:lumMod val="65000"/>
                    <a:lumOff val="35000"/>
                  </a:schemeClr>
                </a:solidFill>
              </a:rPr>
              <a:t>There is not a consensus among scholars on what an explanation exactly is and which are the salient properties that must be considered to make it understandable for every end-user</a:t>
            </a:r>
            <a:r>
              <a:rPr lang="en-GB" b="0" i="0" u="none" strike="noStrike" baseline="0" dirty="0">
                <a:solidFill>
                  <a:schemeClr val="tx1"/>
                </a:solidFill>
              </a:rPr>
              <a:t>.” (p.651) Therefore, there is no well established output framework for explaining credit card fraud classification through ‘black-box’ models.</a:t>
            </a:r>
            <a:endParaRPr lang="en-GB" dirty="0">
              <a:solidFill>
                <a:schemeClr val="tx1"/>
              </a:solidFill>
            </a:endParaRPr>
          </a:p>
          <a:p>
            <a:pPr marL="457200" indent="-457200" algn="l">
              <a:buFont typeface="+mj-lt"/>
              <a:buAutoNum type="arabicPeriod"/>
            </a:pPr>
            <a:r>
              <a:rPr lang="en-GB" dirty="0">
                <a:solidFill>
                  <a:schemeClr val="tx1"/>
                </a:solidFill>
              </a:rPr>
              <a:t>The ‘If-Then’ style of rules could be an alternate XAI output option to be chosen for this dissertation. </a:t>
            </a:r>
            <a:r>
              <a:rPr lang="en-IE" b="0" i="0" dirty="0">
                <a:solidFill>
                  <a:schemeClr val="tx1"/>
                </a:solidFill>
                <a:effectLst/>
              </a:rPr>
              <a:t>Vilone &amp; Longo (2021) also assert that t</a:t>
            </a:r>
            <a:r>
              <a:rPr lang="en-GB" dirty="0">
                <a:solidFill>
                  <a:schemeClr val="tx1"/>
                </a:solidFill>
              </a:rPr>
              <a:t>here is still relatively little research that objectively assesses this approach with quantitative metrics, thus allowing it to be benchmarked against other XAI methods.</a:t>
            </a:r>
            <a:r>
              <a:rPr lang="en-IE" b="0" i="0" u="none" strike="noStrike" baseline="0" dirty="0">
                <a:solidFill>
                  <a:schemeClr val="tx1"/>
                </a:solidFill>
              </a:rPr>
              <a:t> </a:t>
            </a:r>
            <a:r>
              <a:rPr lang="en-GB" dirty="0">
                <a:solidFill>
                  <a:schemeClr val="tx1"/>
                </a:solidFill>
              </a:rPr>
              <a:t> </a:t>
            </a:r>
          </a:p>
          <a:p>
            <a:pPr marL="457200" indent="-457200">
              <a:buFont typeface="+mj-lt"/>
              <a:buAutoNum type="arabicPeriod"/>
            </a:pPr>
            <a:r>
              <a:rPr lang="en-GB" dirty="0">
                <a:solidFill>
                  <a:schemeClr val="tx1"/>
                </a:solidFill>
              </a:rPr>
              <a:t>Psychoula et al (2021) state that the runtime implications of XAI output (explanations) on real-time systems, fraud or otherwise, has had relatively little research focus to date. Early prototyping in this dissertation effort will attempt to capture and address any such issues as quickly as possible.</a:t>
            </a:r>
          </a:p>
          <a:p>
            <a:pPr marL="457200" indent="-457200">
              <a:buFont typeface="+mj-lt"/>
              <a:buAutoNum type="arabicPeriod"/>
            </a:pPr>
            <a:r>
              <a:rPr lang="en-IE" b="0" i="0" dirty="0">
                <a:solidFill>
                  <a:schemeClr val="tx1"/>
                </a:solidFill>
                <a:effectLst/>
              </a:rPr>
              <a:t>Guidotti et al (2019) conducted comparative experiments into local interpretability frameworks but note in their conclusions that is still relatively little research into building more aesthetically attractive visualisations of such explanations.</a:t>
            </a:r>
            <a:endParaRPr lang="en-GB" dirty="0">
              <a:solidFill>
                <a:schemeClr val="tx1"/>
              </a:solidFill>
            </a:endParaRPr>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98407" y="5727028"/>
            <a:ext cx="11844067" cy="584775"/>
          </a:xfrm>
          <a:prstGeom prst="rect">
            <a:avLst/>
          </a:prstGeom>
          <a:noFill/>
        </p:spPr>
        <p:txBody>
          <a:bodyPr wrap="square">
            <a:spAutoFit/>
          </a:bodyPr>
          <a:lstStyle/>
          <a:p>
            <a:r>
              <a:rPr lang="en-IE" sz="1600" b="1" dirty="0"/>
              <a:t>Research Question</a:t>
            </a:r>
            <a:r>
              <a:rPr lang="en-IE" sz="1600" dirty="0"/>
              <a:t>: To what extent can we quantify the quality of contemporary machine learning interpretability techniques in the classification of credit card fraud transactions by a ‘black box’ Neural Network ML model?</a:t>
            </a:r>
          </a:p>
        </p:txBody>
      </p:sp>
    </p:spTree>
    <p:extLst>
      <p:ext uri="{BB962C8B-B14F-4D97-AF65-F5344CB8AC3E}">
        <p14:creationId xmlns:p14="http://schemas.microsoft.com/office/powerpoint/2010/main" val="727015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Hypothesis + Research Methods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1884889"/>
            <a:ext cx="10951285" cy="1293105"/>
          </a:xfrm>
        </p:spPr>
        <p:txBody>
          <a:bodyPr>
            <a:normAutofit/>
          </a:bodyPr>
          <a:lstStyle/>
          <a:p>
            <a:r>
              <a:rPr lang="en-GB" sz="1200" b="1" dirty="0">
                <a:solidFill>
                  <a:schemeClr val="tx1"/>
                </a:solidFill>
              </a:rPr>
              <a:t>Null Hypothesis</a:t>
            </a:r>
          </a:p>
          <a:p>
            <a:r>
              <a:rPr lang="en-GB" sz="1200" dirty="0">
                <a:solidFill>
                  <a:schemeClr val="tx1"/>
                </a:solidFill>
              </a:rPr>
              <a:t>A conventional view is that the workings of credit card fraud detection Neural Network models are a ‘black-box’ process, and it is difficult to quantify the best interpretation framework to explain the reason for a given classification result. </a:t>
            </a:r>
          </a:p>
          <a:p>
            <a:endParaRPr lang="en-IE" sz="12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97279" y="2820668"/>
            <a:ext cx="10951285" cy="1200329"/>
          </a:xfrm>
          <a:prstGeom prst="rect">
            <a:avLst/>
          </a:prstGeom>
          <a:noFill/>
        </p:spPr>
        <p:txBody>
          <a:bodyPr wrap="square">
            <a:spAutoFit/>
          </a:bodyPr>
          <a:lstStyle/>
          <a:p>
            <a:r>
              <a:rPr lang="en-IE" sz="1200" b="1" dirty="0"/>
              <a:t>Alternate Hypothesis</a:t>
            </a:r>
          </a:p>
          <a:p>
            <a:endParaRPr lang="en-IE" sz="1200" b="1" dirty="0"/>
          </a:p>
          <a:p>
            <a:r>
              <a:rPr lang="en-IE" sz="1200" b="1" dirty="0">
                <a:solidFill>
                  <a:schemeClr val="accent1"/>
                </a:solidFill>
                <a:effectLst/>
                <a:ea typeface="Times New Roman" panose="02020603050405020304" pitchFamily="18" charset="0"/>
              </a:rPr>
              <a:t>IF </a:t>
            </a:r>
            <a:r>
              <a:rPr lang="en-IE" sz="1200" dirty="0">
                <a:solidFill>
                  <a:srgbClr val="000000"/>
                </a:solidFill>
                <a:effectLst/>
                <a:ea typeface="Times New Roman" panose="02020603050405020304" pitchFamily="18" charset="0"/>
              </a:rPr>
              <a:t>I</a:t>
            </a:r>
            <a:r>
              <a:rPr lang="en-IE" sz="1200" b="1" dirty="0">
                <a:solidFill>
                  <a:srgbClr val="000000"/>
                </a:solidFill>
                <a:effectLst/>
                <a:ea typeface="Times New Roman" panose="02020603050405020304" pitchFamily="18" charset="0"/>
              </a:rPr>
              <a:t> </a:t>
            </a:r>
            <a:r>
              <a:rPr lang="en-IE" sz="1200" dirty="0">
                <a:solidFill>
                  <a:srgbClr val="000000"/>
                </a:solidFill>
                <a:effectLst/>
                <a:ea typeface="Times New Roman" panose="02020603050405020304" pitchFamily="18" charset="0"/>
              </a:rPr>
              <a:t>train a Neural Network algorithm for ML </a:t>
            </a:r>
            <a:r>
              <a:rPr lang="en-IE" sz="1200" dirty="0">
                <a:solidFill>
                  <a:srgbClr val="000000"/>
                </a:solidFill>
                <a:ea typeface="Times New Roman" panose="02020603050405020304" pitchFamily="18" charset="0"/>
              </a:rPr>
              <a:t>credit card fraud detection</a:t>
            </a:r>
            <a:r>
              <a:rPr lang="en-IE" sz="1200" dirty="0">
                <a:solidFill>
                  <a:srgbClr val="000000"/>
                </a:solidFill>
                <a:effectLst/>
                <a:ea typeface="Times New Roman" panose="02020603050405020304" pitchFamily="18" charset="0"/>
              </a:rPr>
              <a:t>, and apply different interpretability frameworks to the model results </a:t>
            </a:r>
            <a:endParaRPr lang="en-IE" sz="1200" dirty="0">
              <a:effectLst/>
              <a:ea typeface="Calibri" panose="020F0502020204030204" pitchFamily="34" charset="0"/>
            </a:endParaRPr>
          </a:p>
          <a:p>
            <a:r>
              <a:rPr lang="en-IE" sz="1200" b="1" dirty="0">
                <a:solidFill>
                  <a:schemeClr val="accent1"/>
                </a:solidFill>
                <a:effectLst/>
                <a:ea typeface="Times New Roman" panose="02020603050405020304" pitchFamily="18" charset="0"/>
              </a:rPr>
              <a:t>THEN</a:t>
            </a:r>
            <a:r>
              <a:rPr lang="en-IE" sz="1200" dirty="0">
                <a:solidFill>
                  <a:srgbClr val="000000"/>
                </a:solidFill>
                <a:effectLst/>
                <a:ea typeface="Times New Roman" panose="02020603050405020304" pitchFamily="18" charset="0"/>
              </a:rPr>
              <a:t> then I can measure the output of each framework against a set of metrics (slide 8), acting as unified quantitative measure, and determine the statistically best approach to explaining local, post-hoc credit card fraud classification results.     </a:t>
            </a:r>
            <a:endParaRPr lang="en-IE" sz="1200" b="1" i="1" dirty="0">
              <a:solidFill>
                <a:srgbClr val="FF0000"/>
              </a:solidFill>
              <a:effectLst/>
              <a:ea typeface="Calibri" panose="020F0502020204030204" pitchFamily="34" charset="0"/>
            </a:endParaRPr>
          </a:p>
          <a:p>
            <a:endParaRPr lang="en-IE" sz="1200" dirty="0"/>
          </a:p>
        </p:txBody>
      </p:sp>
      <p:sp>
        <p:nvSpPr>
          <p:cNvPr id="4" name="Content Placeholder 2">
            <a:extLst>
              <a:ext uri="{FF2B5EF4-FFF2-40B4-BE49-F238E27FC236}">
                <a16:creationId xmlns:a16="http://schemas.microsoft.com/office/drawing/2014/main" id="{97982011-B978-1C19-7FB7-5B0507599198}"/>
              </a:ext>
            </a:extLst>
          </p:cNvPr>
          <p:cNvSpPr txBox="1">
            <a:spLocks/>
          </p:cNvSpPr>
          <p:nvPr/>
        </p:nvSpPr>
        <p:spPr>
          <a:xfrm>
            <a:off x="1097279" y="4020998"/>
            <a:ext cx="10951285" cy="2341302"/>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1200" b="1" dirty="0">
                <a:solidFill>
                  <a:schemeClr val="tx1"/>
                </a:solidFill>
              </a:rPr>
              <a:t>Research Methods</a:t>
            </a:r>
          </a:p>
          <a:p>
            <a:r>
              <a:rPr lang="en-GB" sz="1200" dirty="0">
                <a:solidFill>
                  <a:schemeClr val="tx1"/>
                </a:solidFill>
              </a:rPr>
              <a:t>This will be a </a:t>
            </a:r>
            <a:r>
              <a:rPr lang="en-GB" sz="1200" b="1" i="1" dirty="0">
                <a:solidFill>
                  <a:schemeClr val="tx1"/>
                </a:solidFill>
              </a:rPr>
              <a:t>primary research </a:t>
            </a:r>
            <a:r>
              <a:rPr lang="en-GB" sz="1200" dirty="0">
                <a:solidFill>
                  <a:schemeClr val="tx1"/>
                </a:solidFill>
              </a:rPr>
              <a:t>approach, based on insights from a review of certain literature in the field of XAI research.</a:t>
            </a:r>
          </a:p>
          <a:p>
            <a:r>
              <a:rPr lang="en-GB" sz="1200" dirty="0">
                <a:solidFill>
                  <a:schemeClr val="tx1"/>
                </a:solidFill>
              </a:rPr>
              <a:t>The </a:t>
            </a:r>
            <a:r>
              <a:rPr lang="en-GB" sz="1200" b="1" i="1" dirty="0">
                <a:solidFill>
                  <a:schemeClr val="tx1"/>
                </a:solidFill>
              </a:rPr>
              <a:t>objective</a:t>
            </a:r>
            <a:r>
              <a:rPr lang="en-GB" sz="1200" dirty="0">
                <a:solidFill>
                  <a:schemeClr val="tx1"/>
                </a:solidFill>
              </a:rPr>
              <a:t> is to conduct a sequence of lab experiments to measure the empirical performance of different interpretability frameworks on a NN model built for credit card fraud detection.</a:t>
            </a:r>
          </a:p>
          <a:p>
            <a:r>
              <a:rPr lang="en-GB" sz="1200" dirty="0">
                <a:solidFill>
                  <a:schemeClr val="tx1"/>
                </a:solidFill>
              </a:rPr>
              <a:t>The </a:t>
            </a:r>
            <a:r>
              <a:rPr lang="en-GB" sz="1200" b="1" i="1" dirty="0">
                <a:solidFill>
                  <a:schemeClr val="tx1"/>
                </a:solidFill>
              </a:rPr>
              <a:t>form</a:t>
            </a:r>
            <a:r>
              <a:rPr lang="en-GB" sz="1200" dirty="0">
                <a:solidFill>
                  <a:schemeClr val="tx1"/>
                </a:solidFill>
              </a:rPr>
              <a:t> of the research is to gather knowledge from the numerical results of the experiments, and determine if the frameworks can be clearly ranked in terms of overall performance by the applied metrics.</a:t>
            </a:r>
          </a:p>
          <a:p>
            <a:r>
              <a:rPr lang="en-GB" sz="1200" dirty="0">
                <a:solidFill>
                  <a:schemeClr val="tx1"/>
                </a:solidFill>
              </a:rPr>
              <a:t>This will be a </a:t>
            </a:r>
            <a:r>
              <a:rPr lang="en-GB" sz="1200" b="1" i="1" dirty="0">
                <a:solidFill>
                  <a:schemeClr val="tx1"/>
                </a:solidFill>
              </a:rPr>
              <a:t>deductive</a:t>
            </a:r>
            <a:r>
              <a:rPr lang="en-GB" sz="1200" dirty="0">
                <a:solidFill>
                  <a:schemeClr val="tx1"/>
                </a:solidFill>
              </a:rPr>
              <a:t> approach to test the assumption that one particular interpretability frameworks can be shown, through the numerical outputs of each experiment, to generate the best local explanations for a credit card fraud classification result.</a:t>
            </a:r>
          </a:p>
          <a:p>
            <a:endParaRPr lang="en-GB" sz="700" dirty="0">
              <a:solidFill>
                <a:schemeClr val="tx1"/>
              </a:solidFill>
            </a:endParaRPr>
          </a:p>
          <a:p>
            <a:endParaRPr lang="en-GB" sz="700" dirty="0">
              <a:solidFill>
                <a:schemeClr val="tx1"/>
              </a:solidFill>
            </a:endParaRPr>
          </a:p>
          <a:p>
            <a:endParaRPr lang="en-GB" sz="700" dirty="0">
              <a:solidFill>
                <a:schemeClr val="tx1"/>
              </a:solidFill>
            </a:endParaRPr>
          </a:p>
          <a:p>
            <a:endParaRPr lang="en-IE" sz="700" dirty="0"/>
          </a:p>
        </p:txBody>
      </p:sp>
    </p:spTree>
    <p:extLst>
      <p:ext uri="{BB962C8B-B14F-4D97-AF65-F5344CB8AC3E}">
        <p14:creationId xmlns:p14="http://schemas.microsoft.com/office/powerpoint/2010/main" val="12846954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972800" cy="1450757"/>
          </a:xfrm>
        </p:spPr>
        <p:txBody>
          <a:bodyPr>
            <a:normAutofit fontScale="90000"/>
          </a:bodyPr>
          <a:lstStyle/>
          <a:p>
            <a:r>
              <a:rPr lang="en-GB" sz="4000" dirty="0"/>
              <a:t>General + Specific Research Objectives for experimental purposes towards hypothesis testing using statistical tools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1847140"/>
            <a:ext cx="10972801" cy="1010878"/>
          </a:xfrm>
        </p:spPr>
        <p:txBody>
          <a:bodyPr>
            <a:normAutofit/>
          </a:bodyPr>
          <a:lstStyle/>
          <a:p>
            <a:r>
              <a:rPr lang="en-GB" sz="1200" b="1" dirty="0"/>
              <a:t>Research Aim: </a:t>
            </a:r>
          </a:p>
          <a:p>
            <a:pPr marL="216000">
              <a:buFont typeface="Arial" panose="020B0604020202020204" pitchFamily="34" charset="0"/>
              <a:buChar char="•"/>
            </a:pPr>
            <a:r>
              <a:rPr lang="en-GB" sz="1200" dirty="0"/>
              <a:t> To rank selected interpretability frameworks (LIME, SHAP, LORE, Anchors, and InterpretML), using predefined metrics, against the output from a NN credit card fraud detection model and determine which one, if any, demonstrates the best overall performance.</a:t>
            </a:r>
            <a:endParaRPr lang="en-IE" sz="12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87654" y="2777574"/>
            <a:ext cx="10972799" cy="4054956"/>
          </a:xfrm>
          <a:prstGeom prst="rect">
            <a:avLst/>
          </a:prstGeom>
          <a:noFill/>
        </p:spPr>
        <p:txBody>
          <a:bodyPr wrap="square">
            <a:spAutoFit/>
          </a:bodyPr>
          <a:lstStyle/>
          <a:p>
            <a:r>
              <a:rPr lang="en-IE" sz="1200" b="1" dirty="0"/>
              <a:t>General / Specific Research Objectives</a:t>
            </a:r>
          </a:p>
          <a:p>
            <a:endParaRPr lang="en-IE" sz="400" b="1" dirty="0"/>
          </a:p>
          <a:p>
            <a:pPr>
              <a:buFont typeface="Arial" panose="020B0604020202020204" pitchFamily="34" charset="0"/>
              <a:buChar char="•"/>
            </a:pPr>
            <a:r>
              <a:rPr lang="en-GB" sz="1200" dirty="0"/>
              <a:t> </a:t>
            </a:r>
            <a:r>
              <a:rPr lang="en-GB" sz="1200" b="1" dirty="0"/>
              <a:t>O1: </a:t>
            </a:r>
            <a:r>
              <a:rPr lang="en-GB" sz="1200" i="1" dirty="0"/>
              <a:t>Pre-process credit card fraud dataset to improve interpretability measurement. (Internal company dataset has already been provided). </a:t>
            </a:r>
          </a:p>
          <a:p>
            <a:pPr marL="628650" lvl="1" indent="-171450">
              <a:buFont typeface="Courier New" panose="02070309020205020404" pitchFamily="49" charset="0"/>
              <a:buChar char="o"/>
            </a:pPr>
            <a:r>
              <a:rPr lang="en-GB" sz="1200" dirty="0"/>
              <a:t>15% of records in dissertation dataset are labelled ‘fraud’. Produce a 50/50 balanced training and test dataset by removing appropriate number of ‘non-fraud’ records.</a:t>
            </a:r>
          </a:p>
          <a:p>
            <a:pPr marL="628650" lvl="1" indent="-171450">
              <a:buFont typeface="Courier New" panose="02070309020205020404" pitchFamily="49" charset="0"/>
              <a:buChar char="o"/>
            </a:pPr>
            <a:r>
              <a:rPr lang="en-GB" sz="1200" dirty="0"/>
              <a:t>Reduce dimensionality of data </a:t>
            </a:r>
            <a:r>
              <a:rPr lang="en-IE" sz="1200" dirty="0"/>
              <a:t>(Ribeiro et al., 2016)</a:t>
            </a:r>
            <a:r>
              <a:rPr lang="en-GB" sz="1200" dirty="0"/>
              <a:t>. Remove highly correlated features and limit to top 20 features based on a feature importance ranking by an RF algorithm. Generate a new dataset for experimentation.  </a:t>
            </a:r>
          </a:p>
          <a:p>
            <a:pPr>
              <a:buFont typeface="Arial" panose="020B0604020202020204" pitchFamily="34" charset="0"/>
              <a:buChar char="•"/>
            </a:pPr>
            <a:endParaRPr lang="en-GB" sz="700" dirty="0"/>
          </a:p>
          <a:p>
            <a:pPr>
              <a:buFont typeface="Arial" panose="020B0604020202020204" pitchFamily="34" charset="0"/>
              <a:buChar char="•"/>
            </a:pPr>
            <a:r>
              <a:rPr lang="en-GB" sz="1200" dirty="0"/>
              <a:t> </a:t>
            </a:r>
            <a:r>
              <a:rPr lang="en-GB" sz="1200" b="1" dirty="0"/>
              <a:t>O2:</a:t>
            </a:r>
            <a:r>
              <a:rPr lang="en-GB" sz="1200" dirty="0"/>
              <a:t> </a:t>
            </a:r>
            <a:r>
              <a:rPr lang="en-GB" sz="1200" i="1" dirty="0"/>
              <a:t>Train and test NN model for credit card fraud detection.</a:t>
            </a:r>
          </a:p>
          <a:p>
            <a:pPr marL="628650" lvl="1" indent="-171450">
              <a:buFont typeface="Courier New" panose="02070309020205020404" pitchFamily="49" charset="0"/>
              <a:buChar char="o"/>
            </a:pPr>
            <a:r>
              <a:rPr lang="en-GB" sz="1200" dirty="0"/>
              <a:t> Partition data set into 80% training / 20% testing.</a:t>
            </a:r>
          </a:p>
          <a:p>
            <a:pPr marL="628650" lvl="1" indent="-171450">
              <a:buFont typeface="Courier New" panose="02070309020205020404" pitchFamily="49" charset="0"/>
              <a:buChar char="o"/>
            </a:pPr>
            <a:r>
              <a:rPr lang="en-GB" sz="1200" dirty="0"/>
              <a:t> Use ANN algorithm to generate model on training data. Validate F1 and Recall scores produced by model against the test data. Refine model parameters if necessary to achieve expected model performance criteria (slide 8),  </a:t>
            </a:r>
          </a:p>
          <a:p>
            <a:pPr marL="628650" lvl="1" indent="-171450">
              <a:buFont typeface="Courier New" panose="02070309020205020404" pitchFamily="49" charset="0"/>
              <a:buChar char="o"/>
            </a:pPr>
            <a:endParaRPr lang="en-GB" sz="800" dirty="0"/>
          </a:p>
          <a:p>
            <a:pPr>
              <a:buFont typeface="Arial" panose="020B0604020202020204" pitchFamily="34" charset="0"/>
              <a:buChar char="•"/>
            </a:pPr>
            <a:r>
              <a:rPr lang="en-GB" sz="1200" dirty="0"/>
              <a:t> </a:t>
            </a:r>
            <a:r>
              <a:rPr lang="en-GB" sz="1200" b="1" dirty="0"/>
              <a:t>O3:</a:t>
            </a:r>
            <a:r>
              <a:rPr lang="en-GB" sz="1200" dirty="0"/>
              <a:t>  </a:t>
            </a:r>
            <a:r>
              <a:rPr lang="en-GB" sz="1200" i="1" dirty="0"/>
              <a:t>Produce explanations for model predictions with each framework.</a:t>
            </a:r>
          </a:p>
          <a:p>
            <a:pPr marL="628650" lvl="1" indent="-171450">
              <a:buFont typeface="Courier New" panose="02070309020205020404" pitchFamily="49" charset="0"/>
              <a:buChar char="o"/>
            </a:pPr>
            <a:r>
              <a:rPr lang="en-GB" sz="1200" dirty="0"/>
              <a:t> In separate experiments, use LIME, SHAP, LORE, Anchors, and InterpretML to generate explanations for model predictions for each instance in the test data.</a:t>
            </a:r>
          </a:p>
          <a:p>
            <a:pPr marL="628650" lvl="1" indent="-171450">
              <a:buFont typeface="Courier New" panose="02070309020205020404" pitchFamily="49" charset="0"/>
              <a:buChar char="o"/>
            </a:pPr>
            <a:endParaRPr lang="en-GB" sz="800" dirty="0"/>
          </a:p>
          <a:p>
            <a:pPr>
              <a:buFont typeface="Arial" panose="020B0604020202020204" pitchFamily="34" charset="0"/>
              <a:buChar char="•"/>
            </a:pPr>
            <a:r>
              <a:rPr lang="en-GB" sz="1200" dirty="0"/>
              <a:t> </a:t>
            </a:r>
            <a:r>
              <a:rPr lang="en-GB" sz="1200" b="1" dirty="0"/>
              <a:t>O4: </a:t>
            </a:r>
            <a:r>
              <a:rPr lang="en-GB" sz="1200" i="1" dirty="0"/>
              <a:t>Differentiate the performance of each interpretability framework. </a:t>
            </a:r>
            <a:r>
              <a:rPr lang="en-IE" sz="1200" i="1" dirty="0"/>
              <a:t>(ElShawi et al., 2020)</a:t>
            </a:r>
            <a:endParaRPr lang="en-GB" sz="1200" i="1" dirty="0"/>
          </a:p>
          <a:p>
            <a:pPr marL="628650" lvl="1" indent="-171450">
              <a:buFont typeface="Courier New" panose="02070309020205020404" pitchFamily="49" charset="0"/>
              <a:buChar char="o"/>
            </a:pPr>
            <a:r>
              <a:rPr lang="en-GB" sz="1200" dirty="0"/>
              <a:t> Use pre-defined metrics (slide 8) to grade each framework. Determine if one framework demonstrates a clear numerical superiority across all metrics.</a:t>
            </a:r>
          </a:p>
          <a:p>
            <a:pPr marL="628650" lvl="1" indent="-171450">
              <a:buFont typeface="Courier New" panose="02070309020205020404" pitchFamily="49" charset="0"/>
              <a:buChar char="o"/>
            </a:pPr>
            <a:endParaRPr lang="en-GB" sz="900" dirty="0"/>
          </a:p>
          <a:p>
            <a:pPr>
              <a:buFont typeface="Arial" panose="020B0604020202020204" pitchFamily="34" charset="0"/>
              <a:buChar char="•"/>
            </a:pPr>
            <a:r>
              <a:rPr lang="en-GB" sz="1200" dirty="0"/>
              <a:t> </a:t>
            </a:r>
            <a:r>
              <a:rPr lang="en-GB" sz="1200" b="1" dirty="0"/>
              <a:t>O5:</a:t>
            </a:r>
            <a:r>
              <a:rPr lang="en-GB" sz="1200" dirty="0"/>
              <a:t> </a:t>
            </a:r>
            <a:r>
              <a:rPr lang="en-GB" sz="1200" i="1" dirty="0"/>
              <a:t>Summarise learnings from experiments to compare interpretability frameworks .</a:t>
            </a:r>
          </a:p>
          <a:p>
            <a:pPr marL="628650" lvl="1" indent="-171450">
              <a:buFont typeface="Courier New" panose="02070309020205020404" pitchFamily="49" charset="0"/>
              <a:buChar char="o"/>
            </a:pPr>
            <a:r>
              <a:rPr lang="en-GB" sz="1200" dirty="0"/>
              <a:t> Explain rationale for conclusions to research. Propose areas of further study.</a:t>
            </a:r>
          </a:p>
          <a:p>
            <a:pPr marL="628650" lvl="1" indent="-171450">
              <a:buFont typeface="Courier New" panose="02070309020205020404" pitchFamily="49" charset="0"/>
              <a:buChar char="o"/>
            </a:pPr>
            <a:endParaRPr lang="en-GB" sz="1200" dirty="0"/>
          </a:p>
          <a:p>
            <a:pPr marL="628650" lvl="1" indent="-171450">
              <a:buFont typeface="Courier New" panose="02070309020205020404" pitchFamily="49" charset="0"/>
              <a:buChar char="o"/>
            </a:pPr>
            <a:endParaRPr lang="en-GB" sz="1200" dirty="0"/>
          </a:p>
        </p:txBody>
      </p:sp>
    </p:spTree>
    <p:extLst>
      <p:ext uri="{BB962C8B-B14F-4D97-AF65-F5344CB8AC3E}">
        <p14:creationId xmlns:p14="http://schemas.microsoft.com/office/powerpoint/2010/main" val="3064552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4" name="TextBox 3">
            <a:extLst>
              <a:ext uri="{FF2B5EF4-FFF2-40B4-BE49-F238E27FC236}">
                <a16:creationId xmlns:a16="http://schemas.microsoft.com/office/drawing/2014/main" id="{D8AC3C64-D748-34B1-6202-870232351849}"/>
              </a:ext>
            </a:extLst>
          </p:cNvPr>
          <p:cNvSpPr txBox="1"/>
          <p:nvPr/>
        </p:nvSpPr>
        <p:spPr>
          <a:xfrm>
            <a:off x="1097280" y="1838635"/>
            <a:ext cx="10891156" cy="4409412"/>
          </a:xfrm>
          <a:prstGeom prst="rect">
            <a:avLst/>
          </a:prstGeom>
          <a:noFill/>
        </p:spPr>
        <p:txBody>
          <a:bodyPr wrap="square">
            <a:spAutoFit/>
          </a:bodyPr>
          <a:lstStyle/>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Adadi, A., &amp; Berrada, M. (2018). Peeking Inside the Black-Box: A Survey on Explainable Artificial Intelligence (XAI). </a:t>
            </a:r>
            <a:r>
              <a:rPr lang="en-US" sz="800" i="1" dirty="0">
                <a:effectLst/>
                <a:ea typeface="Calibri" panose="020F0502020204030204" pitchFamily="34" charset="0"/>
                <a:cs typeface="Times New Roman" panose="02020603050405020304" pitchFamily="18" charset="0"/>
              </a:rPr>
              <a:t>IEEE Access</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6</a:t>
            </a:r>
            <a:r>
              <a:rPr lang="en-US" sz="800" dirty="0">
                <a:effectLst/>
                <a:ea typeface="Calibri" panose="020F0502020204030204" pitchFamily="34" charset="0"/>
                <a:cs typeface="Times New Roman" panose="02020603050405020304" pitchFamily="18" charset="0"/>
              </a:rPr>
              <a:t>(52), 138–160. https://doi.org/10.1109/access.2018.2870052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Anowar, F., &amp; Sadaoui, S. (2020). Incremental Neural-Network Learning for Big Fraud Data. </a:t>
            </a:r>
            <a:r>
              <a:rPr lang="en-US" sz="800" i="1" dirty="0">
                <a:effectLst/>
                <a:ea typeface="Calibri" panose="020F0502020204030204" pitchFamily="34" charset="0"/>
                <a:cs typeface="Times New Roman" panose="02020603050405020304" pitchFamily="18" charset="0"/>
              </a:rPr>
              <a:t>2020 IEEE International Conference on Systems, Man, and Cybernetics (SMC)</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1</a:t>
            </a:r>
            <a:r>
              <a:rPr lang="en-US" sz="800" dirty="0">
                <a:effectLst/>
                <a:ea typeface="Calibri" panose="020F0502020204030204" pitchFamily="34" charset="0"/>
                <a:cs typeface="Times New Roman" panose="02020603050405020304" pitchFamily="18" charset="0"/>
              </a:rPr>
              <a:t>(1), 1–4. https://doi.org/10.1109/smc42975.2020.9283136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Batageri, A., &amp; Kumar, S. (2021). Credit card fraud detection using artificial neural network. </a:t>
            </a:r>
            <a:r>
              <a:rPr lang="en-US" sz="800" i="1" dirty="0">
                <a:effectLst/>
                <a:ea typeface="Calibri" panose="020F0502020204030204" pitchFamily="34" charset="0"/>
                <a:cs typeface="Times New Roman" panose="02020603050405020304" pitchFamily="18" charset="0"/>
              </a:rPr>
              <a:t>Global Transitions Proceedings</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2</a:t>
            </a:r>
            <a:r>
              <a:rPr lang="en-US" sz="800" dirty="0">
                <a:effectLst/>
                <a:ea typeface="Calibri" panose="020F0502020204030204" pitchFamily="34" charset="0"/>
                <a:cs typeface="Times New Roman" panose="02020603050405020304" pitchFamily="18" charset="0"/>
              </a:rPr>
              <a:t>(1), 35–41. https://doi.org/10.1016/j.gltp.2021.01.006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Dal Pozzolo, A., </a:t>
            </a:r>
            <a:r>
              <a:rPr lang="en-US" sz="800" dirty="0" err="1">
                <a:effectLst/>
                <a:ea typeface="Calibri" panose="020F0502020204030204" pitchFamily="34" charset="0"/>
                <a:cs typeface="Times New Roman" panose="02020603050405020304" pitchFamily="18" charset="0"/>
              </a:rPr>
              <a:t>Caelen</a:t>
            </a:r>
            <a:r>
              <a:rPr lang="en-US" sz="800" dirty="0">
                <a:effectLst/>
                <a:ea typeface="Calibri" panose="020F0502020204030204" pitchFamily="34" charset="0"/>
                <a:cs typeface="Times New Roman" panose="02020603050405020304" pitchFamily="18" charset="0"/>
              </a:rPr>
              <a:t>, O., Le Borgne, Y.-A., </a:t>
            </a:r>
            <a:r>
              <a:rPr lang="en-US" sz="800" dirty="0" err="1">
                <a:effectLst/>
                <a:ea typeface="Calibri" panose="020F0502020204030204" pitchFamily="34" charset="0"/>
                <a:cs typeface="Times New Roman" panose="02020603050405020304" pitchFamily="18" charset="0"/>
              </a:rPr>
              <a:t>Waterschoot</a:t>
            </a:r>
            <a:r>
              <a:rPr lang="en-US" sz="800" dirty="0">
                <a:effectLst/>
                <a:ea typeface="Calibri" panose="020F0502020204030204" pitchFamily="34" charset="0"/>
                <a:cs typeface="Times New Roman" panose="02020603050405020304" pitchFamily="18" charset="0"/>
              </a:rPr>
              <a:t>, S., &amp; </a:t>
            </a:r>
            <a:r>
              <a:rPr lang="en-US" sz="800" dirty="0" err="1">
                <a:effectLst/>
                <a:ea typeface="Calibri" panose="020F0502020204030204" pitchFamily="34" charset="0"/>
                <a:cs typeface="Times New Roman" panose="02020603050405020304" pitchFamily="18" charset="0"/>
              </a:rPr>
              <a:t>Bontempi</a:t>
            </a:r>
            <a:r>
              <a:rPr lang="en-US" sz="800" dirty="0">
                <a:effectLst/>
                <a:ea typeface="Calibri" panose="020F0502020204030204" pitchFamily="34" charset="0"/>
                <a:cs typeface="Times New Roman" panose="02020603050405020304" pitchFamily="18" charset="0"/>
              </a:rPr>
              <a:t>, G. (2014). Learned lessons in credit card fraud detection from a practitioner perspective. </a:t>
            </a:r>
            <a:r>
              <a:rPr lang="en-US" sz="800" i="1" dirty="0">
                <a:effectLst/>
                <a:ea typeface="Calibri" panose="020F0502020204030204" pitchFamily="34" charset="0"/>
                <a:cs typeface="Times New Roman" panose="02020603050405020304" pitchFamily="18" charset="0"/>
              </a:rPr>
              <a:t>Expert Systems with Applications</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41</a:t>
            </a:r>
            <a:r>
              <a:rPr lang="en-US" sz="800" dirty="0">
                <a:effectLst/>
                <a:ea typeface="Calibri" panose="020F0502020204030204" pitchFamily="34" charset="0"/>
                <a:cs typeface="Times New Roman" panose="02020603050405020304" pitchFamily="18" charset="0"/>
              </a:rPr>
              <a:t>(10), 4915–4928. https://doi.org/10.1016/j.eswa.2014.02.026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err="1">
                <a:effectLst/>
                <a:ea typeface="Calibri" panose="020F0502020204030204" pitchFamily="34" charset="0"/>
                <a:cs typeface="Times New Roman" panose="02020603050405020304" pitchFamily="18" charset="0"/>
              </a:rPr>
              <a:t>ElShawi</a:t>
            </a:r>
            <a:r>
              <a:rPr lang="en-US" sz="800" dirty="0">
                <a:effectLst/>
                <a:ea typeface="Calibri" panose="020F0502020204030204" pitchFamily="34" charset="0"/>
                <a:cs typeface="Times New Roman" panose="02020603050405020304" pitchFamily="18" charset="0"/>
              </a:rPr>
              <a:t>, R., </a:t>
            </a:r>
            <a:r>
              <a:rPr lang="en-US" sz="800" dirty="0" err="1">
                <a:effectLst/>
                <a:ea typeface="Calibri" panose="020F0502020204030204" pitchFamily="34" charset="0"/>
                <a:cs typeface="Times New Roman" panose="02020603050405020304" pitchFamily="18" charset="0"/>
              </a:rPr>
              <a:t>Sherif</a:t>
            </a:r>
            <a:r>
              <a:rPr lang="en-US" sz="800" dirty="0">
                <a:effectLst/>
                <a:ea typeface="Calibri" panose="020F0502020204030204" pitchFamily="34" charset="0"/>
                <a:cs typeface="Times New Roman" panose="02020603050405020304" pitchFamily="18" charset="0"/>
              </a:rPr>
              <a:t>, Y., Al‐</a:t>
            </a:r>
            <a:r>
              <a:rPr lang="en-US" sz="800" dirty="0" err="1">
                <a:effectLst/>
                <a:ea typeface="Calibri" panose="020F0502020204030204" pitchFamily="34" charset="0"/>
                <a:cs typeface="Times New Roman" panose="02020603050405020304" pitchFamily="18" charset="0"/>
              </a:rPr>
              <a:t>Mallah</a:t>
            </a:r>
            <a:r>
              <a:rPr lang="en-US" sz="800" dirty="0">
                <a:effectLst/>
                <a:ea typeface="Calibri" panose="020F0502020204030204" pitchFamily="34" charset="0"/>
                <a:cs typeface="Times New Roman" panose="02020603050405020304" pitchFamily="18" charset="0"/>
              </a:rPr>
              <a:t>, M., &amp; </a:t>
            </a:r>
            <a:r>
              <a:rPr lang="en-US" sz="800" dirty="0" err="1">
                <a:effectLst/>
                <a:ea typeface="Calibri" panose="020F0502020204030204" pitchFamily="34" charset="0"/>
                <a:cs typeface="Times New Roman" panose="02020603050405020304" pitchFamily="18" charset="0"/>
              </a:rPr>
              <a:t>Sakr</a:t>
            </a:r>
            <a:r>
              <a:rPr lang="en-US" sz="800" dirty="0">
                <a:effectLst/>
                <a:ea typeface="Calibri" panose="020F0502020204030204" pitchFamily="34" charset="0"/>
                <a:cs typeface="Times New Roman" panose="02020603050405020304" pitchFamily="18" charset="0"/>
              </a:rPr>
              <a:t>, S. (2020). Interpretability in healthcare: A comparative study of local machine learning interpretability techniques. </a:t>
            </a:r>
            <a:r>
              <a:rPr lang="en-US" sz="800" i="1" dirty="0">
                <a:effectLst/>
                <a:ea typeface="Calibri" panose="020F0502020204030204" pitchFamily="34" charset="0"/>
                <a:cs typeface="Times New Roman" panose="02020603050405020304" pitchFamily="18" charset="0"/>
              </a:rPr>
              <a:t>Computational Intelligence</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37</a:t>
            </a:r>
            <a:r>
              <a:rPr lang="en-US" sz="800" dirty="0">
                <a:effectLst/>
                <a:ea typeface="Calibri" panose="020F0502020204030204" pitchFamily="34" charset="0"/>
                <a:cs typeface="Times New Roman" panose="02020603050405020304" pitchFamily="18" charset="0"/>
              </a:rPr>
              <a:t>(4), 1633–1650. https://doi.org/10.1111/coin.12410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err="1">
                <a:effectLst/>
                <a:ea typeface="Calibri" panose="020F0502020204030204" pitchFamily="34" charset="0"/>
                <a:cs typeface="Times New Roman" panose="02020603050405020304" pitchFamily="18" charset="0"/>
              </a:rPr>
              <a:t>Guidotti</a:t>
            </a:r>
            <a:r>
              <a:rPr lang="en-US" sz="800" dirty="0">
                <a:effectLst/>
                <a:ea typeface="Calibri" panose="020F0502020204030204" pitchFamily="34" charset="0"/>
                <a:cs typeface="Times New Roman" panose="02020603050405020304" pitchFamily="18" charset="0"/>
              </a:rPr>
              <a:t>, R., </a:t>
            </a:r>
            <a:r>
              <a:rPr lang="en-US" sz="800" dirty="0" err="1">
                <a:effectLst/>
                <a:ea typeface="Calibri" panose="020F0502020204030204" pitchFamily="34" charset="0"/>
                <a:cs typeface="Times New Roman" panose="02020603050405020304" pitchFamily="18" charset="0"/>
              </a:rPr>
              <a:t>Monreale</a:t>
            </a:r>
            <a:r>
              <a:rPr lang="en-US" sz="800" dirty="0">
                <a:effectLst/>
                <a:ea typeface="Calibri" panose="020F0502020204030204" pitchFamily="34" charset="0"/>
                <a:cs typeface="Times New Roman" panose="02020603050405020304" pitchFamily="18" charset="0"/>
              </a:rPr>
              <a:t>, A., Giannotti, F., </a:t>
            </a:r>
            <a:r>
              <a:rPr lang="en-US" sz="800" dirty="0" err="1">
                <a:effectLst/>
                <a:ea typeface="Calibri" panose="020F0502020204030204" pitchFamily="34" charset="0"/>
                <a:cs typeface="Times New Roman" panose="02020603050405020304" pitchFamily="18" charset="0"/>
              </a:rPr>
              <a:t>Pedreschi</a:t>
            </a:r>
            <a:r>
              <a:rPr lang="en-US" sz="800" dirty="0">
                <a:effectLst/>
                <a:ea typeface="Calibri" panose="020F0502020204030204" pitchFamily="34" charset="0"/>
                <a:cs typeface="Times New Roman" panose="02020603050405020304" pitchFamily="18" charset="0"/>
              </a:rPr>
              <a:t>, D., Ruggieri, S., &amp; </a:t>
            </a:r>
            <a:r>
              <a:rPr lang="en-US" sz="800" dirty="0" err="1">
                <a:effectLst/>
                <a:ea typeface="Calibri" panose="020F0502020204030204" pitchFamily="34" charset="0"/>
                <a:cs typeface="Times New Roman" panose="02020603050405020304" pitchFamily="18" charset="0"/>
              </a:rPr>
              <a:t>Turini</a:t>
            </a:r>
            <a:r>
              <a:rPr lang="en-US" sz="800" dirty="0">
                <a:effectLst/>
                <a:ea typeface="Calibri" panose="020F0502020204030204" pitchFamily="34" charset="0"/>
                <a:cs typeface="Times New Roman" panose="02020603050405020304" pitchFamily="18" charset="0"/>
              </a:rPr>
              <a:t>, F. (2019). Factual and counterfactual explanations for black box decision making. </a:t>
            </a:r>
            <a:r>
              <a:rPr lang="en-US" sz="800" i="1" dirty="0">
                <a:effectLst/>
                <a:ea typeface="Calibri" panose="020F0502020204030204" pitchFamily="34" charset="0"/>
                <a:cs typeface="Times New Roman" panose="02020603050405020304" pitchFamily="18" charset="0"/>
              </a:rPr>
              <a:t>IEEE Intelligent Systems</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34</a:t>
            </a:r>
            <a:r>
              <a:rPr lang="en-US" sz="800" dirty="0">
                <a:effectLst/>
                <a:ea typeface="Calibri" panose="020F0502020204030204" pitchFamily="34" charset="0"/>
                <a:cs typeface="Times New Roman" panose="02020603050405020304" pitchFamily="18" charset="0"/>
              </a:rPr>
              <a:t>(6), 14–23. https://doi.org/10.1109/mis.2019.2957223 </a:t>
            </a:r>
          </a:p>
          <a:p>
            <a:pPr marL="457200" indent="-457200">
              <a:lnSpc>
                <a:spcPct val="200000"/>
              </a:lnSpc>
              <a:spcAft>
                <a:spcPts val="1000"/>
              </a:spcAft>
            </a:pPr>
            <a:r>
              <a:rPr lang="en-GB" sz="800" dirty="0">
                <a:effectLst/>
              </a:rPr>
              <a:t>Honegger, M. (2018, August 15). </a:t>
            </a:r>
            <a:r>
              <a:rPr lang="en-GB" sz="800" i="1" dirty="0">
                <a:effectLst/>
              </a:rPr>
              <a:t>Shedding light on Black Box Machine Learning Algorithms: Development of an axiomatic framework to assess the quality of methods that explain individual predictions</a:t>
            </a:r>
            <a:r>
              <a:rPr lang="en-GB" sz="800" dirty="0">
                <a:effectLst/>
              </a:rPr>
              <a:t>. arXiv.org. Retrieved December 4, 2022, from https://arxiv.org/abs/1808.05054v1 </a:t>
            </a: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Lundberg, S. M., &amp; Lee, S.-I. (2017). A Unified Approach to Interpreting Model Predictions. In </a:t>
            </a:r>
            <a:r>
              <a:rPr lang="en-US" sz="800" i="1" dirty="0">
                <a:effectLst/>
                <a:ea typeface="Calibri" panose="020F0502020204030204" pitchFamily="34" charset="0"/>
                <a:cs typeface="Times New Roman" panose="02020603050405020304" pitchFamily="18" charset="0"/>
              </a:rPr>
              <a:t>Advances in Neural Information Processing Systems 30 (NIPS 2017)</a:t>
            </a:r>
            <a:r>
              <a:rPr lang="en-US" sz="800" dirty="0">
                <a:effectLst/>
                <a:ea typeface="Calibri" panose="020F0502020204030204" pitchFamily="34" charset="0"/>
                <a:cs typeface="Times New Roman" panose="02020603050405020304" pitchFamily="18" charset="0"/>
              </a:rPr>
              <a:t> (Vol. 30). essay, </a:t>
            </a:r>
            <a:r>
              <a:rPr lang="en-US" sz="800" dirty="0" err="1">
                <a:effectLst/>
                <a:ea typeface="Calibri" panose="020F0502020204030204" pitchFamily="34" charset="0"/>
                <a:cs typeface="Times New Roman" panose="02020603050405020304" pitchFamily="18" charset="0"/>
              </a:rPr>
              <a:t>NeurIPS</a:t>
            </a:r>
            <a:r>
              <a:rPr lang="en-US" sz="800" dirty="0">
                <a:effectLst/>
                <a:ea typeface="Calibri" panose="020F0502020204030204" pitchFamily="34" charset="0"/>
                <a:cs typeface="Times New Roman" panose="02020603050405020304" pitchFamily="18" charset="0"/>
              </a:rPr>
              <a:t> Proceedings. </a:t>
            </a: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Priscilla, C. V., &amp; Prabha, D. P. (2020). Influence of optimizing </a:t>
            </a:r>
            <a:r>
              <a:rPr lang="en-US" sz="800" dirty="0" err="1">
                <a:effectLst/>
                <a:ea typeface="Calibri" panose="020F0502020204030204" pitchFamily="34" charset="0"/>
                <a:cs typeface="Times New Roman" panose="02020603050405020304" pitchFamily="18" charset="0"/>
              </a:rPr>
              <a:t>xgboost</a:t>
            </a:r>
            <a:r>
              <a:rPr lang="en-US" sz="800" dirty="0">
                <a:effectLst/>
                <a:ea typeface="Calibri" panose="020F0502020204030204" pitchFamily="34" charset="0"/>
                <a:cs typeface="Times New Roman" panose="02020603050405020304" pitchFamily="18" charset="0"/>
              </a:rPr>
              <a:t> to handle class imbalance in credit card fraud detection. </a:t>
            </a:r>
            <a:r>
              <a:rPr lang="en-US" sz="800" i="1" dirty="0">
                <a:effectLst/>
                <a:ea typeface="Calibri" panose="020F0502020204030204" pitchFamily="34" charset="0"/>
                <a:cs typeface="Times New Roman" panose="02020603050405020304" pitchFamily="18" charset="0"/>
              </a:rPr>
              <a:t>2020 Third International Conference on Smart Systems and Inventive Technology (ICSSIT)</a:t>
            </a:r>
            <a:r>
              <a:rPr lang="en-US" sz="800" dirty="0">
                <a:effectLst/>
                <a:ea typeface="Calibri" panose="020F0502020204030204" pitchFamily="34" charset="0"/>
                <a:cs typeface="Times New Roman" panose="02020603050405020304" pitchFamily="18" charset="0"/>
              </a:rPr>
              <a:t>, 1309–1315. https://doi.org/10.1109/icssit48917.2020.9214206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endParaRPr lang="en-IE" sz="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6121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4" name="TextBox 3">
            <a:extLst>
              <a:ext uri="{FF2B5EF4-FFF2-40B4-BE49-F238E27FC236}">
                <a16:creationId xmlns:a16="http://schemas.microsoft.com/office/drawing/2014/main" id="{4BE21B00-00E3-3009-A934-3D20FF9356A6}"/>
              </a:ext>
            </a:extLst>
          </p:cNvPr>
          <p:cNvSpPr txBox="1"/>
          <p:nvPr/>
        </p:nvSpPr>
        <p:spPr>
          <a:xfrm>
            <a:off x="1097280" y="1828437"/>
            <a:ext cx="11013855" cy="3906711"/>
          </a:xfrm>
          <a:prstGeom prst="rect">
            <a:avLst/>
          </a:prstGeom>
          <a:noFill/>
        </p:spPr>
        <p:txBody>
          <a:bodyPr wrap="square">
            <a:spAutoFit/>
          </a:bodyPr>
          <a:lstStyle/>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Psychoula, I., Gutmann, A., </a:t>
            </a:r>
            <a:r>
              <a:rPr lang="en-US" sz="800" dirty="0" err="1">
                <a:effectLst/>
                <a:ea typeface="Calibri" panose="020F0502020204030204" pitchFamily="34" charset="0"/>
                <a:cs typeface="Times New Roman" panose="02020603050405020304" pitchFamily="18" charset="0"/>
              </a:rPr>
              <a:t>Mainali</a:t>
            </a:r>
            <a:r>
              <a:rPr lang="en-US" sz="800" dirty="0">
                <a:effectLst/>
                <a:ea typeface="Calibri" panose="020F0502020204030204" pitchFamily="34" charset="0"/>
                <a:cs typeface="Times New Roman" panose="02020603050405020304" pitchFamily="18" charset="0"/>
              </a:rPr>
              <a:t>, P., Lee, S. H., Dunphy, P., &amp; </a:t>
            </a:r>
            <a:r>
              <a:rPr lang="en-US" sz="800" dirty="0" err="1">
                <a:effectLst/>
                <a:ea typeface="Calibri" panose="020F0502020204030204" pitchFamily="34" charset="0"/>
                <a:cs typeface="Times New Roman" panose="02020603050405020304" pitchFamily="18" charset="0"/>
              </a:rPr>
              <a:t>Petitcolas</a:t>
            </a:r>
            <a:r>
              <a:rPr lang="en-US" sz="800" dirty="0">
                <a:effectLst/>
                <a:ea typeface="Calibri" panose="020F0502020204030204" pitchFamily="34" charset="0"/>
                <a:cs typeface="Times New Roman" panose="02020603050405020304" pitchFamily="18" charset="0"/>
              </a:rPr>
              <a:t>, F. (2021). Explainable Machine Learning for Fraud Detection. </a:t>
            </a:r>
            <a:r>
              <a:rPr lang="en-US" sz="800" i="1" dirty="0">
                <a:effectLst/>
                <a:ea typeface="Calibri" panose="020F0502020204030204" pitchFamily="34" charset="0"/>
                <a:cs typeface="Times New Roman" panose="02020603050405020304" pitchFamily="18" charset="0"/>
              </a:rPr>
              <a:t>Computer</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54</a:t>
            </a:r>
            <a:r>
              <a:rPr lang="en-US" sz="800" dirty="0">
                <a:effectLst/>
                <a:ea typeface="Calibri" panose="020F0502020204030204" pitchFamily="34" charset="0"/>
                <a:cs typeface="Times New Roman" panose="02020603050405020304" pitchFamily="18" charset="0"/>
              </a:rPr>
              <a:t>(10), 49–59. https://doi.org/10.1109/mc.2021.3081249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Ribeiro, M. T., Singh, S., &amp; </a:t>
            </a:r>
            <a:r>
              <a:rPr lang="en-US" sz="800" dirty="0" err="1">
                <a:effectLst/>
                <a:ea typeface="Calibri" panose="020F0502020204030204" pitchFamily="34" charset="0"/>
                <a:cs typeface="Times New Roman" panose="02020603050405020304" pitchFamily="18" charset="0"/>
              </a:rPr>
              <a:t>Guestrin</a:t>
            </a:r>
            <a:r>
              <a:rPr lang="en-US" sz="800" dirty="0">
                <a:effectLst/>
                <a:ea typeface="Calibri" panose="020F0502020204030204" pitchFamily="34" charset="0"/>
                <a:cs typeface="Times New Roman" panose="02020603050405020304" pitchFamily="18" charset="0"/>
              </a:rPr>
              <a:t>, C. (2016). "why should I trust you?" Explaining the Predictions of Any Classifier. </a:t>
            </a:r>
            <a:r>
              <a:rPr lang="en-US" sz="800" i="1" dirty="0">
                <a:effectLst/>
                <a:ea typeface="Calibri" panose="020F0502020204030204" pitchFamily="34" charset="0"/>
                <a:cs typeface="Times New Roman" panose="02020603050405020304" pitchFamily="18" charset="0"/>
              </a:rPr>
              <a:t>Proceedings of the 22nd ACM SIGKDD International Conference on Knowledge Discovery and Data Mining</a:t>
            </a:r>
            <a:r>
              <a:rPr lang="en-US" sz="800" dirty="0">
                <a:effectLst/>
                <a:ea typeface="Calibri" panose="020F0502020204030204" pitchFamily="34" charset="0"/>
                <a:cs typeface="Times New Roman" panose="02020603050405020304" pitchFamily="18" charset="0"/>
              </a:rPr>
              <a:t>, 1135–1144. https://doi.org/10.1145/2939672.2939778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Sharma, A., &amp; Bathla, N. (2020). </a:t>
            </a:r>
            <a:r>
              <a:rPr lang="en-US" sz="800" i="1" dirty="0">
                <a:effectLst/>
                <a:ea typeface="Calibri" panose="020F0502020204030204" pitchFamily="34" charset="0"/>
                <a:cs typeface="Times New Roman" panose="02020603050405020304" pitchFamily="18" charset="0"/>
              </a:rPr>
              <a:t>Review on Credit Card Fraud Detection and Classification by Machine Learning and Data Mining Approaches</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6</a:t>
            </a:r>
            <a:r>
              <a:rPr lang="en-US" sz="800" dirty="0">
                <a:effectLst/>
                <a:ea typeface="Calibri" panose="020F0502020204030204" pitchFamily="34" charset="0"/>
                <a:cs typeface="Times New Roman" panose="02020603050405020304" pitchFamily="18" charset="0"/>
              </a:rPr>
              <a:t>(4), 687–692. Retrieved from https://www.semanticscholar.org/paper/Review-on-credit-card-fraud-detection-and-by-and-Sharma-Bathla/b6c839cadb4c6281a934a8788fec93d5482e6af4.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Sharma, P., &amp; Priyanka, S. (2020). Credit card fraud detection using Deep Learning based on neural network and auto encoder. </a:t>
            </a:r>
            <a:r>
              <a:rPr lang="en-US" sz="800" i="1" dirty="0">
                <a:effectLst/>
                <a:ea typeface="Calibri" panose="020F0502020204030204" pitchFamily="34" charset="0"/>
                <a:cs typeface="Times New Roman" panose="02020603050405020304" pitchFamily="18" charset="0"/>
              </a:rPr>
              <a:t>International Journal of Engineering and Advanced Technology</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9</a:t>
            </a:r>
            <a:r>
              <a:rPr lang="en-US" sz="800" dirty="0">
                <a:effectLst/>
                <a:ea typeface="Calibri" panose="020F0502020204030204" pitchFamily="34" charset="0"/>
                <a:cs typeface="Times New Roman" panose="02020603050405020304" pitchFamily="18" charset="0"/>
              </a:rPr>
              <a:t>(5), 1140–1143. https://doi.org/10.35940/ijeat.e9934.069520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err="1">
                <a:effectLst/>
                <a:ea typeface="Calibri" panose="020F0502020204030204" pitchFamily="34" charset="0"/>
                <a:cs typeface="Times New Roman" panose="02020603050405020304" pitchFamily="18" charset="0"/>
              </a:rPr>
              <a:t>Sinanc</a:t>
            </a:r>
            <a:r>
              <a:rPr lang="en-US" sz="800" dirty="0">
                <a:effectLst/>
                <a:ea typeface="Calibri" panose="020F0502020204030204" pitchFamily="34" charset="0"/>
                <a:cs typeface="Times New Roman" panose="02020603050405020304" pitchFamily="18" charset="0"/>
              </a:rPr>
              <a:t>, D., </a:t>
            </a:r>
            <a:r>
              <a:rPr lang="en-US" sz="800" dirty="0" err="1">
                <a:effectLst/>
                <a:ea typeface="Calibri" panose="020F0502020204030204" pitchFamily="34" charset="0"/>
                <a:cs typeface="Times New Roman" panose="02020603050405020304" pitchFamily="18" charset="0"/>
              </a:rPr>
              <a:t>Demirezen</a:t>
            </a:r>
            <a:r>
              <a:rPr lang="en-US" sz="800" dirty="0">
                <a:effectLst/>
                <a:ea typeface="Calibri" panose="020F0502020204030204" pitchFamily="34" charset="0"/>
                <a:cs typeface="Times New Roman" panose="02020603050405020304" pitchFamily="18" charset="0"/>
              </a:rPr>
              <a:t>, U., &amp; </a:t>
            </a:r>
            <a:r>
              <a:rPr lang="en-US" sz="800" dirty="0" err="1">
                <a:effectLst/>
                <a:ea typeface="Calibri" panose="020F0502020204030204" pitchFamily="34" charset="0"/>
                <a:cs typeface="Times New Roman" panose="02020603050405020304" pitchFamily="18" charset="0"/>
              </a:rPr>
              <a:t>Sağıroğlu</a:t>
            </a:r>
            <a:r>
              <a:rPr lang="en-US" sz="800" dirty="0">
                <a:effectLst/>
                <a:ea typeface="Calibri" panose="020F0502020204030204" pitchFamily="34" charset="0"/>
                <a:cs typeface="Times New Roman" panose="02020603050405020304" pitchFamily="18" charset="0"/>
              </a:rPr>
              <a:t>, Ş. (2021). Explainable Credit Card Fraud Detection with Image Conversion. </a:t>
            </a:r>
            <a:r>
              <a:rPr lang="en-US" sz="800" i="1" dirty="0">
                <a:effectLst/>
                <a:ea typeface="Calibri" panose="020F0502020204030204" pitchFamily="34" charset="0"/>
                <a:cs typeface="Times New Roman" panose="02020603050405020304" pitchFamily="18" charset="0"/>
              </a:rPr>
              <a:t>ADCAIJ: Advances in Distributed Computing and Artificial Intelligence Journal</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10</a:t>
            </a:r>
            <a:r>
              <a:rPr lang="en-US" sz="800" dirty="0">
                <a:effectLst/>
                <a:ea typeface="Calibri" panose="020F0502020204030204" pitchFamily="34" charset="0"/>
                <a:cs typeface="Times New Roman" panose="02020603050405020304" pitchFamily="18" charset="0"/>
              </a:rPr>
              <a:t>(1), 63–76. https://doi.org/10.14201/adcaij20211016376 A new explainable artificial intelligence approach is ... presented. In this way, feature relationships that have a dominant effect on fraud detection are revealed.</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Vilone, G., &amp; Longo, L. (2021). A quantitative evaluation of global, rule-based explanations of Post-Hoc, model agnostic methods. </a:t>
            </a:r>
            <a:r>
              <a:rPr lang="en-US" sz="800" i="1" dirty="0">
                <a:effectLst/>
                <a:ea typeface="Calibri" panose="020F0502020204030204" pitchFamily="34" charset="0"/>
                <a:cs typeface="Times New Roman" panose="02020603050405020304" pitchFamily="18" charset="0"/>
              </a:rPr>
              <a:t>Frontiers in Artificial Intelligence</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4</a:t>
            </a:r>
            <a:r>
              <a:rPr lang="en-US" sz="800" dirty="0">
                <a:effectLst/>
                <a:ea typeface="Calibri" panose="020F0502020204030204" pitchFamily="34" charset="0"/>
                <a:cs typeface="Times New Roman" panose="02020603050405020304" pitchFamily="18" charset="0"/>
              </a:rPr>
              <a:t>. https://doi.org/10.3389/frai.2021.717899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Vilone, G., &amp; Longo, L. (2021). Classification of explainable artificial intelligence methods through their output formats. </a:t>
            </a:r>
            <a:r>
              <a:rPr lang="en-US" sz="800" i="1" dirty="0">
                <a:effectLst/>
                <a:ea typeface="Calibri" panose="020F0502020204030204" pitchFamily="34" charset="0"/>
                <a:cs typeface="Times New Roman" panose="02020603050405020304" pitchFamily="18" charset="0"/>
              </a:rPr>
              <a:t>Machine Learning and Knowledge Extraction</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3</a:t>
            </a:r>
            <a:r>
              <a:rPr lang="en-US" sz="800" dirty="0">
                <a:effectLst/>
                <a:ea typeface="Calibri" panose="020F0502020204030204" pitchFamily="34" charset="0"/>
                <a:cs typeface="Times New Roman" panose="02020603050405020304" pitchFamily="18" charset="0"/>
              </a:rPr>
              <a:t>(3), 615–661. https://doi.org/10.3390/make3030032 </a:t>
            </a:r>
            <a:endParaRPr lang="en-IE" sz="800" dirty="0">
              <a:effectLst/>
              <a:ea typeface="Calibri" panose="020F0502020204030204" pitchFamily="34" charset="0"/>
              <a:cs typeface="Times New Roman" panose="02020603050405020304" pitchFamily="18" charset="0"/>
            </a:endParaRPr>
          </a:p>
          <a:p>
            <a:pPr marL="457200" indent="-457200">
              <a:lnSpc>
                <a:spcPct val="200000"/>
              </a:lnSpc>
              <a:spcAft>
                <a:spcPts val="1000"/>
              </a:spcAft>
            </a:pPr>
            <a:r>
              <a:rPr lang="en-US" sz="800" dirty="0">
                <a:effectLst/>
                <a:ea typeface="Calibri" panose="020F0502020204030204" pitchFamily="34" charset="0"/>
                <a:cs typeface="Times New Roman" panose="02020603050405020304" pitchFamily="18" charset="0"/>
              </a:rPr>
              <a:t>Vilone, G., &amp; Longo, L. (2021). Notions of explainability and evaluation approaches for Explainable Artificial Intelligence. </a:t>
            </a:r>
            <a:r>
              <a:rPr lang="en-US" sz="800" i="1" dirty="0">
                <a:effectLst/>
                <a:ea typeface="Calibri" panose="020F0502020204030204" pitchFamily="34" charset="0"/>
                <a:cs typeface="Times New Roman" panose="02020603050405020304" pitchFamily="18" charset="0"/>
              </a:rPr>
              <a:t>Information Fusion</a:t>
            </a:r>
            <a:r>
              <a:rPr lang="en-US" sz="800" dirty="0">
                <a:effectLst/>
                <a:ea typeface="Calibri" panose="020F0502020204030204" pitchFamily="34" charset="0"/>
                <a:cs typeface="Times New Roman" panose="02020603050405020304" pitchFamily="18" charset="0"/>
              </a:rPr>
              <a:t>, </a:t>
            </a:r>
            <a:r>
              <a:rPr lang="en-US" sz="800" i="1" dirty="0">
                <a:effectLst/>
                <a:ea typeface="Calibri" panose="020F0502020204030204" pitchFamily="34" charset="0"/>
                <a:cs typeface="Times New Roman" panose="02020603050405020304" pitchFamily="18" charset="0"/>
              </a:rPr>
              <a:t>76</a:t>
            </a:r>
            <a:r>
              <a:rPr lang="en-US" sz="800" dirty="0">
                <a:effectLst/>
                <a:ea typeface="Calibri" panose="020F0502020204030204" pitchFamily="34" charset="0"/>
                <a:cs typeface="Times New Roman" panose="02020603050405020304" pitchFamily="18" charset="0"/>
              </a:rPr>
              <a:t>, 89–106. https://doi.org/10.1016/j.inffus.2021.05.009 </a:t>
            </a:r>
            <a:endParaRPr lang="en-IE" sz="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2174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Performance Metrics for Experiments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1920239"/>
            <a:ext cx="10985863" cy="4310744"/>
          </a:xfrm>
        </p:spPr>
        <p:txBody>
          <a:bodyPr>
            <a:normAutofit fontScale="85000" lnSpcReduction="20000"/>
          </a:bodyPr>
          <a:lstStyle/>
          <a:p>
            <a:pPr marL="0" indent="0">
              <a:buNone/>
            </a:pPr>
            <a:r>
              <a:rPr lang="en-GB" sz="1700" b="1" dirty="0"/>
              <a:t>Explainability Metrics </a:t>
            </a:r>
            <a:r>
              <a:rPr lang="en-GB" sz="1200" i="1" dirty="0"/>
              <a:t>(based on explainability framework comparison research by </a:t>
            </a:r>
            <a:r>
              <a:rPr lang="en-IE" sz="1200" i="1" dirty="0"/>
              <a:t>(Guidotti et al., 2019); (Honegger, 2018); (ElShawi et al., 2020)</a:t>
            </a:r>
            <a:r>
              <a:rPr lang="en-GB" sz="1200" b="1" i="1" dirty="0"/>
              <a:t>;</a:t>
            </a:r>
          </a:p>
          <a:p>
            <a:pPr marL="457200" indent="-457200">
              <a:buFont typeface="+mj-lt"/>
              <a:buAutoNum type="arabicPeriod"/>
            </a:pPr>
            <a:r>
              <a:rPr lang="en-GB" sz="1500" i="1" dirty="0"/>
              <a:t>Fidelity. </a:t>
            </a:r>
            <a:r>
              <a:rPr lang="en-GB" sz="1500" dirty="0"/>
              <a:t>A measure of the matching decisions from the interpretable predictor against the decisions from the ‘black box’ model.</a:t>
            </a:r>
          </a:p>
          <a:p>
            <a:pPr marL="457200" indent="-457200">
              <a:buFont typeface="+mj-lt"/>
              <a:buAutoNum type="arabicPeriod"/>
            </a:pPr>
            <a:r>
              <a:rPr lang="en-GB" sz="1500" i="1" dirty="0"/>
              <a:t>Stability</a:t>
            </a:r>
            <a:r>
              <a:rPr lang="en-GB" sz="1500" dirty="0"/>
              <a:t>. Instances belonging to the same class have comparable explanations. K-means clustering applied to explanations for each instance in test data. Measure the number of explanations in both clusters (fraud/non-fraud) that match predicted class for instance from NN model.</a:t>
            </a:r>
          </a:p>
          <a:p>
            <a:pPr marL="457200" indent="-457200">
              <a:buFont typeface="+mj-lt"/>
              <a:buAutoNum type="arabicPeriod"/>
            </a:pPr>
            <a:r>
              <a:rPr lang="en-GB" sz="1500" i="1" dirty="0">
                <a:solidFill>
                  <a:schemeClr val="tx1"/>
                </a:solidFill>
              </a:rPr>
              <a:t>Separability</a:t>
            </a:r>
            <a:r>
              <a:rPr lang="en-GB" sz="1500" dirty="0">
                <a:solidFill>
                  <a:schemeClr val="tx1"/>
                </a:solidFill>
              </a:rPr>
              <a:t>: Dissimilar instances must have dissimilar explanations. Take subset of test data and determine for each individual instance the number of duplicate explanations in entire subset, if any.</a:t>
            </a:r>
          </a:p>
          <a:p>
            <a:pPr marL="457200" indent="-457200">
              <a:buFont typeface="+mj-lt"/>
              <a:buAutoNum type="arabicPeriod"/>
            </a:pPr>
            <a:r>
              <a:rPr lang="en-GB" sz="1500" i="1" dirty="0">
                <a:solidFill>
                  <a:schemeClr val="tx1"/>
                </a:solidFill>
              </a:rPr>
              <a:t>Similarity</a:t>
            </a:r>
            <a:r>
              <a:rPr lang="en-GB" sz="1500" dirty="0">
                <a:solidFill>
                  <a:schemeClr val="tx1"/>
                </a:solidFill>
              </a:rPr>
              <a:t>: Cluster test data instances into Fraud/non-Fraud clusters. Normalise explanations and calculate Euclidean distances between instances in both clusters.  Smaller mean pairwise distance = better explainability framework metric.</a:t>
            </a:r>
          </a:p>
          <a:p>
            <a:pPr marL="457200" indent="-457200">
              <a:buFont typeface="+mj-lt"/>
              <a:buAutoNum type="arabicPeriod"/>
            </a:pPr>
            <a:r>
              <a:rPr lang="en-GB" sz="1500" i="1" dirty="0">
                <a:solidFill>
                  <a:schemeClr val="tx1"/>
                </a:solidFill>
              </a:rPr>
              <a:t>Time</a:t>
            </a:r>
            <a:r>
              <a:rPr lang="en-GB" sz="1500" dirty="0">
                <a:solidFill>
                  <a:schemeClr val="tx1"/>
                </a:solidFill>
              </a:rPr>
              <a:t>: Average time taken, in seconds, by the interpretability framework to output a set of explanations. (Similar Cloud environments are applied to all experiments).</a:t>
            </a:r>
            <a:endParaRPr lang="en-GB" sz="1500" b="1" i="1" dirty="0">
              <a:solidFill>
                <a:schemeClr val="tx1"/>
              </a:solidFill>
            </a:endParaRPr>
          </a:p>
          <a:p>
            <a:pPr marL="0" indent="0">
              <a:buNone/>
            </a:pPr>
            <a:r>
              <a:rPr lang="en-GB" sz="1700" b="1" dirty="0">
                <a:solidFill>
                  <a:schemeClr val="tx1"/>
                </a:solidFill>
              </a:rPr>
              <a:t>Metrics to apply to any meaningful credit card fraud detection model;</a:t>
            </a:r>
          </a:p>
          <a:p>
            <a:pPr marL="457200" indent="-457200">
              <a:buFont typeface="+mj-lt"/>
              <a:buAutoNum type="arabicPeriod"/>
            </a:pPr>
            <a:r>
              <a:rPr lang="en-GB" sz="1500" b="1" i="1" dirty="0">
                <a:effectLst/>
                <a:ea typeface="Times New Roman" panose="02020603050405020304" pitchFamily="18" charset="0"/>
              </a:rPr>
              <a:t>F1</a:t>
            </a:r>
            <a:r>
              <a:rPr lang="en-GB" sz="1500" dirty="0">
                <a:effectLst/>
                <a:ea typeface="Times New Roman" panose="02020603050405020304" pitchFamily="18" charset="0"/>
              </a:rPr>
              <a:t>  and </a:t>
            </a:r>
            <a:r>
              <a:rPr lang="en-GB" sz="1500" b="1" i="1" dirty="0">
                <a:effectLst/>
                <a:ea typeface="Times New Roman" panose="02020603050405020304" pitchFamily="18" charset="0"/>
              </a:rPr>
              <a:t>Recall</a:t>
            </a:r>
            <a:r>
              <a:rPr lang="en-GB" sz="1500" dirty="0">
                <a:effectLst/>
                <a:ea typeface="Times New Roman" panose="02020603050405020304" pitchFamily="18" charset="0"/>
              </a:rPr>
              <a:t> are better score for credit card fraud detection problems, as opposed to simple accuracy, because of the uneven class distribution seen in many credit card datasets. Taking comparative NN fraud detection experiments from Sinac et al. (2021) and </a:t>
            </a:r>
            <a:r>
              <a:rPr lang="en-GB" sz="1500" dirty="0">
                <a:ea typeface="Times New Roman" panose="02020603050405020304" pitchFamily="18" charset="0"/>
              </a:rPr>
              <a:t>Anowar &amp; Sadaoui (2020)</a:t>
            </a:r>
            <a:r>
              <a:rPr lang="en-GB" sz="1500" dirty="0">
                <a:effectLst/>
                <a:ea typeface="Times New Roman" panose="02020603050405020304" pitchFamily="18" charset="0"/>
              </a:rPr>
              <a:t>, a target threshold of </a:t>
            </a:r>
            <a:r>
              <a:rPr lang="en-GB" sz="1500" b="1" dirty="0">
                <a:effectLst/>
                <a:ea typeface="Times New Roman" panose="02020603050405020304" pitchFamily="18" charset="0"/>
              </a:rPr>
              <a:t>&gt;= 0.85  and &gt;=0.9 </a:t>
            </a:r>
            <a:r>
              <a:rPr lang="en-GB" sz="1500" dirty="0">
                <a:effectLst/>
                <a:ea typeface="Times New Roman" panose="02020603050405020304" pitchFamily="18" charset="0"/>
              </a:rPr>
              <a:t>will apply for F</a:t>
            </a:r>
            <a:r>
              <a:rPr lang="en-GB" sz="1500" dirty="0">
                <a:ea typeface="Times New Roman" panose="02020603050405020304" pitchFamily="18" charset="0"/>
              </a:rPr>
              <a:t>1 and Recall, respectively, </a:t>
            </a:r>
            <a:r>
              <a:rPr lang="en-GB" sz="1500" dirty="0">
                <a:effectLst/>
                <a:ea typeface="Times New Roman" panose="02020603050405020304" pitchFamily="18" charset="0"/>
              </a:rPr>
              <a:t>to the NN model created in the initial experiment steps. This will ensure that a performant NN model has been created prior to the measurements of the results from the five experiments on the separate interpretability frameworks. </a:t>
            </a:r>
            <a:endParaRPr lang="en-GB" sz="2000" dirty="0"/>
          </a:p>
          <a:p>
            <a:pPr>
              <a:buFont typeface="Arial" panose="020B0604020202020204" pitchFamily="34" charset="0"/>
              <a:buChar char="•"/>
            </a:pPr>
            <a:endParaRPr lang="en-GB" sz="2000" dirty="0"/>
          </a:p>
          <a:p>
            <a:endParaRPr lang="en-GB" sz="2000" dirty="0"/>
          </a:p>
          <a:p>
            <a:endParaRPr lang="en-IE" sz="2000" dirty="0"/>
          </a:p>
        </p:txBody>
      </p:sp>
    </p:spTree>
    <p:extLst>
      <p:ext uri="{BB962C8B-B14F-4D97-AF65-F5344CB8AC3E}">
        <p14:creationId xmlns:p14="http://schemas.microsoft.com/office/powerpoint/2010/main" val="1886158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2261</TotalTime>
  <Words>2834</Words>
  <Application>Microsoft Office PowerPoint</Application>
  <PresentationFormat>Widescreen</PresentationFormat>
  <Paragraphs>97</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Courier New</vt:lpstr>
      <vt:lpstr>Franklin Gothic Book</vt:lpstr>
      <vt:lpstr>1_RetrospectVTI</vt:lpstr>
      <vt:lpstr>Research Design + Proposal Writing (CA2) - Research Question -  Hypothesis -  Refined Design</vt:lpstr>
      <vt:lpstr>Domain, scope, assumptions, limitations and delimitations of research - ACM 2012</vt:lpstr>
      <vt:lpstr>Gaps in the literature and research question</vt:lpstr>
      <vt:lpstr>Hypothesis + Research Methods</vt:lpstr>
      <vt:lpstr>General + Specific Research Objectives for experimental purposes towards hypothesis testing using statistical tools</vt:lpstr>
      <vt:lpstr>Bibliography</vt:lpstr>
      <vt:lpstr>Bibliography</vt:lpstr>
      <vt:lpstr>Performance Metrics for Experiments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Ciaran Finnegan</dc:creator>
  <cp:lastModifiedBy>Ciaran Finnegan</cp:lastModifiedBy>
  <cp:revision>218</cp:revision>
  <dcterms:created xsi:type="dcterms:W3CDTF">2020-09-18T17:24:14Z</dcterms:created>
  <dcterms:modified xsi:type="dcterms:W3CDTF">2022-12-04T18:04:39Z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2022-11-03T16:49:41Z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4bfc8473-b4f8-4a68-83c6-6b4fc5438261</vt:lpwstr>
  </property>
  <property fmtid="{D5CDD505-2E9C-101B-9397-08002B2CF9AE}" pid="7" name="MSIP_Label_defa4170-0d19-0005-0004-bc88714345d2_ActionId">
    <vt:lpwstr>c27a6cdb-47ff-4f52-8877-9ad1ff09a8b7</vt:lpwstr>
  </property>
  <property fmtid="{D5CDD505-2E9C-101B-9397-08002B2CF9AE}" pid="8" name="MSIP_Label_defa4170-0d19-0005-0004-bc88714345d2_ContentBits">
    <vt:lpwstr>0</vt:lpwstr>
  </property>
</Properties>
</file>