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74" r:id="rId5"/>
    <p:sldId id="257" r:id="rId6"/>
    <p:sldId id="294" r:id="rId7"/>
    <p:sldId id="293" r:id="rId8"/>
    <p:sldId id="273"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8" autoAdjust="0"/>
    <p:restoredTop sz="94660"/>
  </p:normalViewPr>
  <p:slideViewPr>
    <p:cSldViewPr snapToGrid="0" showGuides="1">
      <p:cViewPr varScale="1">
        <p:scale>
          <a:sx n="63" d="100"/>
          <a:sy n="63" d="100"/>
        </p:scale>
        <p:origin x="820"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3/18/2022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3/18/2022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3/18/2022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3/18/2022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 – Slide 1)</a:t>
            </a:r>
          </a:p>
        </p:txBody>
      </p:sp>
      <p:sp>
        <p:nvSpPr>
          <p:cNvPr id="14" name="Content Placeholder 13"/>
          <p:cNvSpPr>
            <a:spLocks noGrp="1"/>
          </p:cNvSpPr>
          <p:nvPr>
            <p:ph idx="1"/>
          </p:nvPr>
        </p:nvSpPr>
        <p:spPr>
          <a:xfrm>
            <a:off x="1104899" y="1600200"/>
            <a:ext cx="10592519" cy="4572000"/>
          </a:xfrm>
        </p:spPr>
        <p:txBody>
          <a:bodyPr>
            <a:normAutofit/>
          </a:bodyPr>
          <a:lstStyle/>
          <a:p>
            <a:r>
              <a:rPr lang="en-IE" sz="1400" dirty="0"/>
              <a:t>Def: In the context of Data Science ‘Archival Research’ is a strategy that draws from existing stores of data and looks to find a statistical meaning in the information in that dataset or group of datasets. </a:t>
            </a:r>
          </a:p>
          <a:p>
            <a:r>
              <a:rPr lang="en-IE" sz="1400" dirty="0"/>
              <a:t>For Example; I cover later in the slide deck the use of historical bank account transaction data for fraud research, or it could be pre-existing house price data used to predict new values. This Research Onion looks at the characteristics of this research.</a:t>
            </a:r>
          </a:p>
          <a:p>
            <a:r>
              <a:rPr lang="en-IE" sz="1400" dirty="0"/>
              <a:t>I describe the research philosophy in terms of Epistemology</a:t>
            </a:r>
            <a:r>
              <a:rPr lang="en-US" sz="1400" dirty="0"/>
              <a:t>: </a:t>
            </a:r>
            <a:r>
              <a:rPr lang="en-GB" sz="1400" b="0" i="0" dirty="0">
                <a:solidFill>
                  <a:srgbClr val="494949"/>
                </a:solidFill>
                <a:effectLst/>
                <a:latin typeface="Georgia" panose="02040502050405020303" pitchFamily="18" charset="0"/>
              </a:rPr>
              <a:t>how can we figure out what reality is, and what the limits of this knowledge are. </a:t>
            </a:r>
            <a:endParaRPr lang="en-US" sz="1600" dirty="0"/>
          </a:p>
          <a:p>
            <a:pPr lvl="1"/>
            <a:r>
              <a:rPr lang="en-IE" sz="1400" dirty="0"/>
              <a:t>I’ve also described the research philosophy in terms of ‘</a:t>
            </a:r>
            <a:r>
              <a:rPr lang="en-IE" sz="1400" b="1" dirty="0"/>
              <a:t>Positivism</a:t>
            </a:r>
            <a:r>
              <a:rPr lang="en-IE" sz="1400" dirty="0"/>
              <a:t>:’ W</a:t>
            </a:r>
            <a:r>
              <a:rPr lang="en-GB" sz="1400" b="0" i="0" dirty="0">
                <a:solidFill>
                  <a:srgbClr val="494949"/>
                </a:solidFill>
                <a:effectLst/>
              </a:rPr>
              <a:t>hat is being studied in this instance can only be done so </a:t>
            </a:r>
            <a:r>
              <a:rPr lang="en-GB" sz="1400" b="1" i="0" dirty="0">
                <a:solidFill>
                  <a:srgbClr val="494949"/>
                </a:solidFill>
                <a:effectLst/>
              </a:rPr>
              <a:t>objectively and </a:t>
            </a:r>
            <a:r>
              <a:rPr lang="en-GB" sz="1400" b="0" i="0" dirty="0">
                <a:solidFill>
                  <a:srgbClr val="494949"/>
                </a:solidFill>
                <a:effectLst/>
              </a:rPr>
              <a:t>through </a:t>
            </a:r>
            <a:r>
              <a:rPr lang="en-GB" sz="1400" b="1" i="0" dirty="0">
                <a:solidFill>
                  <a:srgbClr val="494949"/>
                </a:solidFill>
                <a:effectLst/>
              </a:rPr>
              <a:t>empirical research</a:t>
            </a:r>
            <a:r>
              <a:rPr lang="en-GB" sz="1400" b="0" i="0" dirty="0">
                <a:solidFill>
                  <a:srgbClr val="494949"/>
                </a:solidFill>
                <a:effectLst/>
              </a:rPr>
              <a:t>, which is based on measurement and observation. </a:t>
            </a:r>
            <a:endParaRPr lang="en-IE" sz="1400" dirty="0"/>
          </a:p>
          <a:p>
            <a:pPr lvl="1"/>
            <a:r>
              <a:rPr lang="en-IE" sz="1400" dirty="0"/>
              <a:t>In terms of Realism: one could argue that the scientific method may need to adapt as part of ongoing research. It’s why I have this in grey.</a:t>
            </a:r>
            <a:endParaRPr lang="en-IE" sz="1600" dirty="0"/>
          </a:p>
          <a:p>
            <a:r>
              <a:rPr lang="en-IE" sz="1400" dirty="0"/>
              <a:t>I see the research approach as Inductive</a:t>
            </a:r>
            <a:r>
              <a:rPr lang="en-US" sz="1400" dirty="0"/>
              <a:t>: </a:t>
            </a:r>
            <a:r>
              <a:rPr lang="en-GB" sz="1400" b="1" i="0" dirty="0">
                <a:solidFill>
                  <a:srgbClr val="494949"/>
                </a:solidFill>
                <a:effectLst/>
                <a:latin typeface="Georgia" panose="02040502050405020303" pitchFamily="18" charset="0"/>
              </a:rPr>
              <a:t>Inductive</a:t>
            </a:r>
            <a:r>
              <a:rPr lang="en-GB" sz="1400" b="0" i="0" dirty="0">
                <a:solidFill>
                  <a:srgbClr val="494949"/>
                </a:solidFill>
                <a:effectLst/>
                <a:latin typeface="Georgia" panose="02040502050405020303" pitchFamily="18" charset="0"/>
              </a:rPr>
              <a:t> approaches entail </a:t>
            </a:r>
            <a:r>
              <a:rPr lang="en-GB" sz="1400" b="1" i="0" dirty="0">
                <a:solidFill>
                  <a:srgbClr val="494949"/>
                </a:solidFill>
                <a:effectLst/>
                <a:latin typeface="Georgia" panose="02040502050405020303" pitchFamily="18" charset="0"/>
              </a:rPr>
              <a:t>generating theories from research</a:t>
            </a:r>
            <a:r>
              <a:rPr lang="en-GB" sz="1400" b="0" i="0" dirty="0">
                <a:solidFill>
                  <a:srgbClr val="494949"/>
                </a:solidFill>
                <a:effectLst/>
                <a:latin typeface="Georgia" panose="02040502050405020303" pitchFamily="18" charset="0"/>
              </a:rPr>
              <a:t>. Quote example on slide.</a:t>
            </a:r>
          </a:p>
          <a:p>
            <a:r>
              <a:rPr lang="en-GB" sz="1400" b="1" i="0" dirty="0">
                <a:solidFill>
                  <a:srgbClr val="494949"/>
                </a:solidFill>
                <a:effectLst/>
                <a:latin typeface="Georgia" panose="02040502050405020303" pitchFamily="18" charset="0"/>
              </a:rPr>
              <a:t>Deductive</a:t>
            </a:r>
            <a:r>
              <a:rPr lang="en-GB" sz="1400" b="0" i="0" dirty="0">
                <a:solidFill>
                  <a:srgbClr val="494949"/>
                </a:solidFill>
                <a:effectLst/>
                <a:latin typeface="Georgia" panose="02040502050405020303" pitchFamily="18" charset="0"/>
              </a:rPr>
              <a:t> approaches, on the other hand, </a:t>
            </a:r>
            <a:r>
              <a:rPr lang="en-GB" sz="1400" b="1" i="0" dirty="0">
                <a:solidFill>
                  <a:srgbClr val="494949"/>
                </a:solidFill>
                <a:effectLst/>
                <a:latin typeface="Georgia" panose="02040502050405020303" pitchFamily="18" charset="0"/>
              </a:rPr>
              <a:t>begin with a theory</a:t>
            </a:r>
            <a:r>
              <a:rPr lang="en-GB" sz="1400" b="0" i="0" dirty="0">
                <a:solidFill>
                  <a:srgbClr val="494949"/>
                </a:solidFill>
                <a:effectLst/>
                <a:latin typeface="Georgia" panose="02040502050405020303" pitchFamily="18" charset="0"/>
              </a:rPr>
              <a:t> and aim to build on it (or test it) through research.</a:t>
            </a:r>
            <a:endParaRPr lang="en-US" sz="16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 – Slide 2)</a:t>
            </a:r>
          </a:p>
        </p:txBody>
      </p:sp>
      <p:sp>
        <p:nvSpPr>
          <p:cNvPr id="14" name="Content Placeholder 13"/>
          <p:cNvSpPr>
            <a:spLocks noGrp="1"/>
          </p:cNvSpPr>
          <p:nvPr>
            <p:ph idx="1"/>
          </p:nvPr>
        </p:nvSpPr>
        <p:spPr>
          <a:xfrm>
            <a:off x="1104899" y="1600200"/>
            <a:ext cx="10592519" cy="4572000"/>
          </a:xfrm>
        </p:spPr>
        <p:txBody>
          <a:bodyPr>
            <a:normAutofit/>
          </a:bodyPr>
          <a:lstStyle/>
          <a:p>
            <a:r>
              <a:rPr lang="en-IE" sz="1400" dirty="0"/>
              <a:t>L3 Strategy: This is fairly straightforward to understand. If Data Scientists are looking for sources for historical datasets then there are established places to go….list from slide deck</a:t>
            </a:r>
            <a:r>
              <a:rPr lang="en-GB" sz="1400" b="0" i="0" dirty="0">
                <a:solidFill>
                  <a:srgbClr val="494949"/>
                </a:solidFill>
                <a:effectLst/>
                <a:latin typeface="Georgia" panose="02040502050405020303" pitchFamily="18" charset="0"/>
              </a:rPr>
              <a:t>.</a:t>
            </a:r>
          </a:p>
          <a:p>
            <a:r>
              <a:rPr lang="en-GB" sz="1400" dirty="0">
                <a:solidFill>
                  <a:srgbClr val="494949"/>
                </a:solidFill>
                <a:latin typeface="Georgia" panose="02040502050405020303" pitchFamily="18" charset="0"/>
              </a:rPr>
              <a:t>L4: A lot of Machine Learning is all about the numbers, and subsequent statistical analysis – so hence the mono quantitative descriptions in the L4 layer of this Research Onion.</a:t>
            </a:r>
          </a:p>
          <a:p>
            <a:r>
              <a:rPr lang="en-GB" sz="1400" dirty="0">
                <a:solidFill>
                  <a:srgbClr val="494949"/>
                </a:solidFill>
                <a:latin typeface="Georgia" panose="02040502050405020303" pitchFamily="18" charset="0"/>
              </a:rPr>
              <a:t>L5: Time Horizons: As I have described in the slide it is often considered Cross-Sectional – read from points.</a:t>
            </a:r>
          </a:p>
          <a:p>
            <a:r>
              <a:rPr lang="en-GB" sz="1400" dirty="0">
                <a:solidFill>
                  <a:srgbClr val="494949"/>
                </a:solidFill>
                <a:latin typeface="Georgia" panose="02040502050405020303" pitchFamily="18" charset="0"/>
              </a:rPr>
              <a:t>L6: In the first bullet point I described what a data scientist will do once he has acquired the dataset, and then needs to manipulate the information for M: research and analysis.</a:t>
            </a:r>
          </a:p>
          <a:p>
            <a:r>
              <a:rPr lang="en-GB" sz="1400" dirty="0">
                <a:solidFill>
                  <a:srgbClr val="494949"/>
                </a:solidFill>
                <a:latin typeface="Georgia" panose="02040502050405020303" pitchFamily="18" charset="0"/>
              </a:rPr>
              <a:t>L6: The second bullet point is a short list of tools that can be used in the ML process once the archival data is sourced, but the list is certainly not comprehensive.</a:t>
            </a:r>
            <a:endParaRPr lang="en-US" sz="1600" dirty="0"/>
          </a:p>
        </p:txBody>
      </p:sp>
    </p:spTree>
    <p:extLst>
      <p:ext uri="{BB962C8B-B14F-4D97-AF65-F5344CB8AC3E}">
        <p14:creationId xmlns:p14="http://schemas.microsoft.com/office/powerpoint/2010/main" val="106466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Notes(0)</a:t>
            </a:r>
          </a:p>
        </p:txBody>
      </p:sp>
      <p:sp>
        <p:nvSpPr>
          <p:cNvPr id="14" name="Content Placeholder 13"/>
          <p:cNvSpPr>
            <a:spLocks noGrp="1"/>
          </p:cNvSpPr>
          <p:nvPr>
            <p:ph idx="1"/>
          </p:nvPr>
        </p:nvSpPr>
        <p:spPr>
          <a:xfrm>
            <a:off x="1104899" y="1600200"/>
            <a:ext cx="10592519" cy="4572000"/>
          </a:xfrm>
        </p:spPr>
        <p:txBody>
          <a:bodyPr>
            <a:normAutofit/>
          </a:bodyPr>
          <a:lstStyle/>
          <a:p>
            <a:r>
              <a:rPr lang="en-US" sz="1600" dirty="0"/>
              <a:t>Intro (My Section): </a:t>
            </a:r>
          </a:p>
          <a:p>
            <a:pPr lvl="1"/>
            <a:endParaRPr lang="en-IE" sz="1400" dirty="0"/>
          </a:p>
          <a:p>
            <a:pPr lvl="1"/>
            <a:r>
              <a:rPr lang="en-IE" sz="1400" dirty="0"/>
              <a:t>Provided some statistics on the growth of CC fraud in the last decade.</a:t>
            </a:r>
          </a:p>
          <a:p>
            <a:pPr lvl="1"/>
            <a:endParaRPr lang="en-IE" sz="1400" dirty="0"/>
          </a:p>
          <a:p>
            <a:pPr lvl="1"/>
            <a:r>
              <a:rPr lang="en-IE" sz="1400" dirty="0"/>
              <a:t>Something most of us have experience of, or we know someone who has.</a:t>
            </a:r>
          </a:p>
          <a:p>
            <a:pPr lvl="1"/>
            <a:endParaRPr lang="en-IE" sz="1400" dirty="0"/>
          </a:p>
          <a:p>
            <a:pPr lvl="1"/>
            <a:r>
              <a:rPr lang="en-IE" sz="1400" dirty="0"/>
              <a:t>Financial institutions regular struggle to manage the challenge – have been using rules-based systems etc. but increasingly ML is being deployed in </a:t>
            </a:r>
            <a:r>
              <a:rPr lang="en-IE" sz="1400" dirty="0" err="1"/>
              <a:t>BigData</a:t>
            </a:r>
            <a:r>
              <a:rPr lang="en-IE" sz="1400" dirty="0"/>
              <a:t> scenarios..</a:t>
            </a:r>
          </a:p>
          <a:p>
            <a:pPr lvl="1"/>
            <a:endParaRPr lang="en-IE" sz="1400" dirty="0"/>
          </a:p>
          <a:p>
            <a:pPr lvl="1"/>
            <a:r>
              <a:rPr lang="en-IE" sz="1400" dirty="0"/>
              <a:t>Speak into last bullet point …</a:t>
            </a:r>
          </a:p>
          <a:p>
            <a:pPr marL="457200" lvl="1" indent="0">
              <a:buNone/>
            </a:pPr>
            <a:endParaRPr lang="en-IE" sz="1400" dirty="0"/>
          </a:p>
          <a:p>
            <a:pPr lvl="1"/>
            <a:r>
              <a:rPr lang="en-IE" sz="1400" dirty="0"/>
              <a:t>I have looked at three ML research papers in this area of CC Fraud detection that were linked from work on ResearchGate and that are representative in their commonality in the approach to research in this area - and I shall elaborate on in the following slides.</a:t>
            </a:r>
          </a:p>
          <a:p>
            <a:endParaRPr lang="en-IE" sz="1600" dirty="0"/>
          </a:p>
          <a:p>
            <a:endParaRPr lang="en-US" dirty="0"/>
          </a:p>
        </p:txBody>
      </p:sp>
    </p:spTree>
    <p:extLst>
      <p:ext uri="{BB962C8B-B14F-4D97-AF65-F5344CB8AC3E}">
        <p14:creationId xmlns:p14="http://schemas.microsoft.com/office/powerpoint/2010/main" val="186234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Notes(1)</a:t>
            </a:r>
          </a:p>
        </p:txBody>
      </p:sp>
      <p:sp>
        <p:nvSpPr>
          <p:cNvPr id="14" name="Content Placeholder 13"/>
          <p:cNvSpPr>
            <a:spLocks noGrp="1"/>
          </p:cNvSpPr>
          <p:nvPr>
            <p:ph idx="1"/>
          </p:nvPr>
        </p:nvSpPr>
        <p:spPr>
          <a:xfrm>
            <a:off x="1104899" y="1600200"/>
            <a:ext cx="10592519" cy="4572000"/>
          </a:xfrm>
        </p:spPr>
        <p:txBody>
          <a:bodyPr>
            <a:normAutofit lnSpcReduction="10000"/>
          </a:bodyPr>
          <a:lstStyle/>
          <a:p>
            <a:r>
              <a:rPr lang="en-US" sz="1600" dirty="0"/>
              <a:t>L1: Positivism: </a:t>
            </a:r>
            <a:r>
              <a:rPr lang="en-IE" sz="1600" dirty="0"/>
              <a:t>The emphasis is on quantifiable results that lend themselves to statistical analysis. </a:t>
            </a:r>
          </a:p>
          <a:p>
            <a:r>
              <a:rPr lang="en-US" sz="1600" dirty="0"/>
              <a:t>L2: Deduction: </a:t>
            </a:r>
          </a:p>
          <a:p>
            <a:pPr lvl="2"/>
            <a:r>
              <a:rPr lang="en-IE" dirty="0"/>
              <a:t>On the basis of a theory, an investigator predicts certain phenomena. </a:t>
            </a:r>
          </a:p>
          <a:p>
            <a:pPr lvl="2"/>
            <a:r>
              <a:rPr lang="en-IE" dirty="0"/>
              <a:t>Next, the investigator observes and collects data to ascertain whether the phenomena occur as predicted. </a:t>
            </a:r>
          </a:p>
          <a:p>
            <a:r>
              <a:rPr lang="en-US" sz="1600" dirty="0"/>
              <a:t>L2: Induction: </a:t>
            </a:r>
          </a:p>
          <a:p>
            <a:pPr lvl="2"/>
            <a:r>
              <a:rPr lang="en-IE" dirty="0"/>
              <a:t>Observe phenomena and record them.</a:t>
            </a:r>
          </a:p>
          <a:p>
            <a:pPr lvl="2"/>
            <a:r>
              <a:rPr lang="en-IE" dirty="0"/>
              <a:t>Study data recorded for possible patterns and regularities.</a:t>
            </a:r>
          </a:p>
          <a:p>
            <a:pPr lvl="2"/>
            <a:r>
              <a:rPr lang="en-IE" dirty="0"/>
              <a:t>Seek explanation(s) to such patterns where they exist. </a:t>
            </a:r>
          </a:p>
          <a:p>
            <a:pPr lvl="2"/>
            <a:r>
              <a:rPr lang="en-IE" dirty="0"/>
              <a:t>Provides strong evidence for conclusion – feature importance.</a:t>
            </a:r>
          </a:p>
          <a:p>
            <a:r>
              <a:rPr lang="en-IE" sz="1600" dirty="0"/>
              <a:t>L3: Archival Research</a:t>
            </a:r>
          </a:p>
          <a:p>
            <a:pPr lvl="2"/>
            <a:r>
              <a:rPr lang="en-IE" dirty="0"/>
              <a:t>This allows for exploratory, explanatory or descriptive analysis of changes tracked </a:t>
            </a:r>
            <a:r>
              <a:rPr lang="en-IE" u="sng" dirty="0"/>
              <a:t>over a long period of time</a:t>
            </a:r>
            <a:r>
              <a:rPr lang="en-IE" dirty="0"/>
              <a:t>.</a:t>
            </a:r>
          </a:p>
          <a:p>
            <a:pPr lvl="2"/>
            <a:r>
              <a:rPr lang="en-IE" dirty="0"/>
              <a:t>Historical data for financial transactions and fraud detection can get ‘stale’ very easily. Example of Chip + PIN. </a:t>
            </a:r>
          </a:p>
          <a:p>
            <a:r>
              <a:rPr lang="en-IE" sz="1600" dirty="0"/>
              <a:t>L3: Experiment:</a:t>
            </a:r>
          </a:p>
          <a:p>
            <a:pPr lvl="2"/>
            <a:r>
              <a:rPr lang="en-IE" dirty="0"/>
              <a:t>The causal effect is from the independent variable on the dependent variable. </a:t>
            </a:r>
          </a:p>
          <a:p>
            <a:pPr lvl="2"/>
            <a:r>
              <a:rPr lang="en-IE" dirty="0"/>
              <a:t>Experimental strategies generate analysis data that can be statistically examined. </a:t>
            </a:r>
          </a:p>
          <a:p>
            <a:endParaRPr lang="en-IE" sz="1600" dirty="0"/>
          </a:p>
          <a:p>
            <a:endParaRPr lang="en-US" dirty="0"/>
          </a:p>
        </p:txBody>
      </p:sp>
    </p:spTree>
    <p:extLst>
      <p:ext uri="{BB962C8B-B14F-4D97-AF65-F5344CB8AC3E}">
        <p14:creationId xmlns:p14="http://schemas.microsoft.com/office/powerpoint/2010/main" val="33381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Notes(2)</a:t>
            </a:r>
          </a:p>
        </p:txBody>
      </p:sp>
      <p:sp>
        <p:nvSpPr>
          <p:cNvPr id="14" name="Content Placeholder 13"/>
          <p:cNvSpPr>
            <a:spLocks noGrp="1"/>
          </p:cNvSpPr>
          <p:nvPr>
            <p:ph idx="1"/>
          </p:nvPr>
        </p:nvSpPr>
        <p:spPr>
          <a:xfrm>
            <a:off x="1104899" y="1600200"/>
            <a:ext cx="10592519" cy="4572000"/>
          </a:xfrm>
        </p:spPr>
        <p:txBody>
          <a:bodyPr/>
          <a:lstStyle/>
          <a:p>
            <a:r>
              <a:rPr lang="en-US" sz="1600" dirty="0"/>
              <a:t>L4: Choices: </a:t>
            </a:r>
          </a:p>
          <a:p>
            <a:pPr lvl="2"/>
            <a:r>
              <a:rPr lang="en-IE" dirty="0"/>
              <a:t>There is no combination of quantitative or qualitative data. ML can process qualitative text in areas such as sentiment analysis, but this is not a feature of Fraud classification research.</a:t>
            </a:r>
          </a:p>
          <a:p>
            <a:r>
              <a:rPr lang="en-US" sz="1600" dirty="0"/>
              <a:t>L5: Time Horizons: </a:t>
            </a:r>
          </a:p>
          <a:p>
            <a:pPr lvl="2"/>
            <a:r>
              <a:rPr lang="en-IE" dirty="0"/>
              <a:t>Typically it’s quantitative research of many transactions in a relatively short space of time. This can be necessary because the historical labels must be tagged a ‘Fraud’ or ‘Non-Fraud’ after the fact, which can be a labour-intensive process.</a:t>
            </a:r>
          </a:p>
          <a:p>
            <a:r>
              <a:rPr lang="en-IE" sz="1600" dirty="0"/>
              <a:t>L6: Methods:</a:t>
            </a:r>
          </a:p>
          <a:p>
            <a:pPr lvl="2"/>
            <a:r>
              <a:rPr lang="en-IE" dirty="0"/>
              <a:t>Examples of external data source providers: MLG in Belgium, </a:t>
            </a:r>
            <a:r>
              <a:rPr lang="en-IE" dirty="0" err="1"/>
              <a:t>PagSecuro</a:t>
            </a:r>
            <a:r>
              <a:rPr lang="en-IE" dirty="0"/>
              <a:t> in Brazil. </a:t>
            </a:r>
          </a:p>
          <a:p>
            <a:r>
              <a:rPr lang="en-IE" sz="1600" dirty="0"/>
              <a:t>L6: Tools</a:t>
            </a:r>
          </a:p>
          <a:p>
            <a:pPr lvl="2"/>
            <a:r>
              <a:rPr lang="en-IE" dirty="0"/>
              <a:t>Cloud based platforms are increasingly popular, but research in the papers mentioned were in Python.</a:t>
            </a:r>
          </a:p>
          <a:p>
            <a:pPr lvl="2"/>
            <a:r>
              <a:rPr lang="en-IE" dirty="0"/>
              <a:t>Other tools such as RapidMiner or SAS Enterprise Miner are available.</a:t>
            </a:r>
          </a:p>
          <a:p>
            <a:endParaRPr lang="en-IE" sz="1600" dirty="0"/>
          </a:p>
          <a:p>
            <a:endParaRPr lang="en-US" dirty="0"/>
          </a:p>
        </p:txBody>
      </p:sp>
    </p:spTree>
    <p:extLst>
      <p:ext uri="{BB962C8B-B14F-4D97-AF65-F5344CB8AC3E}">
        <p14:creationId xmlns:p14="http://schemas.microsoft.com/office/powerpoint/2010/main" val="34587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861</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Euphemia</vt:lpstr>
      <vt:lpstr>Georgia</vt:lpstr>
      <vt:lpstr>Plantagenet Cherokee</vt:lpstr>
      <vt:lpstr>Wingdings</vt:lpstr>
      <vt:lpstr>Academic Literature 16x9</vt:lpstr>
      <vt:lpstr>Scientific research + Literature </vt:lpstr>
      <vt:lpstr>Research Methodology – Talking Notes(Intro – Slide 1)</vt:lpstr>
      <vt:lpstr>Research Methodology – Talking Notes(Intro – Slide 2)</vt:lpstr>
      <vt:lpstr>Research Methodology – Talking Notes(0)</vt:lpstr>
      <vt:lpstr>Research Methodology – Talking Notes(1)</vt:lpstr>
      <vt:lpstr>Research Methodology – Talking Notes(2)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82</cp:revision>
  <dcterms:created xsi:type="dcterms:W3CDTF">2022-02-05T16:09:44Z</dcterms:created>
  <dcterms:modified xsi:type="dcterms:W3CDTF">2022-03-18T19:13:04Z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