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60" r:id="rId7"/>
    <p:sldId id="269" r:id="rId8"/>
    <p:sldId id="257" r:id="rId9"/>
    <p:sldId id="258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L1: Philosophy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IE" b="1" dirty="0"/>
            <a:t>POSITIVISM (from Epistemology).</a:t>
          </a:r>
          <a:endParaRPr lang="en-US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Research works with datasets of known fraud and non-fraud.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The levels of historical fraud are statistically quantified.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ML model testing can be replicated many times to test changes in accuracy.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L2: Approach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IE" b="1" dirty="0"/>
            <a:t>DEDUCTIVE</a:t>
          </a:r>
          <a:endParaRPr lang="en-US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Research begins with the statement: ML techniques can classify a given transaction as fraud or non-fraud.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The features of fraud/non-fraud credit card transactions for a domain/period are collated.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L3: Research Strategies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b="1" dirty="0"/>
            <a:t>ARCHIVAL RESEARCH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CC Fraud research frequently begins with historical datasets with know fraud patterns.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/>
      <dgm:spPr/>
      <dgm:t>
        <a:bodyPr/>
        <a:lstStyle/>
        <a:p>
          <a:r>
            <a:rPr lang="en-US" dirty="0"/>
            <a:t>Given algorithms and approaches can be revised if they show possible improvements in accuracy. 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/>
      <dgm:spPr/>
      <dgm:t>
        <a:bodyPr/>
        <a:lstStyle/>
        <a:p>
          <a:r>
            <a:rPr lang="en-US" b="1" dirty="0"/>
            <a:t>EXPERIMENT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/>
      <dgm:spPr/>
      <dgm:t>
        <a:bodyPr/>
        <a:lstStyle/>
        <a:p>
          <a:r>
            <a:rPr lang="en-US" dirty="0"/>
            <a:t>Data scientists iterate through multiple experiments using different algorithms and parameters to assess accuracy.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/>
      <dgm:spPr/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/>
      <dgm:spPr/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2"/>
      <dgm:spPr/>
    </dgm:pt>
    <dgm:pt modelId="{D685DD23-B321-4B5E-842F-394CB33239FA}" type="pres">
      <dgm:prSet presAssocID="{7CB6360B-4022-4E96-922B-A12DE0E2A39F}" presName="childTx" presStyleLbl="bgAccFollowNode1" presStyleIdx="2" presStyleCnt="12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2"/>
      <dgm:spPr/>
    </dgm:pt>
    <dgm:pt modelId="{3EBE42F0-6491-49CC-95DC-985BA00CD458}" type="pres">
      <dgm:prSet presAssocID="{70879558-61CA-4CCD-B2D6-5349B01EF337}" presName="childTx" presStyleLbl="bgAccFollowNode1" presStyleIdx="3" presStyleCnt="12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2"/>
      <dgm:spPr/>
    </dgm:pt>
    <dgm:pt modelId="{10C9E3CF-3A8F-4100-8ACD-91E2373197A2}" type="pres">
      <dgm:prSet presAssocID="{F2881FB1-6580-4F21-A283-BFAA6F91D5D2}" presName="firstChildTx" presStyleLbl="bgAccFollowNode1" presStyleIdx="4" presStyleCnt="12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2"/>
      <dgm:spPr/>
    </dgm:pt>
    <dgm:pt modelId="{B12AEB83-0A64-4B36-BF01-B2F834861BAA}" type="pres">
      <dgm:prSet presAssocID="{29E78340-8EBE-415C-B973-78A91A054B9C}" presName="childTx" presStyleLbl="bgAccFollowNode1" presStyleIdx="5" presStyleCnt="12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2"/>
      <dgm:spPr/>
    </dgm:pt>
    <dgm:pt modelId="{E1767793-EDD5-4203-A612-8120A71CA906}" type="pres">
      <dgm:prSet presAssocID="{8321AB85-EA8C-4958-B404-B4C118CB3C18}" presName="childTx" presStyleLbl="bgAccFollowNode1" presStyleIdx="6" presStyleCnt="12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7" presStyleCnt="12"/>
      <dgm:spPr/>
    </dgm:pt>
    <dgm:pt modelId="{C502B76B-48AF-469D-B6AC-E487DC04AD5E}" type="pres">
      <dgm:prSet presAssocID="{26D93F56-AD64-459D-A454-2E847E0AE5AD}" presName="childTx" presStyleLbl="bgAccFollowNode1" presStyleIdx="7" presStyleCnt="12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8" presStyleCnt="12"/>
      <dgm:spPr/>
    </dgm:pt>
    <dgm:pt modelId="{F8977219-728E-448F-AE8B-46B14F4F17DE}" type="pres">
      <dgm:prSet presAssocID="{6352CA33-6755-44BE-808F-400DA4CF80A7}" presName="firstChildTx" presStyleLbl="bgAccFollowNode1" presStyleIdx="8" presStyleCnt="12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9" presStyleCnt="12"/>
      <dgm:spPr/>
    </dgm:pt>
    <dgm:pt modelId="{96624143-7928-48E9-817F-BC4A07250C32}" type="pres">
      <dgm:prSet presAssocID="{3D5CDB25-F8FA-444B-8D4A-1D29D0CBA282}" presName="childTx" presStyleLbl="bgAccFollowNode1" presStyleIdx="9" presStyleCnt="12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0" presStyleCnt="12"/>
      <dgm:spPr/>
    </dgm:pt>
    <dgm:pt modelId="{AC6748CF-2E6E-4F6D-AD83-272912B7C127}" type="pres">
      <dgm:prSet presAssocID="{870940FE-9B2D-48B5-BF1C-26D4B6CE9EA3}" presName="childTx" presStyleLbl="bgAccFollowNode1" presStyleIdx="10" presStyleCnt="12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1" presStyleCnt="12"/>
      <dgm:spPr/>
    </dgm:pt>
    <dgm:pt modelId="{E18AA0DC-13CE-4E93-AFA1-C31FD0744A32}" type="pres">
      <dgm:prSet presAssocID="{6228884D-F0B1-4AF8-AAF2-BFB01761BCE6}" presName="childTx" presStyleLbl="bgAccFollowNode1" presStyleIdx="11" presStyleCnt="12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3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4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L4: Choices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L5: Time Horizons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L6: Techniques and Tools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9"/>
      <dgm:spPr/>
    </dgm:pt>
    <dgm:pt modelId="{187D4E8C-5C91-4D00-870C-2C45D4EA263C}" type="pres">
      <dgm:prSet presAssocID="{B4F1B46E-22B2-4721-950C-8704487586DC}" presName="firstChildTx" presStyleLbl="bgAccFollowNode1" presStyleIdx="0" presStyleCnt="9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9"/>
      <dgm:spPr/>
    </dgm:pt>
    <dgm:pt modelId="{4AE7D907-B6F4-4647-AB3F-ABE94C438AE8}" type="pres">
      <dgm:prSet presAssocID="{F9D46839-CD06-4669-AAE4-4D1E9AFEDA78}" presName="childTx" presStyleLbl="bgAccFollowNode1" presStyleIdx="1" presStyleCnt="9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9"/>
      <dgm:spPr/>
    </dgm:pt>
    <dgm:pt modelId="{D685DD23-B321-4B5E-842F-394CB33239FA}" type="pres">
      <dgm:prSet presAssocID="{7CB6360B-4022-4E96-922B-A12DE0E2A39F}" presName="childTx" presStyleLbl="bgAccFollowNode1" presStyleIdx="2" presStyleCnt="9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9"/>
      <dgm:spPr/>
    </dgm:pt>
    <dgm:pt modelId="{3EBE42F0-6491-49CC-95DC-985BA00CD458}" type="pres">
      <dgm:prSet presAssocID="{70879558-61CA-4CCD-B2D6-5349B01EF337}" presName="childTx" presStyleLbl="bgAccFollowNode1" presStyleIdx="3" presStyleCnt="9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9"/>
      <dgm:spPr/>
    </dgm:pt>
    <dgm:pt modelId="{10C9E3CF-3A8F-4100-8ACD-91E2373197A2}" type="pres">
      <dgm:prSet presAssocID="{F2881FB1-6580-4F21-A283-BFAA6F91D5D2}" presName="firstChildTx" presStyleLbl="bgAccFollowNode1" presStyleIdx="4" presStyleCnt="9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9"/>
      <dgm:spPr/>
    </dgm:pt>
    <dgm:pt modelId="{B12AEB83-0A64-4B36-BF01-B2F834861BAA}" type="pres">
      <dgm:prSet presAssocID="{29E78340-8EBE-415C-B973-78A91A054B9C}" presName="childTx" presStyleLbl="bgAccFollowNode1" presStyleIdx="5" presStyleCnt="9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9"/>
      <dgm:spPr/>
    </dgm:pt>
    <dgm:pt modelId="{E1767793-EDD5-4203-A612-8120A71CA906}" type="pres">
      <dgm:prSet presAssocID="{8321AB85-EA8C-4958-B404-B4C118CB3C18}" presName="childTx" presStyleLbl="bgAccFollowNode1" presStyleIdx="6" presStyleCnt="9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9"/>
      <dgm:spPr/>
    </dgm:pt>
    <dgm:pt modelId="{F8977219-728E-448F-AE8B-46B14F4F17DE}" type="pres">
      <dgm:prSet presAssocID="{6352CA33-6755-44BE-808F-400DA4CF80A7}" presName="firstChildTx" presStyleLbl="bgAccFollowNode1" presStyleIdx="7" presStyleCnt="9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9"/>
      <dgm:spPr/>
    </dgm:pt>
    <dgm:pt modelId="{96624143-7928-48E9-817F-BC4A07250C32}" type="pres">
      <dgm:prSet presAssocID="{3D5CDB25-F8FA-444B-8D4A-1D29D0CBA282}" presName="childTx" presStyleLbl="bgAccFollowNode1" presStyleIdx="8" presStyleCnt="9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91217" y="478256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000" b="1" kern="1200" dirty="0"/>
            <a:t>POSITIVISM (from Epistemology).</a:t>
          </a:r>
          <a:endParaRPr lang="en-US" sz="1000" b="1" kern="1200" dirty="0"/>
        </a:p>
      </dsp:txBody>
      <dsp:txXfrm>
        <a:off x="1877523" y="478256"/>
        <a:ext cx="1503105" cy="1193537"/>
      </dsp:txXfrm>
    </dsp:sp>
    <dsp:sp modelId="{59179C9B-8BA4-4AC7-ACB1-A12DE00142E2}">
      <dsp:nvSpPr>
        <dsp:cNvPr id="0" name=""/>
        <dsp:cNvSpPr/>
      </dsp:nvSpPr>
      <dsp:spPr>
        <a:xfrm>
          <a:off x="1591217" y="1671794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Research works with datasets of known fraud and non-fraud.</a:t>
          </a:r>
        </a:p>
      </dsp:txBody>
      <dsp:txXfrm>
        <a:off x="1877523" y="1671794"/>
        <a:ext cx="1503105" cy="1193537"/>
      </dsp:txXfrm>
    </dsp:sp>
    <dsp:sp modelId="{1877502C-A892-4DC0-ADA6-FA065097BB90}">
      <dsp:nvSpPr>
        <dsp:cNvPr id="0" name=""/>
        <dsp:cNvSpPr/>
      </dsp:nvSpPr>
      <dsp:spPr>
        <a:xfrm>
          <a:off x="1591217" y="2865331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levels of historical fraud are statistically quantified.</a:t>
          </a:r>
        </a:p>
      </dsp:txBody>
      <dsp:txXfrm>
        <a:off x="1877523" y="2865331"/>
        <a:ext cx="1503105" cy="1193537"/>
      </dsp:txXfrm>
    </dsp:sp>
    <dsp:sp modelId="{51F68A05-A560-4C6F-BC90-521AEF3B0907}">
      <dsp:nvSpPr>
        <dsp:cNvPr id="0" name=""/>
        <dsp:cNvSpPr/>
      </dsp:nvSpPr>
      <dsp:spPr>
        <a:xfrm>
          <a:off x="1591217" y="4058869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 model testing can be replicated many times to test changes in accuracy.</a:t>
          </a:r>
        </a:p>
      </dsp:txBody>
      <dsp:txXfrm>
        <a:off x="1877523" y="4058869"/>
        <a:ext cx="1503105" cy="1193537"/>
      </dsp:txXfrm>
    </dsp:sp>
    <dsp:sp modelId="{FC7ED273-8CFD-43C2-9C05-44FADF3E0637}">
      <dsp:nvSpPr>
        <dsp:cNvPr id="0" name=""/>
        <dsp:cNvSpPr/>
      </dsp:nvSpPr>
      <dsp:spPr>
        <a:xfrm>
          <a:off x="636864" y="1080"/>
          <a:ext cx="1192941" cy="11929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L1: Philosophy</a:t>
          </a:r>
        </a:p>
      </dsp:txBody>
      <dsp:txXfrm>
        <a:off x="811566" y="175782"/>
        <a:ext cx="843537" cy="843537"/>
      </dsp:txXfrm>
    </dsp:sp>
    <dsp:sp modelId="{F660F4B9-35DB-4256-A868-A35C6DCCF6B2}">
      <dsp:nvSpPr>
        <dsp:cNvPr id="0" name=""/>
        <dsp:cNvSpPr/>
      </dsp:nvSpPr>
      <dsp:spPr>
        <a:xfrm>
          <a:off x="4573570" y="478256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000" b="1" kern="1200" dirty="0"/>
            <a:t>DEDUCTIVE</a:t>
          </a:r>
          <a:endParaRPr lang="en-US" sz="1000" b="1" kern="1200" dirty="0"/>
        </a:p>
      </dsp:txBody>
      <dsp:txXfrm>
        <a:off x="4859876" y="478256"/>
        <a:ext cx="1503105" cy="1193537"/>
      </dsp:txXfrm>
    </dsp:sp>
    <dsp:sp modelId="{614EBA0E-D12B-447E-B378-B0FA2DEBEA2F}">
      <dsp:nvSpPr>
        <dsp:cNvPr id="0" name=""/>
        <dsp:cNvSpPr/>
      </dsp:nvSpPr>
      <dsp:spPr>
        <a:xfrm>
          <a:off x="4573570" y="1671794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Research begins with the statement: ML techniques can classify a given transaction as fraud or non-fraud.</a:t>
          </a:r>
        </a:p>
      </dsp:txBody>
      <dsp:txXfrm>
        <a:off x="4859876" y="1671794"/>
        <a:ext cx="1503105" cy="1193537"/>
      </dsp:txXfrm>
    </dsp:sp>
    <dsp:sp modelId="{68509703-D239-4E1B-8CF0-EF08079E1226}">
      <dsp:nvSpPr>
        <dsp:cNvPr id="0" name=""/>
        <dsp:cNvSpPr/>
      </dsp:nvSpPr>
      <dsp:spPr>
        <a:xfrm>
          <a:off x="4573570" y="2865331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features of fraud/non-fraud credit card transactions for a domain/period are collated.</a:t>
          </a:r>
        </a:p>
      </dsp:txBody>
      <dsp:txXfrm>
        <a:off x="4859876" y="2865331"/>
        <a:ext cx="1503105" cy="1193537"/>
      </dsp:txXfrm>
    </dsp:sp>
    <dsp:sp modelId="{C2FA5ED9-6193-4272-AE12-125169DCCBBD}">
      <dsp:nvSpPr>
        <dsp:cNvPr id="0" name=""/>
        <dsp:cNvSpPr/>
      </dsp:nvSpPr>
      <dsp:spPr>
        <a:xfrm>
          <a:off x="4573570" y="4058869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Given algorithms and approaches can be revised if they show possible improvements in accuracy. </a:t>
          </a:r>
        </a:p>
      </dsp:txBody>
      <dsp:txXfrm>
        <a:off x="4859876" y="4058869"/>
        <a:ext cx="1503105" cy="1193537"/>
      </dsp:txXfrm>
    </dsp:sp>
    <dsp:sp modelId="{FD776C1E-557E-4553-9447-49B69EEC7907}">
      <dsp:nvSpPr>
        <dsp:cNvPr id="0" name=""/>
        <dsp:cNvSpPr/>
      </dsp:nvSpPr>
      <dsp:spPr>
        <a:xfrm>
          <a:off x="3619217" y="1080"/>
          <a:ext cx="1192941" cy="11929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L2: Approach</a:t>
          </a:r>
        </a:p>
      </dsp:txBody>
      <dsp:txXfrm>
        <a:off x="3793919" y="175782"/>
        <a:ext cx="843537" cy="843537"/>
      </dsp:txXfrm>
    </dsp:sp>
    <dsp:sp modelId="{AD2806AC-6A03-4F05-9F4D-F72EA0E56FBF}">
      <dsp:nvSpPr>
        <dsp:cNvPr id="0" name=""/>
        <dsp:cNvSpPr/>
      </dsp:nvSpPr>
      <dsp:spPr>
        <a:xfrm>
          <a:off x="7555923" y="478256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ARCHIVAL RESEARCH</a:t>
          </a:r>
        </a:p>
      </dsp:txBody>
      <dsp:txXfrm>
        <a:off x="7842229" y="478256"/>
        <a:ext cx="1503105" cy="1193537"/>
      </dsp:txXfrm>
    </dsp:sp>
    <dsp:sp modelId="{5314AADB-0AD3-4BAE-9F15-B0FE4F44C802}">
      <dsp:nvSpPr>
        <dsp:cNvPr id="0" name=""/>
        <dsp:cNvSpPr/>
      </dsp:nvSpPr>
      <dsp:spPr>
        <a:xfrm>
          <a:off x="7555923" y="1671794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CC Fraud research frequently begins with historical datasets with know fraud patterns.</a:t>
          </a:r>
        </a:p>
      </dsp:txBody>
      <dsp:txXfrm>
        <a:off x="7842229" y="1671794"/>
        <a:ext cx="1503105" cy="1193537"/>
      </dsp:txXfrm>
    </dsp:sp>
    <dsp:sp modelId="{2C25B9A8-296C-4B38-B2D5-77934B9B3D6F}">
      <dsp:nvSpPr>
        <dsp:cNvPr id="0" name=""/>
        <dsp:cNvSpPr/>
      </dsp:nvSpPr>
      <dsp:spPr>
        <a:xfrm>
          <a:off x="7555923" y="2865331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EXPERIMENT</a:t>
          </a:r>
        </a:p>
      </dsp:txBody>
      <dsp:txXfrm>
        <a:off x="7842229" y="2865331"/>
        <a:ext cx="1503105" cy="1193537"/>
      </dsp:txXfrm>
    </dsp:sp>
    <dsp:sp modelId="{92809064-2543-4FD9-BF7E-6960E0917672}">
      <dsp:nvSpPr>
        <dsp:cNvPr id="0" name=""/>
        <dsp:cNvSpPr/>
      </dsp:nvSpPr>
      <dsp:spPr>
        <a:xfrm>
          <a:off x="7555923" y="4058869"/>
          <a:ext cx="1789411" cy="11935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scientists iterate through multiple experiments using different algorithms and parameters to assess accuracy.</a:t>
          </a:r>
        </a:p>
      </dsp:txBody>
      <dsp:txXfrm>
        <a:off x="7842229" y="4058869"/>
        <a:ext cx="1503105" cy="1193537"/>
      </dsp:txXfrm>
    </dsp:sp>
    <dsp:sp modelId="{89E6DA6E-7A23-44BD-8A99-378091FF741D}">
      <dsp:nvSpPr>
        <dsp:cNvPr id="0" name=""/>
        <dsp:cNvSpPr/>
      </dsp:nvSpPr>
      <dsp:spPr>
        <a:xfrm>
          <a:off x="6601570" y="1080"/>
          <a:ext cx="1192941" cy="11929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L3: Research Strategies</a:t>
          </a:r>
        </a:p>
      </dsp:txBody>
      <dsp:txXfrm>
        <a:off x="6776272" y="175782"/>
        <a:ext cx="843537" cy="843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203226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2281429" y="416223"/>
        <a:ext cx="1308116" cy="1038706"/>
      </dsp:txXfrm>
    </dsp:sp>
    <dsp:sp modelId="{59179C9B-8BA4-4AC7-ACB1-A12DE00142E2}">
      <dsp:nvSpPr>
        <dsp:cNvPr id="0" name=""/>
        <dsp:cNvSpPr/>
      </dsp:nvSpPr>
      <dsp:spPr>
        <a:xfrm>
          <a:off x="203226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2281429" y="1454930"/>
        <a:ext cx="1308116" cy="1038706"/>
      </dsp:txXfrm>
    </dsp:sp>
    <dsp:sp modelId="{1877502C-A892-4DC0-ADA6-FA065097BB90}">
      <dsp:nvSpPr>
        <dsp:cNvPr id="0" name=""/>
        <dsp:cNvSpPr/>
      </dsp:nvSpPr>
      <dsp:spPr>
        <a:xfrm>
          <a:off x="203226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2281429" y="2493637"/>
        <a:ext cx="1308116" cy="1038706"/>
      </dsp:txXfrm>
    </dsp:sp>
    <dsp:sp modelId="{51F68A05-A560-4C6F-BC90-521AEF3B0907}">
      <dsp:nvSpPr>
        <dsp:cNvPr id="0" name=""/>
        <dsp:cNvSpPr/>
      </dsp:nvSpPr>
      <dsp:spPr>
        <a:xfrm>
          <a:off x="2032264" y="3532344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2281429" y="3532344"/>
        <a:ext cx="1308116" cy="1038706"/>
      </dsp:txXfrm>
    </dsp:sp>
    <dsp:sp modelId="{FC7ED273-8CFD-43C2-9C05-44FADF3E0637}">
      <dsp:nvSpPr>
        <dsp:cNvPr id="0" name=""/>
        <dsp:cNvSpPr/>
      </dsp:nvSpPr>
      <dsp:spPr>
        <a:xfrm>
          <a:off x="120171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L4: Choices</a:t>
          </a:r>
        </a:p>
      </dsp:txBody>
      <dsp:txXfrm>
        <a:off x="1353753" y="152987"/>
        <a:ext cx="734109" cy="734109"/>
      </dsp:txXfrm>
    </dsp:sp>
    <dsp:sp modelId="{F660F4B9-35DB-4256-A868-A35C6DCCF6B2}">
      <dsp:nvSpPr>
        <dsp:cNvPr id="0" name=""/>
        <dsp:cNvSpPr/>
      </dsp:nvSpPr>
      <dsp:spPr>
        <a:xfrm>
          <a:off x="4627734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876899" y="416223"/>
        <a:ext cx="1308116" cy="1038706"/>
      </dsp:txXfrm>
    </dsp:sp>
    <dsp:sp modelId="{614EBA0E-D12B-447E-B378-B0FA2DEBEA2F}">
      <dsp:nvSpPr>
        <dsp:cNvPr id="0" name=""/>
        <dsp:cNvSpPr/>
      </dsp:nvSpPr>
      <dsp:spPr>
        <a:xfrm>
          <a:off x="4627734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876899" y="1454930"/>
        <a:ext cx="1308116" cy="1038706"/>
      </dsp:txXfrm>
    </dsp:sp>
    <dsp:sp modelId="{68509703-D239-4E1B-8CF0-EF08079E1226}">
      <dsp:nvSpPr>
        <dsp:cNvPr id="0" name=""/>
        <dsp:cNvSpPr/>
      </dsp:nvSpPr>
      <dsp:spPr>
        <a:xfrm>
          <a:off x="4627734" y="2493637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876899" y="2493637"/>
        <a:ext cx="1308116" cy="1038706"/>
      </dsp:txXfrm>
    </dsp:sp>
    <dsp:sp modelId="{FD776C1E-557E-4553-9447-49B69EEC7907}">
      <dsp:nvSpPr>
        <dsp:cNvPr id="0" name=""/>
        <dsp:cNvSpPr/>
      </dsp:nvSpPr>
      <dsp:spPr>
        <a:xfrm>
          <a:off x="3797184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L5: Time Horizons</a:t>
          </a:r>
        </a:p>
      </dsp:txBody>
      <dsp:txXfrm>
        <a:off x="3949223" y="152987"/>
        <a:ext cx="734109" cy="734109"/>
      </dsp:txXfrm>
    </dsp:sp>
    <dsp:sp modelId="{AD2806AC-6A03-4F05-9F4D-F72EA0E56FBF}">
      <dsp:nvSpPr>
        <dsp:cNvPr id="0" name=""/>
        <dsp:cNvSpPr/>
      </dsp:nvSpPr>
      <dsp:spPr>
        <a:xfrm>
          <a:off x="7223203" y="416223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472368" y="416223"/>
        <a:ext cx="1308116" cy="1038706"/>
      </dsp:txXfrm>
    </dsp:sp>
    <dsp:sp modelId="{5314AADB-0AD3-4BAE-9F15-B0FE4F44C802}">
      <dsp:nvSpPr>
        <dsp:cNvPr id="0" name=""/>
        <dsp:cNvSpPr/>
      </dsp:nvSpPr>
      <dsp:spPr>
        <a:xfrm>
          <a:off x="7223203" y="1454930"/>
          <a:ext cx="1557281" cy="1038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472368" y="1454930"/>
        <a:ext cx="1308116" cy="1038706"/>
      </dsp:txXfrm>
    </dsp:sp>
    <dsp:sp modelId="{89E6DA6E-7A23-44BD-8A99-378091FF741D}">
      <dsp:nvSpPr>
        <dsp:cNvPr id="0" name=""/>
        <dsp:cNvSpPr/>
      </dsp:nvSpPr>
      <dsp:spPr>
        <a:xfrm>
          <a:off x="6392653" y="948"/>
          <a:ext cx="1038187" cy="1038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L6: Techniques and Tools</a:t>
          </a:r>
        </a:p>
      </dsp:txBody>
      <dsp:txXfrm>
        <a:off x="6544692" y="152987"/>
        <a:ext cx="734109" cy="73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How Can Machine Learning predict/prevent credit card fraud?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562655" cy="4572000"/>
          </a:xfrm>
        </p:spPr>
        <p:txBody>
          <a:bodyPr>
            <a:normAutofit lnSpcReduction="10000"/>
          </a:bodyPr>
          <a:lstStyle/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lang="en-IE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saw 17 cards with fraud on every 1,000 cards issued in 2013, and by 2016 this had increased to 47 cards per 1,000, an increase of 176%.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that year, </a:t>
            </a:r>
            <a:r>
              <a:rPr lang="en-I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value of fraud for credit cards issues within the SEPA region was €1.8 billion. 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organisations have a significant base of employees devoted to fraud investigation, but the volume of transaction requires an automated response to fraud detection.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crime is a constantly evolving threat and there are many academic networks supporting research into more efficient and accurate ML models to detect CC fraud </a:t>
            </a:r>
            <a:r>
              <a:rPr lang="en-I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(Example: www.researchgate.net/project/Fraud-detection-with-machine-learning)</a:t>
            </a:r>
            <a:r>
              <a:rPr lang="en-I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person writing on a chalkboard&#10;&#10;Description automatically generated with low confidence">
            <a:extLst>
              <a:ext uri="{FF2B5EF4-FFF2-40B4-BE49-F238E27FC236}">
                <a16:creationId xmlns:a16="http://schemas.microsoft.com/office/drawing/2014/main" id="{2F19A75F-03EC-4260-A954-C2C9CAD5C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r="22447"/>
          <a:stretch>
            <a:fillRect/>
          </a:stretch>
        </p:blipFill>
        <p:spPr>
          <a:xfrm>
            <a:off x="5762445" y="1600199"/>
            <a:ext cx="5323137" cy="4572001"/>
          </a:xfrm>
        </p:spPr>
      </p:pic>
    </p:spTree>
    <p:extLst>
      <p:ext uri="{BB962C8B-B14F-4D97-AF65-F5344CB8AC3E}">
        <p14:creationId xmlns:p14="http://schemas.microsoft.com/office/powerpoint/2010/main" val="13710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25968"/>
              </p:ext>
            </p:extLst>
          </p:nvPr>
        </p:nvGraphicFramePr>
        <p:xfrm>
          <a:off x="1104900" y="1414732"/>
          <a:ext cx="9982200" cy="525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- 4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41134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2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- 2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50000"/>
              </a:lnSpc>
              <a:spcAft>
                <a:spcPts val="1680"/>
              </a:spcAft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Bhattacharyya, S., Jha, S.,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Tharakunnel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and Westland, J., 2011. Data mining for credit card fraud: A comparative study.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Support Systems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50(3), pp.602-613.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Ceronmani Sharmila, V., R., K., R., S., D., S. and R., H., 2019. Credit Card Fraud Detection Using Anomaly Techniques.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 1st International Conference on Innovations in Information and Communication Technology (ICIICT)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1(1), pp.1-4. Available at: &lt;https://ieeexplore.ieee.org/document/8741421&gt; [Accessed 11 September 2020].</a:t>
            </a: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Lima, R. and Pereira, A., 2017. Feature Selection Approaches to Fraud Detection in e-Payment Systems.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Notes in Business Information Processing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pp.111-126. Available at: &lt;https://www.researchgate.net/publication/313731885_Feature_Selection_Approaches_to_Fraud_Detection_in_e-Payment_Systems&gt; [Accessed 11 September 2020].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357</TotalTime>
  <Words>591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Euphemia</vt:lpstr>
      <vt:lpstr>Plantagenet Cherokee</vt:lpstr>
      <vt:lpstr>Wingdings</vt:lpstr>
      <vt:lpstr>Academic Literature 16x9</vt:lpstr>
      <vt:lpstr>How Can Machine Learning predict/prevent credit card fraud?</vt:lpstr>
      <vt:lpstr>Purpose of the Research</vt:lpstr>
      <vt:lpstr>Research Methodology – Improving CC Fraud Detection</vt:lpstr>
      <vt:lpstr>Research Methodology - 4</vt:lpstr>
      <vt:lpstr>Research Methodology - 1</vt:lpstr>
      <vt:lpstr>Research Methodology - 2</vt:lpstr>
      <vt:lpstr>Research Methodology - 3</vt:lpstr>
      <vt:lpstr>Further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Ciaran Finnegan</dc:creator>
  <cp:lastModifiedBy>Ciaran Finnegan</cp:lastModifiedBy>
  <cp:revision>14</cp:revision>
  <dcterms:created xsi:type="dcterms:W3CDTF">2022-02-05T16:09:44Z</dcterms:created>
  <dcterms:modified xsi:type="dcterms:W3CDTF">2022-02-12T20:40:38Z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