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showGuides="1">
      <p:cViewPr varScale="1">
        <p:scale>
          <a:sx n="98" d="100"/>
          <a:sy n="98" d="100"/>
        </p:scale>
        <p:origin x="114" y="7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16731-D00D-4079-9DB5-72C6DBC60FF1}"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04D17-86B8-4B5A-AC40-91FAC42081DC}" type="slidenum">
              <a:rPr lang="en-US" smtClean="0"/>
              <a:t>‹#›</a:t>
            </a:fld>
            <a:endParaRPr lang="en-US"/>
          </a:p>
        </p:txBody>
      </p:sp>
    </p:spTree>
    <p:extLst>
      <p:ext uri="{BB962C8B-B14F-4D97-AF65-F5344CB8AC3E}">
        <p14:creationId xmlns:p14="http://schemas.microsoft.com/office/powerpoint/2010/main" val="19944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3</a:t>
            </a:fld>
            <a:endParaRPr lang="en-US"/>
          </a:p>
        </p:txBody>
      </p:sp>
    </p:spTree>
    <p:extLst>
      <p:ext uri="{BB962C8B-B14F-4D97-AF65-F5344CB8AC3E}">
        <p14:creationId xmlns:p14="http://schemas.microsoft.com/office/powerpoint/2010/main" val="207049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4</a:t>
            </a:fld>
            <a:endParaRPr lang="en-US"/>
          </a:p>
        </p:txBody>
      </p:sp>
    </p:spTree>
    <p:extLst>
      <p:ext uri="{BB962C8B-B14F-4D97-AF65-F5344CB8AC3E}">
        <p14:creationId xmlns:p14="http://schemas.microsoft.com/office/powerpoint/2010/main" val="12023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5</a:t>
            </a:fld>
            <a:endParaRPr lang="en-US"/>
          </a:p>
        </p:txBody>
      </p:sp>
    </p:spTree>
    <p:extLst>
      <p:ext uri="{BB962C8B-B14F-4D97-AF65-F5344CB8AC3E}">
        <p14:creationId xmlns:p14="http://schemas.microsoft.com/office/powerpoint/2010/main" val="350454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safely remove this slide. This slide was provided by PoweredTemplate.com – You can download more templates, shapes and diagrams for presentations from https://poweredtemplate.com</a:t>
            </a:r>
          </a:p>
        </p:txBody>
      </p:sp>
      <p:sp>
        <p:nvSpPr>
          <p:cNvPr id="4" name="Slide Number Placeholder 3"/>
          <p:cNvSpPr>
            <a:spLocks noGrp="1"/>
          </p:cNvSpPr>
          <p:nvPr>
            <p:ph type="sldNum" sz="quarter" idx="5"/>
          </p:nvPr>
        </p:nvSpPr>
        <p:spPr/>
        <p:txBody>
          <a:bodyPr/>
          <a:lstStyle/>
          <a:p>
            <a:fld id="{744648F9-8ABF-4354-8E4A-4055C24835C9}" type="slidenum">
              <a:rPr lang="en-US" smtClean="0"/>
              <a:t>6</a:t>
            </a:fld>
            <a:endParaRPr lang="en-US"/>
          </a:p>
        </p:txBody>
      </p:sp>
    </p:spTree>
    <p:extLst>
      <p:ext uri="{BB962C8B-B14F-4D97-AF65-F5344CB8AC3E}">
        <p14:creationId xmlns:p14="http://schemas.microsoft.com/office/powerpoint/2010/main" val="34825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7EE1-B3D1-43FD-BA7F-08EE75A1D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32B92-FD4F-4C0F-BE82-14A7C34CB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9A8E7-BF83-43F8-83B4-218E127C3D26}"/>
              </a:ext>
            </a:extLst>
          </p:cNvPr>
          <p:cNvSpPr>
            <a:spLocks noGrp="1"/>
          </p:cNvSpPr>
          <p:nvPr>
            <p:ph type="dt" sz="half" idx="10"/>
          </p:nvPr>
        </p:nvSpPr>
        <p:spPr/>
        <p:txBody>
          <a:bodyPr/>
          <a:lstStyle/>
          <a:p>
            <a:fld id="{AEABE625-BDAF-49F8-8437-B6A866486279}" type="datetime1">
              <a:rPr lang="en-US" smtClean="0"/>
              <a:t>9/2/2020</a:t>
            </a:fld>
            <a:endParaRPr lang="en-US"/>
          </a:p>
        </p:txBody>
      </p:sp>
      <p:sp>
        <p:nvSpPr>
          <p:cNvPr id="5" name="Footer Placeholder 4">
            <a:extLst>
              <a:ext uri="{FF2B5EF4-FFF2-40B4-BE49-F238E27FC236}">
                <a16:creationId xmlns:a16="http://schemas.microsoft.com/office/drawing/2014/main" id="{1C45A56B-B9C5-48CF-A93A-BDDCD3131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4F3F-A0B6-4A9B-B7A4-1FD9372BB39F}"/>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18567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6476-D3C3-474C-B0DD-80AA02579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4C626-0292-4571-9A8D-7E8A90DBF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40177-C328-47EE-AD32-494CAF304550}"/>
              </a:ext>
            </a:extLst>
          </p:cNvPr>
          <p:cNvSpPr>
            <a:spLocks noGrp="1"/>
          </p:cNvSpPr>
          <p:nvPr>
            <p:ph type="dt" sz="half" idx="10"/>
          </p:nvPr>
        </p:nvSpPr>
        <p:spPr/>
        <p:txBody>
          <a:bodyPr/>
          <a:lstStyle/>
          <a:p>
            <a:fld id="{665DCEDF-9493-4A41-A8FA-B816D28AAB10}" type="datetime1">
              <a:rPr lang="en-US" smtClean="0"/>
              <a:t>9/2/2020</a:t>
            </a:fld>
            <a:endParaRPr lang="en-US"/>
          </a:p>
        </p:txBody>
      </p:sp>
      <p:sp>
        <p:nvSpPr>
          <p:cNvPr id="5" name="Footer Placeholder 4">
            <a:extLst>
              <a:ext uri="{FF2B5EF4-FFF2-40B4-BE49-F238E27FC236}">
                <a16:creationId xmlns:a16="http://schemas.microsoft.com/office/drawing/2014/main" id="{F0B30BCD-559E-46B5-86DE-54AB9D91E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88FBE-B4F5-47AF-8EB2-2D88A2B6E773}"/>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0111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39029-FF85-47F7-954B-1A6C0DE1A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AD915-0481-4737-BA32-FA293406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92EBA-ED87-4C75-842B-D374CBDF000C}"/>
              </a:ext>
            </a:extLst>
          </p:cNvPr>
          <p:cNvSpPr>
            <a:spLocks noGrp="1"/>
          </p:cNvSpPr>
          <p:nvPr>
            <p:ph type="dt" sz="half" idx="10"/>
          </p:nvPr>
        </p:nvSpPr>
        <p:spPr/>
        <p:txBody>
          <a:bodyPr/>
          <a:lstStyle/>
          <a:p>
            <a:fld id="{5B32EFE7-BABD-4BD0-AA5F-F77318895C2D}" type="datetime1">
              <a:rPr lang="en-US" smtClean="0"/>
              <a:t>9/2/2020</a:t>
            </a:fld>
            <a:endParaRPr lang="en-US"/>
          </a:p>
        </p:txBody>
      </p:sp>
      <p:sp>
        <p:nvSpPr>
          <p:cNvPr id="5" name="Footer Placeholder 4">
            <a:extLst>
              <a:ext uri="{FF2B5EF4-FFF2-40B4-BE49-F238E27FC236}">
                <a16:creationId xmlns:a16="http://schemas.microsoft.com/office/drawing/2014/main" id="{9B18E70C-2FB6-40A9-966E-C0A8AE992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4F30E-6713-4D94-89BF-BAA50BEDAAEC}"/>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05358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30EE-0075-45FB-AECB-E75A1A327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1CA90-3E74-4F72-98C2-0EA09BF3D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41818-9285-4BAB-A9BB-500EEE9EC6FE}"/>
              </a:ext>
            </a:extLst>
          </p:cNvPr>
          <p:cNvSpPr>
            <a:spLocks noGrp="1"/>
          </p:cNvSpPr>
          <p:nvPr>
            <p:ph type="dt" sz="half" idx="10"/>
          </p:nvPr>
        </p:nvSpPr>
        <p:spPr/>
        <p:txBody>
          <a:bodyPr/>
          <a:lstStyle/>
          <a:p>
            <a:fld id="{0B6A9BE3-A090-4D82-BF58-D5F6F59722E0}" type="datetime1">
              <a:rPr lang="en-US" smtClean="0"/>
              <a:t>9/2/2020</a:t>
            </a:fld>
            <a:endParaRPr lang="en-US"/>
          </a:p>
        </p:txBody>
      </p:sp>
      <p:sp>
        <p:nvSpPr>
          <p:cNvPr id="5" name="Footer Placeholder 4">
            <a:extLst>
              <a:ext uri="{FF2B5EF4-FFF2-40B4-BE49-F238E27FC236}">
                <a16:creationId xmlns:a16="http://schemas.microsoft.com/office/drawing/2014/main" id="{B4911AC8-BC79-487E-B6FF-C735F26B5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C6793-EC63-4710-9824-A9FF55EC275B}"/>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217355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46F7-619C-4582-84A9-7A13E922F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73279-D6DA-4901-8182-564A81FC1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CE1E0-A57B-4DF8-A8EA-0935383A13DF}"/>
              </a:ext>
            </a:extLst>
          </p:cNvPr>
          <p:cNvSpPr>
            <a:spLocks noGrp="1"/>
          </p:cNvSpPr>
          <p:nvPr>
            <p:ph type="dt" sz="half" idx="10"/>
          </p:nvPr>
        </p:nvSpPr>
        <p:spPr/>
        <p:txBody>
          <a:bodyPr/>
          <a:lstStyle/>
          <a:p>
            <a:fld id="{02C017F0-CE4C-4A17-AAF3-9A620754E381}" type="datetime1">
              <a:rPr lang="en-US" smtClean="0"/>
              <a:t>9/2/2020</a:t>
            </a:fld>
            <a:endParaRPr lang="en-US"/>
          </a:p>
        </p:txBody>
      </p:sp>
      <p:sp>
        <p:nvSpPr>
          <p:cNvPr id="5" name="Footer Placeholder 4">
            <a:extLst>
              <a:ext uri="{FF2B5EF4-FFF2-40B4-BE49-F238E27FC236}">
                <a16:creationId xmlns:a16="http://schemas.microsoft.com/office/drawing/2014/main" id="{F0CD5858-5916-43EF-9456-5B832C2F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75691-EF43-41B7-A101-AA1C68C40312}"/>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224744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EC52-1F53-4DD8-90A2-30FF74F4C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35CBC-5F60-48B2-800A-6266390D4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E6FF2-8B49-42EF-B8AB-ABA296B76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06AB29-6989-41EB-8C19-059D818FAACC}"/>
              </a:ext>
            </a:extLst>
          </p:cNvPr>
          <p:cNvSpPr>
            <a:spLocks noGrp="1"/>
          </p:cNvSpPr>
          <p:nvPr>
            <p:ph type="dt" sz="half" idx="10"/>
          </p:nvPr>
        </p:nvSpPr>
        <p:spPr/>
        <p:txBody>
          <a:bodyPr/>
          <a:lstStyle/>
          <a:p>
            <a:fld id="{E06FB8ED-0F28-4D1C-89B2-7D1633259FAE}" type="datetime1">
              <a:rPr lang="en-US" smtClean="0"/>
              <a:t>9/2/2020</a:t>
            </a:fld>
            <a:endParaRPr lang="en-US"/>
          </a:p>
        </p:txBody>
      </p:sp>
      <p:sp>
        <p:nvSpPr>
          <p:cNvPr id="6" name="Footer Placeholder 5">
            <a:extLst>
              <a:ext uri="{FF2B5EF4-FFF2-40B4-BE49-F238E27FC236}">
                <a16:creationId xmlns:a16="http://schemas.microsoft.com/office/drawing/2014/main" id="{EA067AD0-6E3D-4B84-8D44-71D84E61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7F74B-D896-4F34-BF65-7D0C03FD6FC6}"/>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287530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BB4F-FD54-4D73-8668-FCCEA19376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EB6FD6-BF62-417D-97AD-02E0805CE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0FAE0-5335-445A-96F7-E9845A945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1CC9D-72C2-47AE-8387-63DE4B6B7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FB56A-4715-401F-B17E-EC791DE12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BBD43-65A3-4DCE-A58F-B9979E5FBE2A}"/>
              </a:ext>
            </a:extLst>
          </p:cNvPr>
          <p:cNvSpPr>
            <a:spLocks noGrp="1"/>
          </p:cNvSpPr>
          <p:nvPr>
            <p:ph type="dt" sz="half" idx="10"/>
          </p:nvPr>
        </p:nvSpPr>
        <p:spPr/>
        <p:txBody>
          <a:bodyPr/>
          <a:lstStyle/>
          <a:p>
            <a:fld id="{485AD164-A64E-427E-9F0B-CB752F16B867}" type="datetime1">
              <a:rPr lang="en-US" smtClean="0"/>
              <a:t>9/2/2020</a:t>
            </a:fld>
            <a:endParaRPr lang="en-US"/>
          </a:p>
        </p:txBody>
      </p:sp>
      <p:sp>
        <p:nvSpPr>
          <p:cNvPr id="8" name="Footer Placeholder 7">
            <a:extLst>
              <a:ext uri="{FF2B5EF4-FFF2-40B4-BE49-F238E27FC236}">
                <a16:creationId xmlns:a16="http://schemas.microsoft.com/office/drawing/2014/main" id="{E42C693E-EE61-4290-8BEE-CF3409EF1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513914-8D5E-4D2D-A7CC-C5C6CD7599F9}"/>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79742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EC9-19BD-4150-8193-9D7D898D0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3E2AA-AFD9-4BBF-B095-1279D6B55AC9}"/>
              </a:ext>
            </a:extLst>
          </p:cNvPr>
          <p:cNvSpPr>
            <a:spLocks noGrp="1"/>
          </p:cNvSpPr>
          <p:nvPr>
            <p:ph type="dt" sz="half" idx="10"/>
          </p:nvPr>
        </p:nvSpPr>
        <p:spPr/>
        <p:txBody>
          <a:bodyPr/>
          <a:lstStyle/>
          <a:p>
            <a:fld id="{DE2E9A63-1FB1-4DB9-A9E0-7CD5D2777A06}" type="datetime1">
              <a:rPr lang="en-US" smtClean="0"/>
              <a:t>9/2/2020</a:t>
            </a:fld>
            <a:endParaRPr lang="en-US"/>
          </a:p>
        </p:txBody>
      </p:sp>
      <p:sp>
        <p:nvSpPr>
          <p:cNvPr id="4" name="Footer Placeholder 3">
            <a:extLst>
              <a:ext uri="{FF2B5EF4-FFF2-40B4-BE49-F238E27FC236}">
                <a16:creationId xmlns:a16="http://schemas.microsoft.com/office/drawing/2014/main" id="{D08CA21F-8B16-468C-BD41-E3992A4AC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99F80B-0C82-4FAB-B949-93CCA30621DE}"/>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72650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9A959-BE01-413A-B852-76A63FE4435A}"/>
              </a:ext>
            </a:extLst>
          </p:cNvPr>
          <p:cNvSpPr>
            <a:spLocks noGrp="1"/>
          </p:cNvSpPr>
          <p:nvPr>
            <p:ph type="dt" sz="half" idx="10"/>
          </p:nvPr>
        </p:nvSpPr>
        <p:spPr/>
        <p:txBody>
          <a:bodyPr/>
          <a:lstStyle/>
          <a:p>
            <a:fld id="{9C68565D-A300-44FE-B7AC-4C6318AC2A6A}" type="datetime1">
              <a:rPr lang="en-US" smtClean="0"/>
              <a:t>9/2/2020</a:t>
            </a:fld>
            <a:endParaRPr lang="en-US"/>
          </a:p>
        </p:txBody>
      </p:sp>
      <p:sp>
        <p:nvSpPr>
          <p:cNvPr id="3" name="Footer Placeholder 2">
            <a:extLst>
              <a:ext uri="{FF2B5EF4-FFF2-40B4-BE49-F238E27FC236}">
                <a16:creationId xmlns:a16="http://schemas.microsoft.com/office/drawing/2014/main" id="{E04D2B56-6776-4234-90D2-AD9F3FB77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9D683D-96DB-4A0B-B61F-F25859EFD9E4}"/>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70373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FB32-2CA3-4000-865F-3D8634212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6FC56-E414-4D8A-9AF0-BCCCC64DF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A646F-8CF8-431E-8EC9-6E206FDA7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8A64D-5984-4FCD-A66C-DEE4AC67A4EE}"/>
              </a:ext>
            </a:extLst>
          </p:cNvPr>
          <p:cNvSpPr>
            <a:spLocks noGrp="1"/>
          </p:cNvSpPr>
          <p:nvPr>
            <p:ph type="dt" sz="half" idx="10"/>
          </p:nvPr>
        </p:nvSpPr>
        <p:spPr/>
        <p:txBody>
          <a:bodyPr/>
          <a:lstStyle/>
          <a:p>
            <a:fld id="{526D223A-AC33-4C7D-86B7-0503020807A2}" type="datetime1">
              <a:rPr lang="en-US" smtClean="0"/>
              <a:t>9/2/2020</a:t>
            </a:fld>
            <a:endParaRPr lang="en-US"/>
          </a:p>
        </p:txBody>
      </p:sp>
      <p:sp>
        <p:nvSpPr>
          <p:cNvPr id="6" name="Footer Placeholder 5">
            <a:extLst>
              <a:ext uri="{FF2B5EF4-FFF2-40B4-BE49-F238E27FC236}">
                <a16:creationId xmlns:a16="http://schemas.microsoft.com/office/drawing/2014/main" id="{3E14FA02-AF89-4F82-B1B4-FB80CD269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246E5-42B6-4396-A94D-863AD4F10C81}"/>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109660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1BC2-5E1A-471F-A2CB-E1A51E7E1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CBA300-226C-43E7-AD55-DCF24D7F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20F5C-92FF-40F2-8158-144422F2E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12186-14B6-491E-B4F6-C9BF06314817}"/>
              </a:ext>
            </a:extLst>
          </p:cNvPr>
          <p:cNvSpPr>
            <a:spLocks noGrp="1"/>
          </p:cNvSpPr>
          <p:nvPr>
            <p:ph type="dt" sz="half" idx="10"/>
          </p:nvPr>
        </p:nvSpPr>
        <p:spPr/>
        <p:txBody>
          <a:bodyPr/>
          <a:lstStyle/>
          <a:p>
            <a:fld id="{3B305231-80DA-48E1-AF92-A0E86C720618}" type="datetime1">
              <a:rPr lang="en-US" smtClean="0"/>
              <a:t>9/2/2020</a:t>
            </a:fld>
            <a:endParaRPr lang="en-US"/>
          </a:p>
        </p:txBody>
      </p:sp>
      <p:sp>
        <p:nvSpPr>
          <p:cNvPr id="6" name="Footer Placeholder 5">
            <a:extLst>
              <a:ext uri="{FF2B5EF4-FFF2-40B4-BE49-F238E27FC236}">
                <a16:creationId xmlns:a16="http://schemas.microsoft.com/office/drawing/2014/main" id="{7877D8C2-EB67-4DC3-ABBD-8BE50D689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07787-EEBC-4C58-B239-616484FAB0ED}"/>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33813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B20F3-8C2E-4A80-9A25-9F27441E1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4F271-872F-4A1D-9AD2-D6F1DF76C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A4E05-DC04-4093-A4EA-C48B814F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8400B-572B-4A2E-BC18-054F0D47BDDE}" type="datetime1">
              <a:rPr lang="en-US" smtClean="0"/>
              <a:t>9/2/2020</a:t>
            </a:fld>
            <a:endParaRPr lang="en-US"/>
          </a:p>
        </p:txBody>
      </p:sp>
      <p:sp>
        <p:nvSpPr>
          <p:cNvPr id="5" name="Footer Placeholder 4">
            <a:extLst>
              <a:ext uri="{FF2B5EF4-FFF2-40B4-BE49-F238E27FC236}">
                <a16:creationId xmlns:a16="http://schemas.microsoft.com/office/drawing/2014/main" id="{6B86C37B-82AF-41B0-966C-E79F787E4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07FC92-0451-47B2-A8CF-6A059B671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9C655-B87F-4C07-B191-599CACABB0F4}" type="slidenum">
              <a:rPr lang="en-US" smtClean="0"/>
              <a:t>‹#›</a:t>
            </a:fld>
            <a:endParaRPr lang="en-US"/>
          </a:p>
        </p:txBody>
      </p:sp>
    </p:spTree>
    <p:extLst>
      <p:ext uri="{BB962C8B-B14F-4D97-AF65-F5344CB8AC3E}">
        <p14:creationId xmlns:p14="http://schemas.microsoft.com/office/powerpoint/2010/main" val="272392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poweredtemplate.com/" TargetMode="External"/><Relationship Id="rId4" Type="http://schemas.openxmlformats.org/officeDocument/2006/relationships/hyperlink" Target="https://poweredtemplate.com/membershi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support.poweredtemplate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poweredtemplat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oweredtemplate.com/membersh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3E22E-CD4A-41BF-9CFF-E0303F214EEE}"/>
              </a:ext>
            </a:extLst>
          </p:cNvPr>
          <p:cNvSpPr>
            <a:spLocks noGrp="1"/>
          </p:cNvSpPr>
          <p:nvPr>
            <p:ph type="title"/>
          </p:nvPr>
        </p:nvSpPr>
        <p:spPr>
          <a:xfrm>
            <a:off x="838200" y="257768"/>
            <a:ext cx="10515600" cy="887205"/>
          </a:xfrm>
        </p:spPr>
        <p:txBody>
          <a:bodyPr/>
          <a:lstStyle/>
          <a:p>
            <a:pPr algn="ctr"/>
            <a:r>
              <a:rPr lang="en-US" dirty="0">
                <a:solidFill>
                  <a:schemeClr val="accent3">
                    <a:lumMod val="75000"/>
                  </a:schemeClr>
                </a:solidFill>
              </a:rPr>
              <a:t>The Research Process Onion</a:t>
            </a:r>
          </a:p>
        </p:txBody>
      </p:sp>
      <p:sp>
        <p:nvSpPr>
          <p:cNvPr id="10" name="Footer Placeholder 9">
            <a:extLst>
              <a:ext uri="{FF2B5EF4-FFF2-40B4-BE49-F238E27FC236}">
                <a16:creationId xmlns:a16="http://schemas.microsoft.com/office/drawing/2014/main" id="{F99310F9-D300-4FDA-87AA-08766B46D76C}"/>
              </a:ext>
            </a:extLst>
          </p:cNvPr>
          <p:cNvSpPr>
            <a:spLocks noGrp="1"/>
          </p:cNvSpPr>
          <p:nvPr>
            <p:ph type="ftr" sz="quarter" idx="11"/>
          </p:nvPr>
        </p:nvSpPr>
        <p:spPr/>
        <p:txBody>
          <a:bodyPr/>
          <a:lstStyle/>
          <a:p>
            <a:r>
              <a:rPr lang="en-US" dirty="0"/>
              <a:t>Designed by PoweredTemplate</a:t>
            </a:r>
          </a:p>
        </p:txBody>
      </p:sp>
      <p:grpSp>
        <p:nvGrpSpPr>
          <p:cNvPr id="54" name="Group 53">
            <a:extLst>
              <a:ext uri="{FF2B5EF4-FFF2-40B4-BE49-F238E27FC236}">
                <a16:creationId xmlns:a16="http://schemas.microsoft.com/office/drawing/2014/main" id="{8F632256-C8C8-4E83-AC32-67E02CFEB62B}"/>
              </a:ext>
            </a:extLst>
          </p:cNvPr>
          <p:cNvGrpSpPr/>
          <p:nvPr/>
        </p:nvGrpSpPr>
        <p:grpSpPr>
          <a:xfrm>
            <a:off x="1105863" y="1320840"/>
            <a:ext cx="9980273" cy="4859642"/>
            <a:chOff x="1375148" y="1249328"/>
            <a:chExt cx="9980273" cy="4859642"/>
          </a:xfrm>
        </p:grpSpPr>
        <p:sp>
          <p:nvSpPr>
            <p:cNvPr id="13" name="Oval 12">
              <a:extLst>
                <a:ext uri="{FF2B5EF4-FFF2-40B4-BE49-F238E27FC236}">
                  <a16:creationId xmlns:a16="http://schemas.microsoft.com/office/drawing/2014/main" id="{FCC8DF1E-63C6-4C28-A7E2-DF267437D480}"/>
                </a:ext>
              </a:extLst>
            </p:cNvPr>
            <p:cNvSpPr/>
            <p:nvPr/>
          </p:nvSpPr>
          <p:spPr>
            <a:xfrm>
              <a:off x="1375148" y="1249328"/>
              <a:ext cx="7039278" cy="4859642"/>
            </a:xfrm>
            <a:prstGeom prst="ellipse">
              <a:avLst/>
            </a:prstGeom>
            <a:solidFill>
              <a:schemeClr val="accent5">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29B1FB1-B354-4CD5-905A-8C46C4ED73B2}"/>
                </a:ext>
              </a:extLst>
            </p:cNvPr>
            <p:cNvSpPr/>
            <p:nvPr/>
          </p:nvSpPr>
          <p:spPr>
            <a:xfrm>
              <a:off x="1462797" y="1710964"/>
              <a:ext cx="5701903" cy="3936371"/>
            </a:xfrm>
            <a:prstGeom prst="ellipse">
              <a:avLst/>
            </a:prstGeom>
            <a:solidFill>
              <a:schemeClr val="accent5">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79A2093-D316-46E5-8B52-2381AAC067F4}"/>
                </a:ext>
              </a:extLst>
            </p:cNvPr>
            <p:cNvSpPr/>
            <p:nvPr/>
          </p:nvSpPr>
          <p:spPr>
            <a:xfrm>
              <a:off x="1553993" y="2165673"/>
              <a:ext cx="4384593" cy="3026952"/>
            </a:xfrm>
            <a:prstGeom prst="ellipse">
              <a:avLst/>
            </a:prstGeom>
            <a:solidFill>
              <a:schemeClr val="accent5"/>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9BA4A9-75FF-4887-9C12-0A1B797E54B1}"/>
                </a:ext>
              </a:extLst>
            </p:cNvPr>
            <p:cNvSpPr/>
            <p:nvPr/>
          </p:nvSpPr>
          <p:spPr>
            <a:xfrm>
              <a:off x="1635867" y="2602731"/>
              <a:ext cx="3118423" cy="2152837"/>
            </a:xfrm>
            <a:prstGeom prst="ellipse">
              <a:avLst/>
            </a:prstGeom>
            <a:solidFill>
              <a:schemeClr val="accent5">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FE5F6CD-6E78-45D2-B8D8-DDE969F37EC8}"/>
                </a:ext>
              </a:extLst>
            </p:cNvPr>
            <p:cNvSpPr/>
            <p:nvPr/>
          </p:nvSpPr>
          <p:spPr>
            <a:xfrm>
              <a:off x="1702340" y="3003525"/>
              <a:ext cx="1957307" cy="1351248"/>
            </a:xfrm>
            <a:prstGeom prst="ellipse">
              <a:avLst/>
            </a:prstGeom>
            <a:solidFill>
              <a:schemeClr val="accent5">
                <a:lumMod val="5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solidFill>
                    <a:schemeClr val="bg1"/>
                  </a:solidFill>
                </a:rPr>
                <a:t>Sampling Secondary Data Observation Interviews Questionnaires</a:t>
              </a:r>
            </a:p>
          </p:txBody>
        </p:sp>
        <p:sp>
          <p:nvSpPr>
            <p:cNvPr id="15" name="TextBox 14">
              <a:extLst>
                <a:ext uri="{FF2B5EF4-FFF2-40B4-BE49-F238E27FC236}">
                  <a16:creationId xmlns:a16="http://schemas.microsoft.com/office/drawing/2014/main" id="{9D7633FF-0AC3-4103-9A73-88FEA7843E7C}"/>
                </a:ext>
              </a:extLst>
            </p:cNvPr>
            <p:cNvSpPr txBox="1"/>
            <p:nvPr/>
          </p:nvSpPr>
          <p:spPr>
            <a:xfrm>
              <a:off x="3295194" y="2936349"/>
              <a:ext cx="1144609" cy="276999"/>
            </a:xfrm>
            <a:prstGeom prst="rect">
              <a:avLst/>
            </a:prstGeom>
            <a:noFill/>
          </p:spPr>
          <p:txBody>
            <a:bodyPr wrap="none" rtlCol="0">
              <a:spAutoFit/>
            </a:bodyPr>
            <a:lstStyle/>
            <a:p>
              <a:pPr algn="ctr"/>
              <a:r>
                <a:rPr lang="en-US" sz="1200" b="1" dirty="0">
                  <a:solidFill>
                    <a:schemeClr val="bg1"/>
                  </a:solidFill>
                </a:rPr>
                <a:t>Cross Sectional</a:t>
              </a:r>
            </a:p>
          </p:txBody>
        </p:sp>
        <p:sp>
          <p:nvSpPr>
            <p:cNvPr id="16" name="TextBox 15">
              <a:extLst>
                <a:ext uri="{FF2B5EF4-FFF2-40B4-BE49-F238E27FC236}">
                  <a16:creationId xmlns:a16="http://schemas.microsoft.com/office/drawing/2014/main" id="{7B81063E-D005-449E-981E-92BDDD92E41B}"/>
                </a:ext>
              </a:extLst>
            </p:cNvPr>
            <p:cNvSpPr txBox="1"/>
            <p:nvPr/>
          </p:nvSpPr>
          <p:spPr>
            <a:xfrm>
              <a:off x="3375216" y="4117777"/>
              <a:ext cx="984565" cy="276999"/>
            </a:xfrm>
            <a:prstGeom prst="rect">
              <a:avLst/>
            </a:prstGeom>
            <a:noFill/>
          </p:spPr>
          <p:txBody>
            <a:bodyPr wrap="none" rtlCol="0">
              <a:spAutoFit/>
            </a:bodyPr>
            <a:lstStyle/>
            <a:p>
              <a:pPr algn="ctr"/>
              <a:r>
                <a:rPr lang="en-US" sz="1200" b="1" dirty="0">
                  <a:solidFill>
                    <a:schemeClr val="bg1"/>
                  </a:solidFill>
                </a:rPr>
                <a:t>Longitudinal</a:t>
              </a:r>
            </a:p>
          </p:txBody>
        </p:sp>
        <p:sp>
          <p:nvSpPr>
            <p:cNvPr id="19" name="TextBox 18">
              <a:extLst>
                <a:ext uri="{FF2B5EF4-FFF2-40B4-BE49-F238E27FC236}">
                  <a16:creationId xmlns:a16="http://schemas.microsoft.com/office/drawing/2014/main" id="{1473C236-2C25-4457-B1A1-420D300AF113}"/>
                </a:ext>
              </a:extLst>
            </p:cNvPr>
            <p:cNvSpPr txBox="1"/>
            <p:nvPr/>
          </p:nvSpPr>
          <p:spPr>
            <a:xfrm>
              <a:off x="3186262" y="2245703"/>
              <a:ext cx="920637" cy="276999"/>
            </a:xfrm>
            <a:prstGeom prst="rect">
              <a:avLst/>
            </a:prstGeom>
            <a:noFill/>
          </p:spPr>
          <p:txBody>
            <a:bodyPr wrap="none" rtlCol="0">
              <a:spAutoFit/>
            </a:bodyPr>
            <a:lstStyle/>
            <a:p>
              <a:pPr algn="ctr"/>
              <a:r>
                <a:rPr lang="en-US" sz="1200" b="1" dirty="0">
                  <a:solidFill>
                    <a:schemeClr val="bg1"/>
                  </a:solidFill>
                </a:rPr>
                <a:t>Experiment</a:t>
              </a:r>
            </a:p>
          </p:txBody>
        </p:sp>
        <p:sp>
          <p:nvSpPr>
            <p:cNvPr id="20" name="TextBox 19">
              <a:extLst>
                <a:ext uri="{FF2B5EF4-FFF2-40B4-BE49-F238E27FC236}">
                  <a16:creationId xmlns:a16="http://schemas.microsoft.com/office/drawing/2014/main" id="{898E11AC-F93E-4C77-B4CE-0468AFDE1E11}"/>
                </a:ext>
              </a:extLst>
            </p:cNvPr>
            <p:cNvSpPr txBox="1"/>
            <p:nvPr/>
          </p:nvSpPr>
          <p:spPr>
            <a:xfrm>
              <a:off x="4307560" y="2539440"/>
              <a:ext cx="614400" cy="276999"/>
            </a:xfrm>
            <a:prstGeom prst="rect">
              <a:avLst/>
            </a:prstGeom>
            <a:noFill/>
          </p:spPr>
          <p:txBody>
            <a:bodyPr wrap="none" rtlCol="0">
              <a:spAutoFit/>
            </a:bodyPr>
            <a:lstStyle/>
            <a:p>
              <a:pPr algn="ctr"/>
              <a:r>
                <a:rPr lang="en-US" sz="1200" b="1" dirty="0">
                  <a:solidFill>
                    <a:schemeClr val="bg1"/>
                  </a:solidFill>
                </a:rPr>
                <a:t>Survey</a:t>
              </a:r>
            </a:p>
          </p:txBody>
        </p:sp>
        <p:sp>
          <p:nvSpPr>
            <p:cNvPr id="21" name="TextBox 20">
              <a:extLst>
                <a:ext uri="{FF2B5EF4-FFF2-40B4-BE49-F238E27FC236}">
                  <a16:creationId xmlns:a16="http://schemas.microsoft.com/office/drawing/2014/main" id="{B7808AF8-C902-4192-BC55-B69C7E7D35E8}"/>
                </a:ext>
              </a:extLst>
            </p:cNvPr>
            <p:cNvSpPr txBox="1"/>
            <p:nvPr/>
          </p:nvSpPr>
          <p:spPr>
            <a:xfrm>
              <a:off x="4756417" y="3096870"/>
              <a:ext cx="878767" cy="276999"/>
            </a:xfrm>
            <a:prstGeom prst="rect">
              <a:avLst/>
            </a:prstGeom>
            <a:noFill/>
          </p:spPr>
          <p:txBody>
            <a:bodyPr wrap="none" rtlCol="0">
              <a:spAutoFit/>
            </a:bodyPr>
            <a:lstStyle/>
            <a:p>
              <a:pPr algn="ctr"/>
              <a:r>
                <a:rPr lang="en-US" sz="1200" b="1" dirty="0">
                  <a:solidFill>
                    <a:schemeClr val="bg1"/>
                  </a:solidFill>
                </a:rPr>
                <a:t>Case Study</a:t>
              </a:r>
            </a:p>
          </p:txBody>
        </p:sp>
        <p:sp>
          <p:nvSpPr>
            <p:cNvPr id="25" name="TextBox 24">
              <a:extLst>
                <a:ext uri="{FF2B5EF4-FFF2-40B4-BE49-F238E27FC236}">
                  <a16:creationId xmlns:a16="http://schemas.microsoft.com/office/drawing/2014/main" id="{894AEC8F-D319-4AC0-AC5A-3FF47D8236E8}"/>
                </a:ext>
              </a:extLst>
            </p:cNvPr>
            <p:cNvSpPr txBox="1"/>
            <p:nvPr/>
          </p:nvSpPr>
          <p:spPr>
            <a:xfrm>
              <a:off x="4763760" y="3747636"/>
              <a:ext cx="864084" cy="461665"/>
            </a:xfrm>
            <a:prstGeom prst="rect">
              <a:avLst/>
            </a:prstGeom>
            <a:noFill/>
          </p:spPr>
          <p:txBody>
            <a:bodyPr wrap="none" rtlCol="0">
              <a:spAutoFit/>
            </a:bodyPr>
            <a:lstStyle/>
            <a:p>
              <a:pPr algn="ctr"/>
              <a:r>
                <a:rPr lang="en-US" sz="1200" b="1" dirty="0">
                  <a:solidFill>
                    <a:schemeClr val="bg1"/>
                  </a:solidFill>
                </a:rPr>
                <a:t>Grounded </a:t>
              </a:r>
            </a:p>
            <a:p>
              <a:pPr algn="ctr"/>
              <a:r>
                <a:rPr lang="en-US" sz="1200" b="1" dirty="0">
                  <a:solidFill>
                    <a:schemeClr val="bg1"/>
                  </a:solidFill>
                </a:rPr>
                <a:t>Theory</a:t>
              </a:r>
            </a:p>
          </p:txBody>
        </p:sp>
        <p:sp>
          <p:nvSpPr>
            <p:cNvPr id="27" name="TextBox 26">
              <a:extLst>
                <a:ext uri="{FF2B5EF4-FFF2-40B4-BE49-F238E27FC236}">
                  <a16:creationId xmlns:a16="http://schemas.microsoft.com/office/drawing/2014/main" id="{E2259C09-20DA-437D-96B2-050B96416472}"/>
                </a:ext>
              </a:extLst>
            </p:cNvPr>
            <p:cNvSpPr txBox="1"/>
            <p:nvPr/>
          </p:nvSpPr>
          <p:spPr>
            <a:xfrm>
              <a:off x="3148081" y="4800617"/>
              <a:ext cx="997004" cy="276999"/>
            </a:xfrm>
            <a:prstGeom prst="rect">
              <a:avLst/>
            </a:prstGeom>
            <a:noFill/>
          </p:spPr>
          <p:txBody>
            <a:bodyPr wrap="none" rtlCol="0">
              <a:spAutoFit/>
            </a:bodyPr>
            <a:lstStyle/>
            <a:p>
              <a:pPr algn="ctr"/>
              <a:r>
                <a:rPr lang="en-US" sz="1200" b="1" dirty="0">
                  <a:solidFill>
                    <a:schemeClr val="bg1"/>
                  </a:solidFill>
                </a:rPr>
                <a:t>Ethnography</a:t>
              </a:r>
            </a:p>
          </p:txBody>
        </p:sp>
        <p:sp>
          <p:nvSpPr>
            <p:cNvPr id="31" name="TextBox 30">
              <a:extLst>
                <a:ext uri="{FF2B5EF4-FFF2-40B4-BE49-F238E27FC236}">
                  <a16:creationId xmlns:a16="http://schemas.microsoft.com/office/drawing/2014/main" id="{CF511BF3-3B47-4750-9E5E-4A95C67DCCE4}"/>
                </a:ext>
              </a:extLst>
            </p:cNvPr>
            <p:cNvSpPr txBox="1"/>
            <p:nvPr/>
          </p:nvSpPr>
          <p:spPr>
            <a:xfrm>
              <a:off x="4104351" y="4496271"/>
              <a:ext cx="1209370" cy="276999"/>
            </a:xfrm>
            <a:prstGeom prst="rect">
              <a:avLst/>
            </a:prstGeom>
            <a:noFill/>
          </p:spPr>
          <p:txBody>
            <a:bodyPr wrap="none" rtlCol="0">
              <a:spAutoFit/>
            </a:bodyPr>
            <a:lstStyle/>
            <a:p>
              <a:pPr algn="ctr"/>
              <a:r>
                <a:rPr lang="en-US" sz="1200" b="1" dirty="0">
                  <a:solidFill>
                    <a:schemeClr val="bg1"/>
                  </a:solidFill>
                </a:rPr>
                <a:t>Action Research</a:t>
              </a:r>
            </a:p>
          </p:txBody>
        </p:sp>
        <p:sp>
          <p:nvSpPr>
            <p:cNvPr id="33" name="TextBox 32">
              <a:extLst>
                <a:ext uri="{FF2B5EF4-FFF2-40B4-BE49-F238E27FC236}">
                  <a16:creationId xmlns:a16="http://schemas.microsoft.com/office/drawing/2014/main" id="{44B82858-8B57-46A5-985E-891A7D167345}"/>
                </a:ext>
              </a:extLst>
            </p:cNvPr>
            <p:cNvSpPr txBox="1"/>
            <p:nvPr/>
          </p:nvSpPr>
          <p:spPr>
            <a:xfrm>
              <a:off x="4632360" y="1961090"/>
              <a:ext cx="779573" cy="276999"/>
            </a:xfrm>
            <a:prstGeom prst="rect">
              <a:avLst/>
            </a:prstGeom>
            <a:noFill/>
          </p:spPr>
          <p:txBody>
            <a:bodyPr wrap="none" rtlCol="0">
              <a:spAutoFit/>
            </a:bodyPr>
            <a:lstStyle/>
            <a:p>
              <a:pPr algn="ctr"/>
              <a:r>
                <a:rPr lang="en-US" sz="1200" b="1" dirty="0"/>
                <a:t>Inductive</a:t>
              </a:r>
            </a:p>
          </p:txBody>
        </p:sp>
        <p:sp>
          <p:nvSpPr>
            <p:cNvPr id="34" name="TextBox 33">
              <a:extLst>
                <a:ext uri="{FF2B5EF4-FFF2-40B4-BE49-F238E27FC236}">
                  <a16:creationId xmlns:a16="http://schemas.microsoft.com/office/drawing/2014/main" id="{EAD5ADB1-5F61-4185-A248-87A96B87450C}"/>
                </a:ext>
              </a:extLst>
            </p:cNvPr>
            <p:cNvSpPr txBox="1"/>
            <p:nvPr/>
          </p:nvSpPr>
          <p:spPr>
            <a:xfrm>
              <a:off x="4471172" y="1345110"/>
              <a:ext cx="834588" cy="276999"/>
            </a:xfrm>
            <a:prstGeom prst="rect">
              <a:avLst/>
            </a:prstGeom>
            <a:noFill/>
          </p:spPr>
          <p:txBody>
            <a:bodyPr wrap="none" rtlCol="0">
              <a:spAutoFit/>
            </a:bodyPr>
            <a:lstStyle/>
            <a:p>
              <a:pPr algn="ctr"/>
              <a:r>
                <a:rPr lang="en-US" sz="1200" b="1" dirty="0"/>
                <a:t>Positivism</a:t>
              </a:r>
            </a:p>
          </p:txBody>
        </p:sp>
        <p:sp>
          <p:nvSpPr>
            <p:cNvPr id="36" name="TextBox 35">
              <a:extLst>
                <a:ext uri="{FF2B5EF4-FFF2-40B4-BE49-F238E27FC236}">
                  <a16:creationId xmlns:a16="http://schemas.microsoft.com/office/drawing/2014/main" id="{1ED77DE3-8F74-45FA-8E70-43491C106F63}"/>
                </a:ext>
              </a:extLst>
            </p:cNvPr>
            <p:cNvSpPr txBox="1"/>
            <p:nvPr/>
          </p:nvSpPr>
          <p:spPr>
            <a:xfrm>
              <a:off x="4607516" y="5142980"/>
              <a:ext cx="829266" cy="276999"/>
            </a:xfrm>
            <a:prstGeom prst="rect">
              <a:avLst/>
            </a:prstGeom>
            <a:noFill/>
          </p:spPr>
          <p:txBody>
            <a:bodyPr wrap="none" rtlCol="0">
              <a:spAutoFit/>
            </a:bodyPr>
            <a:lstStyle/>
            <a:p>
              <a:pPr algn="ctr"/>
              <a:r>
                <a:rPr lang="en-US" sz="1200" b="1" dirty="0"/>
                <a:t>Deductive</a:t>
              </a:r>
            </a:p>
          </p:txBody>
        </p:sp>
        <p:sp>
          <p:nvSpPr>
            <p:cNvPr id="38" name="TextBox 37">
              <a:extLst>
                <a:ext uri="{FF2B5EF4-FFF2-40B4-BE49-F238E27FC236}">
                  <a16:creationId xmlns:a16="http://schemas.microsoft.com/office/drawing/2014/main" id="{CE8E909C-1EA2-416C-8490-B644AD84D204}"/>
                </a:ext>
              </a:extLst>
            </p:cNvPr>
            <p:cNvSpPr txBox="1"/>
            <p:nvPr/>
          </p:nvSpPr>
          <p:spPr>
            <a:xfrm>
              <a:off x="4343092" y="5699336"/>
              <a:ext cx="1090748" cy="276999"/>
            </a:xfrm>
            <a:prstGeom prst="rect">
              <a:avLst/>
            </a:prstGeom>
            <a:noFill/>
          </p:spPr>
          <p:txBody>
            <a:bodyPr wrap="none" rtlCol="0">
              <a:spAutoFit/>
            </a:bodyPr>
            <a:lstStyle/>
            <a:p>
              <a:pPr algn="ctr"/>
              <a:r>
                <a:rPr lang="en-US" sz="1200" b="1" dirty="0"/>
                <a:t>Interpretivism</a:t>
              </a:r>
            </a:p>
          </p:txBody>
        </p:sp>
        <p:sp>
          <p:nvSpPr>
            <p:cNvPr id="40" name="TextBox 39">
              <a:extLst>
                <a:ext uri="{FF2B5EF4-FFF2-40B4-BE49-F238E27FC236}">
                  <a16:creationId xmlns:a16="http://schemas.microsoft.com/office/drawing/2014/main" id="{0BF79837-15ED-4BED-A308-9D5932BE3018}"/>
                </a:ext>
              </a:extLst>
            </p:cNvPr>
            <p:cNvSpPr txBox="1"/>
            <p:nvPr/>
          </p:nvSpPr>
          <p:spPr>
            <a:xfrm>
              <a:off x="7406126" y="3530921"/>
              <a:ext cx="684163" cy="276999"/>
            </a:xfrm>
            <a:prstGeom prst="rect">
              <a:avLst/>
            </a:prstGeom>
            <a:noFill/>
          </p:spPr>
          <p:txBody>
            <a:bodyPr wrap="none" rtlCol="0">
              <a:spAutoFit/>
            </a:bodyPr>
            <a:lstStyle/>
            <a:p>
              <a:pPr algn="ctr"/>
              <a:r>
                <a:rPr lang="en-US" sz="1200" b="1" dirty="0"/>
                <a:t>Realism</a:t>
              </a:r>
            </a:p>
          </p:txBody>
        </p:sp>
        <p:sp>
          <p:nvSpPr>
            <p:cNvPr id="42" name="Callout: Bent Line with Accent Bar 41">
              <a:extLst>
                <a:ext uri="{FF2B5EF4-FFF2-40B4-BE49-F238E27FC236}">
                  <a16:creationId xmlns:a16="http://schemas.microsoft.com/office/drawing/2014/main" id="{5F269EB2-ADA1-49E0-AE8D-F5D0243E2DDF}"/>
                </a:ext>
              </a:extLst>
            </p:cNvPr>
            <p:cNvSpPr/>
            <p:nvPr/>
          </p:nvSpPr>
          <p:spPr>
            <a:xfrm flipH="1">
              <a:off x="9231312" y="1439546"/>
              <a:ext cx="2122488" cy="365126"/>
            </a:xfrm>
            <a:prstGeom prst="accentCallout2">
              <a:avLst>
                <a:gd name="adj1" fmla="val 18750"/>
                <a:gd name="adj2" fmla="val 105329"/>
                <a:gd name="adj3" fmla="val 54801"/>
                <a:gd name="adj4" fmla="val 115327"/>
                <a:gd name="adj5" fmla="val 52351"/>
                <a:gd name="adj6" fmla="val 273494"/>
              </a:avLst>
            </a:prstGeom>
            <a:solidFill>
              <a:schemeClr val="accent5">
                <a:lumMod val="20000"/>
                <a:lumOff val="80000"/>
                <a:alpha val="50000"/>
              </a:schemeClr>
            </a:solidFill>
            <a:ln>
              <a:solidFill>
                <a:schemeClr val="tx2">
                  <a:alpha val="75000"/>
                </a:scheme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Philosophy</a:t>
              </a:r>
            </a:p>
          </p:txBody>
        </p:sp>
        <p:sp>
          <p:nvSpPr>
            <p:cNvPr id="44" name="Callout: Bent Line with Accent Bar 43">
              <a:extLst>
                <a:ext uri="{FF2B5EF4-FFF2-40B4-BE49-F238E27FC236}">
                  <a16:creationId xmlns:a16="http://schemas.microsoft.com/office/drawing/2014/main" id="{21D0803F-0DA2-43E0-A98C-21B92FBDDE83}"/>
                </a:ext>
              </a:extLst>
            </p:cNvPr>
            <p:cNvSpPr/>
            <p:nvPr/>
          </p:nvSpPr>
          <p:spPr>
            <a:xfrm flipH="1">
              <a:off x="9231312" y="2458182"/>
              <a:ext cx="2122488" cy="365126"/>
            </a:xfrm>
            <a:prstGeom prst="accentCallout2">
              <a:avLst>
                <a:gd name="adj1" fmla="val 18750"/>
                <a:gd name="adj2" fmla="val 105329"/>
                <a:gd name="adj3" fmla="val 54801"/>
                <a:gd name="adj4" fmla="val 115327"/>
                <a:gd name="adj5" fmla="val 49687"/>
                <a:gd name="adj6" fmla="val 251953"/>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Approaches</a:t>
              </a:r>
            </a:p>
          </p:txBody>
        </p:sp>
        <p:sp>
          <p:nvSpPr>
            <p:cNvPr id="46" name="Callout: Bent Line with Accent Bar 45">
              <a:extLst>
                <a:ext uri="{FF2B5EF4-FFF2-40B4-BE49-F238E27FC236}">
                  <a16:creationId xmlns:a16="http://schemas.microsoft.com/office/drawing/2014/main" id="{488E4A66-B459-48BF-B2A2-E3C5E04D72BE}"/>
                </a:ext>
              </a:extLst>
            </p:cNvPr>
            <p:cNvSpPr/>
            <p:nvPr/>
          </p:nvSpPr>
          <p:spPr>
            <a:xfrm flipH="1">
              <a:off x="9232933" y="3476818"/>
              <a:ext cx="2122488" cy="365126"/>
            </a:xfrm>
            <a:prstGeom prst="accentCallout2">
              <a:avLst>
                <a:gd name="adj1" fmla="val 18750"/>
                <a:gd name="adj2" fmla="val 105329"/>
                <a:gd name="adj3" fmla="val -9140"/>
                <a:gd name="adj4" fmla="val 116244"/>
                <a:gd name="adj5" fmla="val -8925"/>
                <a:gd name="adj6" fmla="val 28632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Strategies</a:t>
              </a:r>
            </a:p>
          </p:txBody>
        </p:sp>
        <p:sp>
          <p:nvSpPr>
            <p:cNvPr id="50" name="Callout: Bent Line with Accent Bar 49">
              <a:extLst>
                <a:ext uri="{FF2B5EF4-FFF2-40B4-BE49-F238E27FC236}">
                  <a16:creationId xmlns:a16="http://schemas.microsoft.com/office/drawing/2014/main" id="{C6F2BB2E-D5FF-449E-A83C-2256C30B553E}"/>
                </a:ext>
              </a:extLst>
            </p:cNvPr>
            <p:cNvSpPr/>
            <p:nvPr/>
          </p:nvSpPr>
          <p:spPr>
            <a:xfrm flipH="1">
              <a:off x="9231312" y="4495454"/>
              <a:ext cx="2122488" cy="365126"/>
            </a:xfrm>
            <a:prstGeom prst="accentCallout2">
              <a:avLst>
                <a:gd name="adj1" fmla="val 18750"/>
                <a:gd name="adj2" fmla="val 105329"/>
                <a:gd name="adj3" fmla="val 9510"/>
                <a:gd name="adj4" fmla="val 255571"/>
                <a:gd name="adj5" fmla="val -166113"/>
                <a:gd name="adj6" fmla="val 341325"/>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Time Horizons</a:t>
              </a:r>
            </a:p>
          </p:txBody>
        </p:sp>
        <p:sp>
          <p:nvSpPr>
            <p:cNvPr id="52" name="Callout: Bent Line with Accent Bar 51">
              <a:extLst>
                <a:ext uri="{FF2B5EF4-FFF2-40B4-BE49-F238E27FC236}">
                  <a16:creationId xmlns:a16="http://schemas.microsoft.com/office/drawing/2014/main" id="{6E9F0DD4-E5CA-44E8-AA3E-2301D957AF8A}"/>
                </a:ext>
              </a:extLst>
            </p:cNvPr>
            <p:cNvSpPr/>
            <p:nvPr/>
          </p:nvSpPr>
          <p:spPr>
            <a:xfrm flipH="1">
              <a:off x="9199934" y="5514088"/>
              <a:ext cx="2122488" cy="365126"/>
            </a:xfrm>
            <a:prstGeom prst="accentCallout2">
              <a:avLst>
                <a:gd name="adj1" fmla="val 18750"/>
                <a:gd name="adj2" fmla="val 105329"/>
                <a:gd name="adj3" fmla="val 22831"/>
                <a:gd name="adj4" fmla="val 384816"/>
                <a:gd name="adj5" fmla="val -368592"/>
                <a:gd name="adj6" fmla="val 41144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Data Collection Methods</a:t>
              </a:r>
            </a:p>
          </p:txBody>
        </p:sp>
      </p:grpSp>
      <p:sp>
        <p:nvSpPr>
          <p:cNvPr id="66" name="Oval 65">
            <a:extLst>
              <a:ext uri="{FF2B5EF4-FFF2-40B4-BE49-F238E27FC236}">
                <a16:creationId xmlns:a16="http://schemas.microsoft.com/office/drawing/2014/main" id="{5DC3FA9E-C778-48F0-9BC3-F94C8D39AB6C}"/>
              </a:ext>
            </a:extLst>
          </p:cNvPr>
          <p:cNvSpPr/>
          <p:nvPr/>
        </p:nvSpPr>
        <p:spPr>
          <a:xfrm>
            <a:off x="1105863" y="6013274"/>
            <a:ext cx="7039278" cy="423847"/>
          </a:xfrm>
          <a:prstGeom prst="ellipse">
            <a:avLst/>
          </a:prstGeom>
          <a:solidFill>
            <a:schemeClr val="tx1">
              <a:alpha val="10000"/>
            </a:schemeClr>
          </a:solidFill>
          <a:ln>
            <a:noFill/>
          </a:ln>
          <a:effectLst>
            <a:softEdge rad="1143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8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4848"/>
        </a:solidFill>
        <a:effectLst/>
      </p:bgPr>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99310F9-D300-4FDA-87AA-08766B46D76C}"/>
              </a:ext>
            </a:extLst>
          </p:cNvPr>
          <p:cNvSpPr>
            <a:spLocks noGrp="1"/>
          </p:cNvSpPr>
          <p:nvPr>
            <p:ph type="ftr" sz="quarter" idx="11"/>
          </p:nvPr>
        </p:nvSpPr>
        <p:spPr/>
        <p:txBody>
          <a:bodyPr/>
          <a:lstStyle/>
          <a:p>
            <a:r>
              <a:rPr lang="en-US" dirty="0"/>
              <a:t>Designed by PoweredTemplate</a:t>
            </a:r>
          </a:p>
        </p:txBody>
      </p:sp>
      <p:sp>
        <p:nvSpPr>
          <p:cNvPr id="20" name="Title 3">
            <a:extLst>
              <a:ext uri="{FF2B5EF4-FFF2-40B4-BE49-F238E27FC236}">
                <a16:creationId xmlns:a16="http://schemas.microsoft.com/office/drawing/2014/main" id="{702858C5-954E-4FAB-9D88-BBE262E28C99}"/>
              </a:ext>
            </a:extLst>
          </p:cNvPr>
          <p:cNvSpPr txBox="1">
            <a:spLocks/>
          </p:cNvSpPr>
          <p:nvPr/>
        </p:nvSpPr>
        <p:spPr>
          <a:xfrm>
            <a:off x="838200" y="257768"/>
            <a:ext cx="10515600" cy="887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The Research Process Onion</a:t>
            </a:r>
          </a:p>
        </p:txBody>
      </p:sp>
      <p:sp>
        <p:nvSpPr>
          <p:cNvPr id="21" name="Footer Placeholder 9">
            <a:extLst>
              <a:ext uri="{FF2B5EF4-FFF2-40B4-BE49-F238E27FC236}">
                <a16:creationId xmlns:a16="http://schemas.microsoft.com/office/drawing/2014/main" id="{CAB4078F-33B5-4C53-9366-BCBE8AAAAF3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Designed by PoweredTemplate</a:t>
            </a:r>
            <a:endParaRPr lang="en-US" dirty="0"/>
          </a:p>
        </p:txBody>
      </p:sp>
      <p:grpSp>
        <p:nvGrpSpPr>
          <p:cNvPr id="68" name="Group 67">
            <a:extLst>
              <a:ext uri="{FF2B5EF4-FFF2-40B4-BE49-F238E27FC236}">
                <a16:creationId xmlns:a16="http://schemas.microsoft.com/office/drawing/2014/main" id="{29371176-BB37-4E5D-A96D-7F7E54C36AF6}"/>
              </a:ext>
            </a:extLst>
          </p:cNvPr>
          <p:cNvGrpSpPr/>
          <p:nvPr/>
        </p:nvGrpSpPr>
        <p:grpSpPr>
          <a:xfrm>
            <a:off x="1105863" y="1320840"/>
            <a:ext cx="9980273" cy="4859642"/>
            <a:chOff x="1375148" y="1249328"/>
            <a:chExt cx="9980273" cy="4859642"/>
          </a:xfrm>
        </p:grpSpPr>
        <p:sp>
          <p:nvSpPr>
            <p:cNvPr id="69" name="Oval 68">
              <a:extLst>
                <a:ext uri="{FF2B5EF4-FFF2-40B4-BE49-F238E27FC236}">
                  <a16:creationId xmlns:a16="http://schemas.microsoft.com/office/drawing/2014/main" id="{60124C98-0330-4A26-8845-50B001FF421F}"/>
                </a:ext>
              </a:extLst>
            </p:cNvPr>
            <p:cNvSpPr/>
            <p:nvPr/>
          </p:nvSpPr>
          <p:spPr>
            <a:xfrm>
              <a:off x="1375148" y="1249328"/>
              <a:ext cx="7039278" cy="4859642"/>
            </a:xfrm>
            <a:prstGeom prst="ellipse">
              <a:avLst/>
            </a:prstGeom>
            <a:solidFill>
              <a:schemeClr val="accent5">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89C81F3-ED40-4417-A931-D74250331FA5}"/>
                </a:ext>
              </a:extLst>
            </p:cNvPr>
            <p:cNvSpPr/>
            <p:nvPr/>
          </p:nvSpPr>
          <p:spPr>
            <a:xfrm>
              <a:off x="1462797" y="1710964"/>
              <a:ext cx="5701903" cy="3936371"/>
            </a:xfrm>
            <a:prstGeom prst="ellipse">
              <a:avLst/>
            </a:prstGeom>
            <a:solidFill>
              <a:schemeClr val="accent5">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2CA074E-F726-4B4C-BCE4-7594A4E5B177}"/>
                </a:ext>
              </a:extLst>
            </p:cNvPr>
            <p:cNvSpPr/>
            <p:nvPr/>
          </p:nvSpPr>
          <p:spPr>
            <a:xfrm>
              <a:off x="1553993" y="2165673"/>
              <a:ext cx="4384593" cy="3026952"/>
            </a:xfrm>
            <a:prstGeom prst="ellipse">
              <a:avLst/>
            </a:prstGeom>
            <a:solidFill>
              <a:schemeClr val="accent5"/>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02F4EBA-F455-4FC0-A176-BC2EA9856C78}"/>
                </a:ext>
              </a:extLst>
            </p:cNvPr>
            <p:cNvSpPr/>
            <p:nvPr/>
          </p:nvSpPr>
          <p:spPr>
            <a:xfrm>
              <a:off x="1635867" y="2602731"/>
              <a:ext cx="3118423" cy="2152837"/>
            </a:xfrm>
            <a:prstGeom prst="ellipse">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3AA1194-EC38-4E06-860A-5F9ECE131074}"/>
                </a:ext>
              </a:extLst>
            </p:cNvPr>
            <p:cNvSpPr/>
            <p:nvPr/>
          </p:nvSpPr>
          <p:spPr>
            <a:xfrm>
              <a:off x="1702340" y="3003525"/>
              <a:ext cx="1957307" cy="1351248"/>
            </a:xfrm>
            <a:prstGeom prst="ellipse">
              <a:avLst/>
            </a:prstGeom>
            <a:solidFill>
              <a:schemeClr val="accent5">
                <a:lumMod val="5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solidFill>
                    <a:schemeClr val="bg1"/>
                  </a:solidFill>
                </a:rPr>
                <a:t>Sampling Secondary Data Observation Interviews Questionnaires</a:t>
              </a:r>
            </a:p>
          </p:txBody>
        </p:sp>
        <p:sp>
          <p:nvSpPr>
            <p:cNvPr id="74" name="TextBox 73">
              <a:extLst>
                <a:ext uri="{FF2B5EF4-FFF2-40B4-BE49-F238E27FC236}">
                  <a16:creationId xmlns:a16="http://schemas.microsoft.com/office/drawing/2014/main" id="{1D227EAD-61D0-4A4C-91E9-C4AC7FA28474}"/>
                </a:ext>
              </a:extLst>
            </p:cNvPr>
            <p:cNvSpPr txBox="1"/>
            <p:nvPr/>
          </p:nvSpPr>
          <p:spPr>
            <a:xfrm>
              <a:off x="3295194" y="2936349"/>
              <a:ext cx="1144609" cy="276999"/>
            </a:xfrm>
            <a:prstGeom prst="rect">
              <a:avLst/>
            </a:prstGeom>
            <a:noFill/>
          </p:spPr>
          <p:txBody>
            <a:bodyPr wrap="none" rtlCol="0">
              <a:spAutoFit/>
            </a:bodyPr>
            <a:lstStyle/>
            <a:p>
              <a:pPr algn="ctr"/>
              <a:r>
                <a:rPr lang="en-US" sz="1200" b="1" dirty="0">
                  <a:solidFill>
                    <a:schemeClr val="bg1"/>
                  </a:solidFill>
                </a:rPr>
                <a:t>Cross Sectional</a:t>
              </a:r>
            </a:p>
          </p:txBody>
        </p:sp>
        <p:sp>
          <p:nvSpPr>
            <p:cNvPr id="75" name="TextBox 74">
              <a:extLst>
                <a:ext uri="{FF2B5EF4-FFF2-40B4-BE49-F238E27FC236}">
                  <a16:creationId xmlns:a16="http://schemas.microsoft.com/office/drawing/2014/main" id="{B4D0A97B-5EDC-42B8-AF6D-2D17141F69D1}"/>
                </a:ext>
              </a:extLst>
            </p:cNvPr>
            <p:cNvSpPr txBox="1"/>
            <p:nvPr/>
          </p:nvSpPr>
          <p:spPr>
            <a:xfrm>
              <a:off x="3375216" y="4117777"/>
              <a:ext cx="984565" cy="276999"/>
            </a:xfrm>
            <a:prstGeom prst="rect">
              <a:avLst/>
            </a:prstGeom>
            <a:noFill/>
          </p:spPr>
          <p:txBody>
            <a:bodyPr wrap="none" rtlCol="0">
              <a:spAutoFit/>
            </a:bodyPr>
            <a:lstStyle/>
            <a:p>
              <a:pPr algn="ctr"/>
              <a:r>
                <a:rPr lang="en-US" sz="1200" b="1" dirty="0">
                  <a:solidFill>
                    <a:schemeClr val="bg1"/>
                  </a:solidFill>
                </a:rPr>
                <a:t>Longitudinal</a:t>
              </a:r>
            </a:p>
          </p:txBody>
        </p:sp>
        <p:sp>
          <p:nvSpPr>
            <p:cNvPr id="76" name="TextBox 75">
              <a:extLst>
                <a:ext uri="{FF2B5EF4-FFF2-40B4-BE49-F238E27FC236}">
                  <a16:creationId xmlns:a16="http://schemas.microsoft.com/office/drawing/2014/main" id="{8A6BC936-DEA7-4333-98A1-B9F86FE35D39}"/>
                </a:ext>
              </a:extLst>
            </p:cNvPr>
            <p:cNvSpPr txBox="1"/>
            <p:nvPr/>
          </p:nvSpPr>
          <p:spPr>
            <a:xfrm>
              <a:off x="3186262" y="2245703"/>
              <a:ext cx="920637" cy="276999"/>
            </a:xfrm>
            <a:prstGeom prst="rect">
              <a:avLst/>
            </a:prstGeom>
            <a:noFill/>
          </p:spPr>
          <p:txBody>
            <a:bodyPr wrap="none" rtlCol="0">
              <a:spAutoFit/>
            </a:bodyPr>
            <a:lstStyle/>
            <a:p>
              <a:pPr algn="ctr"/>
              <a:r>
                <a:rPr lang="en-US" sz="1200" b="1" dirty="0">
                  <a:solidFill>
                    <a:schemeClr val="bg1"/>
                  </a:solidFill>
                </a:rPr>
                <a:t>Experiment</a:t>
              </a:r>
            </a:p>
          </p:txBody>
        </p:sp>
        <p:sp>
          <p:nvSpPr>
            <p:cNvPr id="77" name="TextBox 76">
              <a:extLst>
                <a:ext uri="{FF2B5EF4-FFF2-40B4-BE49-F238E27FC236}">
                  <a16:creationId xmlns:a16="http://schemas.microsoft.com/office/drawing/2014/main" id="{40D19A2B-E06A-422A-A637-F4F44F1CADAE}"/>
                </a:ext>
              </a:extLst>
            </p:cNvPr>
            <p:cNvSpPr txBox="1"/>
            <p:nvPr/>
          </p:nvSpPr>
          <p:spPr>
            <a:xfrm>
              <a:off x="4307560" y="2539440"/>
              <a:ext cx="614400" cy="276999"/>
            </a:xfrm>
            <a:prstGeom prst="rect">
              <a:avLst/>
            </a:prstGeom>
            <a:noFill/>
          </p:spPr>
          <p:txBody>
            <a:bodyPr wrap="none" rtlCol="0">
              <a:spAutoFit/>
            </a:bodyPr>
            <a:lstStyle/>
            <a:p>
              <a:pPr algn="ctr"/>
              <a:r>
                <a:rPr lang="en-US" sz="1200" b="1" dirty="0">
                  <a:solidFill>
                    <a:schemeClr val="bg1"/>
                  </a:solidFill>
                </a:rPr>
                <a:t>Survey</a:t>
              </a:r>
            </a:p>
          </p:txBody>
        </p:sp>
        <p:sp>
          <p:nvSpPr>
            <p:cNvPr id="78" name="TextBox 77">
              <a:extLst>
                <a:ext uri="{FF2B5EF4-FFF2-40B4-BE49-F238E27FC236}">
                  <a16:creationId xmlns:a16="http://schemas.microsoft.com/office/drawing/2014/main" id="{38A6ADBD-BE1E-4AB1-923C-9B3180FD75C3}"/>
                </a:ext>
              </a:extLst>
            </p:cNvPr>
            <p:cNvSpPr txBox="1"/>
            <p:nvPr/>
          </p:nvSpPr>
          <p:spPr>
            <a:xfrm>
              <a:off x="4756417" y="3096870"/>
              <a:ext cx="878767" cy="276999"/>
            </a:xfrm>
            <a:prstGeom prst="rect">
              <a:avLst/>
            </a:prstGeom>
            <a:noFill/>
          </p:spPr>
          <p:txBody>
            <a:bodyPr wrap="none" rtlCol="0">
              <a:spAutoFit/>
            </a:bodyPr>
            <a:lstStyle/>
            <a:p>
              <a:pPr algn="ctr"/>
              <a:r>
                <a:rPr lang="en-US" sz="1200" b="1" dirty="0">
                  <a:solidFill>
                    <a:schemeClr val="bg1"/>
                  </a:solidFill>
                </a:rPr>
                <a:t>Case Study</a:t>
              </a:r>
            </a:p>
          </p:txBody>
        </p:sp>
        <p:sp>
          <p:nvSpPr>
            <p:cNvPr id="79" name="TextBox 78">
              <a:extLst>
                <a:ext uri="{FF2B5EF4-FFF2-40B4-BE49-F238E27FC236}">
                  <a16:creationId xmlns:a16="http://schemas.microsoft.com/office/drawing/2014/main" id="{1EB5B7F5-8072-4684-89D5-6FB0D24DF186}"/>
                </a:ext>
              </a:extLst>
            </p:cNvPr>
            <p:cNvSpPr txBox="1"/>
            <p:nvPr/>
          </p:nvSpPr>
          <p:spPr>
            <a:xfrm>
              <a:off x="4763760" y="3747636"/>
              <a:ext cx="864084" cy="461665"/>
            </a:xfrm>
            <a:prstGeom prst="rect">
              <a:avLst/>
            </a:prstGeom>
            <a:noFill/>
          </p:spPr>
          <p:txBody>
            <a:bodyPr wrap="none" rtlCol="0">
              <a:spAutoFit/>
            </a:bodyPr>
            <a:lstStyle/>
            <a:p>
              <a:pPr algn="ctr"/>
              <a:r>
                <a:rPr lang="en-US" sz="1200" b="1" dirty="0">
                  <a:solidFill>
                    <a:schemeClr val="bg1"/>
                  </a:solidFill>
                </a:rPr>
                <a:t>Grounded </a:t>
              </a:r>
            </a:p>
            <a:p>
              <a:pPr algn="ctr"/>
              <a:r>
                <a:rPr lang="en-US" sz="1200" b="1" dirty="0">
                  <a:solidFill>
                    <a:schemeClr val="bg1"/>
                  </a:solidFill>
                </a:rPr>
                <a:t>Theory</a:t>
              </a:r>
            </a:p>
          </p:txBody>
        </p:sp>
        <p:sp>
          <p:nvSpPr>
            <p:cNvPr id="80" name="TextBox 79">
              <a:extLst>
                <a:ext uri="{FF2B5EF4-FFF2-40B4-BE49-F238E27FC236}">
                  <a16:creationId xmlns:a16="http://schemas.microsoft.com/office/drawing/2014/main" id="{5458F62C-469A-4682-9986-A87A2BD22659}"/>
                </a:ext>
              </a:extLst>
            </p:cNvPr>
            <p:cNvSpPr txBox="1"/>
            <p:nvPr/>
          </p:nvSpPr>
          <p:spPr>
            <a:xfrm>
              <a:off x="3148081" y="4800617"/>
              <a:ext cx="997004" cy="276999"/>
            </a:xfrm>
            <a:prstGeom prst="rect">
              <a:avLst/>
            </a:prstGeom>
            <a:noFill/>
          </p:spPr>
          <p:txBody>
            <a:bodyPr wrap="none" rtlCol="0">
              <a:spAutoFit/>
            </a:bodyPr>
            <a:lstStyle/>
            <a:p>
              <a:pPr algn="ctr"/>
              <a:r>
                <a:rPr lang="en-US" sz="1200" b="1" dirty="0">
                  <a:solidFill>
                    <a:schemeClr val="bg1"/>
                  </a:solidFill>
                </a:rPr>
                <a:t>Ethnography</a:t>
              </a:r>
            </a:p>
          </p:txBody>
        </p:sp>
        <p:sp>
          <p:nvSpPr>
            <p:cNvPr id="81" name="TextBox 80">
              <a:extLst>
                <a:ext uri="{FF2B5EF4-FFF2-40B4-BE49-F238E27FC236}">
                  <a16:creationId xmlns:a16="http://schemas.microsoft.com/office/drawing/2014/main" id="{FE06C3C8-BE4F-4D17-983A-26589930C22B}"/>
                </a:ext>
              </a:extLst>
            </p:cNvPr>
            <p:cNvSpPr txBox="1"/>
            <p:nvPr/>
          </p:nvSpPr>
          <p:spPr>
            <a:xfrm>
              <a:off x="4104351" y="4496271"/>
              <a:ext cx="1209370" cy="276999"/>
            </a:xfrm>
            <a:prstGeom prst="rect">
              <a:avLst/>
            </a:prstGeom>
            <a:noFill/>
          </p:spPr>
          <p:txBody>
            <a:bodyPr wrap="none" rtlCol="0">
              <a:spAutoFit/>
            </a:bodyPr>
            <a:lstStyle/>
            <a:p>
              <a:pPr algn="ctr"/>
              <a:r>
                <a:rPr lang="en-US" sz="1200" b="1" dirty="0">
                  <a:solidFill>
                    <a:schemeClr val="bg1"/>
                  </a:solidFill>
                </a:rPr>
                <a:t>Action Research</a:t>
              </a:r>
            </a:p>
          </p:txBody>
        </p:sp>
        <p:sp>
          <p:nvSpPr>
            <p:cNvPr id="82" name="TextBox 81">
              <a:extLst>
                <a:ext uri="{FF2B5EF4-FFF2-40B4-BE49-F238E27FC236}">
                  <a16:creationId xmlns:a16="http://schemas.microsoft.com/office/drawing/2014/main" id="{0B7F04C9-A081-405E-BB9C-A501BA518E61}"/>
                </a:ext>
              </a:extLst>
            </p:cNvPr>
            <p:cNvSpPr txBox="1"/>
            <p:nvPr/>
          </p:nvSpPr>
          <p:spPr>
            <a:xfrm>
              <a:off x="4632360" y="1961090"/>
              <a:ext cx="779573" cy="276999"/>
            </a:xfrm>
            <a:prstGeom prst="rect">
              <a:avLst/>
            </a:prstGeom>
            <a:noFill/>
          </p:spPr>
          <p:txBody>
            <a:bodyPr wrap="none" rtlCol="0">
              <a:spAutoFit/>
            </a:bodyPr>
            <a:lstStyle/>
            <a:p>
              <a:pPr algn="ctr"/>
              <a:r>
                <a:rPr lang="en-US" sz="1200" b="1" dirty="0"/>
                <a:t>Inductive</a:t>
              </a:r>
            </a:p>
          </p:txBody>
        </p:sp>
        <p:sp>
          <p:nvSpPr>
            <p:cNvPr id="83" name="TextBox 82">
              <a:extLst>
                <a:ext uri="{FF2B5EF4-FFF2-40B4-BE49-F238E27FC236}">
                  <a16:creationId xmlns:a16="http://schemas.microsoft.com/office/drawing/2014/main" id="{566D0D75-47C2-44BA-828C-505829892279}"/>
                </a:ext>
              </a:extLst>
            </p:cNvPr>
            <p:cNvSpPr txBox="1"/>
            <p:nvPr/>
          </p:nvSpPr>
          <p:spPr>
            <a:xfrm>
              <a:off x="4471172" y="1345110"/>
              <a:ext cx="834588" cy="276999"/>
            </a:xfrm>
            <a:prstGeom prst="rect">
              <a:avLst/>
            </a:prstGeom>
            <a:noFill/>
          </p:spPr>
          <p:txBody>
            <a:bodyPr wrap="none" rtlCol="0">
              <a:spAutoFit/>
            </a:bodyPr>
            <a:lstStyle/>
            <a:p>
              <a:pPr algn="ctr"/>
              <a:r>
                <a:rPr lang="en-US" sz="1200" b="1" dirty="0"/>
                <a:t>Positivism</a:t>
              </a:r>
            </a:p>
          </p:txBody>
        </p:sp>
        <p:sp>
          <p:nvSpPr>
            <p:cNvPr id="84" name="TextBox 83">
              <a:extLst>
                <a:ext uri="{FF2B5EF4-FFF2-40B4-BE49-F238E27FC236}">
                  <a16:creationId xmlns:a16="http://schemas.microsoft.com/office/drawing/2014/main" id="{84A7C348-3CDE-4642-BF44-C64B9202C6E9}"/>
                </a:ext>
              </a:extLst>
            </p:cNvPr>
            <p:cNvSpPr txBox="1"/>
            <p:nvPr/>
          </p:nvSpPr>
          <p:spPr>
            <a:xfrm>
              <a:off x="4607516" y="5142980"/>
              <a:ext cx="829266" cy="276999"/>
            </a:xfrm>
            <a:prstGeom prst="rect">
              <a:avLst/>
            </a:prstGeom>
            <a:noFill/>
          </p:spPr>
          <p:txBody>
            <a:bodyPr wrap="none" rtlCol="0">
              <a:spAutoFit/>
            </a:bodyPr>
            <a:lstStyle/>
            <a:p>
              <a:pPr algn="ctr"/>
              <a:r>
                <a:rPr lang="en-US" sz="1200" b="1" dirty="0"/>
                <a:t>Deductive</a:t>
              </a:r>
            </a:p>
          </p:txBody>
        </p:sp>
        <p:sp>
          <p:nvSpPr>
            <p:cNvPr id="85" name="TextBox 84">
              <a:extLst>
                <a:ext uri="{FF2B5EF4-FFF2-40B4-BE49-F238E27FC236}">
                  <a16:creationId xmlns:a16="http://schemas.microsoft.com/office/drawing/2014/main" id="{D2CE9677-C2B7-44E2-A1EA-2752C6E2FD5C}"/>
                </a:ext>
              </a:extLst>
            </p:cNvPr>
            <p:cNvSpPr txBox="1"/>
            <p:nvPr/>
          </p:nvSpPr>
          <p:spPr>
            <a:xfrm>
              <a:off x="4343092" y="5699336"/>
              <a:ext cx="1090748" cy="276999"/>
            </a:xfrm>
            <a:prstGeom prst="rect">
              <a:avLst/>
            </a:prstGeom>
            <a:noFill/>
          </p:spPr>
          <p:txBody>
            <a:bodyPr wrap="none" rtlCol="0">
              <a:spAutoFit/>
            </a:bodyPr>
            <a:lstStyle/>
            <a:p>
              <a:pPr algn="ctr"/>
              <a:r>
                <a:rPr lang="en-US" sz="1200" b="1" dirty="0"/>
                <a:t>Interpretivism</a:t>
              </a:r>
            </a:p>
          </p:txBody>
        </p:sp>
        <p:sp>
          <p:nvSpPr>
            <p:cNvPr id="86" name="TextBox 85">
              <a:extLst>
                <a:ext uri="{FF2B5EF4-FFF2-40B4-BE49-F238E27FC236}">
                  <a16:creationId xmlns:a16="http://schemas.microsoft.com/office/drawing/2014/main" id="{C3954E89-C93C-4813-BF31-C6D2D6B5FF94}"/>
                </a:ext>
              </a:extLst>
            </p:cNvPr>
            <p:cNvSpPr txBox="1"/>
            <p:nvPr/>
          </p:nvSpPr>
          <p:spPr>
            <a:xfrm>
              <a:off x="7406126" y="3530921"/>
              <a:ext cx="684163" cy="276999"/>
            </a:xfrm>
            <a:prstGeom prst="rect">
              <a:avLst/>
            </a:prstGeom>
            <a:noFill/>
          </p:spPr>
          <p:txBody>
            <a:bodyPr wrap="none" rtlCol="0">
              <a:spAutoFit/>
            </a:bodyPr>
            <a:lstStyle/>
            <a:p>
              <a:pPr algn="ctr"/>
              <a:r>
                <a:rPr lang="en-US" sz="1200" b="1" dirty="0"/>
                <a:t>Realism</a:t>
              </a:r>
            </a:p>
          </p:txBody>
        </p:sp>
        <p:sp>
          <p:nvSpPr>
            <p:cNvPr id="87" name="Callout: Bent Line with Accent Bar 86">
              <a:extLst>
                <a:ext uri="{FF2B5EF4-FFF2-40B4-BE49-F238E27FC236}">
                  <a16:creationId xmlns:a16="http://schemas.microsoft.com/office/drawing/2014/main" id="{67CB7A60-403C-40C0-BE04-DEF38039757F}"/>
                </a:ext>
              </a:extLst>
            </p:cNvPr>
            <p:cNvSpPr/>
            <p:nvPr/>
          </p:nvSpPr>
          <p:spPr>
            <a:xfrm flipH="1">
              <a:off x="9231312" y="1439546"/>
              <a:ext cx="2122488" cy="365126"/>
            </a:xfrm>
            <a:prstGeom prst="accentCallout2">
              <a:avLst>
                <a:gd name="adj1" fmla="val 18750"/>
                <a:gd name="adj2" fmla="val 105329"/>
                <a:gd name="adj3" fmla="val 54801"/>
                <a:gd name="adj4" fmla="val 115327"/>
                <a:gd name="adj5" fmla="val 52351"/>
                <a:gd name="adj6" fmla="val 273494"/>
              </a:avLst>
            </a:prstGeom>
            <a:solidFill>
              <a:schemeClr val="accent5">
                <a:lumMod val="40000"/>
                <a:lumOff val="60000"/>
              </a:schemeClr>
            </a:solidFill>
            <a:ln>
              <a:solidFill>
                <a:schemeClr val="bg1"/>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Philosophy</a:t>
              </a:r>
            </a:p>
          </p:txBody>
        </p:sp>
        <p:sp>
          <p:nvSpPr>
            <p:cNvPr id="88" name="Callout: Bent Line with Accent Bar 87">
              <a:extLst>
                <a:ext uri="{FF2B5EF4-FFF2-40B4-BE49-F238E27FC236}">
                  <a16:creationId xmlns:a16="http://schemas.microsoft.com/office/drawing/2014/main" id="{70B94C1E-D703-40D2-B252-635E7A83BA06}"/>
                </a:ext>
              </a:extLst>
            </p:cNvPr>
            <p:cNvSpPr/>
            <p:nvPr/>
          </p:nvSpPr>
          <p:spPr>
            <a:xfrm flipH="1">
              <a:off x="9231312" y="2458182"/>
              <a:ext cx="2122488" cy="365126"/>
            </a:xfrm>
            <a:prstGeom prst="accentCallout2">
              <a:avLst>
                <a:gd name="adj1" fmla="val 18750"/>
                <a:gd name="adj2" fmla="val 105329"/>
                <a:gd name="adj3" fmla="val 54801"/>
                <a:gd name="adj4" fmla="val 115327"/>
                <a:gd name="adj5" fmla="val 49687"/>
                <a:gd name="adj6" fmla="val 251953"/>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Approaches</a:t>
              </a:r>
            </a:p>
          </p:txBody>
        </p:sp>
        <p:sp>
          <p:nvSpPr>
            <p:cNvPr id="89" name="Callout: Bent Line with Accent Bar 88">
              <a:extLst>
                <a:ext uri="{FF2B5EF4-FFF2-40B4-BE49-F238E27FC236}">
                  <a16:creationId xmlns:a16="http://schemas.microsoft.com/office/drawing/2014/main" id="{BFD7A9E7-3802-450B-8182-53FD56558450}"/>
                </a:ext>
              </a:extLst>
            </p:cNvPr>
            <p:cNvSpPr/>
            <p:nvPr/>
          </p:nvSpPr>
          <p:spPr>
            <a:xfrm flipH="1">
              <a:off x="9232933" y="3476818"/>
              <a:ext cx="2122488" cy="365126"/>
            </a:xfrm>
            <a:prstGeom prst="accentCallout2">
              <a:avLst>
                <a:gd name="adj1" fmla="val 18750"/>
                <a:gd name="adj2" fmla="val 105329"/>
                <a:gd name="adj3" fmla="val -9140"/>
                <a:gd name="adj4" fmla="val 116244"/>
                <a:gd name="adj5" fmla="val -8925"/>
                <a:gd name="adj6" fmla="val 286327"/>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Research Strategies</a:t>
              </a:r>
            </a:p>
          </p:txBody>
        </p:sp>
        <p:sp>
          <p:nvSpPr>
            <p:cNvPr id="90" name="Callout: Bent Line with Accent Bar 89">
              <a:extLst>
                <a:ext uri="{FF2B5EF4-FFF2-40B4-BE49-F238E27FC236}">
                  <a16:creationId xmlns:a16="http://schemas.microsoft.com/office/drawing/2014/main" id="{69FE030B-3ED7-4E82-8DE1-3423183D58E9}"/>
                </a:ext>
              </a:extLst>
            </p:cNvPr>
            <p:cNvSpPr/>
            <p:nvPr/>
          </p:nvSpPr>
          <p:spPr>
            <a:xfrm flipH="1">
              <a:off x="9231312" y="4495454"/>
              <a:ext cx="2122488" cy="365126"/>
            </a:xfrm>
            <a:prstGeom prst="accentCallout2">
              <a:avLst>
                <a:gd name="adj1" fmla="val 18750"/>
                <a:gd name="adj2" fmla="val 105329"/>
                <a:gd name="adj3" fmla="val 9510"/>
                <a:gd name="adj4" fmla="val 255571"/>
                <a:gd name="adj5" fmla="val -168778"/>
                <a:gd name="adj6" fmla="val 339491"/>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Time Horizons</a:t>
              </a:r>
            </a:p>
          </p:txBody>
        </p:sp>
        <p:sp>
          <p:nvSpPr>
            <p:cNvPr id="91" name="Callout: Bent Line with Accent Bar 90">
              <a:extLst>
                <a:ext uri="{FF2B5EF4-FFF2-40B4-BE49-F238E27FC236}">
                  <a16:creationId xmlns:a16="http://schemas.microsoft.com/office/drawing/2014/main" id="{2DA5518F-3867-498F-832E-1CE4DE654FFE}"/>
                </a:ext>
              </a:extLst>
            </p:cNvPr>
            <p:cNvSpPr/>
            <p:nvPr/>
          </p:nvSpPr>
          <p:spPr>
            <a:xfrm flipH="1">
              <a:off x="9199934" y="5514088"/>
              <a:ext cx="2122488" cy="365126"/>
            </a:xfrm>
            <a:prstGeom prst="accentCallout2">
              <a:avLst>
                <a:gd name="adj1" fmla="val 18750"/>
                <a:gd name="adj2" fmla="val 105329"/>
                <a:gd name="adj3" fmla="val 22831"/>
                <a:gd name="adj4" fmla="val 384816"/>
                <a:gd name="adj5" fmla="val -368592"/>
                <a:gd name="adj6" fmla="val 411447"/>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chemeClr val="tx1"/>
                  </a:solidFill>
                </a:rPr>
                <a:t>Data Collection Methods</a:t>
              </a:r>
            </a:p>
          </p:txBody>
        </p:sp>
      </p:grpSp>
      <p:sp>
        <p:nvSpPr>
          <p:cNvPr id="2" name="Oval 1">
            <a:extLst>
              <a:ext uri="{FF2B5EF4-FFF2-40B4-BE49-F238E27FC236}">
                <a16:creationId xmlns:a16="http://schemas.microsoft.com/office/drawing/2014/main" id="{268D437A-EE2B-4259-AA4E-637DF5387029}"/>
              </a:ext>
            </a:extLst>
          </p:cNvPr>
          <p:cNvSpPr/>
          <p:nvPr/>
        </p:nvSpPr>
        <p:spPr>
          <a:xfrm>
            <a:off x="1105863" y="6013274"/>
            <a:ext cx="7039278" cy="423847"/>
          </a:xfrm>
          <a:prstGeom prst="ellipse">
            <a:avLst/>
          </a:prstGeom>
          <a:solidFill>
            <a:schemeClr val="tx1">
              <a:alpha val="10000"/>
            </a:schemeClr>
          </a:solidFill>
          <a:ln>
            <a:noFill/>
          </a:ln>
          <a:effectLst>
            <a:softEdge rad="1143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2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4F8E85-D4B1-42F0-8082-867328F70040}"/>
              </a:ext>
            </a:extLst>
          </p:cNvPr>
          <p:cNvPicPr>
            <a:picLocks noChangeAspect="1"/>
          </p:cNvPicPr>
          <p:nvPr/>
        </p:nvPicPr>
        <p:blipFill rotWithShape="1">
          <a:blip r:embed="rId3">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13" name="TextBox 12">
            <a:extLst>
              <a:ext uri="{FF2B5EF4-FFF2-40B4-BE49-F238E27FC236}">
                <a16:creationId xmlns:a16="http://schemas.microsoft.com/office/drawing/2014/main" id="{9770E86B-2B00-428A-82E9-D8AD21203B5E}"/>
              </a:ext>
            </a:extLst>
          </p:cNvPr>
          <p:cNvSpPr txBox="1"/>
          <p:nvPr/>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14" name="TextBox 13">
            <a:extLst>
              <a:ext uri="{FF2B5EF4-FFF2-40B4-BE49-F238E27FC236}">
                <a16:creationId xmlns:a16="http://schemas.microsoft.com/office/drawing/2014/main" id="{6771C87B-1E4E-4C63-B310-CFF2FEA520C2}"/>
              </a:ext>
            </a:extLst>
          </p:cNvPr>
          <p:cNvSpPr txBox="1"/>
          <p:nvPr/>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5" name="Content Placeholder 2">
            <a:extLst>
              <a:ext uri="{FF2B5EF4-FFF2-40B4-BE49-F238E27FC236}">
                <a16:creationId xmlns:a16="http://schemas.microsoft.com/office/drawing/2014/main" id="{9A291E96-3EE6-4123-81B7-185988C18A65}"/>
              </a:ext>
            </a:extLst>
          </p:cNvPr>
          <p:cNvSpPr>
            <a:spLocks noGrp="1"/>
          </p:cNvSpPr>
          <p:nvPr>
            <p:ph idx="1"/>
          </p:nvPr>
        </p:nvSpPr>
        <p:spPr>
          <a:xfrm>
            <a:off x="570157" y="2765986"/>
            <a:ext cx="6250191" cy="1120009"/>
          </a:xfrm>
        </p:spPr>
        <p:txBody>
          <a:bodyPr>
            <a:normAutofit/>
          </a:bodyPr>
          <a:lstStyle/>
          <a:p>
            <a:r>
              <a:rPr lang="en-US" sz="1400" b="1" dirty="0">
                <a:solidFill>
                  <a:schemeClr val="bg1"/>
                </a:solidFill>
              </a:rPr>
              <a:t>Easy to use</a:t>
            </a:r>
          </a:p>
          <a:p>
            <a:r>
              <a:rPr lang="en-US" sz="1400" b="1" dirty="0">
                <a:solidFill>
                  <a:schemeClr val="bg1"/>
                </a:solidFill>
              </a:rPr>
              <a:t>Fully customizable</a:t>
            </a:r>
          </a:p>
          <a:p>
            <a:r>
              <a:rPr lang="en-US" sz="1400" b="1" dirty="0">
                <a:solidFill>
                  <a:schemeClr val="bg1"/>
                </a:solidFill>
              </a:rPr>
              <a:t>Cutting edge designs</a:t>
            </a:r>
          </a:p>
        </p:txBody>
      </p:sp>
      <p:sp>
        <p:nvSpPr>
          <p:cNvPr id="17" name="Rectangle: Rounded Corners 16">
            <a:hlinkClick r:id="rId4"/>
            <a:extLst>
              <a:ext uri="{FF2B5EF4-FFF2-40B4-BE49-F238E27FC236}">
                <a16:creationId xmlns:a16="http://schemas.microsoft.com/office/drawing/2014/main" id="{AD46C906-4858-432B-A8E2-7AA4AAA52BF2}"/>
              </a:ext>
            </a:extLst>
          </p:cNvPr>
          <p:cNvSpPr/>
          <p:nvPr/>
        </p:nvSpPr>
        <p:spPr>
          <a:xfrm>
            <a:off x="462582" y="4838931"/>
            <a:ext cx="1990165" cy="666974"/>
          </a:xfrm>
          <a:prstGeom prst="roundRect">
            <a:avLst/>
          </a:prstGeom>
          <a:solidFill>
            <a:srgbClr val="FC5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9" name="TextBox 18">
            <a:extLst>
              <a:ext uri="{FF2B5EF4-FFF2-40B4-BE49-F238E27FC236}">
                <a16:creationId xmlns:a16="http://schemas.microsoft.com/office/drawing/2014/main" id="{2B6F149E-4C6A-4457-A6EC-60B17B0B89F0}"/>
              </a:ext>
            </a:extLst>
          </p:cNvPr>
          <p:cNvSpPr txBox="1"/>
          <p:nvPr/>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21" name="Picture 20" descr="A picture containing drawing&#10;&#10;Description automatically generated">
            <a:hlinkClick r:id="rId5"/>
            <a:extLst>
              <a:ext uri="{FF2B5EF4-FFF2-40B4-BE49-F238E27FC236}">
                <a16:creationId xmlns:a16="http://schemas.microsoft.com/office/drawing/2014/main" id="{FEBB7CAE-66F2-4D0A-8B36-49A59894F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22" name="TextBox 21">
            <a:extLst>
              <a:ext uri="{FF2B5EF4-FFF2-40B4-BE49-F238E27FC236}">
                <a16:creationId xmlns:a16="http://schemas.microsoft.com/office/drawing/2014/main" id="{83E00DBB-5035-4D3E-8D6D-2E9B32690858}"/>
              </a:ext>
            </a:extLst>
          </p:cNvPr>
          <p:cNvSpPr txBox="1"/>
          <p:nvPr/>
        </p:nvSpPr>
        <p:spPr>
          <a:xfrm>
            <a:off x="3835437" y="463584"/>
            <a:ext cx="492764" cy="276999"/>
          </a:xfrm>
          <a:prstGeom prst="rect">
            <a:avLst/>
          </a:prstGeom>
          <a:noFill/>
        </p:spPr>
        <p:txBody>
          <a:bodyPr wrap="none" rtlCol="0">
            <a:spAutoFit/>
          </a:bodyPr>
          <a:lstStyle/>
          <a:p>
            <a:r>
              <a:rPr lang="en-US" sz="1200" dirty="0">
                <a:solidFill>
                  <a:schemeClr val="bg1"/>
                </a:solidFill>
              </a:rPr>
              <a:t>.com</a:t>
            </a:r>
          </a:p>
        </p:txBody>
      </p:sp>
      <p:sp>
        <p:nvSpPr>
          <p:cNvPr id="24" name="TextBox 23">
            <a:extLst>
              <a:ext uri="{FF2B5EF4-FFF2-40B4-BE49-F238E27FC236}">
                <a16:creationId xmlns:a16="http://schemas.microsoft.com/office/drawing/2014/main" id="{85FB6250-3B6B-41CD-9463-BED0F9A751BF}"/>
              </a:ext>
            </a:extLst>
          </p:cNvPr>
          <p:cNvSpPr txBox="1"/>
          <p:nvPr/>
        </p:nvSpPr>
        <p:spPr>
          <a:xfrm>
            <a:off x="365760" y="5582373"/>
            <a:ext cx="1926105" cy="276999"/>
          </a:xfrm>
          <a:prstGeom prst="rect">
            <a:avLst/>
          </a:prstGeom>
          <a:noFill/>
        </p:spPr>
        <p:txBody>
          <a:bodyPr wrap="none" rtlCol="0">
            <a:spAutoFit/>
          </a:bodyPr>
          <a:lstStyle/>
          <a:p>
            <a:r>
              <a:rPr lang="en-US" sz="1200" dirty="0">
                <a:solidFill>
                  <a:schemeClr val="bg1"/>
                </a:solidFill>
                <a:hlinkClick r:id="rId5">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Tree>
    <p:extLst>
      <p:ext uri="{BB962C8B-B14F-4D97-AF65-F5344CB8AC3E}">
        <p14:creationId xmlns:p14="http://schemas.microsoft.com/office/powerpoint/2010/main" val="38344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FA4F18-5F56-47FC-A038-DA9EAEA6A3C4}"/>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Change Shape Colors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6433BDB-06BD-4758-A0E7-729FD053322B}"/>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8" name="Picture 7">
            <a:extLst>
              <a:ext uri="{FF2B5EF4-FFF2-40B4-BE49-F238E27FC236}">
                <a16:creationId xmlns:a16="http://schemas.microsoft.com/office/drawing/2014/main" id="{7C80CBAB-87CC-4015-9254-090E6FA33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C6FAE76-BFB9-4165-BD49-234C75B5F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3023168-3E1F-4671-A021-F32502065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3" name="Content Placeholder 2">
            <a:extLst>
              <a:ext uri="{FF2B5EF4-FFF2-40B4-BE49-F238E27FC236}">
                <a16:creationId xmlns:a16="http://schemas.microsoft.com/office/drawing/2014/main" id="{CB22EC51-9853-44C4-B1FE-05AC39D710FB}"/>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5" name="Footer Placeholder 14">
            <a:extLst>
              <a:ext uri="{FF2B5EF4-FFF2-40B4-BE49-F238E27FC236}">
                <a16:creationId xmlns:a16="http://schemas.microsoft.com/office/drawing/2014/main" id="{52A8F818-BFBE-4ABC-A062-DD66B02BA357}"/>
              </a:ext>
            </a:extLst>
          </p:cNvPr>
          <p:cNvSpPr>
            <a:spLocks noGrp="1"/>
          </p:cNvSpPr>
          <p:nvPr>
            <p:ph type="ftr" sz="quarter" idx="11"/>
          </p:nvPr>
        </p:nvSpPr>
        <p:spPr/>
        <p:txBody>
          <a:bodyPr/>
          <a:lstStyle/>
          <a:p>
            <a:r>
              <a:rPr lang="en-US"/>
              <a:t>Designed by PoweredTemplate</a:t>
            </a:r>
            <a:endParaRPr lang="en-US" dirty="0"/>
          </a:p>
        </p:txBody>
      </p:sp>
    </p:spTree>
    <p:extLst>
      <p:ext uri="{BB962C8B-B14F-4D97-AF65-F5344CB8AC3E}">
        <p14:creationId xmlns:p14="http://schemas.microsoft.com/office/powerpoint/2010/main" val="412245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A8A0FB-7933-480B-AC95-98D20938C3A8}"/>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900" b="1" dirty="0">
                <a:solidFill>
                  <a:srgbClr val="333333"/>
                </a:solidFill>
                <a:latin typeface="Calibri" panose="020F0502020204030204" pitchFamily="34" charset="0"/>
                <a:cs typeface="Calibri" panose="020F0502020204030204" pitchFamily="34" charset="0"/>
              </a:rPr>
              <a:t>Edit Shapes</a:t>
            </a:r>
            <a:endParaRPr lang="en-US" sz="3900" b="1" u="sng" dirty="0">
              <a:solidFill>
                <a:srgbClr val="333333"/>
              </a:solidFill>
              <a:latin typeface="Calibri" panose="020F0502020204030204" pitchFamily="34" charset="0"/>
              <a:cs typeface="Calibri" panose="020F0502020204030204" pitchFamily="34" charset="0"/>
            </a:endParaRPr>
          </a:p>
        </p:txBody>
      </p:sp>
      <p:sp>
        <p:nvSpPr>
          <p:cNvPr id="6" name="Footer Placeholder 14">
            <a:extLst>
              <a:ext uri="{FF2B5EF4-FFF2-40B4-BE49-F238E27FC236}">
                <a16:creationId xmlns:a16="http://schemas.microsoft.com/office/drawing/2014/main" id="{E509EAC6-9DD1-43B8-91FA-08F0B5885ECF}"/>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Content Placeholder 2">
            <a:extLst>
              <a:ext uri="{FF2B5EF4-FFF2-40B4-BE49-F238E27FC236}">
                <a16:creationId xmlns:a16="http://schemas.microsoft.com/office/drawing/2014/main" id="{5CC34020-7CAB-4E87-8487-6EA3DFE652D0}"/>
              </a:ext>
            </a:extLst>
          </p:cNvPr>
          <p:cNvSpPr>
            <a:spLocks noGrp="1"/>
          </p:cNvSpPr>
          <p:nvPr>
            <p:ph idx="1"/>
          </p:nvPr>
        </p:nvSpPr>
        <p:spPr>
          <a:xfrm>
            <a:off x="838200" y="1350237"/>
            <a:ext cx="10515600" cy="931228"/>
          </a:xfrm>
        </p:spPr>
        <p:txBody>
          <a:bodyPr>
            <a:noAutofit/>
          </a:bodyPr>
          <a:lstStyle/>
          <a:p>
            <a:pPr marL="0" indent="0" fontAlgn="base">
              <a:buNone/>
            </a:pPr>
            <a:r>
              <a:rPr lang="en-US" sz="2000" dirty="0">
                <a:solidFill>
                  <a:srgbClr val="333333"/>
                </a:solidFill>
              </a:rPr>
              <a:t>You may edit the shapes in your own: remove, resize, rotate, and copy to a new slide. In case on any questions please visit our </a:t>
            </a:r>
            <a:r>
              <a:rPr lang="en-US" sz="2000" dirty="0">
                <a:solidFill>
                  <a:srgbClr val="333333"/>
                </a:solidFill>
                <a:hlinkClick r:id="rId3"/>
              </a:rPr>
              <a:t>Help Center</a:t>
            </a:r>
            <a:r>
              <a:rPr lang="en-US" sz="2000" dirty="0">
                <a:solidFill>
                  <a:srgbClr val="333333"/>
                </a:solidFill>
              </a:rPr>
              <a:t>.</a:t>
            </a:r>
          </a:p>
        </p:txBody>
      </p:sp>
      <p:pic>
        <p:nvPicPr>
          <p:cNvPr id="9" name="Picture 8">
            <a:extLst>
              <a:ext uri="{FF2B5EF4-FFF2-40B4-BE49-F238E27FC236}">
                <a16:creationId xmlns:a16="http://schemas.microsoft.com/office/drawing/2014/main" id="{80882A46-551E-4EC8-B903-C3B76B94F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11" name="Picture 10" descr="A close up of a sign&#10;&#10;Description automatically generated">
            <a:extLst>
              <a:ext uri="{FF2B5EF4-FFF2-40B4-BE49-F238E27FC236}">
                <a16:creationId xmlns:a16="http://schemas.microsoft.com/office/drawing/2014/main" id="{D67429EF-BEDB-4FCF-AB0B-D0A30FA2E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80E4AF7-D4F5-46F9-A913-BB7F0F198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4" name="Content Placeholder 2">
            <a:extLst>
              <a:ext uri="{FF2B5EF4-FFF2-40B4-BE49-F238E27FC236}">
                <a16:creationId xmlns:a16="http://schemas.microsoft.com/office/drawing/2014/main" id="{944A2BD5-66B5-4C81-A69A-D2FACC130B2D}"/>
              </a:ext>
            </a:extLst>
          </p:cNvPr>
          <p:cNvSpPr txBox="1">
            <a:spLocks/>
          </p:cNvSpPr>
          <p:nvPr/>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rgbClr val="333333"/>
                </a:solidFill>
                <a:latin typeface="Calibri" panose="020F0502020204030204" pitchFamily="34" charset="0"/>
                <a:cs typeface="Calibri" panose="020F0502020204030204" pitchFamily="34" charset="0"/>
              </a:rPr>
              <a:t>When you finish, select all objects you want to group and choose Group -&gt; Group in the menu.</a:t>
            </a:r>
          </a:p>
        </p:txBody>
      </p:sp>
    </p:spTree>
    <p:extLst>
      <p:ext uri="{BB962C8B-B14F-4D97-AF65-F5344CB8AC3E}">
        <p14:creationId xmlns:p14="http://schemas.microsoft.com/office/powerpoint/2010/main" val="190154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8963788-E60D-42AD-BD6F-B9932A11A236}"/>
              </a:ext>
            </a:extLst>
          </p:cNvPr>
          <p:cNvSpPr>
            <a:spLocks noGrp="1"/>
          </p:cNvSpPr>
          <p:nvPr>
            <p:ph idx="1"/>
          </p:nvPr>
        </p:nvSpPr>
        <p:spPr>
          <a:xfrm>
            <a:off x="838200" y="1350236"/>
            <a:ext cx="10515600" cy="4826727"/>
          </a:xfrm>
        </p:spPr>
        <p:txBody>
          <a:bodyPr>
            <a:normAutofit fontScale="55000" lnSpcReduction="20000"/>
          </a:bodyPr>
          <a:lstStyle/>
          <a:p>
            <a:pPr fontAlgn="base"/>
            <a:r>
              <a:rPr lang="en-US" sz="3600" dirty="0"/>
              <a:t>Creating content takes a lot of time and effort, but all we need from you is only an attribution link. </a:t>
            </a:r>
          </a:p>
          <a:p>
            <a:pPr marL="0" indent="0" fontAlgn="base">
              <a:buNone/>
            </a:pPr>
            <a:endParaRPr lang="en-US" sz="3600" dirty="0"/>
          </a:p>
          <a:p>
            <a:pPr fontAlgn="base"/>
            <a:r>
              <a:rPr lang="en-US" sz="3600" dirty="0"/>
              <a:t>In order to use the content or a part of it, you must attribute it to PoweredTemplate.com, so we will be able to continue creating new free graphic resources every day.</a:t>
            </a:r>
          </a:p>
          <a:p>
            <a:pPr marL="0" indent="0" fontAlgn="base">
              <a:buNone/>
            </a:pPr>
            <a:endParaRPr lang="en-US" sz="3600" dirty="0"/>
          </a:p>
          <a:p>
            <a:pPr fontAlgn="base"/>
            <a:r>
              <a:rPr lang="en-US" sz="3600" dirty="0"/>
              <a:t>Insert the attribution line in the credits section of your presentation. If it’s not possible, place it wherever it's visible on a web page, close to where you’re using the resource. </a:t>
            </a:r>
          </a:p>
          <a:p>
            <a:pPr marL="0" indent="0" fontAlgn="base">
              <a:buNone/>
            </a:pPr>
            <a:endParaRPr lang="en-US" sz="3600" dirty="0"/>
          </a:p>
          <a:p>
            <a:pPr fontAlgn="base"/>
            <a:r>
              <a:rPr lang="en-US" sz="3600" b="1" dirty="0"/>
              <a:t>For example: </a:t>
            </a:r>
            <a:r>
              <a:rPr lang="en-US" sz="3600" dirty="0"/>
              <a:t>This presentation has been designed using resources from </a:t>
            </a:r>
            <a:r>
              <a:rPr lang="en-US" sz="3600" u="sng" dirty="0">
                <a:hlinkClick r:id="rId3"/>
              </a:rPr>
              <a:t>PoweredTemplate.com</a:t>
            </a:r>
            <a:endParaRPr lang="en-US" sz="3600" u="sng" dirty="0"/>
          </a:p>
          <a:p>
            <a:pPr fontAlgn="base"/>
            <a:endParaRPr lang="en-US" sz="3600" dirty="0"/>
          </a:p>
          <a:p>
            <a:pPr fontAlgn="base"/>
            <a:r>
              <a:rPr lang="en-US" sz="3600" b="1" dirty="0"/>
              <a:t>Don’t want to credit the author?</a:t>
            </a:r>
            <a:r>
              <a:rPr lang="en-US" sz="3600" dirty="0"/>
              <a:t> </a:t>
            </a:r>
            <a:r>
              <a:rPr lang="en-US" sz="3600" dirty="0">
                <a:hlinkClick r:id="rId4"/>
              </a:rPr>
              <a:t>Go Premium </a:t>
            </a:r>
            <a:r>
              <a:rPr lang="en-US" sz="3600" dirty="0"/>
              <a:t>and use over 75,000 templates with no attribution!</a:t>
            </a:r>
          </a:p>
          <a:p>
            <a:pPr marL="0" indent="0" fontAlgn="base">
              <a:buNone/>
            </a:pPr>
            <a:endParaRPr lang="en-US" b="1" dirty="0"/>
          </a:p>
          <a:p>
            <a:pPr marL="0" indent="0">
              <a:buNone/>
            </a:pPr>
            <a:r>
              <a:rPr lang="en-US" sz="2200" dirty="0"/>
              <a:t>* This only applies if you downloaded this content as an unsubscribed (free) user.</a:t>
            </a:r>
          </a:p>
        </p:txBody>
      </p:sp>
      <p:sp>
        <p:nvSpPr>
          <p:cNvPr id="6" name="Footer Placeholder 4">
            <a:extLst>
              <a:ext uri="{FF2B5EF4-FFF2-40B4-BE49-F238E27FC236}">
                <a16:creationId xmlns:a16="http://schemas.microsoft.com/office/drawing/2014/main" id="{C8ECABC4-2E24-44A1-BAD3-9A3467754761}"/>
              </a:ext>
            </a:extLst>
          </p:cNvPr>
          <p:cNvSpPr>
            <a:spLocks noGrp="1"/>
          </p:cNvSpPr>
          <p:nvPr>
            <p:ph type="ftr" sz="quarter" idx="11"/>
          </p:nvPr>
        </p:nvSpPr>
        <p:spPr>
          <a:xfrm>
            <a:off x="4038600" y="6356350"/>
            <a:ext cx="4114800" cy="365125"/>
          </a:xfrm>
        </p:spPr>
        <p:txBody>
          <a:bodyPr/>
          <a:lstStyle/>
          <a:p>
            <a:r>
              <a:rPr lang="en-US"/>
              <a:t>Designed by PoweredTemplate</a:t>
            </a:r>
            <a:endParaRPr lang="en-US" dirty="0"/>
          </a:p>
        </p:txBody>
      </p:sp>
      <p:sp>
        <p:nvSpPr>
          <p:cNvPr id="8" name="Title 1">
            <a:extLst>
              <a:ext uri="{FF2B5EF4-FFF2-40B4-BE49-F238E27FC236}">
                <a16:creationId xmlns:a16="http://schemas.microsoft.com/office/drawing/2014/main" id="{8EB33C0D-8430-4F93-8BA2-0B6E7EB5BBEC}"/>
              </a:ext>
            </a:extLst>
          </p:cNvPr>
          <p:cNvSpPr txBox="1">
            <a:spLocks/>
          </p:cNvSpPr>
          <p:nvPr/>
        </p:nvSpPr>
        <p:spPr>
          <a:xfrm>
            <a:off x="311425" y="2744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Calibri" panose="020F0502020204030204" pitchFamily="34" charset="0"/>
                <a:cs typeface="Calibri" panose="020F0502020204030204" pitchFamily="34" charset="0"/>
              </a:rPr>
              <a:t>Man </a:t>
            </a:r>
          </a:p>
        </p:txBody>
      </p:sp>
      <p:sp>
        <p:nvSpPr>
          <p:cNvPr id="9" name="Title 1">
            <a:extLst>
              <a:ext uri="{FF2B5EF4-FFF2-40B4-BE49-F238E27FC236}">
                <a16:creationId xmlns:a16="http://schemas.microsoft.com/office/drawing/2014/main" id="{51E26CA6-ADAA-49E4-8476-83845DE2B2DF}"/>
              </a:ext>
            </a:extLst>
          </p:cNvPr>
          <p:cNvSpPr txBox="1">
            <a:spLocks/>
          </p:cNvSpPr>
          <p:nvPr/>
        </p:nvSpPr>
        <p:spPr>
          <a:xfrm>
            <a:off x="463825" y="426849"/>
            <a:ext cx="11565835" cy="630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333333"/>
                </a:solidFill>
                <a:latin typeface="Calibri" panose="020F0502020204030204" pitchFamily="34" charset="0"/>
                <a:cs typeface="Calibri" panose="020F0502020204030204" pitchFamily="34" charset="0"/>
              </a:rPr>
              <a:t>Remember you must attribute!*</a:t>
            </a:r>
          </a:p>
        </p:txBody>
      </p:sp>
    </p:spTree>
    <p:extLst>
      <p:ext uri="{BB962C8B-B14F-4D97-AF65-F5344CB8AC3E}">
        <p14:creationId xmlns:p14="http://schemas.microsoft.com/office/powerpoint/2010/main" val="3492798391"/>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CD3333"/>
      </a:accent1>
      <a:accent2>
        <a:srgbClr val="FE6D4B"/>
      </a:accent2>
      <a:accent3>
        <a:srgbClr val="A5A5A5"/>
      </a:accent3>
      <a:accent4>
        <a:srgbClr val="EEBA4A"/>
      </a:accent4>
      <a:accent5>
        <a:srgbClr val="4ABDEC"/>
      </a:accent5>
      <a:accent6>
        <a:srgbClr val="90C149"/>
      </a:accent6>
      <a:hlink>
        <a:srgbClr val="7358B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611</Words>
  <Application>Microsoft Office PowerPoint</Application>
  <PresentationFormat>Widescreen</PresentationFormat>
  <Paragraphs>91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Research Process Onion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 Starenko</dc:creator>
  <cp:lastModifiedBy>Serge Starenko</cp:lastModifiedBy>
  <cp:revision>29</cp:revision>
  <dcterms:created xsi:type="dcterms:W3CDTF">2020-08-17T17:29:12Z</dcterms:created>
  <dcterms:modified xsi:type="dcterms:W3CDTF">2020-09-02T17:56:38Z</dcterms:modified>
</cp:coreProperties>
</file>