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21"/>
  </p:notesMasterIdLst>
  <p:handoutMasterIdLst>
    <p:handoutMasterId r:id="rId22"/>
  </p:handoutMasterIdLst>
  <p:sldIdLst>
    <p:sldId id="274" r:id="rId6"/>
    <p:sldId id="275" r:id="rId7"/>
    <p:sldId id="279" r:id="rId8"/>
    <p:sldId id="280" r:id="rId9"/>
    <p:sldId id="276" r:id="rId10"/>
    <p:sldId id="292" r:id="rId11"/>
    <p:sldId id="256" r:id="rId12"/>
    <p:sldId id="267" r:id="rId13"/>
    <p:sldId id="270" r:id="rId14"/>
    <p:sldId id="272" r:id="rId15"/>
    <p:sldId id="266" r:id="rId16"/>
    <p:sldId id="268" r:id="rId17"/>
    <p:sldId id="257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L1: Philosophy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IE" sz="1250" b="1" dirty="0"/>
            <a:t>POSITIVISM (from Epistemology)</a:t>
          </a:r>
          <a:endParaRPr lang="en-US" sz="1250" b="1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 custT="1"/>
      <dgm:spPr/>
      <dgm:t>
        <a:bodyPr/>
        <a:lstStyle/>
        <a:p>
          <a:r>
            <a:rPr lang="en-US" sz="1250" dirty="0"/>
            <a:t>This research works with datasets of known fraud and non-fraud.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 custT="1"/>
      <dgm:spPr/>
      <dgm:t>
        <a:bodyPr/>
        <a:lstStyle/>
        <a:p>
          <a:r>
            <a:rPr lang="en-US" sz="1250" dirty="0"/>
            <a:t>The levels of historical fraud are statistically quantified.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 custT="1"/>
      <dgm:spPr/>
      <dgm:t>
        <a:bodyPr/>
        <a:lstStyle/>
        <a:p>
          <a:r>
            <a:rPr lang="en-US" sz="1250" dirty="0"/>
            <a:t>ML model testing can be replicated many times to test changes in accuracy.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L2: Approach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/>
      <dgm:t>
        <a:bodyPr/>
        <a:lstStyle/>
        <a:p>
          <a:r>
            <a:rPr lang="en-IE" sz="1250" b="1" dirty="0"/>
            <a:t>DEDUCTIVE</a:t>
          </a:r>
          <a:endParaRPr lang="en-US" sz="1250" b="1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 custT="1"/>
      <dgm:spPr/>
      <dgm:t>
        <a:bodyPr/>
        <a:lstStyle/>
        <a:p>
          <a:r>
            <a:rPr lang="en-US" sz="1250" dirty="0"/>
            <a:t>Research begins with the statement: ML techniques can classify a given transaction as fraud or non-fraud.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 custT="1"/>
      <dgm:spPr/>
      <dgm:t>
        <a:bodyPr/>
        <a:lstStyle/>
        <a:p>
          <a:endParaRPr lang="en-US" sz="1250" dirty="0"/>
        </a:p>
        <a:p>
          <a:r>
            <a:rPr lang="en-US" sz="1250" dirty="0"/>
            <a:t>Credit card transactions for a domain/period are collated and studies to find Fraud patterns.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L3: Research Strategies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 custT="1"/>
      <dgm:spPr/>
      <dgm:t>
        <a:bodyPr/>
        <a:lstStyle/>
        <a:p>
          <a:r>
            <a:rPr lang="en-US" sz="1250" b="1" dirty="0"/>
            <a:t>ARCHIVAL RESEARCH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 custT="1"/>
      <dgm:spPr/>
      <dgm:t>
        <a:bodyPr/>
        <a:lstStyle/>
        <a:p>
          <a:r>
            <a:rPr lang="en-US" sz="1250" dirty="0"/>
            <a:t>CC Fraud research frequently begins with historical datasets with known fraud patterns.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26D93F56-AD64-459D-A454-2E847E0AE5AD}">
      <dgm:prSet phldrT="[Text]" custT="1"/>
      <dgm:spPr/>
      <dgm:t>
        <a:bodyPr/>
        <a:lstStyle/>
        <a:p>
          <a:r>
            <a:rPr lang="en-US" sz="1250" dirty="0"/>
            <a:t>Certain classification algorithms can rate features in transactions to demonstrate strong fraud indicators.</a:t>
          </a:r>
        </a:p>
      </dgm:t>
    </dgm:pt>
    <dgm:pt modelId="{E06BA073-F5E8-40E1-BBF5-DFA8A607EEA9}" type="parTrans" cxnId="{FFB2A7D8-2CDC-4EA6-88FE-1D79B60EF00D}">
      <dgm:prSet/>
      <dgm:spPr/>
      <dgm:t>
        <a:bodyPr/>
        <a:lstStyle/>
        <a:p>
          <a:endParaRPr lang="en-IE"/>
        </a:p>
      </dgm:t>
    </dgm:pt>
    <dgm:pt modelId="{7BF89819-96F6-4A9C-BC11-3B6EBEEFA256}" type="sibTrans" cxnId="{FFB2A7D8-2CDC-4EA6-88FE-1D79B60EF00D}">
      <dgm:prSet/>
      <dgm:spPr/>
      <dgm:t>
        <a:bodyPr/>
        <a:lstStyle/>
        <a:p>
          <a:endParaRPr lang="en-IE"/>
        </a:p>
      </dgm:t>
    </dgm:pt>
    <dgm:pt modelId="{870940FE-9B2D-48B5-BF1C-26D4B6CE9EA3}">
      <dgm:prSet phldrT="[Text]" custT="1"/>
      <dgm:spPr/>
      <dgm:t>
        <a:bodyPr/>
        <a:lstStyle/>
        <a:p>
          <a:r>
            <a:rPr lang="en-US" sz="1250" b="1" dirty="0"/>
            <a:t>EXPERIMENT</a:t>
          </a:r>
        </a:p>
      </dgm:t>
    </dgm:pt>
    <dgm:pt modelId="{2A4D77A2-DAC1-460F-99C4-5FF218EC8E0C}" type="parTrans" cxnId="{32875C7C-9171-4099-A166-85672E852D00}">
      <dgm:prSet/>
      <dgm:spPr/>
      <dgm:t>
        <a:bodyPr/>
        <a:lstStyle/>
        <a:p>
          <a:endParaRPr lang="en-IE"/>
        </a:p>
      </dgm:t>
    </dgm:pt>
    <dgm:pt modelId="{94022A9E-D53E-46FF-8B32-7EE60DD4C942}" type="sibTrans" cxnId="{32875C7C-9171-4099-A166-85672E852D00}">
      <dgm:prSet/>
      <dgm:spPr/>
      <dgm:t>
        <a:bodyPr/>
        <a:lstStyle/>
        <a:p>
          <a:endParaRPr lang="en-IE"/>
        </a:p>
      </dgm:t>
    </dgm:pt>
    <dgm:pt modelId="{6228884D-F0B1-4AF8-AAF2-BFB01761BCE6}">
      <dgm:prSet phldrT="[Text]" custT="1"/>
      <dgm:spPr/>
      <dgm:t>
        <a:bodyPr/>
        <a:lstStyle/>
        <a:p>
          <a:r>
            <a:rPr lang="en-US" sz="1250" dirty="0"/>
            <a:t>Data scientists iterate through multiple clearly defined ML experiments, using different algorithms and parameters to assess accuracy.</a:t>
          </a:r>
        </a:p>
      </dgm:t>
    </dgm:pt>
    <dgm:pt modelId="{71DA794C-5F85-450E-A83A-FA6DCED22F24}" type="parTrans" cxnId="{38749AAD-83CE-43CF-A9D8-330190BFCD33}">
      <dgm:prSet/>
      <dgm:spPr/>
      <dgm:t>
        <a:bodyPr/>
        <a:lstStyle/>
        <a:p>
          <a:endParaRPr lang="en-IE"/>
        </a:p>
      </dgm:t>
    </dgm:pt>
    <dgm:pt modelId="{52DFCF56-BFBB-495D-B0E3-E325AE7F8B8B}" type="sibTrans" cxnId="{38749AAD-83CE-43CF-A9D8-330190BFCD33}">
      <dgm:prSet/>
      <dgm:spPr/>
      <dgm:t>
        <a:bodyPr/>
        <a:lstStyle/>
        <a:p>
          <a:endParaRPr lang="en-IE"/>
        </a:p>
      </dgm:t>
    </dgm:pt>
    <dgm:pt modelId="{4ECF27EC-0F57-4ACF-A31E-818259890891}">
      <dgm:prSet phldrT="[Text]" custT="1"/>
      <dgm:spPr/>
      <dgm:t>
        <a:bodyPr/>
        <a:lstStyle/>
        <a:p>
          <a:endParaRPr lang="en-US" sz="1250" b="1" dirty="0"/>
        </a:p>
        <a:p>
          <a:r>
            <a:rPr lang="en-US" sz="1250" b="1" dirty="0"/>
            <a:t>INDUCTIVE</a:t>
          </a:r>
        </a:p>
      </dgm:t>
    </dgm:pt>
    <dgm:pt modelId="{50AFA511-20CB-4127-9DF2-F1A41CD8C1F7}" type="parTrans" cxnId="{5A2F163E-88A5-41C3-B568-9F91E471C5CC}">
      <dgm:prSet/>
      <dgm:spPr/>
      <dgm:t>
        <a:bodyPr/>
        <a:lstStyle/>
        <a:p>
          <a:endParaRPr lang="en-IE"/>
        </a:p>
      </dgm:t>
    </dgm:pt>
    <dgm:pt modelId="{176E0529-0AB0-4A29-9434-6B366E1735C2}" type="sibTrans" cxnId="{5A2F163E-88A5-41C3-B568-9F91E471C5CC}">
      <dgm:prSet/>
      <dgm:spPr/>
      <dgm:t>
        <a:bodyPr/>
        <a:lstStyle/>
        <a:p>
          <a:endParaRPr lang="en-IE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3" custScaleY="46807" custLinFactNeighborY="-2559"/>
      <dgm:spPr/>
    </dgm:pt>
    <dgm:pt modelId="{187D4E8C-5C91-4D00-870C-2C45D4EA263C}" type="pres">
      <dgm:prSet presAssocID="{B4F1B46E-22B2-4721-950C-8704487586DC}" presName="firstChildTx" presStyleLbl="bgAccFollowNode1" presStyleIdx="0" presStyleCnt="13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3" custLinFactNeighborY="-2559"/>
      <dgm:spPr/>
    </dgm:pt>
    <dgm:pt modelId="{4AE7D907-B6F4-4647-AB3F-ABE94C438AE8}" type="pres">
      <dgm:prSet presAssocID="{F9D46839-CD06-4669-AAE4-4D1E9AFEDA78}" presName="childTx" presStyleLbl="bgAccFollowNode1" presStyleIdx="1" presStyleCnt="13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3" custScaleY="75408" custLinFactNeighborY="-2559"/>
      <dgm:spPr/>
    </dgm:pt>
    <dgm:pt modelId="{D685DD23-B321-4B5E-842F-394CB33239FA}" type="pres">
      <dgm:prSet presAssocID="{7CB6360B-4022-4E96-922B-A12DE0E2A39F}" presName="childTx" presStyleLbl="bgAccFollowNode1" presStyleIdx="2" presStyleCnt="13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3" custScaleY="75081" custLinFactNeighborY="-2559"/>
      <dgm:spPr/>
    </dgm:pt>
    <dgm:pt modelId="{3EBE42F0-6491-49CC-95DC-985BA00CD458}" type="pres">
      <dgm:prSet presAssocID="{70879558-61CA-4CCD-B2D6-5349B01EF337}" presName="childTx" presStyleLbl="bgAccFollowNode1" presStyleIdx="3" presStyleCnt="13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3" custScaleY="49406"/>
      <dgm:spPr/>
    </dgm:pt>
    <dgm:pt modelId="{10C9E3CF-3A8F-4100-8ACD-91E2373197A2}" type="pres">
      <dgm:prSet presAssocID="{F2881FB1-6580-4F21-A283-BFAA6F91D5D2}" presName="firstChildTx" presStyleLbl="bgAccFollowNode1" presStyleIdx="4" presStyleCnt="13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3" custScaleY="109311" custLinFactNeighborY="-2559"/>
      <dgm:spPr/>
    </dgm:pt>
    <dgm:pt modelId="{B12AEB83-0A64-4B36-BF01-B2F834861BAA}" type="pres">
      <dgm:prSet presAssocID="{29E78340-8EBE-415C-B973-78A91A054B9C}" presName="childTx" presStyleLbl="bgAccFollowNode1" presStyleIdx="5" presStyleCnt="13">
        <dgm:presLayoutVars>
          <dgm:bulletEnabled val="1"/>
        </dgm:presLayoutVars>
      </dgm:prSet>
      <dgm:spPr/>
    </dgm:pt>
    <dgm:pt modelId="{9B8EE746-E9A5-4DC8-8ACA-6C3B0943D52D}" type="pres">
      <dgm:prSet presAssocID="{4ECF27EC-0F57-4ACF-A31E-818259890891}" presName="comp" presStyleCnt="0"/>
      <dgm:spPr/>
    </dgm:pt>
    <dgm:pt modelId="{972A10CF-0115-4D4B-B023-6D68DDF4DE3D}" type="pres">
      <dgm:prSet presAssocID="{4ECF27EC-0F57-4ACF-A31E-818259890891}" presName="child" presStyleLbl="bgAccFollowNode1" presStyleIdx="6" presStyleCnt="13" custScaleY="34619" custLinFactNeighborY="-2163"/>
      <dgm:spPr/>
    </dgm:pt>
    <dgm:pt modelId="{8094756E-42CD-4043-BED0-73C5C56A484B}" type="pres">
      <dgm:prSet presAssocID="{4ECF27EC-0F57-4ACF-A31E-818259890891}" presName="childTx" presStyleLbl="bgAccFollowNode1" presStyleIdx="6" presStyleCnt="13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7" presStyleCnt="13" custScaleY="67389" custLinFactNeighborY="-2559"/>
      <dgm:spPr/>
    </dgm:pt>
    <dgm:pt modelId="{E1767793-EDD5-4203-A612-8120A71CA906}" type="pres">
      <dgm:prSet presAssocID="{8321AB85-EA8C-4958-B404-B4C118CB3C18}" presName="childTx" presStyleLbl="bgAccFollowNode1" presStyleIdx="7" presStyleCnt="13">
        <dgm:presLayoutVars>
          <dgm:bulletEnabled val="1"/>
        </dgm:presLayoutVars>
      </dgm:prSet>
      <dgm:spPr/>
    </dgm:pt>
    <dgm:pt modelId="{CD9453B6-7DF9-461C-A729-2A76924B180F}" type="pres">
      <dgm:prSet presAssocID="{26D93F56-AD64-459D-A454-2E847E0AE5AD}" presName="comp" presStyleCnt="0"/>
      <dgm:spPr/>
    </dgm:pt>
    <dgm:pt modelId="{C2FA5ED9-6193-4272-AE12-125169DCCBBD}" type="pres">
      <dgm:prSet presAssocID="{26D93F56-AD64-459D-A454-2E847E0AE5AD}" presName="child" presStyleLbl="bgAccFollowNode1" presStyleIdx="8" presStyleCnt="13" custScaleY="79078" custLinFactNeighborX="0" custLinFactNeighborY="-2154"/>
      <dgm:spPr/>
    </dgm:pt>
    <dgm:pt modelId="{C502B76B-48AF-469D-B6AC-E487DC04AD5E}" type="pres">
      <dgm:prSet presAssocID="{26D93F56-AD64-459D-A454-2E847E0AE5AD}" presName="childTx" presStyleLbl="bgAccFollowNode1" presStyleIdx="8" presStyleCnt="13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9" presStyleCnt="13" custScaleY="46592"/>
      <dgm:spPr/>
    </dgm:pt>
    <dgm:pt modelId="{F8977219-728E-448F-AE8B-46B14F4F17DE}" type="pres">
      <dgm:prSet presAssocID="{6352CA33-6755-44BE-808F-400DA4CF80A7}" presName="firstChildTx" presStyleLbl="bgAccFollowNode1" presStyleIdx="9" presStyleCnt="13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10" presStyleCnt="13"/>
      <dgm:spPr/>
    </dgm:pt>
    <dgm:pt modelId="{96624143-7928-48E9-817F-BC4A07250C32}" type="pres">
      <dgm:prSet presAssocID="{3D5CDB25-F8FA-444B-8D4A-1D29D0CBA282}" presName="childTx" presStyleLbl="bgAccFollowNode1" presStyleIdx="10" presStyleCnt="13">
        <dgm:presLayoutVars>
          <dgm:bulletEnabled val="1"/>
        </dgm:presLayoutVars>
      </dgm:prSet>
      <dgm:spPr/>
    </dgm:pt>
    <dgm:pt modelId="{82602046-1952-4D45-A6EE-0BF451CD61DD}" type="pres">
      <dgm:prSet presAssocID="{870940FE-9B2D-48B5-BF1C-26D4B6CE9EA3}" presName="comp" presStyleCnt="0"/>
      <dgm:spPr/>
    </dgm:pt>
    <dgm:pt modelId="{2C25B9A8-296C-4B38-B2D5-77934B9B3D6F}" type="pres">
      <dgm:prSet presAssocID="{870940FE-9B2D-48B5-BF1C-26D4B6CE9EA3}" presName="child" presStyleLbl="bgAccFollowNode1" presStyleIdx="11" presStyleCnt="13" custScaleY="28499"/>
      <dgm:spPr/>
    </dgm:pt>
    <dgm:pt modelId="{AC6748CF-2E6E-4F6D-AD83-272912B7C127}" type="pres">
      <dgm:prSet presAssocID="{870940FE-9B2D-48B5-BF1C-26D4B6CE9EA3}" presName="childTx" presStyleLbl="bgAccFollowNode1" presStyleIdx="11" presStyleCnt="13">
        <dgm:presLayoutVars>
          <dgm:bulletEnabled val="1"/>
        </dgm:presLayoutVars>
      </dgm:prSet>
      <dgm:spPr/>
    </dgm:pt>
    <dgm:pt modelId="{0B71BEAF-42DC-4E15-8C9E-7146C8C0AA10}" type="pres">
      <dgm:prSet presAssocID="{6228884D-F0B1-4AF8-AAF2-BFB01761BCE6}" presName="comp" presStyleCnt="0"/>
      <dgm:spPr/>
    </dgm:pt>
    <dgm:pt modelId="{92809064-2543-4FD9-BF7E-6960E0917672}" type="pres">
      <dgm:prSet presAssocID="{6228884D-F0B1-4AF8-AAF2-BFB01761BCE6}" presName="child" presStyleLbl="bgAccFollowNode1" presStyleIdx="12" presStyleCnt="13" custScaleY="147030" custLinFactNeighborX="55" custLinFactNeighborY="83"/>
      <dgm:spPr/>
    </dgm:pt>
    <dgm:pt modelId="{E18AA0DC-13CE-4E93-AFA1-C31FD0744A32}" type="pres">
      <dgm:prSet presAssocID="{6228884D-F0B1-4AF8-AAF2-BFB01761BCE6}" presName="childTx" presStyleLbl="bgAccFollowNode1" presStyleIdx="12" presStyleCnt="13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15D77526-1F81-4812-9780-166F022BA1C8}" type="presOf" srcId="{4ECF27EC-0F57-4ACF-A31E-818259890891}" destId="{8094756E-42CD-4043-BED0-73C5C56A484B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5A2F163E-88A5-41C3-B568-9F91E471C5CC}" srcId="{F2881FB1-6580-4F21-A283-BFAA6F91D5D2}" destId="{4ECF27EC-0F57-4ACF-A31E-818259890891}" srcOrd="2" destOrd="0" parTransId="{50AFA511-20CB-4127-9DF2-F1A41CD8C1F7}" sibTransId="{176E0529-0AB0-4A29-9434-6B366E1735C2}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7D4F844-BE7A-4D75-A197-ABD6C68C8BD3}" type="presOf" srcId="{6228884D-F0B1-4AF8-AAF2-BFB01761BCE6}" destId="{E18AA0DC-13CE-4E93-AFA1-C31FD0744A32}" srcOrd="1" destOrd="0" presId="urn:microsoft.com/office/officeart/2005/8/layout/hList9"/>
    <dgm:cxn modelId="{D06AF44B-702B-4E85-A941-CB8FAB7CF7D6}" type="presOf" srcId="{870940FE-9B2D-48B5-BF1C-26D4B6CE9EA3}" destId="{2C25B9A8-296C-4B38-B2D5-77934B9B3D6F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E00C3D6F-034C-453C-A64A-4B6B6A9BCC81}" type="presOf" srcId="{26D93F56-AD64-459D-A454-2E847E0AE5AD}" destId="{C2FA5ED9-6193-4272-AE12-125169DCCBBD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E5DE3475-3F25-4E1E-A4B4-F7DABB94C443}" type="presOf" srcId="{26D93F56-AD64-459D-A454-2E847E0AE5AD}" destId="{C502B76B-48AF-469D-B6AC-E487DC04AD5E}" srcOrd="1" destOrd="0" presId="urn:microsoft.com/office/officeart/2005/8/layout/hList9"/>
    <dgm:cxn modelId="{129AEA77-5D2A-49D4-956D-99009974B6C5}" srcId="{F2881FB1-6580-4F21-A283-BFAA6F91D5D2}" destId="{8321AB85-EA8C-4958-B404-B4C118CB3C18}" srcOrd="3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32875C7C-9171-4099-A166-85672E852D00}" srcId="{6352CA33-6755-44BE-808F-400DA4CF80A7}" destId="{870940FE-9B2D-48B5-BF1C-26D4B6CE9EA3}" srcOrd="2" destOrd="0" parTransId="{2A4D77A2-DAC1-460F-99C4-5FF218EC8E0C}" sibTransId="{94022A9E-D53E-46FF-8B32-7EE60DD4C942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0068E78F-6D7A-4C13-9A78-4FD912AF8EB2}" type="presOf" srcId="{6228884D-F0B1-4AF8-AAF2-BFB01761BCE6}" destId="{92809064-2543-4FD9-BF7E-6960E091767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8749AAD-83CE-43CF-A9D8-330190BFCD33}" srcId="{6352CA33-6755-44BE-808F-400DA4CF80A7}" destId="{6228884D-F0B1-4AF8-AAF2-BFB01761BCE6}" srcOrd="3" destOrd="0" parTransId="{71DA794C-5F85-450E-A83A-FA6DCED22F24}" sibTransId="{52DFCF56-BFBB-495D-B0E3-E325AE7F8B8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CD7601BE-AB8E-445B-845D-A8C4A33727F8}" type="presOf" srcId="{4ECF27EC-0F57-4ACF-A31E-818259890891}" destId="{972A10CF-0115-4D4B-B023-6D68DDF4DE3D}" srcOrd="0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8B101FC2-2ADA-4F97-9F50-0384A77BA75A}" type="presOf" srcId="{870940FE-9B2D-48B5-BF1C-26D4B6CE9EA3}" destId="{AC6748CF-2E6E-4F6D-AD83-272912B7C12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FFB2A7D8-2CDC-4EA6-88FE-1D79B60EF00D}" srcId="{F2881FB1-6580-4F21-A283-BFAA6F91D5D2}" destId="{26D93F56-AD64-459D-A454-2E847E0AE5AD}" srcOrd="4" destOrd="0" parTransId="{E06BA073-F5E8-40E1-BBF5-DFA8A607EEA9}" sibTransId="{7BF89819-96F6-4A9C-BC11-3B6EBEEFA256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A0FFD94-F4EF-4DEE-ACB1-E745729EB18B}" type="presParOf" srcId="{6E53DEF7-499E-42EE-802D-59B2F8915392}" destId="{9B8EE746-E9A5-4DC8-8ACA-6C3B0943D52D}" srcOrd="3" destOrd="0" presId="urn:microsoft.com/office/officeart/2005/8/layout/hList9"/>
    <dgm:cxn modelId="{C051A2EB-51CE-486D-BC6E-3C91AFDC0261}" type="presParOf" srcId="{9B8EE746-E9A5-4DC8-8ACA-6C3B0943D52D}" destId="{972A10CF-0115-4D4B-B023-6D68DDF4DE3D}" srcOrd="0" destOrd="0" presId="urn:microsoft.com/office/officeart/2005/8/layout/hList9"/>
    <dgm:cxn modelId="{DE71F8E8-C06A-46D0-AE96-4CFA3B714CA0}" type="presParOf" srcId="{9B8EE746-E9A5-4DC8-8ACA-6C3B0943D52D}" destId="{8094756E-42CD-4043-BED0-73C5C56A484B}" srcOrd="1" destOrd="0" presId="urn:microsoft.com/office/officeart/2005/8/layout/hList9"/>
    <dgm:cxn modelId="{32E6E4AD-0BFD-4285-AC4A-131E4A0904F2}" type="presParOf" srcId="{6E53DEF7-499E-42EE-802D-59B2F8915392}" destId="{3055F178-D8CA-413A-99F2-20C8231C0651}" srcOrd="4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BEB6D2F7-BA85-402F-969C-FCD0964553AF}" type="presParOf" srcId="{6E53DEF7-499E-42EE-802D-59B2F8915392}" destId="{CD9453B6-7DF9-461C-A729-2A76924B180F}" srcOrd="5" destOrd="0" presId="urn:microsoft.com/office/officeart/2005/8/layout/hList9"/>
    <dgm:cxn modelId="{D9D062BD-B709-4391-955F-7496A5AAB9EC}" type="presParOf" srcId="{CD9453B6-7DF9-461C-A729-2A76924B180F}" destId="{C2FA5ED9-6193-4272-AE12-125169DCCBBD}" srcOrd="0" destOrd="0" presId="urn:microsoft.com/office/officeart/2005/8/layout/hList9"/>
    <dgm:cxn modelId="{6B0FEA24-84EA-40CD-8B8F-C3CEDDED6A16}" type="presParOf" srcId="{CD9453B6-7DF9-461C-A729-2A76924B180F}" destId="{C502B76B-48AF-469D-B6AC-E487DC04AD5E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7AE9F846-35F0-4965-A50D-E846F437A4D3}" type="presParOf" srcId="{7B0C2EAE-70CB-4160-863D-210C3C66D5FD}" destId="{82602046-1952-4D45-A6EE-0BF451CD61DD}" srcOrd="3" destOrd="0" presId="urn:microsoft.com/office/officeart/2005/8/layout/hList9"/>
    <dgm:cxn modelId="{3263D6B8-CDAA-4424-8A86-7B89CC138725}" type="presParOf" srcId="{82602046-1952-4D45-A6EE-0BF451CD61DD}" destId="{2C25B9A8-296C-4B38-B2D5-77934B9B3D6F}" srcOrd="0" destOrd="0" presId="urn:microsoft.com/office/officeart/2005/8/layout/hList9"/>
    <dgm:cxn modelId="{E0852AD5-F1B4-4C1F-A299-C3C5AF243896}" type="presParOf" srcId="{82602046-1952-4D45-A6EE-0BF451CD61DD}" destId="{AC6748CF-2E6E-4F6D-AD83-272912B7C127}" srcOrd="1" destOrd="0" presId="urn:microsoft.com/office/officeart/2005/8/layout/hList9"/>
    <dgm:cxn modelId="{9E83DAC9-9CBE-4AE0-847D-8808BF7F1C9D}" type="presParOf" srcId="{7B0C2EAE-70CB-4160-863D-210C3C66D5FD}" destId="{0B71BEAF-42DC-4E15-8C9E-7146C8C0AA10}" srcOrd="4" destOrd="0" presId="urn:microsoft.com/office/officeart/2005/8/layout/hList9"/>
    <dgm:cxn modelId="{C50AF402-AC7F-4F91-9ECC-C1F8B6B71CDD}" type="presParOf" srcId="{0B71BEAF-42DC-4E15-8C9E-7146C8C0AA10}" destId="{92809064-2543-4FD9-BF7E-6960E0917672}" srcOrd="0" destOrd="0" presId="urn:microsoft.com/office/officeart/2005/8/layout/hList9"/>
    <dgm:cxn modelId="{75DCDE8F-D83C-4477-85E3-4BED4E3DB2A3}" type="presParOf" srcId="{0B71BEAF-42DC-4E15-8C9E-7146C8C0AA10}" destId="{E18AA0DC-13CE-4E93-AFA1-C31FD0744A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L4: Choices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IE" sz="1250" b="1" dirty="0"/>
            <a:t>QUANTITATIVE MONO-METHOD</a:t>
          </a:r>
          <a:endParaRPr lang="en-US" sz="1250" b="1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 custT="1"/>
      <dgm:spPr/>
      <dgm:t>
        <a:bodyPr/>
        <a:lstStyle/>
        <a:p>
          <a:r>
            <a:rPr lang="en-US" sz="1250" dirty="0"/>
            <a:t>The financial transaction data used in Fraud research is a collection of statistical (numerical) features.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 custT="1"/>
      <dgm:spPr/>
      <dgm:t>
        <a:bodyPr/>
        <a:lstStyle/>
        <a:p>
          <a:r>
            <a:rPr lang="en-US" sz="1250" dirty="0"/>
            <a:t>When categorical descriptions are captured, they are usually converted to numerical values.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 custT="1"/>
      <dgm:spPr/>
      <dgm:t>
        <a:bodyPr/>
        <a:lstStyle/>
        <a:p>
          <a:r>
            <a:rPr lang="en-US" sz="1250" dirty="0"/>
            <a:t>General text narratives on the transactions are not processed by ML Classification algorithms.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L5: Time Horizons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/>
      <dgm:t>
        <a:bodyPr/>
        <a:lstStyle/>
        <a:p>
          <a:r>
            <a:rPr lang="en-IE" sz="1250" b="1" dirty="0"/>
            <a:t>CROSS-SECTIONAL</a:t>
          </a:r>
          <a:endParaRPr lang="en-US" sz="1250" b="1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 custT="1"/>
      <dgm:spPr/>
      <dgm:t>
        <a:bodyPr/>
        <a:lstStyle/>
        <a:p>
          <a:r>
            <a:rPr lang="en-US" sz="1250" dirty="0"/>
            <a:t>The ULB dataset, which is used in several Kaggle projects, is 290K transaction recorded over one month (Sept 2013).</a:t>
          </a:r>
          <a:r>
            <a:rPr lang="en-US" sz="1200" baseline="30000" dirty="0"/>
            <a:t>[1]</a:t>
          </a:r>
          <a:endParaRPr lang="en-US" sz="1250" baseline="30000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 custT="1"/>
      <dgm:spPr/>
      <dgm:t>
        <a:bodyPr/>
        <a:lstStyle/>
        <a:p>
          <a:r>
            <a:rPr lang="en-US" sz="1250" b="1" dirty="0"/>
            <a:t>LONGITUDINAL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L6: Techniques and Procedures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 custT="1"/>
      <dgm:spPr/>
      <dgm:t>
        <a:bodyPr/>
        <a:lstStyle/>
        <a:p>
          <a:r>
            <a:rPr lang="en-US" sz="1250" b="1" dirty="0"/>
            <a:t>METHODS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 custT="1"/>
      <dgm:spPr/>
      <dgm:t>
        <a:bodyPr/>
        <a:lstStyle/>
        <a:p>
          <a:r>
            <a:rPr lang="en-US" sz="1250" dirty="0"/>
            <a:t>Access FS Industry or Gov data on Financial Crime. </a:t>
          </a:r>
        </a:p>
        <a:p>
          <a:r>
            <a:rPr lang="en-US" sz="1250" dirty="0"/>
            <a:t>Examples: </a:t>
          </a:r>
          <a:r>
            <a:rPr lang="en-IE" sz="1250" dirty="0"/>
            <a:t>MLG in Belgium, </a:t>
          </a:r>
          <a:r>
            <a:rPr lang="en-IE" sz="1250" dirty="0" err="1"/>
            <a:t>PagSecuro</a:t>
          </a:r>
          <a:r>
            <a:rPr lang="en-IE" sz="1250" dirty="0"/>
            <a:t> in Brazil. </a:t>
          </a:r>
          <a:endParaRPr lang="en-US" sz="1250" dirty="0"/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26D93F56-AD64-459D-A454-2E847E0AE5AD}">
      <dgm:prSet phldrT="[Text]" custT="1"/>
      <dgm:spPr/>
      <dgm:t>
        <a:bodyPr/>
        <a:lstStyle/>
        <a:p>
          <a:r>
            <a:rPr lang="en-US" sz="1250" dirty="0"/>
            <a:t>There are published research articles that have used datasets with a transaction window of 18+ months, with ~50M+ transactions.</a:t>
          </a:r>
          <a:r>
            <a:rPr lang="en-US" sz="1250" baseline="30000" dirty="0"/>
            <a:t>[2][3]</a:t>
          </a:r>
        </a:p>
      </dgm:t>
    </dgm:pt>
    <dgm:pt modelId="{E06BA073-F5E8-40E1-BBF5-DFA8A607EEA9}" type="parTrans" cxnId="{FFB2A7D8-2CDC-4EA6-88FE-1D79B60EF00D}">
      <dgm:prSet/>
      <dgm:spPr/>
      <dgm:t>
        <a:bodyPr/>
        <a:lstStyle/>
        <a:p>
          <a:endParaRPr lang="en-IE"/>
        </a:p>
      </dgm:t>
    </dgm:pt>
    <dgm:pt modelId="{7BF89819-96F6-4A9C-BC11-3B6EBEEFA256}" type="sibTrans" cxnId="{FFB2A7D8-2CDC-4EA6-88FE-1D79B60EF00D}">
      <dgm:prSet/>
      <dgm:spPr/>
      <dgm:t>
        <a:bodyPr/>
        <a:lstStyle/>
        <a:p>
          <a:endParaRPr lang="en-IE"/>
        </a:p>
      </dgm:t>
    </dgm:pt>
    <dgm:pt modelId="{870940FE-9B2D-48B5-BF1C-26D4B6CE9EA3}">
      <dgm:prSet phldrT="[Text]" custT="1"/>
      <dgm:spPr/>
      <dgm:t>
        <a:bodyPr/>
        <a:lstStyle/>
        <a:p>
          <a:r>
            <a:rPr lang="en-US" sz="1250" b="1" dirty="0"/>
            <a:t>TOOLS + ANALYSIS</a:t>
          </a:r>
        </a:p>
      </dgm:t>
    </dgm:pt>
    <dgm:pt modelId="{2A4D77A2-DAC1-460F-99C4-5FF218EC8E0C}" type="parTrans" cxnId="{32875C7C-9171-4099-A166-85672E852D00}">
      <dgm:prSet/>
      <dgm:spPr/>
      <dgm:t>
        <a:bodyPr/>
        <a:lstStyle/>
        <a:p>
          <a:endParaRPr lang="en-IE"/>
        </a:p>
      </dgm:t>
    </dgm:pt>
    <dgm:pt modelId="{94022A9E-D53E-46FF-8B32-7EE60DD4C942}" type="sibTrans" cxnId="{32875C7C-9171-4099-A166-85672E852D00}">
      <dgm:prSet/>
      <dgm:spPr/>
      <dgm:t>
        <a:bodyPr/>
        <a:lstStyle/>
        <a:p>
          <a:endParaRPr lang="en-IE"/>
        </a:p>
      </dgm:t>
    </dgm:pt>
    <dgm:pt modelId="{6228884D-F0B1-4AF8-AAF2-BFB01761BCE6}">
      <dgm:prSet phldrT="[Text]" custT="1"/>
      <dgm:spPr/>
      <dgm:t>
        <a:bodyPr/>
        <a:lstStyle/>
        <a:p>
          <a:r>
            <a:rPr lang="en-US" sz="1250" dirty="0"/>
            <a:t>ML Development environments to run Classification Models with algorithms such as Isolation Forest for anomaly detection.</a:t>
          </a:r>
        </a:p>
        <a:p>
          <a:r>
            <a:rPr lang="en-US" sz="1250" dirty="0"/>
            <a:t>- AWS </a:t>
          </a:r>
          <a:r>
            <a:rPr lang="en-US" sz="1250" dirty="0" err="1"/>
            <a:t>Sagemaker</a:t>
          </a:r>
          <a:endParaRPr lang="en-US" sz="1250" dirty="0"/>
        </a:p>
        <a:p>
          <a:r>
            <a:rPr lang="en-US" sz="1250" dirty="0"/>
            <a:t>- AZURE ML Studio etc.</a:t>
          </a:r>
        </a:p>
      </dgm:t>
    </dgm:pt>
    <dgm:pt modelId="{71DA794C-5F85-450E-A83A-FA6DCED22F24}" type="parTrans" cxnId="{38749AAD-83CE-43CF-A9D8-330190BFCD33}">
      <dgm:prSet/>
      <dgm:spPr/>
      <dgm:t>
        <a:bodyPr/>
        <a:lstStyle/>
        <a:p>
          <a:endParaRPr lang="en-IE"/>
        </a:p>
      </dgm:t>
    </dgm:pt>
    <dgm:pt modelId="{52DFCF56-BFBB-495D-B0E3-E325AE7F8B8B}" type="sibTrans" cxnId="{38749AAD-83CE-43CF-A9D8-330190BFCD33}">
      <dgm:prSet/>
      <dgm:spPr/>
      <dgm:t>
        <a:bodyPr/>
        <a:lstStyle/>
        <a:p>
          <a:endParaRPr lang="en-IE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2" custScaleY="46807" custLinFactNeighborY="-2559"/>
      <dgm:spPr/>
    </dgm:pt>
    <dgm:pt modelId="{187D4E8C-5C91-4D00-870C-2C45D4EA263C}" type="pres">
      <dgm:prSet presAssocID="{B4F1B46E-22B2-4721-950C-8704487586DC}" presName="firstChildTx" presStyleLbl="bgAccFollowNode1" presStyleIdx="0" presStyleCnt="12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2" custScaleY="83259" custLinFactNeighborY="-2559"/>
      <dgm:spPr/>
    </dgm:pt>
    <dgm:pt modelId="{4AE7D907-B6F4-4647-AB3F-ABE94C438AE8}" type="pres">
      <dgm:prSet presAssocID="{F9D46839-CD06-4669-AAE4-4D1E9AFEDA78}" presName="childTx" presStyleLbl="bgAccFollowNode1" presStyleIdx="1" presStyleCnt="12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2" custLinFactNeighborY="-2559"/>
      <dgm:spPr/>
    </dgm:pt>
    <dgm:pt modelId="{D685DD23-B321-4B5E-842F-394CB33239FA}" type="pres">
      <dgm:prSet presAssocID="{7CB6360B-4022-4E96-922B-A12DE0E2A39F}" presName="childTx" presStyleLbl="bgAccFollowNode1" presStyleIdx="2" presStyleCnt="12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2" custLinFactNeighborY="-2559"/>
      <dgm:spPr/>
    </dgm:pt>
    <dgm:pt modelId="{3EBE42F0-6491-49CC-95DC-985BA00CD458}" type="pres">
      <dgm:prSet presAssocID="{70879558-61CA-4CCD-B2D6-5349B01EF337}" presName="childTx" presStyleLbl="bgAccFollowNode1" presStyleIdx="3" presStyleCnt="12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2" custScaleY="49406"/>
      <dgm:spPr/>
    </dgm:pt>
    <dgm:pt modelId="{10C9E3CF-3A8F-4100-8ACD-91E2373197A2}" type="pres">
      <dgm:prSet presAssocID="{F2881FB1-6580-4F21-A283-BFAA6F91D5D2}" presName="firstChildTx" presStyleLbl="bgAccFollowNode1" presStyleIdx="4" presStyleCnt="12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2" custLinFactNeighborY="-2559"/>
      <dgm:spPr/>
    </dgm:pt>
    <dgm:pt modelId="{B12AEB83-0A64-4B36-BF01-B2F834861BAA}" type="pres">
      <dgm:prSet presAssocID="{29E78340-8EBE-415C-B973-78A91A054B9C}" presName="childTx" presStyleLbl="bgAccFollowNode1" presStyleIdx="5" presStyleCnt="12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2" custScaleY="48294" custLinFactNeighborY="-2559"/>
      <dgm:spPr/>
    </dgm:pt>
    <dgm:pt modelId="{E1767793-EDD5-4203-A612-8120A71CA906}" type="pres">
      <dgm:prSet presAssocID="{8321AB85-EA8C-4958-B404-B4C118CB3C18}" presName="childTx" presStyleLbl="bgAccFollowNode1" presStyleIdx="6" presStyleCnt="12">
        <dgm:presLayoutVars>
          <dgm:bulletEnabled val="1"/>
        </dgm:presLayoutVars>
      </dgm:prSet>
      <dgm:spPr/>
    </dgm:pt>
    <dgm:pt modelId="{CD9453B6-7DF9-461C-A729-2A76924B180F}" type="pres">
      <dgm:prSet presAssocID="{26D93F56-AD64-459D-A454-2E847E0AE5AD}" presName="comp" presStyleCnt="0"/>
      <dgm:spPr/>
    </dgm:pt>
    <dgm:pt modelId="{C2FA5ED9-6193-4272-AE12-125169DCCBBD}" type="pres">
      <dgm:prSet presAssocID="{26D93F56-AD64-459D-A454-2E847E0AE5AD}" presName="child" presStyleLbl="bgAccFollowNode1" presStyleIdx="7" presStyleCnt="12" custScaleY="124021" custLinFactNeighborY="-2559"/>
      <dgm:spPr/>
    </dgm:pt>
    <dgm:pt modelId="{C502B76B-48AF-469D-B6AC-E487DC04AD5E}" type="pres">
      <dgm:prSet presAssocID="{26D93F56-AD64-459D-A454-2E847E0AE5AD}" presName="childTx" presStyleLbl="bgAccFollowNode1" presStyleIdx="7" presStyleCnt="12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8" presStyleCnt="12" custScaleY="46592"/>
      <dgm:spPr/>
    </dgm:pt>
    <dgm:pt modelId="{F8977219-728E-448F-AE8B-46B14F4F17DE}" type="pres">
      <dgm:prSet presAssocID="{6352CA33-6755-44BE-808F-400DA4CF80A7}" presName="firstChildTx" presStyleLbl="bgAccFollowNode1" presStyleIdx="8" presStyleCnt="12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9" presStyleCnt="12"/>
      <dgm:spPr/>
    </dgm:pt>
    <dgm:pt modelId="{96624143-7928-48E9-817F-BC4A07250C32}" type="pres">
      <dgm:prSet presAssocID="{3D5CDB25-F8FA-444B-8D4A-1D29D0CBA282}" presName="childTx" presStyleLbl="bgAccFollowNode1" presStyleIdx="9" presStyleCnt="12">
        <dgm:presLayoutVars>
          <dgm:bulletEnabled val="1"/>
        </dgm:presLayoutVars>
      </dgm:prSet>
      <dgm:spPr/>
    </dgm:pt>
    <dgm:pt modelId="{82602046-1952-4D45-A6EE-0BF451CD61DD}" type="pres">
      <dgm:prSet presAssocID="{870940FE-9B2D-48B5-BF1C-26D4B6CE9EA3}" presName="comp" presStyleCnt="0"/>
      <dgm:spPr/>
    </dgm:pt>
    <dgm:pt modelId="{2C25B9A8-296C-4B38-B2D5-77934B9B3D6F}" type="pres">
      <dgm:prSet presAssocID="{870940FE-9B2D-48B5-BF1C-26D4B6CE9EA3}" presName="child" presStyleLbl="bgAccFollowNode1" presStyleIdx="10" presStyleCnt="12" custScaleY="35585"/>
      <dgm:spPr/>
    </dgm:pt>
    <dgm:pt modelId="{AC6748CF-2E6E-4F6D-AD83-272912B7C127}" type="pres">
      <dgm:prSet presAssocID="{870940FE-9B2D-48B5-BF1C-26D4B6CE9EA3}" presName="childTx" presStyleLbl="bgAccFollowNode1" presStyleIdx="10" presStyleCnt="12">
        <dgm:presLayoutVars>
          <dgm:bulletEnabled val="1"/>
        </dgm:presLayoutVars>
      </dgm:prSet>
      <dgm:spPr/>
    </dgm:pt>
    <dgm:pt modelId="{0B71BEAF-42DC-4E15-8C9E-7146C8C0AA10}" type="pres">
      <dgm:prSet presAssocID="{6228884D-F0B1-4AF8-AAF2-BFB01761BCE6}" presName="comp" presStyleCnt="0"/>
      <dgm:spPr/>
    </dgm:pt>
    <dgm:pt modelId="{92809064-2543-4FD9-BF7E-6960E0917672}" type="pres">
      <dgm:prSet presAssocID="{6228884D-F0B1-4AF8-AAF2-BFB01761BCE6}" presName="child" presStyleLbl="bgAccFollowNode1" presStyleIdx="11" presStyleCnt="12" custScaleY="147030" custLinFactNeighborX="55" custLinFactNeighborY="83"/>
      <dgm:spPr/>
    </dgm:pt>
    <dgm:pt modelId="{E18AA0DC-13CE-4E93-AFA1-C31FD0744A32}" type="pres">
      <dgm:prSet presAssocID="{6228884D-F0B1-4AF8-AAF2-BFB01761BCE6}" presName="childTx" presStyleLbl="bgAccFollowNode1" presStyleIdx="11" presStyleCnt="12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7D4F844-BE7A-4D75-A197-ABD6C68C8BD3}" type="presOf" srcId="{6228884D-F0B1-4AF8-AAF2-BFB01761BCE6}" destId="{E18AA0DC-13CE-4E93-AFA1-C31FD0744A32}" srcOrd="1" destOrd="0" presId="urn:microsoft.com/office/officeart/2005/8/layout/hList9"/>
    <dgm:cxn modelId="{D06AF44B-702B-4E85-A941-CB8FAB7CF7D6}" type="presOf" srcId="{870940FE-9B2D-48B5-BF1C-26D4B6CE9EA3}" destId="{2C25B9A8-296C-4B38-B2D5-77934B9B3D6F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E00C3D6F-034C-453C-A64A-4B6B6A9BCC81}" type="presOf" srcId="{26D93F56-AD64-459D-A454-2E847E0AE5AD}" destId="{C2FA5ED9-6193-4272-AE12-125169DCCBBD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E5DE3475-3F25-4E1E-A4B4-F7DABB94C443}" type="presOf" srcId="{26D93F56-AD64-459D-A454-2E847E0AE5AD}" destId="{C502B76B-48AF-469D-B6AC-E487DC04AD5E}" srcOrd="1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32875C7C-9171-4099-A166-85672E852D00}" srcId="{6352CA33-6755-44BE-808F-400DA4CF80A7}" destId="{870940FE-9B2D-48B5-BF1C-26D4B6CE9EA3}" srcOrd="2" destOrd="0" parTransId="{2A4D77A2-DAC1-460F-99C4-5FF218EC8E0C}" sibTransId="{94022A9E-D53E-46FF-8B32-7EE60DD4C942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0068E78F-6D7A-4C13-9A78-4FD912AF8EB2}" type="presOf" srcId="{6228884D-F0B1-4AF8-AAF2-BFB01761BCE6}" destId="{92809064-2543-4FD9-BF7E-6960E091767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8749AAD-83CE-43CF-A9D8-330190BFCD33}" srcId="{6352CA33-6755-44BE-808F-400DA4CF80A7}" destId="{6228884D-F0B1-4AF8-AAF2-BFB01761BCE6}" srcOrd="3" destOrd="0" parTransId="{71DA794C-5F85-450E-A83A-FA6DCED22F24}" sibTransId="{52DFCF56-BFBB-495D-B0E3-E325AE7F8B8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8B101FC2-2ADA-4F97-9F50-0384A77BA75A}" type="presOf" srcId="{870940FE-9B2D-48B5-BF1C-26D4B6CE9EA3}" destId="{AC6748CF-2E6E-4F6D-AD83-272912B7C12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FFB2A7D8-2CDC-4EA6-88FE-1D79B60EF00D}" srcId="{F2881FB1-6580-4F21-A283-BFAA6F91D5D2}" destId="{26D93F56-AD64-459D-A454-2E847E0AE5AD}" srcOrd="3" destOrd="0" parTransId="{E06BA073-F5E8-40E1-BBF5-DFA8A607EEA9}" sibTransId="{7BF89819-96F6-4A9C-BC11-3B6EBEEFA256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BEB6D2F7-BA85-402F-969C-FCD0964553AF}" type="presParOf" srcId="{6E53DEF7-499E-42EE-802D-59B2F8915392}" destId="{CD9453B6-7DF9-461C-A729-2A76924B180F}" srcOrd="4" destOrd="0" presId="urn:microsoft.com/office/officeart/2005/8/layout/hList9"/>
    <dgm:cxn modelId="{D9D062BD-B709-4391-955F-7496A5AAB9EC}" type="presParOf" srcId="{CD9453B6-7DF9-461C-A729-2A76924B180F}" destId="{C2FA5ED9-6193-4272-AE12-125169DCCBBD}" srcOrd="0" destOrd="0" presId="urn:microsoft.com/office/officeart/2005/8/layout/hList9"/>
    <dgm:cxn modelId="{6B0FEA24-84EA-40CD-8B8F-C3CEDDED6A16}" type="presParOf" srcId="{CD9453B6-7DF9-461C-A729-2A76924B180F}" destId="{C502B76B-48AF-469D-B6AC-E487DC04AD5E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7AE9F846-35F0-4965-A50D-E846F437A4D3}" type="presParOf" srcId="{7B0C2EAE-70CB-4160-863D-210C3C66D5FD}" destId="{82602046-1952-4D45-A6EE-0BF451CD61DD}" srcOrd="3" destOrd="0" presId="urn:microsoft.com/office/officeart/2005/8/layout/hList9"/>
    <dgm:cxn modelId="{3263D6B8-CDAA-4424-8A86-7B89CC138725}" type="presParOf" srcId="{82602046-1952-4D45-A6EE-0BF451CD61DD}" destId="{2C25B9A8-296C-4B38-B2D5-77934B9B3D6F}" srcOrd="0" destOrd="0" presId="urn:microsoft.com/office/officeart/2005/8/layout/hList9"/>
    <dgm:cxn modelId="{E0852AD5-F1B4-4C1F-A299-C3C5AF243896}" type="presParOf" srcId="{82602046-1952-4D45-A6EE-0BF451CD61DD}" destId="{AC6748CF-2E6E-4F6D-AD83-272912B7C127}" srcOrd="1" destOrd="0" presId="urn:microsoft.com/office/officeart/2005/8/layout/hList9"/>
    <dgm:cxn modelId="{9E83DAC9-9CBE-4AE0-847D-8808BF7F1C9D}" type="presParOf" srcId="{7B0C2EAE-70CB-4160-863D-210C3C66D5FD}" destId="{0B71BEAF-42DC-4E15-8C9E-7146C8C0AA10}" srcOrd="4" destOrd="0" presId="urn:microsoft.com/office/officeart/2005/8/layout/hList9"/>
    <dgm:cxn modelId="{C50AF402-AC7F-4F91-9ECC-C1F8B6B71CDD}" type="presParOf" srcId="{0B71BEAF-42DC-4E15-8C9E-7146C8C0AA10}" destId="{92809064-2543-4FD9-BF7E-6960E0917672}" srcOrd="0" destOrd="0" presId="urn:microsoft.com/office/officeart/2005/8/layout/hList9"/>
    <dgm:cxn modelId="{75DCDE8F-D83C-4477-85E3-4BED4E3DB2A3}" type="presParOf" srcId="{0B71BEAF-42DC-4E15-8C9E-7146C8C0AA10}" destId="{E18AA0DC-13CE-4E93-AFA1-C31FD0744A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547361" y="545878"/>
          <a:ext cx="2177603" cy="6798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POSITIVISM (from Epistemology)</a:t>
          </a:r>
          <a:endParaRPr lang="en-US" sz="1250" b="1" kern="1200" dirty="0"/>
        </a:p>
      </dsp:txBody>
      <dsp:txXfrm>
        <a:off x="1895777" y="545878"/>
        <a:ext cx="1829186" cy="679853"/>
      </dsp:txXfrm>
    </dsp:sp>
    <dsp:sp modelId="{59179C9B-8BA4-4AC7-ACB1-A12DE00142E2}">
      <dsp:nvSpPr>
        <dsp:cNvPr id="0" name=""/>
        <dsp:cNvSpPr/>
      </dsp:nvSpPr>
      <dsp:spPr>
        <a:xfrm>
          <a:off x="1547361" y="1225731"/>
          <a:ext cx="2177603" cy="1452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This research works with datasets of known fraud and non-fraud.</a:t>
          </a:r>
        </a:p>
      </dsp:txBody>
      <dsp:txXfrm>
        <a:off x="1895777" y="1225731"/>
        <a:ext cx="1829186" cy="1452461"/>
      </dsp:txXfrm>
    </dsp:sp>
    <dsp:sp modelId="{1877502C-A892-4DC0-ADA6-FA065097BB90}">
      <dsp:nvSpPr>
        <dsp:cNvPr id="0" name=""/>
        <dsp:cNvSpPr/>
      </dsp:nvSpPr>
      <dsp:spPr>
        <a:xfrm>
          <a:off x="1547361" y="2678192"/>
          <a:ext cx="2177603" cy="1095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 levels of historical fraud are statistically quantified.</a:t>
          </a:r>
        </a:p>
      </dsp:txBody>
      <dsp:txXfrm>
        <a:off x="1895777" y="2678192"/>
        <a:ext cx="1829186" cy="1095271"/>
      </dsp:txXfrm>
    </dsp:sp>
    <dsp:sp modelId="{51F68A05-A560-4C6F-BC90-521AEF3B0907}">
      <dsp:nvSpPr>
        <dsp:cNvPr id="0" name=""/>
        <dsp:cNvSpPr/>
      </dsp:nvSpPr>
      <dsp:spPr>
        <a:xfrm>
          <a:off x="1547361" y="3773464"/>
          <a:ext cx="2177603" cy="1090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ML model testing can be replicated many times to test changes in accuracy.</a:t>
          </a:r>
        </a:p>
      </dsp:txBody>
      <dsp:txXfrm>
        <a:off x="1895777" y="3773464"/>
        <a:ext cx="1829186" cy="1090522"/>
      </dsp:txXfrm>
    </dsp:sp>
    <dsp:sp modelId="{FC7ED273-8CFD-43C2-9C05-44FADF3E0637}">
      <dsp:nvSpPr>
        <dsp:cNvPr id="0" name=""/>
        <dsp:cNvSpPr/>
      </dsp:nvSpPr>
      <dsp:spPr>
        <a:xfrm>
          <a:off x="385972" y="2352"/>
          <a:ext cx="1451735" cy="1451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L1: Philosophy</a:t>
          </a:r>
        </a:p>
      </dsp:txBody>
      <dsp:txXfrm>
        <a:off x="598574" y="214954"/>
        <a:ext cx="1026531" cy="1026531"/>
      </dsp:txXfrm>
    </dsp:sp>
    <dsp:sp modelId="{F660F4B9-35DB-4256-A868-A35C6DCCF6B2}">
      <dsp:nvSpPr>
        <dsp:cNvPr id="0" name=""/>
        <dsp:cNvSpPr/>
      </dsp:nvSpPr>
      <dsp:spPr>
        <a:xfrm>
          <a:off x="5176699" y="583046"/>
          <a:ext cx="2177603" cy="7176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DEDUCTIVE</a:t>
          </a:r>
          <a:endParaRPr lang="en-US" sz="1250" b="1" kern="1200" dirty="0"/>
        </a:p>
      </dsp:txBody>
      <dsp:txXfrm>
        <a:off x="5525116" y="583046"/>
        <a:ext cx="1829186" cy="717603"/>
      </dsp:txXfrm>
    </dsp:sp>
    <dsp:sp modelId="{614EBA0E-D12B-447E-B378-B0FA2DEBEA2F}">
      <dsp:nvSpPr>
        <dsp:cNvPr id="0" name=""/>
        <dsp:cNvSpPr/>
      </dsp:nvSpPr>
      <dsp:spPr>
        <a:xfrm>
          <a:off x="5176699" y="1263481"/>
          <a:ext cx="2177603" cy="1587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Research begins with the statement: ML techniques can classify a given transaction as fraud or non-fraud.</a:t>
          </a:r>
        </a:p>
      </dsp:txBody>
      <dsp:txXfrm>
        <a:off x="5525116" y="1263481"/>
        <a:ext cx="1829186" cy="1587699"/>
      </dsp:txXfrm>
    </dsp:sp>
    <dsp:sp modelId="{972A10CF-0115-4D4B-B023-6D68DDF4DE3D}">
      <dsp:nvSpPr>
        <dsp:cNvPr id="0" name=""/>
        <dsp:cNvSpPr/>
      </dsp:nvSpPr>
      <dsp:spPr>
        <a:xfrm>
          <a:off x="5176699" y="2856932"/>
          <a:ext cx="2177603" cy="5028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50" b="1" kern="1200" dirty="0"/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INDUCTIVE</a:t>
          </a:r>
        </a:p>
      </dsp:txBody>
      <dsp:txXfrm>
        <a:off x="5525116" y="2856932"/>
        <a:ext cx="1829186" cy="502827"/>
      </dsp:txXfrm>
    </dsp:sp>
    <dsp:sp modelId="{68509703-D239-4E1B-8CF0-EF08079E1226}">
      <dsp:nvSpPr>
        <dsp:cNvPr id="0" name=""/>
        <dsp:cNvSpPr/>
      </dsp:nvSpPr>
      <dsp:spPr>
        <a:xfrm>
          <a:off x="5176699" y="3354008"/>
          <a:ext cx="2177603" cy="978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50" kern="1200" dirty="0"/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Credit card transactions for a domain/period are collated and studies to find Fraud patterns.</a:t>
          </a:r>
        </a:p>
      </dsp:txBody>
      <dsp:txXfrm>
        <a:off x="5525116" y="3354008"/>
        <a:ext cx="1829186" cy="978799"/>
      </dsp:txXfrm>
    </dsp:sp>
    <dsp:sp modelId="{C2FA5ED9-6193-4272-AE12-125169DCCBBD}">
      <dsp:nvSpPr>
        <dsp:cNvPr id="0" name=""/>
        <dsp:cNvSpPr/>
      </dsp:nvSpPr>
      <dsp:spPr>
        <a:xfrm>
          <a:off x="5176699" y="4338690"/>
          <a:ext cx="2177603" cy="1148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Certain classification algorithms can rate features in transactions to demonstrate strong fraud indicators.</a:t>
          </a:r>
        </a:p>
      </dsp:txBody>
      <dsp:txXfrm>
        <a:off x="5525116" y="4338690"/>
        <a:ext cx="1829186" cy="1148577"/>
      </dsp:txXfrm>
    </dsp:sp>
    <dsp:sp modelId="{FD776C1E-557E-4553-9447-49B69EEC7907}">
      <dsp:nvSpPr>
        <dsp:cNvPr id="0" name=""/>
        <dsp:cNvSpPr/>
      </dsp:nvSpPr>
      <dsp:spPr>
        <a:xfrm>
          <a:off x="4015311" y="2352"/>
          <a:ext cx="1451735" cy="1451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L2: Approach</a:t>
          </a:r>
        </a:p>
      </dsp:txBody>
      <dsp:txXfrm>
        <a:off x="4227913" y="214954"/>
        <a:ext cx="1026531" cy="1026531"/>
      </dsp:txXfrm>
    </dsp:sp>
    <dsp:sp modelId="{AD2806AC-6A03-4F05-9F4D-F72EA0E56FBF}">
      <dsp:nvSpPr>
        <dsp:cNvPr id="0" name=""/>
        <dsp:cNvSpPr/>
      </dsp:nvSpPr>
      <dsp:spPr>
        <a:xfrm>
          <a:off x="8806038" y="583046"/>
          <a:ext cx="2177603" cy="676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ARCHIVAL RESEARCH</a:t>
          </a:r>
        </a:p>
      </dsp:txBody>
      <dsp:txXfrm>
        <a:off x="9154454" y="583046"/>
        <a:ext cx="1829186" cy="676730"/>
      </dsp:txXfrm>
    </dsp:sp>
    <dsp:sp modelId="{5314AADB-0AD3-4BAE-9F15-B0FE4F44C802}">
      <dsp:nvSpPr>
        <dsp:cNvPr id="0" name=""/>
        <dsp:cNvSpPr/>
      </dsp:nvSpPr>
      <dsp:spPr>
        <a:xfrm>
          <a:off x="8806038" y="1259777"/>
          <a:ext cx="2177603" cy="1452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CC Fraud research frequently begins with historical datasets with known fraud patterns.</a:t>
          </a:r>
        </a:p>
      </dsp:txBody>
      <dsp:txXfrm>
        <a:off x="9154454" y="1259777"/>
        <a:ext cx="1829186" cy="1452461"/>
      </dsp:txXfrm>
    </dsp:sp>
    <dsp:sp modelId="{2C25B9A8-296C-4B38-B2D5-77934B9B3D6F}">
      <dsp:nvSpPr>
        <dsp:cNvPr id="0" name=""/>
        <dsp:cNvSpPr/>
      </dsp:nvSpPr>
      <dsp:spPr>
        <a:xfrm>
          <a:off x="8806038" y="2712238"/>
          <a:ext cx="2177603" cy="4139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EXPERIMENT</a:t>
          </a:r>
        </a:p>
      </dsp:txBody>
      <dsp:txXfrm>
        <a:off x="9154454" y="2712238"/>
        <a:ext cx="1829186" cy="413936"/>
      </dsp:txXfrm>
    </dsp:sp>
    <dsp:sp modelId="{92809064-2543-4FD9-BF7E-6960E0917672}">
      <dsp:nvSpPr>
        <dsp:cNvPr id="0" name=""/>
        <dsp:cNvSpPr/>
      </dsp:nvSpPr>
      <dsp:spPr>
        <a:xfrm>
          <a:off x="8807235" y="3127381"/>
          <a:ext cx="2177603" cy="21355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Data scientists iterate through multiple clearly defined ML experiments, using different algorithms and parameters to assess accuracy.</a:t>
          </a:r>
        </a:p>
      </dsp:txBody>
      <dsp:txXfrm>
        <a:off x="9155652" y="3127381"/>
        <a:ext cx="1829186" cy="2135553"/>
      </dsp:txXfrm>
    </dsp:sp>
    <dsp:sp modelId="{89E6DA6E-7A23-44BD-8A99-378091FF741D}">
      <dsp:nvSpPr>
        <dsp:cNvPr id="0" name=""/>
        <dsp:cNvSpPr/>
      </dsp:nvSpPr>
      <dsp:spPr>
        <a:xfrm>
          <a:off x="7644649" y="2352"/>
          <a:ext cx="1451735" cy="1451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L3: Research Strategies</a:t>
          </a:r>
        </a:p>
      </dsp:txBody>
      <dsp:txXfrm>
        <a:off x="7857251" y="214954"/>
        <a:ext cx="1026531" cy="1026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172960" y="596916"/>
          <a:ext cx="2197587" cy="6860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QUANTITATIVE MONO-METHOD</a:t>
          </a:r>
          <a:endParaRPr lang="en-US" sz="1250" b="1" kern="1200" dirty="0"/>
        </a:p>
      </dsp:txBody>
      <dsp:txXfrm>
        <a:off x="1524574" y="596916"/>
        <a:ext cx="1845973" cy="686092"/>
      </dsp:txXfrm>
    </dsp:sp>
    <dsp:sp modelId="{59179C9B-8BA4-4AC7-ACB1-A12DE00142E2}">
      <dsp:nvSpPr>
        <dsp:cNvPr id="0" name=""/>
        <dsp:cNvSpPr/>
      </dsp:nvSpPr>
      <dsp:spPr>
        <a:xfrm>
          <a:off x="1172960" y="1283009"/>
          <a:ext cx="2197587" cy="12204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 financial transaction data used in Fraud research is a collection of statistical (numerical) features.</a:t>
          </a:r>
        </a:p>
      </dsp:txBody>
      <dsp:txXfrm>
        <a:off x="1524574" y="1283009"/>
        <a:ext cx="1845973" cy="1220402"/>
      </dsp:txXfrm>
    </dsp:sp>
    <dsp:sp modelId="{1877502C-A892-4DC0-ADA6-FA065097BB90}">
      <dsp:nvSpPr>
        <dsp:cNvPr id="0" name=""/>
        <dsp:cNvSpPr/>
      </dsp:nvSpPr>
      <dsp:spPr>
        <a:xfrm>
          <a:off x="1172960" y="2503411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When categorical descriptions are captured, they are usually converted to numerical values.</a:t>
          </a:r>
        </a:p>
      </dsp:txBody>
      <dsp:txXfrm>
        <a:off x="1524574" y="2503411"/>
        <a:ext cx="1845973" cy="1465791"/>
      </dsp:txXfrm>
    </dsp:sp>
    <dsp:sp modelId="{51F68A05-A560-4C6F-BC90-521AEF3B0907}">
      <dsp:nvSpPr>
        <dsp:cNvPr id="0" name=""/>
        <dsp:cNvSpPr/>
      </dsp:nvSpPr>
      <dsp:spPr>
        <a:xfrm>
          <a:off x="1172960" y="3969202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General text narratives on the transactions are not processed by ML Classification algorithms.</a:t>
          </a:r>
        </a:p>
      </dsp:txBody>
      <dsp:txXfrm>
        <a:off x="1524574" y="3969202"/>
        <a:ext cx="1845973" cy="1465791"/>
      </dsp:txXfrm>
    </dsp:sp>
    <dsp:sp modelId="{FC7ED273-8CFD-43C2-9C05-44FADF3E0637}">
      <dsp:nvSpPr>
        <dsp:cNvPr id="0" name=""/>
        <dsp:cNvSpPr/>
      </dsp:nvSpPr>
      <dsp:spPr>
        <a:xfrm>
          <a:off x="914" y="48402"/>
          <a:ext cx="1465058" cy="14650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L4: Choices</a:t>
          </a:r>
        </a:p>
      </dsp:txBody>
      <dsp:txXfrm>
        <a:off x="215467" y="262955"/>
        <a:ext cx="1035952" cy="1035952"/>
      </dsp:txXfrm>
    </dsp:sp>
    <dsp:sp modelId="{F660F4B9-35DB-4256-A868-A35C6DCCF6B2}">
      <dsp:nvSpPr>
        <dsp:cNvPr id="0" name=""/>
        <dsp:cNvSpPr/>
      </dsp:nvSpPr>
      <dsp:spPr>
        <a:xfrm>
          <a:off x="4835607" y="634425"/>
          <a:ext cx="2197587" cy="7241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CROSS-SECTIONAL</a:t>
          </a:r>
          <a:endParaRPr lang="en-US" sz="1250" b="1" kern="1200" dirty="0"/>
        </a:p>
      </dsp:txBody>
      <dsp:txXfrm>
        <a:off x="5187221" y="634425"/>
        <a:ext cx="1845973" cy="724188"/>
      </dsp:txXfrm>
    </dsp:sp>
    <dsp:sp modelId="{614EBA0E-D12B-447E-B378-B0FA2DEBEA2F}">
      <dsp:nvSpPr>
        <dsp:cNvPr id="0" name=""/>
        <dsp:cNvSpPr/>
      </dsp:nvSpPr>
      <dsp:spPr>
        <a:xfrm>
          <a:off x="4835607" y="1321104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 ULB dataset, which is used in several Kaggle projects, is 290K transaction recorded over one month (Sept 2013).</a:t>
          </a:r>
          <a:r>
            <a:rPr lang="en-US" sz="1200" kern="1200" baseline="30000" dirty="0"/>
            <a:t>[1]</a:t>
          </a:r>
          <a:endParaRPr lang="en-US" sz="1250" kern="1200" baseline="30000" dirty="0"/>
        </a:p>
      </dsp:txBody>
      <dsp:txXfrm>
        <a:off x="5187221" y="1321104"/>
        <a:ext cx="1845973" cy="1465791"/>
      </dsp:txXfrm>
    </dsp:sp>
    <dsp:sp modelId="{68509703-D239-4E1B-8CF0-EF08079E1226}">
      <dsp:nvSpPr>
        <dsp:cNvPr id="0" name=""/>
        <dsp:cNvSpPr/>
      </dsp:nvSpPr>
      <dsp:spPr>
        <a:xfrm>
          <a:off x="4835607" y="2786895"/>
          <a:ext cx="2197587" cy="707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LONGITUDINAL</a:t>
          </a:r>
        </a:p>
      </dsp:txBody>
      <dsp:txXfrm>
        <a:off x="5187221" y="2786895"/>
        <a:ext cx="1845973" cy="707889"/>
      </dsp:txXfrm>
    </dsp:sp>
    <dsp:sp modelId="{C2FA5ED9-6193-4272-AE12-125169DCCBBD}">
      <dsp:nvSpPr>
        <dsp:cNvPr id="0" name=""/>
        <dsp:cNvSpPr/>
      </dsp:nvSpPr>
      <dsp:spPr>
        <a:xfrm>
          <a:off x="4835607" y="3494785"/>
          <a:ext cx="2197587" cy="18178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There are published research articles that have used datasets with a transaction window of 18+ months, with ~50M+ transactions.</a:t>
          </a:r>
          <a:r>
            <a:rPr lang="en-US" sz="1250" kern="1200" baseline="30000" dirty="0"/>
            <a:t>[2][3]</a:t>
          </a:r>
        </a:p>
      </dsp:txBody>
      <dsp:txXfrm>
        <a:off x="5187221" y="3494785"/>
        <a:ext cx="1845973" cy="1817888"/>
      </dsp:txXfrm>
    </dsp:sp>
    <dsp:sp modelId="{FD776C1E-557E-4553-9447-49B69EEC7907}">
      <dsp:nvSpPr>
        <dsp:cNvPr id="0" name=""/>
        <dsp:cNvSpPr/>
      </dsp:nvSpPr>
      <dsp:spPr>
        <a:xfrm>
          <a:off x="3663560" y="48402"/>
          <a:ext cx="1465058" cy="14650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L5: Time Horizons</a:t>
          </a:r>
        </a:p>
      </dsp:txBody>
      <dsp:txXfrm>
        <a:off x="3878113" y="262955"/>
        <a:ext cx="1035952" cy="1035952"/>
      </dsp:txXfrm>
    </dsp:sp>
    <dsp:sp modelId="{AD2806AC-6A03-4F05-9F4D-F72EA0E56FBF}">
      <dsp:nvSpPr>
        <dsp:cNvPr id="0" name=""/>
        <dsp:cNvSpPr/>
      </dsp:nvSpPr>
      <dsp:spPr>
        <a:xfrm>
          <a:off x="8498253" y="634425"/>
          <a:ext cx="2197587" cy="6829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METHODS</a:t>
          </a:r>
        </a:p>
      </dsp:txBody>
      <dsp:txXfrm>
        <a:off x="8849867" y="634425"/>
        <a:ext cx="1845973" cy="682941"/>
      </dsp:txXfrm>
    </dsp:sp>
    <dsp:sp modelId="{5314AADB-0AD3-4BAE-9F15-B0FE4F44C802}">
      <dsp:nvSpPr>
        <dsp:cNvPr id="0" name=""/>
        <dsp:cNvSpPr/>
      </dsp:nvSpPr>
      <dsp:spPr>
        <a:xfrm>
          <a:off x="8498253" y="1317367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Access FS Industry or Gov data on Financial Crime. </a:t>
          </a:r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Examples: </a:t>
          </a:r>
          <a:r>
            <a:rPr lang="en-IE" sz="1250" kern="1200" dirty="0"/>
            <a:t>MLG in Belgium, </a:t>
          </a:r>
          <a:r>
            <a:rPr lang="en-IE" sz="1250" kern="1200" dirty="0" err="1"/>
            <a:t>PagSecuro</a:t>
          </a:r>
          <a:r>
            <a:rPr lang="en-IE" sz="1250" kern="1200" dirty="0"/>
            <a:t> in Brazil. </a:t>
          </a:r>
          <a:endParaRPr lang="en-US" sz="1250" kern="1200" dirty="0"/>
        </a:p>
      </dsp:txBody>
      <dsp:txXfrm>
        <a:off x="8849867" y="1317367"/>
        <a:ext cx="1845973" cy="1465791"/>
      </dsp:txXfrm>
    </dsp:sp>
    <dsp:sp modelId="{2C25B9A8-296C-4B38-B2D5-77934B9B3D6F}">
      <dsp:nvSpPr>
        <dsp:cNvPr id="0" name=""/>
        <dsp:cNvSpPr/>
      </dsp:nvSpPr>
      <dsp:spPr>
        <a:xfrm>
          <a:off x="8498253" y="2783158"/>
          <a:ext cx="2197587" cy="521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TOOLS + ANALYSIS</a:t>
          </a:r>
        </a:p>
      </dsp:txBody>
      <dsp:txXfrm>
        <a:off x="8849867" y="2783158"/>
        <a:ext cx="1845973" cy="521601"/>
      </dsp:txXfrm>
    </dsp:sp>
    <dsp:sp modelId="{92809064-2543-4FD9-BF7E-6960E0917672}">
      <dsp:nvSpPr>
        <dsp:cNvPr id="0" name=""/>
        <dsp:cNvSpPr/>
      </dsp:nvSpPr>
      <dsp:spPr>
        <a:xfrm>
          <a:off x="8499167" y="3305976"/>
          <a:ext cx="2197587" cy="21551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ML Development environments to run Classification Models with algorithms such as Isolation Forest for anomaly detection.</a:t>
          </a:r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- AWS </a:t>
          </a:r>
          <a:r>
            <a:rPr lang="en-US" sz="1250" kern="1200" dirty="0" err="1"/>
            <a:t>Sagemaker</a:t>
          </a:r>
          <a:endParaRPr lang="en-US" sz="1250" kern="1200" dirty="0"/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- AZURE ML Studio etc.</a:t>
          </a:r>
        </a:p>
      </dsp:txBody>
      <dsp:txXfrm>
        <a:off x="8850781" y="3305976"/>
        <a:ext cx="1845973" cy="2155152"/>
      </dsp:txXfrm>
    </dsp:sp>
    <dsp:sp modelId="{89E6DA6E-7A23-44BD-8A99-378091FF741D}">
      <dsp:nvSpPr>
        <dsp:cNvPr id="0" name=""/>
        <dsp:cNvSpPr/>
      </dsp:nvSpPr>
      <dsp:spPr>
        <a:xfrm>
          <a:off x="7326206" y="48402"/>
          <a:ext cx="1465058" cy="14650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L6: Techniques and Procedures</a:t>
          </a:r>
        </a:p>
      </dsp:txBody>
      <dsp:txXfrm>
        <a:off x="7540759" y="262955"/>
        <a:ext cx="1035952" cy="1035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7EE1-B3D1-43FD-BA7F-08EE75A1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32B92-FD4F-4C0F-BE82-14A7C34CB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A8E7-BF83-43F8-83B4-218E127C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625-BDAF-49F8-8437-B6A86648627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A56B-B9C5-48CF-A93A-BDDCD313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4F3F-A0B6-4A9B-B7A4-1FD9372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3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30EE-0075-45FB-AECB-E75A1A32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CA90-3E74-4F72-98C2-0EA09BF3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1818-9285-4BAB-A9BB-500EEE9E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9BE3-A090-4D82-BF58-D5F6F59722E0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1AC8-BC79-487E-B6FF-C735F26B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6793-EC63-4710-9824-A9FF55EC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6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46F7-619C-4582-84A9-7A13E922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3279-D6DA-4901-8182-564A81FC1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E1E0-A57B-4DF8-A8EA-0935383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17F0-CE4C-4A17-AAF3-9A620754E38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5858-5916-43EF-9456-5B832C2F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5691-EF43-41B7-A101-AA1C68C4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3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EC52-1F53-4DD8-90A2-30FF74F4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5CBC-5F60-48B2-800A-6266390D4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6FF2-8B49-42EF-B8AB-ABA296B76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AB29-6989-41EB-8C19-059D818F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B8ED-0F28-4D1C-89B2-7D1633259FAE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67AD0-6E3D-4B84-8D44-71D84E61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F74B-D896-4F34-BF65-7D0C03FD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3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B4F-FD54-4D73-8668-FCCEA19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B6FD6-BF62-417D-97AD-02E0805CE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0FAE0-5335-445A-96F7-E9845A945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1CC9D-72C2-47AE-8387-63DE4B6B7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FB56A-4715-401F-B17E-EC791DE12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BD43-65A3-4DCE-A58F-B9979E5F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164-A64E-427E-9F0B-CB752F16B867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C693E-EE61-4290-8BEE-CF3409E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13914-8D5E-4D2D-A7CC-C5C6CD75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93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EEC9-19BD-4150-8193-9D7D898D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3E2AA-AFD9-4BBF-B095-1279D6B5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A63-1FB1-4DB9-A9E0-7CD5D2777A06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CA21F-8B16-468C-BD41-E3992A4A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F80B-0C82-4FAB-B949-93CCA306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5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9A959-BE01-413A-B852-76A63FE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565D-A300-44FE-B7AC-4C6318AC2A6A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D2B56-6776-4234-90D2-AD9F3FB7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D683D-96DB-4A0B-B61F-F25859EF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B32-2CA3-4000-865F-3D863421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FC56-E414-4D8A-9AF0-BCCCC64D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A646F-8CF8-431E-8EC9-6E206FDA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8A64D-5984-4FCD-A66C-DEE4AC67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223A-AC33-4C7D-86B7-0503020807A2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4FA02-AF89-4F82-B1B4-FB80CD26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246E5-42B6-4396-A94D-863AD4F1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1BC2-5E1A-471F-A2CB-E1A51E7E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BA300-226C-43E7-AD55-DCF24D7F6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20F5C-92FF-40F2-8158-144422F2E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12186-14B6-491E-B4F6-C9BF0631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231-80DA-48E1-AF92-A0E86C720618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D8C2-EB67-4DC3-ABBD-8BE50D68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07787-EEBC-4C58-B239-616484FA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05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6476-D3C3-474C-B0DD-80AA0257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C626-0292-4571-9A8D-7E8A90DBF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0177-C328-47EE-AD32-494CAF30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CEDF-9493-4A41-A8FA-B816D28AAB10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30BCD-559E-46B5-86DE-54AB9D91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8FBE-B4F5-47AF-8EB2-2D88A2B6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5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39029-FF85-47F7-954B-1A6C0DE1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AD915-0481-4737-BA32-FA293406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2EBA-ED87-4C75-842B-D374CBDF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EFE7-BABD-4BD0-AA5F-F77318895C2D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E70C-2FB6-40A9-966E-C0A8AE99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F30E-6713-4D94-89BF-BAA50BED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B20F3-8C2E-4A80-9A25-9F27441E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4F271-872F-4A1D-9AD2-D6F1DF76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4E05-DC04-4093-A4EA-C48B814F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400B-572B-4A2E-BC18-054F0D47BDDE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C37B-82AF-41B0-966C-E79F787E4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FC92-0451-47B2-A8CF-6A059B671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C655-B87F-4C07-B191-599CACA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523508" cy="2219691"/>
          </a:xfrm>
        </p:spPr>
        <p:txBody>
          <a:bodyPr/>
          <a:lstStyle/>
          <a:p>
            <a:r>
              <a:rPr lang="en-US" dirty="0"/>
              <a:t>Scientific research + Literature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Research Methods in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Improving CC Fraud Detection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993287"/>
              </p:ext>
            </p:extLst>
          </p:nvPr>
        </p:nvGraphicFramePr>
        <p:xfrm>
          <a:off x="690113" y="1337094"/>
          <a:ext cx="10696755" cy="552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F37D2EA-5ED0-4D5E-923F-0E74B0DE74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2550723"/>
            <a:ext cx="1561382" cy="878277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395E6C5-0661-4358-B44A-6E1C12FFC1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53" y="3355675"/>
            <a:ext cx="1652061" cy="98923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9915ED9-91C4-4195-B9C4-574A22B50A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582" y="5714910"/>
            <a:ext cx="891516" cy="668637"/>
          </a:xfrm>
          <a:prstGeom prst="rect">
            <a:avLst/>
          </a:prstGeom>
        </p:spPr>
      </p:pic>
      <p:pic>
        <p:nvPicPr>
          <p:cNvPr id="11" name="Picture 10" descr="Diagram, icon&#10;&#10;Description automatically generated">
            <a:extLst>
              <a:ext uri="{FF2B5EF4-FFF2-40B4-BE49-F238E27FC236}">
                <a16:creationId xmlns:a16="http://schemas.microsoft.com/office/drawing/2014/main" id="{8381584C-1D0D-44A1-86E2-E4AA0E1754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457" y="1342845"/>
            <a:ext cx="1207877" cy="12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9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Further Research Considerations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challenge of building effective automated ML driven systems to detect credit card fraud is constantly changing.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Payment channels and fraudster sophistication continue to evolve.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will never be a static solution to the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Therefore, research approaches need to constantly iterate with up-to-date datasets and new tools/methods etc.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" b="2604"/>
          <a:stretch/>
        </p:blipFill>
        <p:spPr>
          <a:xfrm>
            <a:off x="4654671" y="1600204"/>
            <a:ext cx="6430912" cy="4571991"/>
          </a:xfr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4DC80-C139-4024-AEEA-1CFDF3B94D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46" y="982243"/>
            <a:ext cx="1355071" cy="10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lnSpc>
                <a:spcPct val="150000"/>
              </a:lnSpc>
              <a:spcAft>
                <a:spcPts val="1680"/>
              </a:spcAft>
              <a:buFont typeface="+mj-lt"/>
              <a:buAutoNum type="arabicPeriod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Ceronmani Sharmila, V., R., K., R., S., D., S. and R., H., 2019. Credit Card Fraud Detection Using Anomaly Techniques.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2019 1st International Conference on Innovations in Information and Communication Technology (ICIICT)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[online] 1(1), pp.1-4. Available at: &lt;https://ieeexplore.ieee.org/document/8741421&gt; [Accessed 11 September 2020].</a:t>
            </a:r>
          </a:p>
          <a:p>
            <a:pPr marL="457200">
              <a:lnSpc>
                <a:spcPct val="150000"/>
              </a:lnSpc>
              <a:spcAft>
                <a:spcPts val="1680"/>
              </a:spcAft>
              <a:buFont typeface="+mj-lt"/>
              <a:buAutoNum type="arabicPeriod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Bhattacharyya, S., Jha, S., </a:t>
            </a:r>
            <a:r>
              <a:rPr lang="en-I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Tharakunnel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 and Westland, J., 2011. Data mining for credit card fraud: A comparative study.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Support Systems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50(3), pp.602-613.</a:t>
            </a: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680"/>
              </a:spcAft>
              <a:buFont typeface="+mj-lt"/>
              <a:buAutoNum type="arabicPeriod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Lima, R. and Pereira, A., 2017. Feature Selection Approaches to Fraud Detection in e-Payment Systems.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Notes in Business Information Processing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[online] pp.111-126. Available at: &lt;https://www.researchgate.net/publication/313731885_Feature_Selection_Approaches_to_Fraud_Detection_in_e-Payment_Systems&gt; [Accessed 11 September 2020].</a:t>
            </a: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680"/>
              </a:spcAft>
            </a:pP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Talking Notes(0)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1600200"/>
            <a:ext cx="10592519" cy="4572000"/>
          </a:xfrm>
        </p:spPr>
        <p:txBody>
          <a:bodyPr>
            <a:normAutofit/>
          </a:bodyPr>
          <a:lstStyle/>
          <a:p>
            <a:r>
              <a:rPr lang="en-US" sz="1600" dirty="0"/>
              <a:t>Intro: </a:t>
            </a:r>
          </a:p>
          <a:p>
            <a:pPr lvl="1"/>
            <a:endParaRPr lang="en-IE" sz="1400" dirty="0"/>
          </a:p>
          <a:p>
            <a:pPr lvl="1"/>
            <a:r>
              <a:rPr lang="en-IE" sz="1400" dirty="0"/>
              <a:t>Provided some statistics on the growth of CC fraud in the last decade.</a:t>
            </a:r>
          </a:p>
          <a:p>
            <a:pPr lvl="1"/>
            <a:endParaRPr lang="en-IE" sz="1400" dirty="0"/>
          </a:p>
          <a:p>
            <a:pPr lvl="1"/>
            <a:r>
              <a:rPr lang="en-IE" sz="1400" dirty="0"/>
              <a:t>Something most of us have experience of, or we know someone who has.</a:t>
            </a:r>
          </a:p>
          <a:p>
            <a:pPr lvl="1"/>
            <a:endParaRPr lang="en-IE" sz="1400" dirty="0"/>
          </a:p>
          <a:p>
            <a:pPr lvl="1"/>
            <a:r>
              <a:rPr lang="en-IE" sz="1400" dirty="0"/>
              <a:t>Financial institutions regular struggle to manage the challenge – have been using rules-based systems etc. but increasingly ML is being deployed in </a:t>
            </a:r>
            <a:r>
              <a:rPr lang="en-IE" sz="1400" dirty="0" err="1"/>
              <a:t>BigData</a:t>
            </a:r>
            <a:r>
              <a:rPr lang="en-IE" sz="1400" dirty="0"/>
              <a:t> scenarios..</a:t>
            </a:r>
          </a:p>
          <a:p>
            <a:pPr lvl="1"/>
            <a:endParaRPr lang="en-IE" sz="1400" dirty="0"/>
          </a:p>
          <a:p>
            <a:pPr lvl="1"/>
            <a:r>
              <a:rPr lang="en-IE" sz="1400" dirty="0"/>
              <a:t>Speak into last bullet point </a:t>
            </a:r>
            <a:r>
              <a:rPr lang="en-IE" sz="1400" dirty="0" err="1"/>
              <a:t>point</a:t>
            </a:r>
            <a:r>
              <a:rPr lang="en-IE" sz="1400" dirty="0"/>
              <a:t>…</a:t>
            </a:r>
          </a:p>
          <a:p>
            <a:pPr marL="457200" lvl="1" indent="0">
              <a:buNone/>
            </a:pPr>
            <a:endParaRPr lang="en-IE" sz="1400" dirty="0"/>
          </a:p>
          <a:p>
            <a:pPr lvl="1"/>
            <a:r>
              <a:rPr lang="en-IE" sz="1400" dirty="0"/>
              <a:t>I have looked at three papers that were linked from work on ResearchGate and that are representative in their commonality in the approach to research in this area, which I shall elaborate on in the following slides.</a:t>
            </a:r>
          </a:p>
          <a:p>
            <a:endParaRPr lang="en-IE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Talking Notes(1)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1600200"/>
            <a:ext cx="10592519" cy="45720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L1: Positivism: </a:t>
            </a:r>
            <a:r>
              <a:rPr lang="en-IE" sz="1600" dirty="0"/>
              <a:t>The emphasis is on quantifiable results that lend themselves to statistical analysis. </a:t>
            </a:r>
          </a:p>
          <a:p>
            <a:r>
              <a:rPr lang="en-US" sz="1600" dirty="0"/>
              <a:t>L2: Deduction: </a:t>
            </a:r>
          </a:p>
          <a:p>
            <a:pPr lvl="2"/>
            <a:r>
              <a:rPr lang="en-IE" dirty="0"/>
              <a:t>On the basis of a theory, an investigator predicts certain phenomena. </a:t>
            </a:r>
          </a:p>
          <a:p>
            <a:pPr lvl="2"/>
            <a:r>
              <a:rPr lang="en-IE" dirty="0"/>
              <a:t>Next, the investigator observes and collects data to ascertain whether the phenomena occur as predicted. </a:t>
            </a:r>
          </a:p>
          <a:p>
            <a:r>
              <a:rPr lang="en-US" sz="1600" dirty="0"/>
              <a:t>L2: Induction: </a:t>
            </a:r>
          </a:p>
          <a:p>
            <a:pPr lvl="2"/>
            <a:r>
              <a:rPr lang="en-IE" dirty="0"/>
              <a:t>Observe phenomena and record them.</a:t>
            </a:r>
          </a:p>
          <a:p>
            <a:pPr lvl="2"/>
            <a:r>
              <a:rPr lang="en-IE" dirty="0"/>
              <a:t>Study data recorded for possible patterns and regularities.</a:t>
            </a:r>
          </a:p>
          <a:p>
            <a:pPr lvl="2"/>
            <a:r>
              <a:rPr lang="en-IE" dirty="0"/>
              <a:t>Seek explanation(s) to such patterns where they exist. </a:t>
            </a:r>
          </a:p>
          <a:p>
            <a:pPr lvl="2"/>
            <a:r>
              <a:rPr lang="en-IE" dirty="0"/>
              <a:t>Provides strong evidence for conclusion – feature importance.</a:t>
            </a:r>
          </a:p>
          <a:p>
            <a:r>
              <a:rPr lang="en-IE" sz="1600" dirty="0"/>
              <a:t>L3: Experiment:</a:t>
            </a:r>
          </a:p>
          <a:p>
            <a:pPr lvl="2"/>
            <a:r>
              <a:rPr lang="en-IE" dirty="0"/>
              <a:t>The causal effect is from the independent variable on the dependent variable. </a:t>
            </a:r>
          </a:p>
          <a:p>
            <a:pPr lvl="2"/>
            <a:r>
              <a:rPr lang="en-IE" dirty="0"/>
              <a:t>Experimental strategies generate data that can be statistically analysed. </a:t>
            </a:r>
          </a:p>
          <a:p>
            <a:r>
              <a:rPr lang="en-IE" sz="1600" dirty="0"/>
              <a:t>L3: Archival Research</a:t>
            </a:r>
          </a:p>
          <a:p>
            <a:pPr lvl="2"/>
            <a:r>
              <a:rPr lang="en-IE" dirty="0"/>
              <a:t>This allows for exploratory, explanatory or descriptive analysis of changes tracked </a:t>
            </a:r>
            <a:r>
              <a:rPr lang="en-IE" u="sng" dirty="0"/>
              <a:t>over a long period of time</a:t>
            </a:r>
            <a:r>
              <a:rPr lang="en-IE" dirty="0"/>
              <a:t>.</a:t>
            </a:r>
          </a:p>
          <a:p>
            <a:pPr lvl="2"/>
            <a:r>
              <a:rPr lang="en-IE" dirty="0"/>
              <a:t>Historical data for financial transactions and fraud detection can get ‘stale’ very easily. Example of Chip + PIN. </a:t>
            </a:r>
          </a:p>
          <a:p>
            <a:endParaRPr lang="en-IE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Talking Notes(2)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1600200"/>
            <a:ext cx="10592519" cy="4572000"/>
          </a:xfrm>
        </p:spPr>
        <p:txBody>
          <a:bodyPr/>
          <a:lstStyle/>
          <a:p>
            <a:r>
              <a:rPr lang="en-US" sz="1600" dirty="0"/>
              <a:t>L4: Choices: </a:t>
            </a:r>
          </a:p>
          <a:p>
            <a:pPr lvl="2"/>
            <a:r>
              <a:rPr lang="en-IE" dirty="0"/>
              <a:t>There is no combination of quantitative or qualitative data. ML can process qualitative text in areas such as sentiment analysis, but this is not a feature of Fraud classification research.</a:t>
            </a:r>
          </a:p>
          <a:p>
            <a:r>
              <a:rPr lang="en-US" sz="1600" dirty="0"/>
              <a:t>L5: Time Horizons: </a:t>
            </a:r>
          </a:p>
          <a:p>
            <a:pPr lvl="2"/>
            <a:r>
              <a:rPr lang="en-IE" dirty="0"/>
              <a:t>Quantitative research of many transactions in a relatively short space of time. This can be necessary because the historical labels must be tagged a ‘Fraud’ or ‘Non-Fraud’ after the fact, which can be a labour-intensive process.</a:t>
            </a:r>
          </a:p>
          <a:p>
            <a:r>
              <a:rPr lang="en-IE" sz="1600" dirty="0"/>
              <a:t>L6: Methods:</a:t>
            </a:r>
          </a:p>
          <a:p>
            <a:pPr lvl="2"/>
            <a:r>
              <a:rPr lang="en-IE" dirty="0"/>
              <a:t>Examples of external data source providers: MLG in Belgium, </a:t>
            </a:r>
            <a:r>
              <a:rPr lang="en-IE" dirty="0" err="1"/>
              <a:t>PagSecuro</a:t>
            </a:r>
            <a:r>
              <a:rPr lang="en-IE" dirty="0"/>
              <a:t> in Brazil. </a:t>
            </a:r>
          </a:p>
          <a:p>
            <a:r>
              <a:rPr lang="en-IE" sz="1600" dirty="0"/>
              <a:t>L6: Tools</a:t>
            </a:r>
          </a:p>
          <a:p>
            <a:pPr lvl="2"/>
            <a:r>
              <a:rPr lang="en-IE" dirty="0"/>
              <a:t>Cloud based platforms are increasingly popular, but research in the papers mentioned were in Python.</a:t>
            </a:r>
          </a:p>
          <a:p>
            <a:pPr lvl="2"/>
            <a:r>
              <a:rPr lang="en-IE" dirty="0"/>
              <a:t>Other  tools such as RapidMiner or SAS Enterprise Miner are available.</a:t>
            </a:r>
          </a:p>
          <a:p>
            <a:endParaRPr lang="en-IE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2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Research Methods within Data Analytics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Archival Research</a:t>
            </a:r>
          </a:p>
          <a:p>
            <a:r>
              <a:rPr lang="en-US" dirty="0"/>
              <a:t>Observational – Real Time Data Streams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Formal Modelling – Statistical Inference</a:t>
            </a:r>
          </a:p>
          <a:p>
            <a:r>
              <a:rPr lang="en-US" dirty="0"/>
              <a:t>Project Monitoring</a:t>
            </a:r>
          </a:p>
          <a:p>
            <a:r>
              <a:rPr lang="en-US" dirty="0"/>
              <a:t>Review of Current Research Literature</a:t>
            </a:r>
          </a:p>
        </p:txBody>
      </p:sp>
    </p:spTree>
    <p:extLst>
      <p:ext uri="{BB962C8B-B14F-4D97-AF65-F5344CB8AC3E}">
        <p14:creationId xmlns:p14="http://schemas.microsoft.com/office/powerpoint/2010/main" val="1570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C3E22E-CD4A-41BF-9CFF-E0303F21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768"/>
            <a:ext cx="10515600" cy="88720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Research Process Onion - 5 Levels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99310F9-D300-4FDA-87AA-08766B46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Designed by PoweredTemplate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632256-C8C8-4E83-AC32-67E02CFEB62B}"/>
              </a:ext>
            </a:extLst>
          </p:cNvPr>
          <p:cNvGrpSpPr/>
          <p:nvPr/>
        </p:nvGrpSpPr>
        <p:grpSpPr>
          <a:xfrm>
            <a:off x="1105863" y="1320840"/>
            <a:ext cx="9980273" cy="4859642"/>
            <a:chOff x="1375148" y="1249328"/>
            <a:chExt cx="9980273" cy="48596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C8DF1E-63C6-4C28-A7E2-DF267437D480}"/>
                </a:ext>
              </a:extLst>
            </p:cNvPr>
            <p:cNvSpPr/>
            <p:nvPr/>
          </p:nvSpPr>
          <p:spPr>
            <a:xfrm>
              <a:off x="1375148" y="1249328"/>
              <a:ext cx="7039278" cy="48596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9B1FB1-B354-4CD5-905A-8C46C4ED73B2}"/>
                </a:ext>
              </a:extLst>
            </p:cNvPr>
            <p:cNvSpPr/>
            <p:nvPr/>
          </p:nvSpPr>
          <p:spPr>
            <a:xfrm>
              <a:off x="1462797" y="1710964"/>
              <a:ext cx="5701903" cy="393637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79A2093-D316-46E5-8B52-2381AAC067F4}"/>
                </a:ext>
              </a:extLst>
            </p:cNvPr>
            <p:cNvSpPr/>
            <p:nvPr/>
          </p:nvSpPr>
          <p:spPr>
            <a:xfrm>
              <a:off x="1553993" y="2165673"/>
              <a:ext cx="4384593" cy="302695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9BA4A9-75FF-4887-9C12-0A1B797E54B1}"/>
                </a:ext>
              </a:extLst>
            </p:cNvPr>
            <p:cNvSpPr/>
            <p:nvPr/>
          </p:nvSpPr>
          <p:spPr>
            <a:xfrm>
              <a:off x="1635867" y="2602731"/>
              <a:ext cx="3118423" cy="21528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FE5F6CD-6E78-45D2-B8D8-DDE969F37EC8}"/>
                </a:ext>
              </a:extLst>
            </p:cNvPr>
            <p:cNvSpPr/>
            <p:nvPr/>
          </p:nvSpPr>
          <p:spPr>
            <a:xfrm>
              <a:off x="1702340" y="3003525"/>
              <a:ext cx="1957307" cy="135124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Sampling Secondary Data Observation Interviews Questionnaires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633FF-0AC3-4103-9A73-88FEA7843E7C}"/>
                </a:ext>
              </a:extLst>
            </p:cNvPr>
            <p:cNvSpPr txBox="1"/>
            <p:nvPr/>
          </p:nvSpPr>
          <p:spPr>
            <a:xfrm>
              <a:off x="3295194" y="2936349"/>
              <a:ext cx="1144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Cross Sectional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81063E-D005-449E-981E-92BDDD92E41B}"/>
                </a:ext>
              </a:extLst>
            </p:cNvPr>
            <p:cNvSpPr txBox="1"/>
            <p:nvPr/>
          </p:nvSpPr>
          <p:spPr>
            <a:xfrm>
              <a:off x="3375216" y="4117777"/>
              <a:ext cx="984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Longitudinal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73C236-2C25-4457-B1A1-420D300AF113}"/>
                </a:ext>
              </a:extLst>
            </p:cNvPr>
            <p:cNvSpPr txBox="1"/>
            <p:nvPr/>
          </p:nvSpPr>
          <p:spPr>
            <a:xfrm>
              <a:off x="3186262" y="2245703"/>
              <a:ext cx="920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Experiment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8E11AC-F93E-4C77-B4CE-0468AFDE1E11}"/>
                </a:ext>
              </a:extLst>
            </p:cNvPr>
            <p:cNvSpPr txBox="1"/>
            <p:nvPr/>
          </p:nvSpPr>
          <p:spPr>
            <a:xfrm>
              <a:off x="4307560" y="2539440"/>
              <a:ext cx="6144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Survey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808AF8-C902-4192-BC55-B69C7E7D35E8}"/>
                </a:ext>
              </a:extLst>
            </p:cNvPr>
            <p:cNvSpPr txBox="1"/>
            <p:nvPr/>
          </p:nvSpPr>
          <p:spPr>
            <a:xfrm>
              <a:off x="4756417" y="3096870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Case Study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4AEC8F-D319-4AC0-AC5A-3FF47D8236E8}"/>
                </a:ext>
              </a:extLst>
            </p:cNvPr>
            <p:cNvSpPr txBox="1"/>
            <p:nvPr/>
          </p:nvSpPr>
          <p:spPr>
            <a:xfrm>
              <a:off x="4763760" y="3747636"/>
              <a:ext cx="864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Grounded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Theory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259C09-20DA-437D-96B2-050B96416472}"/>
                </a:ext>
              </a:extLst>
            </p:cNvPr>
            <p:cNvSpPr txBox="1"/>
            <p:nvPr/>
          </p:nvSpPr>
          <p:spPr>
            <a:xfrm>
              <a:off x="3148081" y="4800617"/>
              <a:ext cx="9970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Ethnography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511BF3-3B47-4750-9E5E-4A95C67DCCE4}"/>
                </a:ext>
              </a:extLst>
            </p:cNvPr>
            <p:cNvSpPr txBox="1"/>
            <p:nvPr/>
          </p:nvSpPr>
          <p:spPr>
            <a:xfrm>
              <a:off x="4104351" y="4496271"/>
              <a:ext cx="1209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Action Research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B82858-8B57-46A5-985E-891A7D167345}"/>
                </a:ext>
              </a:extLst>
            </p:cNvPr>
            <p:cNvSpPr txBox="1"/>
            <p:nvPr/>
          </p:nvSpPr>
          <p:spPr>
            <a:xfrm>
              <a:off x="4632360" y="1961090"/>
              <a:ext cx="7795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Inductive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D5ADB1-5F61-4185-A248-87A96B87450C}"/>
                </a:ext>
              </a:extLst>
            </p:cNvPr>
            <p:cNvSpPr txBox="1"/>
            <p:nvPr/>
          </p:nvSpPr>
          <p:spPr>
            <a:xfrm>
              <a:off x="4471172" y="1345110"/>
              <a:ext cx="834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Positivism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D77DE3-8F74-45FA-8E70-43491C106F63}"/>
                </a:ext>
              </a:extLst>
            </p:cNvPr>
            <p:cNvSpPr txBox="1"/>
            <p:nvPr/>
          </p:nvSpPr>
          <p:spPr>
            <a:xfrm>
              <a:off x="4607516" y="5142980"/>
              <a:ext cx="829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Deductive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8E909C-1EA2-416C-8490-B644AD84D204}"/>
                </a:ext>
              </a:extLst>
            </p:cNvPr>
            <p:cNvSpPr txBox="1"/>
            <p:nvPr/>
          </p:nvSpPr>
          <p:spPr>
            <a:xfrm>
              <a:off x="4343092" y="5699336"/>
              <a:ext cx="1090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Interpretivism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79837-15ED-4BED-A308-9D5932BE3018}"/>
                </a:ext>
              </a:extLst>
            </p:cNvPr>
            <p:cNvSpPr txBox="1"/>
            <p:nvPr/>
          </p:nvSpPr>
          <p:spPr>
            <a:xfrm>
              <a:off x="7406126" y="3530921"/>
              <a:ext cx="684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Realism</a:t>
              </a:r>
            </a:p>
          </p:txBody>
        </p:sp>
        <p:sp>
          <p:nvSpPr>
            <p:cNvPr id="42" name="Callout: Bent Line with Accent Bar 41">
              <a:extLst>
                <a:ext uri="{FF2B5EF4-FFF2-40B4-BE49-F238E27FC236}">
                  <a16:creationId xmlns:a16="http://schemas.microsoft.com/office/drawing/2014/main" id="{5F269EB2-ADA1-49E0-AE8D-F5D0243E2DDF}"/>
                </a:ext>
              </a:extLst>
            </p:cNvPr>
            <p:cNvSpPr/>
            <p:nvPr/>
          </p:nvSpPr>
          <p:spPr>
            <a:xfrm flipH="1">
              <a:off x="9231312" y="1439546"/>
              <a:ext cx="2122488" cy="365126"/>
            </a:xfrm>
            <a:prstGeom prst="accentCallout2">
              <a:avLst>
                <a:gd name="adj1" fmla="val 18750"/>
                <a:gd name="adj2" fmla="val 105329"/>
                <a:gd name="adj3" fmla="val 54801"/>
                <a:gd name="adj4" fmla="val 115327"/>
                <a:gd name="adj5" fmla="val 52351"/>
                <a:gd name="adj6" fmla="val 273494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tx2">
                  <a:alpha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214188587">
                    <a:custGeom>
                      <a:avLst/>
                      <a:gdLst>
                        <a:gd name="connsiteX0" fmla="*/ 0 w 2122488"/>
                        <a:gd name="connsiteY0" fmla="*/ 0 h 365126"/>
                        <a:gd name="connsiteX1" fmla="*/ 573072 w 2122488"/>
                        <a:gd name="connsiteY1" fmla="*/ 0 h 365126"/>
                        <a:gd name="connsiteX2" fmla="*/ 1040019 w 2122488"/>
                        <a:gd name="connsiteY2" fmla="*/ 0 h 365126"/>
                        <a:gd name="connsiteX3" fmla="*/ 1549416 w 2122488"/>
                        <a:gd name="connsiteY3" fmla="*/ 0 h 365126"/>
                        <a:gd name="connsiteX4" fmla="*/ 2122488 w 2122488"/>
                        <a:gd name="connsiteY4" fmla="*/ 0 h 365126"/>
                        <a:gd name="connsiteX5" fmla="*/ 2122488 w 2122488"/>
                        <a:gd name="connsiteY5" fmla="*/ 365126 h 365126"/>
                        <a:gd name="connsiteX6" fmla="*/ 1655541 w 2122488"/>
                        <a:gd name="connsiteY6" fmla="*/ 365126 h 365126"/>
                        <a:gd name="connsiteX7" fmla="*/ 1146144 w 2122488"/>
                        <a:gd name="connsiteY7" fmla="*/ 365126 h 365126"/>
                        <a:gd name="connsiteX8" fmla="*/ 657971 w 2122488"/>
                        <a:gd name="connsiteY8" fmla="*/ 365126 h 365126"/>
                        <a:gd name="connsiteX9" fmla="*/ 0 w 2122488"/>
                        <a:gd name="connsiteY9" fmla="*/ 365126 h 365126"/>
                        <a:gd name="connsiteX10" fmla="*/ 0 w 2122488"/>
                        <a:gd name="connsiteY10" fmla="*/ 0 h 365126"/>
                        <a:gd name="connsiteX0" fmla="*/ 2235595 w 2122488"/>
                        <a:gd name="connsiteY0" fmla="*/ 0 h 365126"/>
                        <a:gd name="connsiteX1" fmla="*/ 2235595 w 2122488"/>
                        <a:gd name="connsiteY1" fmla="*/ 365126 h 365126"/>
                        <a:gd name="connsiteX2" fmla="*/ 2235595 w 2122488"/>
                        <a:gd name="connsiteY2" fmla="*/ 0 h 365126"/>
                        <a:gd name="connsiteX0" fmla="*/ 2235595 w 2122488"/>
                        <a:gd name="connsiteY0" fmla="*/ 68461 h 365126"/>
                        <a:gd name="connsiteX1" fmla="*/ 2447802 w 2122488"/>
                        <a:gd name="connsiteY1" fmla="*/ 200093 h 365126"/>
                        <a:gd name="connsiteX2" fmla="*/ 3018505 w 2122488"/>
                        <a:gd name="connsiteY2" fmla="*/ 198572 h 365126"/>
                        <a:gd name="connsiteX3" fmla="*/ 3757061 w 2122488"/>
                        <a:gd name="connsiteY3" fmla="*/ 196604 h 365126"/>
                        <a:gd name="connsiteX4" fmla="*/ 4428476 w 2122488"/>
                        <a:gd name="connsiteY4" fmla="*/ 194815 h 365126"/>
                        <a:gd name="connsiteX5" fmla="*/ 4999179 w 2122488"/>
                        <a:gd name="connsiteY5" fmla="*/ 193294 h 365126"/>
                        <a:gd name="connsiteX6" fmla="*/ 5804877 w 2122488"/>
                        <a:gd name="connsiteY6" fmla="*/ 191147 h 3651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122488" h="365126" stroke="0" extrusionOk="0">
                          <a:moveTo>
                            <a:pt x="0" y="0"/>
                          </a:moveTo>
                          <a:cubicBezTo>
                            <a:pt x="231800" y="28040"/>
                            <a:pt x="350461" y="17317"/>
                            <a:pt x="573072" y="0"/>
                          </a:cubicBezTo>
                          <a:cubicBezTo>
                            <a:pt x="795683" y="-17317"/>
                            <a:pt x="877422" y="11452"/>
                            <a:pt x="1040019" y="0"/>
                          </a:cubicBezTo>
                          <a:cubicBezTo>
                            <a:pt x="1202616" y="-11452"/>
                            <a:pt x="1315943" y="5323"/>
                            <a:pt x="1549416" y="0"/>
                          </a:cubicBezTo>
                          <a:cubicBezTo>
                            <a:pt x="1782889" y="-5323"/>
                            <a:pt x="1956763" y="-7167"/>
                            <a:pt x="2122488" y="0"/>
                          </a:cubicBezTo>
                          <a:cubicBezTo>
                            <a:pt x="2107594" y="103431"/>
                            <a:pt x="2138033" y="275610"/>
                            <a:pt x="2122488" y="365126"/>
                          </a:cubicBezTo>
                          <a:cubicBezTo>
                            <a:pt x="1919162" y="362184"/>
                            <a:pt x="1762556" y="348047"/>
                            <a:pt x="1655541" y="365126"/>
                          </a:cubicBezTo>
                          <a:cubicBezTo>
                            <a:pt x="1548526" y="382205"/>
                            <a:pt x="1255757" y="379715"/>
                            <a:pt x="1146144" y="365126"/>
                          </a:cubicBezTo>
                          <a:cubicBezTo>
                            <a:pt x="1036531" y="350537"/>
                            <a:pt x="882152" y="370415"/>
                            <a:pt x="657971" y="365126"/>
                          </a:cubicBezTo>
                          <a:cubicBezTo>
                            <a:pt x="433790" y="359837"/>
                            <a:pt x="223395" y="375534"/>
                            <a:pt x="0" y="365126"/>
                          </a:cubicBezTo>
                          <a:cubicBezTo>
                            <a:pt x="-4167" y="245263"/>
                            <a:pt x="17987" y="96003"/>
                            <a:pt x="0" y="0"/>
                          </a:cubicBezTo>
                          <a:close/>
                        </a:path>
                        <a:path w="2122488" h="365126" fill="none" extrusionOk="0">
                          <a:moveTo>
                            <a:pt x="2235595" y="0"/>
                          </a:moveTo>
                          <a:cubicBezTo>
                            <a:pt x="2227496" y="114706"/>
                            <a:pt x="2251546" y="205446"/>
                            <a:pt x="2235595" y="365126"/>
                          </a:cubicBezTo>
                          <a:cubicBezTo>
                            <a:pt x="2234546" y="191214"/>
                            <a:pt x="2253197" y="134563"/>
                            <a:pt x="2235595" y="0"/>
                          </a:cubicBezTo>
                          <a:close/>
                        </a:path>
                        <a:path w="2122488" h="365126" fill="none" extrusionOk="0">
                          <a:moveTo>
                            <a:pt x="2235595" y="68461"/>
                          </a:moveTo>
                          <a:cubicBezTo>
                            <a:pt x="2317994" y="119151"/>
                            <a:pt x="2382181" y="168098"/>
                            <a:pt x="2447802" y="200093"/>
                          </a:cubicBezTo>
                          <a:cubicBezTo>
                            <a:pt x="2653464" y="187335"/>
                            <a:pt x="2895666" y="221978"/>
                            <a:pt x="3018505" y="198572"/>
                          </a:cubicBezTo>
                          <a:cubicBezTo>
                            <a:pt x="3141344" y="175166"/>
                            <a:pt x="3491170" y="211983"/>
                            <a:pt x="3757061" y="196604"/>
                          </a:cubicBezTo>
                          <a:cubicBezTo>
                            <a:pt x="4022952" y="181225"/>
                            <a:pt x="4140181" y="212652"/>
                            <a:pt x="4428476" y="194815"/>
                          </a:cubicBezTo>
                          <a:cubicBezTo>
                            <a:pt x="4716771" y="176978"/>
                            <a:pt x="4818479" y="191191"/>
                            <a:pt x="4999179" y="193294"/>
                          </a:cubicBezTo>
                          <a:cubicBezTo>
                            <a:pt x="5179879" y="195397"/>
                            <a:pt x="5617772" y="215566"/>
                            <a:pt x="5804877" y="191147"/>
                          </a:cubicBezTo>
                        </a:path>
                        <a:path w="2122488" h="365126" fill="none" stroke="0" extrusionOk="0">
                          <a:moveTo>
                            <a:pt x="2235595" y="0"/>
                          </a:moveTo>
                          <a:cubicBezTo>
                            <a:pt x="2236902" y="178980"/>
                            <a:pt x="2234205" y="238723"/>
                            <a:pt x="2235595" y="365126"/>
                          </a:cubicBezTo>
                          <a:cubicBezTo>
                            <a:pt x="2252663" y="227813"/>
                            <a:pt x="2223123" y="113121"/>
                            <a:pt x="2235595" y="0"/>
                          </a:cubicBezTo>
                          <a:close/>
                        </a:path>
                        <a:path w="2122488" h="365126" fill="none" stroke="0" extrusionOk="0">
                          <a:moveTo>
                            <a:pt x="2235595" y="68461"/>
                          </a:moveTo>
                          <a:cubicBezTo>
                            <a:pt x="2282976" y="98660"/>
                            <a:pt x="2341890" y="140090"/>
                            <a:pt x="2447802" y="200093"/>
                          </a:cubicBezTo>
                          <a:cubicBezTo>
                            <a:pt x="2788027" y="204733"/>
                            <a:pt x="2886831" y="196439"/>
                            <a:pt x="3186359" y="198125"/>
                          </a:cubicBezTo>
                          <a:cubicBezTo>
                            <a:pt x="3485887" y="199811"/>
                            <a:pt x="3702873" y="223508"/>
                            <a:pt x="3924915" y="196157"/>
                          </a:cubicBezTo>
                          <a:cubicBezTo>
                            <a:pt x="4146957" y="168806"/>
                            <a:pt x="4282305" y="221889"/>
                            <a:pt x="4562759" y="194457"/>
                          </a:cubicBezTo>
                          <a:cubicBezTo>
                            <a:pt x="4843213" y="167025"/>
                            <a:pt x="5438716" y="200182"/>
                            <a:pt x="5804877" y="19114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Research Philosophy</a:t>
              </a:r>
            </a:p>
          </p:txBody>
        </p:sp>
        <p:sp>
          <p:nvSpPr>
            <p:cNvPr id="44" name="Callout: Bent Line with Accent Bar 43">
              <a:extLst>
                <a:ext uri="{FF2B5EF4-FFF2-40B4-BE49-F238E27FC236}">
                  <a16:creationId xmlns:a16="http://schemas.microsoft.com/office/drawing/2014/main" id="{21D0803F-0DA2-43E0-A98C-21B92FBDDE83}"/>
                </a:ext>
              </a:extLst>
            </p:cNvPr>
            <p:cNvSpPr/>
            <p:nvPr/>
          </p:nvSpPr>
          <p:spPr>
            <a:xfrm flipH="1">
              <a:off x="9231312" y="2458182"/>
              <a:ext cx="2122488" cy="365126"/>
            </a:xfrm>
            <a:prstGeom prst="accentCallout2">
              <a:avLst>
                <a:gd name="adj1" fmla="val 18750"/>
                <a:gd name="adj2" fmla="val 105329"/>
                <a:gd name="adj3" fmla="val 54801"/>
                <a:gd name="adj4" fmla="val 115327"/>
                <a:gd name="adj5" fmla="val 49687"/>
                <a:gd name="adj6" fmla="val 251953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tx2">
                  <a:alpha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Research Approaches</a:t>
              </a:r>
            </a:p>
          </p:txBody>
        </p:sp>
        <p:sp>
          <p:nvSpPr>
            <p:cNvPr id="46" name="Callout: Bent Line with Accent Bar 45">
              <a:extLst>
                <a:ext uri="{FF2B5EF4-FFF2-40B4-BE49-F238E27FC236}">
                  <a16:creationId xmlns:a16="http://schemas.microsoft.com/office/drawing/2014/main" id="{488E4A66-B459-48BF-B2A2-E3C5E04D72BE}"/>
                </a:ext>
              </a:extLst>
            </p:cNvPr>
            <p:cNvSpPr/>
            <p:nvPr/>
          </p:nvSpPr>
          <p:spPr>
            <a:xfrm flipH="1">
              <a:off x="9232933" y="3476818"/>
              <a:ext cx="2122488" cy="365126"/>
            </a:xfrm>
            <a:prstGeom prst="accentCallout2">
              <a:avLst>
                <a:gd name="adj1" fmla="val 18750"/>
                <a:gd name="adj2" fmla="val 105329"/>
                <a:gd name="adj3" fmla="val -9140"/>
                <a:gd name="adj4" fmla="val 116244"/>
                <a:gd name="adj5" fmla="val -8925"/>
                <a:gd name="adj6" fmla="val 286327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tx2">
                  <a:alpha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Research Strategies</a:t>
              </a:r>
            </a:p>
          </p:txBody>
        </p:sp>
        <p:sp>
          <p:nvSpPr>
            <p:cNvPr id="50" name="Callout: Bent Line with Accent Bar 49">
              <a:extLst>
                <a:ext uri="{FF2B5EF4-FFF2-40B4-BE49-F238E27FC236}">
                  <a16:creationId xmlns:a16="http://schemas.microsoft.com/office/drawing/2014/main" id="{C6F2BB2E-D5FF-449E-A83C-2256C30B553E}"/>
                </a:ext>
              </a:extLst>
            </p:cNvPr>
            <p:cNvSpPr/>
            <p:nvPr/>
          </p:nvSpPr>
          <p:spPr>
            <a:xfrm flipH="1">
              <a:off x="9231312" y="4495454"/>
              <a:ext cx="2122488" cy="365126"/>
            </a:xfrm>
            <a:prstGeom prst="accentCallout2">
              <a:avLst>
                <a:gd name="adj1" fmla="val 18750"/>
                <a:gd name="adj2" fmla="val 105329"/>
                <a:gd name="adj3" fmla="val 9510"/>
                <a:gd name="adj4" fmla="val 255571"/>
                <a:gd name="adj5" fmla="val -166113"/>
                <a:gd name="adj6" fmla="val 341325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tx2">
                  <a:alpha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 Horizons</a:t>
              </a:r>
            </a:p>
          </p:txBody>
        </p:sp>
        <p:sp>
          <p:nvSpPr>
            <p:cNvPr id="52" name="Callout: Bent Line with Accent Bar 51">
              <a:extLst>
                <a:ext uri="{FF2B5EF4-FFF2-40B4-BE49-F238E27FC236}">
                  <a16:creationId xmlns:a16="http://schemas.microsoft.com/office/drawing/2014/main" id="{6E9F0DD4-E5CA-44E8-AA3E-2301D957AF8A}"/>
                </a:ext>
              </a:extLst>
            </p:cNvPr>
            <p:cNvSpPr/>
            <p:nvPr/>
          </p:nvSpPr>
          <p:spPr>
            <a:xfrm flipH="1">
              <a:off x="9199934" y="5514088"/>
              <a:ext cx="2122488" cy="365126"/>
            </a:xfrm>
            <a:prstGeom prst="accentCallout2">
              <a:avLst>
                <a:gd name="adj1" fmla="val 18750"/>
                <a:gd name="adj2" fmla="val 105329"/>
                <a:gd name="adj3" fmla="val 22831"/>
                <a:gd name="adj4" fmla="val 384816"/>
                <a:gd name="adj5" fmla="val -368592"/>
                <a:gd name="adj6" fmla="val 411447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tx2">
                  <a:alpha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Collection Methods</a:t>
              </a: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5DC3FA9E-C778-48F0-9BC3-F94C8D39AB6C}"/>
              </a:ext>
            </a:extLst>
          </p:cNvPr>
          <p:cNvSpPr/>
          <p:nvPr/>
        </p:nvSpPr>
        <p:spPr>
          <a:xfrm>
            <a:off x="1105863" y="6013274"/>
            <a:ext cx="7039278" cy="423847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>
            <a:softEdge rad="1143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32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C3E22E-CD4A-41BF-9CFF-E0303F21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768"/>
            <a:ext cx="10515600" cy="88720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Research Process Onion – 6 Levels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99310F9-D300-4FDA-87AA-08766B46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Designed by PoweredTemplate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632256-C8C8-4E83-AC32-67E02CFEB62B}"/>
              </a:ext>
            </a:extLst>
          </p:cNvPr>
          <p:cNvGrpSpPr/>
          <p:nvPr/>
        </p:nvGrpSpPr>
        <p:grpSpPr>
          <a:xfrm>
            <a:off x="1105863" y="1320840"/>
            <a:ext cx="10229692" cy="4859642"/>
            <a:chOff x="1375148" y="1249328"/>
            <a:chExt cx="10081603" cy="48596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C8DF1E-63C6-4C28-A7E2-DF267437D480}"/>
                </a:ext>
              </a:extLst>
            </p:cNvPr>
            <p:cNvSpPr/>
            <p:nvPr/>
          </p:nvSpPr>
          <p:spPr>
            <a:xfrm>
              <a:off x="1375148" y="1249328"/>
              <a:ext cx="7483660" cy="48596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9B1FB1-B354-4CD5-905A-8C46C4ED73B2}"/>
                </a:ext>
              </a:extLst>
            </p:cNvPr>
            <p:cNvSpPr/>
            <p:nvPr/>
          </p:nvSpPr>
          <p:spPr>
            <a:xfrm>
              <a:off x="1462797" y="1710964"/>
              <a:ext cx="6368812" cy="393637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79A2093-D316-46E5-8B52-2381AAC067F4}"/>
                </a:ext>
              </a:extLst>
            </p:cNvPr>
            <p:cNvSpPr/>
            <p:nvPr/>
          </p:nvSpPr>
          <p:spPr>
            <a:xfrm>
              <a:off x="1553993" y="2165673"/>
              <a:ext cx="5417649" cy="302695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73C236-2C25-4457-B1A1-420D300AF113}"/>
                </a:ext>
              </a:extLst>
            </p:cNvPr>
            <p:cNvSpPr txBox="1"/>
            <p:nvPr/>
          </p:nvSpPr>
          <p:spPr>
            <a:xfrm>
              <a:off x="4388512" y="2258233"/>
              <a:ext cx="920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Experiment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8E11AC-F93E-4C77-B4CE-0468AFDE1E11}"/>
                </a:ext>
              </a:extLst>
            </p:cNvPr>
            <p:cNvSpPr txBox="1"/>
            <p:nvPr/>
          </p:nvSpPr>
          <p:spPr>
            <a:xfrm>
              <a:off x="5289269" y="2570336"/>
              <a:ext cx="6144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Survey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808AF8-C902-4192-BC55-B69C7E7D35E8}"/>
                </a:ext>
              </a:extLst>
            </p:cNvPr>
            <p:cNvSpPr txBox="1"/>
            <p:nvPr/>
          </p:nvSpPr>
          <p:spPr>
            <a:xfrm>
              <a:off x="5738126" y="3127766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Case Study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4AEC8F-D319-4AC0-AC5A-3FF47D8236E8}"/>
                </a:ext>
              </a:extLst>
            </p:cNvPr>
            <p:cNvSpPr txBox="1"/>
            <p:nvPr/>
          </p:nvSpPr>
          <p:spPr>
            <a:xfrm>
              <a:off x="5745469" y="3778532"/>
              <a:ext cx="864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Grounded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Theory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259C09-20DA-437D-96B2-050B96416472}"/>
                </a:ext>
              </a:extLst>
            </p:cNvPr>
            <p:cNvSpPr txBox="1"/>
            <p:nvPr/>
          </p:nvSpPr>
          <p:spPr>
            <a:xfrm>
              <a:off x="4129790" y="4831513"/>
              <a:ext cx="9970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Ethnography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511BF3-3B47-4750-9E5E-4A95C67DCCE4}"/>
                </a:ext>
              </a:extLst>
            </p:cNvPr>
            <p:cNvSpPr txBox="1"/>
            <p:nvPr/>
          </p:nvSpPr>
          <p:spPr>
            <a:xfrm>
              <a:off x="5086060" y="4527167"/>
              <a:ext cx="1209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Action Research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B82858-8B57-46A5-985E-891A7D167345}"/>
                </a:ext>
              </a:extLst>
            </p:cNvPr>
            <p:cNvSpPr txBox="1"/>
            <p:nvPr/>
          </p:nvSpPr>
          <p:spPr>
            <a:xfrm>
              <a:off x="5548799" y="1989805"/>
              <a:ext cx="7795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Inductive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D5ADB1-5F61-4185-A248-87A96B87450C}"/>
                </a:ext>
              </a:extLst>
            </p:cNvPr>
            <p:cNvSpPr txBox="1"/>
            <p:nvPr/>
          </p:nvSpPr>
          <p:spPr>
            <a:xfrm>
              <a:off x="4471172" y="1345110"/>
              <a:ext cx="834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Positivism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D77DE3-8F74-45FA-8E70-43491C106F63}"/>
                </a:ext>
              </a:extLst>
            </p:cNvPr>
            <p:cNvSpPr txBox="1"/>
            <p:nvPr/>
          </p:nvSpPr>
          <p:spPr>
            <a:xfrm>
              <a:off x="5019207" y="5192625"/>
              <a:ext cx="829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Deductive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8E909C-1EA2-416C-8490-B644AD84D204}"/>
                </a:ext>
              </a:extLst>
            </p:cNvPr>
            <p:cNvSpPr txBox="1"/>
            <p:nvPr/>
          </p:nvSpPr>
          <p:spPr>
            <a:xfrm>
              <a:off x="4343092" y="5699336"/>
              <a:ext cx="1090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Interpretivism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79837-15ED-4BED-A308-9D5932BE3018}"/>
                </a:ext>
              </a:extLst>
            </p:cNvPr>
            <p:cNvSpPr txBox="1"/>
            <p:nvPr/>
          </p:nvSpPr>
          <p:spPr>
            <a:xfrm>
              <a:off x="8003127" y="3564945"/>
              <a:ext cx="684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Realism</a:t>
              </a:r>
            </a:p>
          </p:txBody>
        </p:sp>
        <p:sp>
          <p:nvSpPr>
            <p:cNvPr id="42" name="Callout: Bent Line with Accent Bar 41">
              <a:extLst>
                <a:ext uri="{FF2B5EF4-FFF2-40B4-BE49-F238E27FC236}">
                  <a16:creationId xmlns:a16="http://schemas.microsoft.com/office/drawing/2014/main" id="{5F269EB2-ADA1-49E0-AE8D-F5D0243E2DDF}"/>
                </a:ext>
              </a:extLst>
            </p:cNvPr>
            <p:cNvSpPr/>
            <p:nvPr/>
          </p:nvSpPr>
          <p:spPr>
            <a:xfrm flipH="1">
              <a:off x="9231311" y="1439546"/>
              <a:ext cx="2225439" cy="365126"/>
            </a:xfrm>
            <a:prstGeom prst="accentCallout2">
              <a:avLst>
                <a:gd name="adj1" fmla="val 18750"/>
                <a:gd name="adj2" fmla="val 105329"/>
                <a:gd name="adj3" fmla="val 54801"/>
                <a:gd name="adj4" fmla="val 115327"/>
                <a:gd name="adj5" fmla="val 52351"/>
                <a:gd name="adj6" fmla="val 273494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tx2">
                  <a:alpha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214188587">
                    <a:custGeom>
                      <a:avLst/>
                      <a:gdLst>
                        <a:gd name="connsiteX0" fmla="*/ 0 w 2122488"/>
                        <a:gd name="connsiteY0" fmla="*/ 0 h 365126"/>
                        <a:gd name="connsiteX1" fmla="*/ 573072 w 2122488"/>
                        <a:gd name="connsiteY1" fmla="*/ 0 h 365126"/>
                        <a:gd name="connsiteX2" fmla="*/ 1040019 w 2122488"/>
                        <a:gd name="connsiteY2" fmla="*/ 0 h 365126"/>
                        <a:gd name="connsiteX3" fmla="*/ 1549416 w 2122488"/>
                        <a:gd name="connsiteY3" fmla="*/ 0 h 365126"/>
                        <a:gd name="connsiteX4" fmla="*/ 2122488 w 2122488"/>
                        <a:gd name="connsiteY4" fmla="*/ 0 h 365126"/>
                        <a:gd name="connsiteX5" fmla="*/ 2122488 w 2122488"/>
                        <a:gd name="connsiteY5" fmla="*/ 365126 h 365126"/>
                        <a:gd name="connsiteX6" fmla="*/ 1655541 w 2122488"/>
                        <a:gd name="connsiteY6" fmla="*/ 365126 h 365126"/>
                        <a:gd name="connsiteX7" fmla="*/ 1146144 w 2122488"/>
                        <a:gd name="connsiteY7" fmla="*/ 365126 h 365126"/>
                        <a:gd name="connsiteX8" fmla="*/ 657971 w 2122488"/>
                        <a:gd name="connsiteY8" fmla="*/ 365126 h 365126"/>
                        <a:gd name="connsiteX9" fmla="*/ 0 w 2122488"/>
                        <a:gd name="connsiteY9" fmla="*/ 365126 h 365126"/>
                        <a:gd name="connsiteX10" fmla="*/ 0 w 2122488"/>
                        <a:gd name="connsiteY10" fmla="*/ 0 h 365126"/>
                        <a:gd name="connsiteX0" fmla="*/ 2235595 w 2122488"/>
                        <a:gd name="connsiteY0" fmla="*/ 0 h 365126"/>
                        <a:gd name="connsiteX1" fmla="*/ 2235595 w 2122488"/>
                        <a:gd name="connsiteY1" fmla="*/ 365126 h 365126"/>
                        <a:gd name="connsiteX2" fmla="*/ 2235595 w 2122488"/>
                        <a:gd name="connsiteY2" fmla="*/ 0 h 365126"/>
                        <a:gd name="connsiteX0" fmla="*/ 2235595 w 2122488"/>
                        <a:gd name="connsiteY0" fmla="*/ 68461 h 365126"/>
                        <a:gd name="connsiteX1" fmla="*/ 2447802 w 2122488"/>
                        <a:gd name="connsiteY1" fmla="*/ 200093 h 365126"/>
                        <a:gd name="connsiteX2" fmla="*/ 3018505 w 2122488"/>
                        <a:gd name="connsiteY2" fmla="*/ 198572 h 365126"/>
                        <a:gd name="connsiteX3" fmla="*/ 3757061 w 2122488"/>
                        <a:gd name="connsiteY3" fmla="*/ 196604 h 365126"/>
                        <a:gd name="connsiteX4" fmla="*/ 4428476 w 2122488"/>
                        <a:gd name="connsiteY4" fmla="*/ 194815 h 365126"/>
                        <a:gd name="connsiteX5" fmla="*/ 4999179 w 2122488"/>
                        <a:gd name="connsiteY5" fmla="*/ 193294 h 365126"/>
                        <a:gd name="connsiteX6" fmla="*/ 5804877 w 2122488"/>
                        <a:gd name="connsiteY6" fmla="*/ 191147 h 3651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122488" h="365126" stroke="0" extrusionOk="0">
                          <a:moveTo>
                            <a:pt x="0" y="0"/>
                          </a:moveTo>
                          <a:cubicBezTo>
                            <a:pt x="231800" y="28040"/>
                            <a:pt x="350461" y="17317"/>
                            <a:pt x="573072" y="0"/>
                          </a:cubicBezTo>
                          <a:cubicBezTo>
                            <a:pt x="795683" y="-17317"/>
                            <a:pt x="877422" y="11452"/>
                            <a:pt x="1040019" y="0"/>
                          </a:cubicBezTo>
                          <a:cubicBezTo>
                            <a:pt x="1202616" y="-11452"/>
                            <a:pt x="1315943" y="5323"/>
                            <a:pt x="1549416" y="0"/>
                          </a:cubicBezTo>
                          <a:cubicBezTo>
                            <a:pt x="1782889" y="-5323"/>
                            <a:pt x="1956763" y="-7167"/>
                            <a:pt x="2122488" y="0"/>
                          </a:cubicBezTo>
                          <a:cubicBezTo>
                            <a:pt x="2107594" y="103431"/>
                            <a:pt x="2138033" y="275610"/>
                            <a:pt x="2122488" y="365126"/>
                          </a:cubicBezTo>
                          <a:cubicBezTo>
                            <a:pt x="1919162" y="362184"/>
                            <a:pt x="1762556" y="348047"/>
                            <a:pt x="1655541" y="365126"/>
                          </a:cubicBezTo>
                          <a:cubicBezTo>
                            <a:pt x="1548526" y="382205"/>
                            <a:pt x="1255757" y="379715"/>
                            <a:pt x="1146144" y="365126"/>
                          </a:cubicBezTo>
                          <a:cubicBezTo>
                            <a:pt x="1036531" y="350537"/>
                            <a:pt x="882152" y="370415"/>
                            <a:pt x="657971" y="365126"/>
                          </a:cubicBezTo>
                          <a:cubicBezTo>
                            <a:pt x="433790" y="359837"/>
                            <a:pt x="223395" y="375534"/>
                            <a:pt x="0" y="365126"/>
                          </a:cubicBezTo>
                          <a:cubicBezTo>
                            <a:pt x="-4167" y="245263"/>
                            <a:pt x="17987" y="96003"/>
                            <a:pt x="0" y="0"/>
                          </a:cubicBezTo>
                          <a:close/>
                        </a:path>
                        <a:path w="2122488" h="365126" fill="none" extrusionOk="0">
                          <a:moveTo>
                            <a:pt x="2235595" y="0"/>
                          </a:moveTo>
                          <a:cubicBezTo>
                            <a:pt x="2227496" y="114706"/>
                            <a:pt x="2251546" y="205446"/>
                            <a:pt x="2235595" y="365126"/>
                          </a:cubicBezTo>
                          <a:cubicBezTo>
                            <a:pt x="2234546" y="191214"/>
                            <a:pt x="2253197" y="134563"/>
                            <a:pt x="2235595" y="0"/>
                          </a:cubicBezTo>
                          <a:close/>
                        </a:path>
                        <a:path w="2122488" h="365126" fill="none" extrusionOk="0">
                          <a:moveTo>
                            <a:pt x="2235595" y="68461"/>
                          </a:moveTo>
                          <a:cubicBezTo>
                            <a:pt x="2317994" y="119151"/>
                            <a:pt x="2382181" y="168098"/>
                            <a:pt x="2447802" y="200093"/>
                          </a:cubicBezTo>
                          <a:cubicBezTo>
                            <a:pt x="2653464" y="187335"/>
                            <a:pt x="2895666" y="221978"/>
                            <a:pt x="3018505" y="198572"/>
                          </a:cubicBezTo>
                          <a:cubicBezTo>
                            <a:pt x="3141344" y="175166"/>
                            <a:pt x="3491170" y="211983"/>
                            <a:pt x="3757061" y="196604"/>
                          </a:cubicBezTo>
                          <a:cubicBezTo>
                            <a:pt x="4022952" y="181225"/>
                            <a:pt x="4140181" y="212652"/>
                            <a:pt x="4428476" y="194815"/>
                          </a:cubicBezTo>
                          <a:cubicBezTo>
                            <a:pt x="4716771" y="176978"/>
                            <a:pt x="4818479" y="191191"/>
                            <a:pt x="4999179" y="193294"/>
                          </a:cubicBezTo>
                          <a:cubicBezTo>
                            <a:pt x="5179879" y="195397"/>
                            <a:pt x="5617772" y="215566"/>
                            <a:pt x="5804877" y="191147"/>
                          </a:cubicBezTo>
                        </a:path>
                        <a:path w="2122488" h="365126" fill="none" stroke="0" extrusionOk="0">
                          <a:moveTo>
                            <a:pt x="2235595" y="0"/>
                          </a:moveTo>
                          <a:cubicBezTo>
                            <a:pt x="2236902" y="178980"/>
                            <a:pt x="2234205" y="238723"/>
                            <a:pt x="2235595" y="365126"/>
                          </a:cubicBezTo>
                          <a:cubicBezTo>
                            <a:pt x="2252663" y="227813"/>
                            <a:pt x="2223123" y="113121"/>
                            <a:pt x="2235595" y="0"/>
                          </a:cubicBezTo>
                          <a:close/>
                        </a:path>
                        <a:path w="2122488" h="365126" fill="none" stroke="0" extrusionOk="0">
                          <a:moveTo>
                            <a:pt x="2235595" y="68461"/>
                          </a:moveTo>
                          <a:cubicBezTo>
                            <a:pt x="2282976" y="98660"/>
                            <a:pt x="2341890" y="140090"/>
                            <a:pt x="2447802" y="200093"/>
                          </a:cubicBezTo>
                          <a:cubicBezTo>
                            <a:pt x="2788027" y="204733"/>
                            <a:pt x="2886831" y="196439"/>
                            <a:pt x="3186359" y="198125"/>
                          </a:cubicBezTo>
                          <a:cubicBezTo>
                            <a:pt x="3485887" y="199811"/>
                            <a:pt x="3702873" y="223508"/>
                            <a:pt x="3924915" y="196157"/>
                          </a:cubicBezTo>
                          <a:cubicBezTo>
                            <a:pt x="4146957" y="168806"/>
                            <a:pt x="4282305" y="221889"/>
                            <a:pt x="4562759" y="194457"/>
                          </a:cubicBezTo>
                          <a:cubicBezTo>
                            <a:pt x="4843213" y="167025"/>
                            <a:pt x="5438716" y="200182"/>
                            <a:pt x="5804877" y="19114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L1:Research Philosophy</a:t>
              </a:r>
            </a:p>
          </p:txBody>
        </p:sp>
        <p:sp>
          <p:nvSpPr>
            <p:cNvPr id="44" name="Callout: Bent Line with Accent Bar 43">
              <a:extLst>
                <a:ext uri="{FF2B5EF4-FFF2-40B4-BE49-F238E27FC236}">
                  <a16:creationId xmlns:a16="http://schemas.microsoft.com/office/drawing/2014/main" id="{21D0803F-0DA2-43E0-A98C-21B92FBDDE83}"/>
                </a:ext>
              </a:extLst>
            </p:cNvPr>
            <p:cNvSpPr/>
            <p:nvPr/>
          </p:nvSpPr>
          <p:spPr>
            <a:xfrm flipH="1">
              <a:off x="9261933" y="2156367"/>
              <a:ext cx="2194816" cy="365126"/>
            </a:xfrm>
            <a:prstGeom prst="accentCallout2">
              <a:avLst>
                <a:gd name="adj1" fmla="val 18750"/>
                <a:gd name="adj2" fmla="val 105329"/>
                <a:gd name="adj3" fmla="val 54801"/>
                <a:gd name="adj4" fmla="val 115327"/>
                <a:gd name="adj5" fmla="val 44359"/>
                <a:gd name="adj6" fmla="val 233162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tx2">
                  <a:alpha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L2:Research Approaches</a:t>
              </a:r>
            </a:p>
          </p:txBody>
        </p:sp>
        <p:sp>
          <p:nvSpPr>
            <p:cNvPr id="46" name="Callout: Bent Line with Accent Bar 45">
              <a:extLst>
                <a:ext uri="{FF2B5EF4-FFF2-40B4-BE49-F238E27FC236}">
                  <a16:creationId xmlns:a16="http://schemas.microsoft.com/office/drawing/2014/main" id="{488E4A66-B459-48BF-B2A2-E3C5E04D72BE}"/>
                </a:ext>
              </a:extLst>
            </p:cNvPr>
            <p:cNvSpPr/>
            <p:nvPr/>
          </p:nvSpPr>
          <p:spPr>
            <a:xfrm flipH="1">
              <a:off x="9218872" y="3476818"/>
              <a:ext cx="2237879" cy="365126"/>
            </a:xfrm>
            <a:prstGeom prst="accentCallout2">
              <a:avLst>
                <a:gd name="adj1" fmla="val 18750"/>
                <a:gd name="adj2" fmla="val 105329"/>
                <a:gd name="adj3" fmla="val -9140"/>
                <a:gd name="adj4" fmla="val 116244"/>
                <a:gd name="adj5" fmla="val -6261"/>
                <a:gd name="adj6" fmla="val 223996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tx2">
                  <a:alpha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L3:Research Strategies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6B9A9AC-876F-4797-9A57-0841C3B9DA85}"/>
              </a:ext>
            </a:extLst>
          </p:cNvPr>
          <p:cNvSpPr/>
          <p:nvPr/>
        </p:nvSpPr>
        <p:spPr>
          <a:xfrm>
            <a:off x="1442662" y="2524224"/>
            <a:ext cx="4090267" cy="2465601"/>
          </a:xfrm>
          <a:prstGeom prst="ellipse">
            <a:avLst/>
          </a:prstGeom>
          <a:solidFill>
            <a:srgbClr val="00B0F0">
              <a:alpha val="92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DC3FA9E-C778-48F0-9BC3-F94C8D39AB6C}"/>
              </a:ext>
            </a:extLst>
          </p:cNvPr>
          <p:cNvSpPr/>
          <p:nvPr/>
        </p:nvSpPr>
        <p:spPr>
          <a:xfrm>
            <a:off x="1105863" y="6013274"/>
            <a:ext cx="7039278" cy="423847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>
            <a:softEdge rad="1143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E1BEBE-F096-4086-934F-0C757B66E792}"/>
              </a:ext>
            </a:extLst>
          </p:cNvPr>
          <p:cNvSpPr/>
          <p:nvPr/>
        </p:nvSpPr>
        <p:spPr>
          <a:xfrm>
            <a:off x="1480828" y="2780347"/>
            <a:ext cx="2721059" cy="1902855"/>
          </a:xfrm>
          <a:prstGeom prst="ellipse">
            <a:avLst/>
          </a:prstGeom>
          <a:solidFill>
            <a:schemeClr val="accent5">
              <a:lumMod val="75000"/>
              <a:alpha val="94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7AB438-312C-4208-A73F-B67B8BDB2B48}"/>
              </a:ext>
            </a:extLst>
          </p:cNvPr>
          <p:cNvSpPr/>
          <p:nvPr/>
        </p:nvSpPr>
        <p:spPr>
          <a:xfrm>
            <a:off x="1553694" y="3042115"/>
            <a:ext cx="1413242" cy="1361873"/>
          </a:xfrm>
          <a:prstGeom prst="ellipse">
            <a:avLst/>
          </a:prstGeom>
          <a:solidFill>
            <a:srgbClr val="0070C0">
              <a:alpha val="77647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Collection and Analysis</a:t>
            </a:r>
          </a:p>
        </p:txBody>
      </p:sp>
      <p:sp>
        <p:nvSpPr>
          <p:cNvPr id="35" name="Callout: Bent Line with Accent Bar 34">
            <a:extLst>
              <a:ext uri="{FF2B5EF4-FFF2-40B4-BE49-F238E27FC236}">
                <a16:creationId xmlns:a16="http://schemas.microsoft.com/office/drawing/2014/main" id="{F2623E65-BBEF-4BDD-BBE7-B6CB34416CFF}"/>
              </a:ext>
            </a:extLst>
          </p:cNvPr>
          <p:cNvSpPr/>
          <p:nvPr/>
        </p:nvSpPr>
        <p:spPr>
          <a:xfrm flipH="1">
            <a:off x="9083048" y="5738000"/>
            <a:ext cx="2270752" cy="365126"/>
          </a:xfrm>
          <a:prstGeom prst="accentCallout2">
            <a:avLst>
              <a:gd name="adj1" fmla="val 18750"/>
              <a:gd name="adj2" fmla="val 105329"/>
              <a:gd name="adj3" fmla="val 22831"/>
              <a:gd name="adj4" fmla="val 384816"/>
              <a:gd name="adj5" fmla="val -427204"/>
              <a:gd name="adj6" fmla="val 416947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L6:Techniques + Procedures</a:t>
            </a:r>
          </a:p>
        </p:txBody>
      </p:sp>
      <p:sp>
        <p:nvSpPr>
          <p:cNvPr id="37" name="Callout: Bent Line with Accent Bar 36">
            <a:extLst>
              <a:ext uri="{FF2B5EF4-FFF2-40B4-BE49-F238E27FC236}">
                <a16:creationId xmlns:a16="http://schemas.microsoft.com/office/drawing/2014/main" id="{85D64BF3-973B-45E5-89FA-FD7D064D80F1}"/>
              </a:ext>
            </a:extLst>
          </p:cNvPr>
          <p:cNvSpPr/>
          <p:nvPr/>
        </p:nvSpPr>
        <p:spPr>
          <a:xfrm flipH="1">
            <a:off x="9076877" y="5164379"/>
            <a:ext cx="2270752" cy="365126"/>
          </a:xfrm>
          <a:prstGeom prst="accentCallout2">
            <a:avLst>
              <a:gd name="adj1" fmla="val 18750"/>
              <a:gd name="adj2" fmla="val 105329"/>
              <a:gd name="adj3" fmla="val 9510"/>
              <a:gd name="adj4" fmla="val 255571"/>
              <a:gd name="adj5" fmla="val -222061"/>
              <a:gd name="adj6" fmla="val 372490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L5:Time Horizons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FB6EB4-73BE-4181-B3D5-F2E685CE07D6}"/>
              </a:ext>
            </a:extLst>
          </p:cNvPr>
          <p:cNvSpPr txBox="1"/>
          <p:nvPr/>
        </p:nvSpPr>
        <p:spPr>
          <a:xfrm>
            <a:off x="2670692" y="2999916"/>
            <a:ext cx="114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Cross Sectional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98D1FD-3654-44D6-A964-C0EBCF0C3075}"/>
              </a:ext>
            </a:extLst>
          </p:cNvPr>
          <p:cNvSpPr txBox="1"/>
          <p:nvPr/>
        </p:nvSpPr>
        <p:spPr>
          <a:xfrm>
            <a:off x="2749825" y="4113277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Longitudinal</a:t>
            </a:r>
          </a:p>
        </p:txBody>
      </p:sp>
      <p:sp>
        <p:nvSpPr>
          <p:cNvPr id="47" name="Callout: Bent Line with Accent Bar 46">
            <a:extLst>
              <a:ext uri="{FF2B5EF4-FFF2-40B4-BE49-F238E27FC236}">
                <a16:creationId xmlns:a16="http://schemas.microsoft.com/office/drawing/2014/main" id="{0AD018C0-090D-405B-AC27-F763968941A2}"/>
              </a:ext>
            </a:extLst>
          </p:cNvPr>
          <p:cNvSpPr/>
          <p:nvPr/>
        </p:nvSpPr>
        <p:spPr>
          <a:xfrm flipH="1">
            <a:off x="9086649" y="4372052"/>
            <a:ext cx="2270752" cy="365126"/>
          </a:xfrm>
          <a:prstGeom prst="accentCallout2">
            <a:avLst>
              <a:gd name="adj1" fmla="val 18750"/>
              <a:gd name="adj2" fmla="val 105329"/>
              <a:gd name="adj3" fmla="val -9140"/>
              <a:gd name="adj4" fmla="val 116244"/>
              <a:gd name="adj5" fmla="val -6261"/>
              <a:gd name="adj6" fmla="val 303743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tx2">
                <a:alpha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L4:Research Choices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3F90AE-EEEA-4AFB-A52D-2372A1EB0287}"/>
              </a:ext>
            </a:extLst>
          </p:cNvPr>
          <p:cNvSpPr txBox="1"/>
          <p:nvPr/>
        </p:nvSpPr>
        <p:spPr>
          <a:xfrm>
            <a:off x="3307790" y="2635150"/>
            <a:ext cx="1118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Mono Method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7A9BC0-BA2B-42AB-9CB4-12CC33D07199}"/>
              </a:ext>
            </a:extLst>
          </p:cNvPr>
          <p:cNvSpPr txBox="1"/>
          <p:nvPr/>
        </p:nvSpPr>
        <p:spPr>
          <a:xfrm>
            <a:off x="4163490" y="3407498"/>
            <a:ext cx="1133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Mixed Method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D2CCCC-F294-4F08-8FB9-CAC8A5CA61B7}"/>
              </a:ext>
            </a:extLst>
          </p:cNvPr>
          <p:cNvSpPr txBox="1"/>
          <p:nvPr/>
        </p:nvSpPr>
        <p:spPr>
          <a:xfrm>
            <a:off x="3634602" y="4397947"/>
            <a:ext cx="1081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 Method</a:t>
            </a:r>
          </a:p>
        </p:txBody>
      </p:sp>
    </p:spTree>
    <p:extLst>
      <p:ext uri="{BB962C8B-B14F-4D97-AF65-F5344CB8AC3E}">
        <p14:creationId xmlns:p14="http://schemas.microsoft.com/office/powerpoint/2010/main" val="270639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Research Method - Archival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672" y="1600200"/>
            <a:ext cx="2957123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Blah, blah...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Blah, blah...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Blah, blah...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Blah, blah...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99830B1-2FB0-4C72-B2B7-38953325C9F9}"/>
              </a:ext>
            </a:extLst>
          </p:cNvPr>
          <p:cNvGrpSpPr/>
          <p:nvPr/>
        </p:nvGrpSpPr>
        <p:grpSpPr>
          <a:xfrm>
            <a:off x="3284381" y="1328495"/>
            <a:ext cx="8432238" cy="4859642"/>
            <a:chOff x="1375148" y="1249328"/>
            <a:chExt cx="10081603" cy="485964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D7064A4-267A-44EB-9460-1226A901A187}"/>
                </a:ext>
              </a:extLst>
            </p:cNvPr>
            <p:cNvSpPr/>
            <p:nvPr/>
          </p:nvSpPr>
          <p:spPr>
            <a:xfrm>
              <a:off x="1375148" y="1249328"/>
              <a:ext cx="7483660" cy="4859642"/>
            </a:xfrm>
            <a:prstGeom prst="ellipse">
              <a:avLst/>
            </a:prstGeom>
            <a:solidFill>
              <a:srgbClr val="4ABDEC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D278C11-36D8-434F-9247-D6E6199BCB7A}"/>
                </a:ext>
              </a:extLst>
            </p:cNvPr>
            <p:cNvSpPr/>
            <p:nvPr/>
          </p:nvSpPr>
          <p:spPr>
            <a:xfrm>
              <a:off x="1462797" y="1710964"/>
              <a:ext cx="6368812" cy="3936371"/>
            </a:xfrm>
            <a:prstGeom prst="ellipse">
              <a:avLst/>
            </a:prstGeom>
            <a:solidFill>
              <a:srgbClr val="4ABDEC">
                <a:lumMod val="60000"/>
                <a:lumOff val="4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11BE6FD-1AFD-434A-B032-AC544FB00120}"/>
                </a:ext>
              </a:extLst>
            </p:cNvPr>
            <p:cNvSpPr/>
            <p:nvPr/>
          </p:nvSpPr>
          <p:spPr>
            <a:xfrm>
              <a:off x="1553993" y="2165673"/>
              <a:ext cx="5417649" cy="3026952"/>
            </a:xfrm>
            <a:prstGeom prst="ellipse">
              <a:avLst/>
            </a:prstGeom>
            <a:solidFill>
              <a:srgbClr val="4ABDEC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ABE252A-526F-4F38-8B77-FAFB14DD53EA}"/>
                </a:ext>
              </a:extLst>
            </p:cNvPr>
            <p:cNvSpPr txBox="1"/>
            <p:nvPr/>
          </p:nvSpPr>
          <p:spPr>
            <a:xfrm>
              <a:off x="5467131" y="2755256"/>
              <a:ext cx="912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Archival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Research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A12E0C7-D8F6-4E7E-A9AC-AD82852AA372}"/>
                </a:ext>
              </a:extLst>
            </p:cNvPr>
            <p:cNvSpPr txBox="1"/>
            <p:nvPr/>
          </p:nvSpPr>
          <p:spPr>
            <a:xfrm>
              <a:off x="5548799" y="1989805"/>
              <a:ext cx="7795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Inductive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AEC0559-E207-44D7-A99D-BF5C3F83C396}"/>
                </a:ext>
              </a:extLst>
            </p:cNvPr>
            <p:cNvSpPr txBox="1"/>
            <p:nvPr/>
          </p:nvSpPr>
          <p:spPr>
            <a:xfrm>
              <a:off x="4471172" y="1345110"/>
              <a:ext cx="834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Positivism</a:t>
              </a:r>
            </a:p>
          </p:txBody>
        </p:sp>
        <p:sp>
          <p:nvSpPr>
            <p:cNvPr id="168" name="Callout: Bent Line with Accent Bar 167">
              <a:extLst>
                <a:ext uri="{FF2B5EF4-FFF2-40B4-BE49-F238E27FC236}">
                  <a16:creationId xmlns:a16="http://schemas.microsoft.com/office/drawing/2014/main" id="{493A50E4-571E-4F06-8C5E-946675BF4339}"/>
                </a:ext>
              </a:extLst>
            </p:cNvPr>
            <p:cNvSpPr/>
            <p:nvPr/>
          </p:nvSpPr>
          <p:spPr>
            <a:xfrm flipH="1">
              <a:off x="9231311" y="1439546"/>
              <a:ext cx="2225439" cy="365126"/>
            </a:xfrm>
            <a:prstGeom prst="accentCallout2">
              <a:avLst>
                <a:gd name="adj1" fmla="val 18750"/>
                <a:gd name="adj2" fmla="val 105329"/>
                <a:gd name="adj3" fmla="val 54801"/>
                <a:gd name="adj4" fmla="val 115327"/>
                <a:gd name="adj5" fmla="val 52351"/>
                <a:gd name="adj6" fmla="val 273494"/>
              </a:avLst>
            </a:prstGeom>
            <a:solidFill>
              <a:srgbClr val="4ABDEC">
                <a:lumMod val="20000"/>
                <a:lumOff val="80000"/>
                <a:alpha val="50000"/>
              </a:srgbClr>
            </a:solidFill>
            <a:ln>
              <a:solidFill>
                <a:srgbClr val="44546A">
                  <a:alpha val="7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2214188587">
                    <a:custGeom>
                      <a:avLst/>
                      <a:gdLst>
                        <a:gd name="connsiteX0" fmla="*/ 0 w 2122488"/>
                        <a:gd name="connsiteY0" fmla="*/ 0 h 365126"/>
                        <a:gd name="connsiteX1" fmla="*/ 573072 w 2122488"/>
                        <a:gd name="connsiteY1" fmla="*/ 0 h 365126"/>
                        <a:gd name="connsiteX2" fmla="*/ 1040019 w 2122488"/>
                        <a:gd name="connsiteY2" fmla="*/ 0 h 365126"/>
                        <a:gd name="connsiteX3" fmla="*/ 1549416 w 2122488"/>
                        <a:gd name="connsiteY3" fmla="*/ 0 h 365126"/>
                        <a:gd name="connsiteX4" fmla="*/ 2122488 w 2122488"/>
                        <a:gd name="connsiteY4" fmla="*/ 0 h 365126"/>
                        <a:gd name="connsiteX5" fmla="*/ 2122488 w 2122488"/>
                        <a:gd name="connsiteY5" fmla="*/ 365126 h 365126"/>
                        <a:gd name="connsiteX6" fmla="*/ 1655541 w 2122488"/>
                        <a:gd name="connsiteY6" fmla="*/ 365126 h 365126"/>
                        <a:gd name="connsiteX7" fmla="*/ 1146144 w 2122488"/>
                        <a:gd name="connsiteY7" fmla="*/ 365126 h 365126"/>
                        <a:gd name="connsiteX8" fmla="*/ 657971 w 2122488"/>
                        <a:gd name="connsiteY8" fmla="*/ 365126 h 365126"/>
                        <a:gd name="connsiteX9" fmla="*/ 0 w 2122488"/>
                        <a:gd name="connsiteY9" fmla="*/ 365126 h 365126"/>
                        <a:gd name="connsiteX10" fmla="*/ 0 w 2122488"/>
                        <a:gd name="connsiteY10" fmla="*/ 0 h 365126"/>
                        <a:gd name="connsiteX0" fmla="*/ 2235595 w 2122488"/>
                        <a:gd name="connsiteY0" fmla="*/ 0 h 365126"/>
                        <a:gd name="connsiteX1" fmla="*/ 2235595 w 2122488"/>
                        <a:gd name="connsiteY1" fmla="*/ 365126 h 365126"/>
                        <a:gd name="connsiteX2" fmla="*/ 2235595 w 2122488"/>
                        <a:gd name="connsiteY2" fmla="*/ 0 h 365126"/>
                        <a:gd name="connsiteX0" fmla="*/ 2235595 w 2122488"/>
                        <a:gd name="connsiteY0" fmla="*/ 68461 h 365126"/>
                        <a:gd name="connsiteX1" fmla="*/ 2447802 w 2122488"/>
                        <a:gd name="connsiteY1" fmla="*/ 200093 h 365126"/>
                        <a:gd name="connsiteX2" fmla="*/ 3018505 w 2122488"/>
                        <a:gd name="connsiteY2" fmla="*/ 198572 h 365126"/>
                        <a:gd name="connsiteX3" fmla="*/ 3757061 w 2122488"/>
                        <a:gd name="connsiteY3" fmla="*/ 196604 h 365126"/>
                        <a:gd name="connsiteX4" fmla="*/ 4428476 w 2122488"/>
                        <a:gd name="connsiteY4" fmla="*/ 194815 h 365126"/>
                        <a:gd name="connsiteX5" fmla="*/ 4999179 w 2122488"/>
                        <a:gd name="connsiteY5" fmla="*/ 193294 h 365126"/>
                        <a:gd name="connsiteX6" fmla="*/ 5804877 w 2122488"/>
                        <a:gd name="connsiteY6" fmla="*/ 191147 h 3651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122488" h="365126" stroke="0" extrusionOk="0">
                          <a:moveTo>
                            <a:pt x="0" y="0"/>
                          </a:moveTo>
                          <a:cubicBezTo>
                            <a:pt x="231800" y="28040"/>
                            <a:pt x="350461" y="17317"/>
                            <a:pt x="573072" y="0"/>
                          </a:cubicBezTo>
                          <a:cubicBezTo>
                            <a:pt x="795683" y="-17317"/>
                            <a:pt x="877422" y="11452"/>
                            <a:pt x="1040019" y="0"/>
                          </a:cubicBezTo>
                          <a:cubicBezTo>
                            <a:pt x="1202616" y="-11452"/>
                            <a:pt x="1315943" y="5323"/>
                            <a:pt x="1549416" y="0"/>
                          </a:cubicBezTo>
                          <a:cubicBezTo>
                            <a:pt x="1782889" y="-5323"/>
                            <a:pt x="1956763" y="-7167"/>
                            <a:pt x="2122488" y="0"/>
                          </a:cubicBezTo>
                          <a:cubicBezTo>
                            <a:pt x="2107594" y="103431"/>
                            <a:pt x="2138033" y="275610"/>
                            <a:pt x="2122488" y="365126"/>
                          </a:cubicBezTo>
                          <a:cubicBezTo>
                            <a:pt x="1919162" y="362184"/>
                            <a:pt x="1762556" y="348047"/>
                            <a:pt x="1655541" y="365126"/>
                          </a:cubicBezTo>
                          <a:cubicBezTo>
                            <a:pt x="1548526" y="382205"/>
                            <a:pt x="1255757" y="379715"/>
                            <a:pt x="1146144" y="365126"/>
                          </a:cubicBezTo>
                          <a:cubicBezTo>
                            <a:pt x="1036531" y="350537"/>
                            <a:pt x="882152" y="370415"/>
                            <a:pt x="657971" y="365126"/>
                          </a:cubicBezTo>
                          <a:cubicBezTo>
                            <a:pt x="433790" y="359837"/>
                            <a:pt x="223395" y="375534"/>
                            <a:pt x="0" y="365126"/>
                          </a:cubicBezTo>
                          <a:cubicBezTo>
                            <a:pt x="-4167" y="245263"/>
                            <a:pt x="17987" y="96003"/>
                            <a:pt x="0" y="0"/>
                          </a:cubicBezTo>
                          <a:close/>
                        </a:path>
                        <a:path w="2122488" h="365126" fill="none" extrusionOk="0">
                          <a:moveTo>
                            <a:pt x="2235595" y="0"/>
                          </a:moveTo>
                          <a:cubicBezTo>
                            <a:pt x="2227496" y="114706"/>
                            <a:pt x="2251546" y="205446"/>
                            <a:pt x="2235595" y="365126"/>
                          </a:cubicBezTo>
                          <a:cubicBezTo>
                            <a:pt x="2234546" y="191214"/>
                            <a:pt x="2253197" y="134563"/>
                            <a:pt x="2235595" y="0"/>
                          </a:cubicBezTo>
                          <a:close/>
                        </a:path>
                        <a:path w="2122488" h="365126" fill="none" extrusionOk="0">
                          <a:moveTo>
                            <a:pt x="2235595" y="68461"/>
                          </a:moveTo>
                          <a:cubicBezTo>
                            <a:pt x="2317994" y="119151"/>
                            <a:pt x="2382181" y="168098"/>
                            <a:pt x="2447802" y="200093"/>
                          </a:cubicBezTo>
                          <a:cubicBezTo>
                            <a:pt x="2653464" y="187335"/>
                            <a:pt x="2895666" y="221978"/>
                            <a:pt x="3018505" y="198572"/>
                          </a:cubicBezTo>
                          <a:cubicBezTo>
                            <a:pt x="3141344" y="175166"/>
                            <a:pt x="3491170" y="211983"/>
                            <a:pt x="3757061" y="196604"/>
                          </a:cubicBezTo>
                          <a:cubicBezTo>
                            <a:pt x="4022952" y="181225"/>
                            <a:pt x="4140181" y="212652"/>
                            <a:pt x="4428476" y="194815"/>
                          </a:cubicBezTo>
                          <a:cubicBezTo>
                            <a:pt x="4716771" y="176978"/>
                            <a:pt x="4818479" y="191191"/>
                            <a:pt x="4999179" y="193294"/>
                          </a:cubicBezTo>
                          <a:cubicBezTo>
                            <a:pt x="5179879" y="195397"/>
                            <a:pt x="5617772" y="215566"/>
                            <a:pt x="5804877" y="191147"/>
                          </a:cubicBezTo>
                        </a:path>
                        <a:path w="2122488" h="365126" fill="none" stroke="0" extrusionOk="0">
                          <a:moveTo>
                            <a:pt x="2235595" y="0"/>
                          </a:moveTo>
                          <a:cubicBezTo>
                            <a:pt x="2236902" y="178980"/>
                            <a:pt x="2234205" y="238723"/>
                            <a:pt x="2235595" y="365126"/>
                          </a:cubicBezTo>
                          <a:cubicBezTo>
                            <a:pt x="2252663" y="227813"/>
                            <a:pt x="2223123" y="113121"/>
                            <a:pt x="2235595" y="0"/>
                          </a:cubicBezTo>
                          <a:close/>
                        </a:path>
                        <a:path w="2122488" h="365126" fill="none" stroke="0" extrusionOk="0">
                          <a:moveTo>
                            <a:pt x="2235595" y="68461"/>
                          </a:moveTo>
                          <a:cubicBezTo>
                            <a:pt x="2282976" y="98660"/>
                            <a:pt x="2341890" y="140090"/>
                            <a:pt x="2447802" y="200093"/>
                          </a:cubicBezTo>
                          <a:cubicBezTo>
                            <a:pt x="2788027" y="204733"/>
                            <a:pt x="2886831" y="196439"/>
                            <a:pt x="3186359" y="198125"/>
                          </a:cubicBezTo>
                          <a:cubicBezTo>
                            <a:pt x="3485887" y="199811"/>
                            <a:pt x="3702873" y="223508"/>
                            <a:pt x="3924915" y="196157"/>
                          </a:cubicBezTo>
                          <a:cubicBezTo>
                            <a:pt x="4146957" y="168806"/>
                            <a:pt x="4282305" y="221889"/>
                            <a:pt x="4562759" y="194457"/>
                          </a:cubicBezTo>
                          <a:cubicBezTo>
                            <a:pt x="4843213" y="167025"/>
                            <a:pt x="5438716" y="200182"/>
                            <a:pt x="5804877" y="19114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L1:Research Philosophy</a:t>
              </a:r>
            </a:p>
          </p:txBody>
        </p:sp>
        <p:sp>
          <p:nvSpPr>
            <p:cNvPr id="169" name="Callout: Bent Line with Accent Bar 168">
              <a:extLst>
                <a:ext uri="{FF2B5EF4-FFF2-40B4-BE49-F238E27FC236}">
                  <a16:creationId xmlns:a16="http://schemas.microsoft.com/office/drawing/2014/main" id="{7F9CB655-2859-4650-8D90-C23DFA5A78FD}"/>
                </a:ext>
              </a:extLst>
            </p:cNvPr>
            <p:cNvSpPr/>
            <p:nvPr/>
          </p:nvSpPr>
          <p:spPr>
            <a:xfrm flipH="1">
              <a:off x="9261933" y="2156367"/>
              <a:ext cx="2194816" cy="365126"/>
            </a:xfrm>
            <a:prstGeom prst="accentCallout2">
              <a:avLst>
                <a:gd name="adj1" fmla="val 18750"/>
                <a:gd name="adj2" fmla="val 105329"/>
                <a:gd name="adj3" fmla="val 54801"/>
                <a:gd name="adj4" fmla="val 115327"/>
                <a:gd name="adj5" fmla="val 44359"/>
                <a:gd name="adj6" fmla="val 233162"/>
              </a:avLst>
            </a:prstGeom>
            <a:solidFill>
              <a:srgbClr val="4ABDEC">
                <a:lumMod val="20000"/>
                <a:lumOff val="80000"/>
                <a:alpha val="50000"/>
              </a:srgbClr>
            </a:solidFill>
            <a:ln>
              <a:solidFill>
                <a:srgbClr val="44546A">
                  <a:alpha val="75000"/>
                </a:srgbClr>
              </a:solidFill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L2:Research Approaches</a:t>
              </a:r>
            </a:p>
          </p:txBody>
        </p:sp>
        <p:sp>
          <p:nvSpPr>
            <p:cNvPr id="170" name="Callout: Bent Line with Accent Bar 169">
              <a:extLst>
                <a:ext uri="{FF2B5EF4-FFF2-40B4-BE49-F238E27FC236}">
                  <a16:creationId xmlns:a16="http://schemas.microsoft.com/office/drawing/2014/main" id="{FA1651B6-636C-4601-9EA9-1E4B31923903}"/>
                </a:ext>
              </a:extLst>
            </p:cNvPr>
            <p:cNvSpPr/>
            <p:nvPr/>
          </p:nvSpPr>
          <p:spPr>
            <a:xfrm flipH="1">
              <a:off x="9218872" y="3476818"/>
              <a:ext cx="2237879" cy="365126"/>
            </a:xfrm>
            <a:prstGeom prst="accentCallout2">
              <a:avLst>
                <a:gd name="adj1" fmla="val 18750"/>
                <a:gd name="adj2" fmla="val 105329"/>
                <a:gd name="adj3" fmla="val -9140"/>
                <a:gd name="adj4" fmla="val 116244"/>
                <a:gd name="adj5" fmla="val -6261"/>
                <a:gd name="adj6" fmla="val 223996"/>
              </a:avLst>
            </a:prstGeom>
            <a:solidFill>
              <a:srgbClr val="4ABDEC">
                <a:lumMod val="20000"/>
                <a:lumOff val="80000"/>
                <a:alpha val="50000"/>
              </a:srgbClr>
            </a:solidFill>
            <a:ln>
              <a:solidFill>
                <a:srgbClr val="44546A">
                  <a:alpha val="75000"/>
                </a:srgbClr>
              </a:solidFill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L3:Research Strategies</a:t>
              </a:r>
            </a:p>
          </p:txBody>
        </p: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id="{6983D7E9-73EA-443E-A297-ECB22AFCC159}"/>
              </a:ext>
            </a:extLst>
          </p:cNvPr>
          <p:cNvSpPr/>
          <p:nvPr/>
        </p:nvSpPr>
        <p:spPr>
          <a:xfrm>
            <a:off x="3463630" y="2495904"/>
            <a:ext cx="3371568" cy="2465601"/>
          </a:xfrm>
          <a:prstGeom prst="ellipse">
            <a:avLst/>
          </a:prstGeom>
          <a:solidFill>
            <a:srgbClr val="00B0F0">
              <a:alpha val="92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B0CB48B-7CD2-40C0-9C6A-658B70E50445}"/>
              </a:ext>
            </a:extLst>
          </p:cNvPr>
          <p:cNvSpPr/>
          <p:nvPr/>
        </p:nvSpPr>
        <p:spPr>
          <a:xfrm>
            <a:off x="2789533" y="6013274"/>
            <a:ext cx="5802410" cy="423847"/>
          </a:xfrm>
          <a:prstGeom prst="ellipse">
            <a:avLst/>
          </a:prstGeom>
          <a:solidFill>
            <a:sysClr val="windowText" lastClr="000000">
              <a:alpha val="10000"/>
            </a:sysClr>
          </a:solidFill>
          <a:ln>
            <a:noFill/>
          </a:ln>
          <a:effectLst>
            <a:softEdge rad="1143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CF1625A-5E87-4096-AB9E-C9D4A33CCF7B}"/>
              </a:ext>
            </a:extLst>
          </p:cNvPr>
          <p:cNvSpPr/>
          <p:nvPr/>
        </p:nvSpPr>
        <p:spPr>
          <a:xfrm>
            <a:off x="3513029" y="2788526"/>
            <a:ext cx="2242943" cy="1902855"/>
          </a:xfrm>
          <a:prstGeom prst="ellipse">
            <a:avLst/>
          </a:prstGeom>
          <a:solidFill>
            <a:srgbClr val="4ABDEC">
              <a:lumMod val="75000"/>
              <a:alpha val="94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20E052A-81C0-4C0A-9945-73205EE50BD7}"/>
              </a:ext>
            </a:extLst>
          </p:cNvPr>
          <p:cNvSpPr/>
          <p:nvPr/>
        </p:nvSpPr>
        <p:spPr>
          <a:xfrm>
            <a:off x="3518338" y="3230545"/>
            <a:ext cx="1164922" cy="1060467"/>
          </a:xfrm>
          <a:prstGeom prst="ellipse">
            <a:avLst/>
          </a:prstGeom>
          <a:solidFill>
            <a:srgbClr val="0070C0">
              <a:alpha val="77647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prstClr val="white"/>
                </a:solidFill>
                <a:latin typeface="Calibri" panose="020F0502020204030204"/>
              </a:rPr>
              <a:t>Data Collection and Analysis</a:t>
            </a:r>
          </a:p>
        </p:txBody>
      </p:sp>
      <p:sp>
        <p:nvSpPr>
          <p:cNvPr id="175" name="Callout: Bent Line with Accent Bar 174">
            <a:extLst>
              <a:ext uri="{FF2B5EF4-FFF2-40B4-BE49-F238E27FC236}">
                <a16:creationId xmlns:a16="http://schemas.microsoft.com/office/drawing/2014/main" id="{27B61CAF-CCEA-480B-A8D4-A2F6356624AF}"/>
              </a:ext>
            </a:extLst>
          </p:cNvPr>
          <p:cNvSpPr/>
          <p:nvPr/>
        </p:nvSpPr>
        <p:spPr>
          <a:xfrm flipH="1">
            <a:off x="9949066" y="5738000"/>
            <a:ext cx="1871760" cy="365126"/>
          </a:xfrm>
          <a:prstGeom prst="accentCallout2">
            <a:avLst>
              <a:gd name="adj1" fmla="val 18750"/>
              <a:gd name="adj2" fmla="val 105329"/>
              <a:gd name="adj3" fmla="val 22831"/>
              <a:gd name="adj4" fmla="val 384816"/>
              <a:gd name="adj5" fmla="val -427204"/>
              <a:gd name="adj6" fmla="val 416947"/>
            </a:avLst>
          </a:prstGeom>
          <a:solidFill>
            <a:srgbClr val="4ABDEC">
              <a:lumMod val="20000"/>
              <a:lumOff val="80000"/>
              <a:alpha val="50000"/>
            </a:srgbClr>
          </a:solidFill>
          <a:ln>
            <a:solidFill>
              <a:srgbClr val="44546A">
                <a:alpha val="75000"/>
              </a:srgbClr>
            </a:solidFill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L6:Techniques + Procedures</a:t>
            </a:r>
          </a:p>
        </p:txBody>
      </p:sp>
      <p:sp>
        <p:nvSpPr>
          <p:cNvPr id="176" name="Callout: Bent Line with Accent Bar 175">
            <a:extLst>
              <a:ext uri="{FF2B5EF4-FFF2-40B4-BE49-F238E27FC236}">
                <a16:creationId xmlns:a16="http://schemas.microsoft.com/office/drawing/2014/main" id="{E2620D99-DB95-4BDE-8FBE-909B6E26152A}"/>
              </a:ext>
            </a:extLst>
          </p:cNvPr>
          <p:cNvSpPr/>
          <p:nvPr/>
        </p:nvSpPr>
        <p:spPr>
          <a:xfrm flipH="1">
            <a:off x="9942895" y="5164379"/>
            <a:ext cx="1871760" cy="365126"/>
          </a:xfrm>
          <a:prstGeom prst="accentCallout2">
            <a:avLst>
              <a:gd name="adj1" fmla="val 18750"/>
              <a:gd name="adj2" fmla="val 105329"/>
              <a:gd name="adj3" fmla="val 9510"/>
              <a:gd name="adj4" fmla="val 255571"/>
              <a:gd name="adj5" fmla="val -222061"/>
              <a:gd name="adj6" fmla="val 372490"/>
            </a:avLst>
          </a:prstGeom>
          <a:solidFill>
            <a:srgbClr val="4ABDEC">
              <a:lumMod val="20000"/>
              <a:lumOff val="80000"/>
              <a:alpha val="50000"/>
            </a:srgbClr>
          </a:solidFill>
          <a:ln>
            <a:solidFill>
              <a:srgbClr val="44546A">
                <a:alpha val="75000"/>
              </a:srgbClr>
            </a:solidFill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L5:Time Horizons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05B8B25-C3E8-40F1-B76B-5EE204AF620E}"/>
              </a:ext>
            </a:extLst>
          </p:cNvPr>
          <p:cNvSpPr txBox="1"/>
          <p:nvPr/>
        </p:nvSpPr>
        <p:spPr>
          <a:xfrm>
            <a:off x="4362092" y="2911779"/>
            <a:ext cx="94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Cross Sectional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ECD08B0-DDE4-47CC-9A6A-26334D91814E}"/>
              </a:ext>
            </a:extLst>
          </p:cNvPr>
          <p:cNvSpPr txBox="1"/>
          <p:nvPr/>
        </p:nvSpPr>
        <p:spPr>
          <a:xfrm>
            <a:off x="4489776" y="4072260"/>
            <a:ext cx="994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Longitudinal</a:t>
            </a:r>
          </a:p>
        </p:txBody>
      </p:sp>
      <p:sp>
        <p:nvSpPr>
          <p:cNvPr id="179" name="Callout: Bent Line with Accent Bar 178">
            <a:extLst>
              <a:ext uri="{FF2B5EF4-FFF2-40B4-BE49-F238E27FC236}">
                <a16:creationId xmlns:a16="http://schemas.microsoft.com/office/drawing/2014/main" id="{20FEED5B-A72B-4D98-81AE-0B3FE131D86A}"/>
              </a:ext>
            </a:extLst>
          </p:cNvPr>
          <p:cNvSpPr/>
          <p:nvPr/>
        </p:nvSpPr>
        <p:spPr>
          <a:xfrm flipH="1">
            <a:off x="9959874" y="4283933"/>
            <a:ext cx="1871760" cy="365126"/>
          </a:xfrm>
          <a:prstGeom prst="accentCallout2">
            <a:avLst>
              <a:gd name="adj1" fmla="val 18750"/>
              <a:gd name="adj2" fmla="val 105329"/>
              <a:gd name="adj3" fmla="val -9140"/>
              <a:gd name="adj4" fmla="val 116244"/>
              <a:gd name="adj5" fmla="val -6261"/>
              <a:gd name="adj6" fmla="val 303743"/>
            </a:avLst>
          </a:prstGeom>
          <a:solidFill>
            <a:srgbClr val="4ABDEC">
              <a:lumMod val="20000"/>
              <a:lumOff val="80000"/>
              <a:alpha val="50000"/>
            </a:srgbClr>
          </a:solidFill>
          <a:ln>
            <a:solidFill>
              <a:srgbClr val="44546A">
                <a:alpha val="75000"/>
              </a:srgbClr>
            </a:solidFill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L4:Research Choices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F44AD91-6341-40E7-A2AF-640EB5661B33}"/>
              </a:ext>
            </a:extLst>
          </p:cNvPr>
          <p:cNvSpPr txBox="1"/>
          <p:nvPr/>
        </p:nvSpPr>
        <p:spPr>
          <a:xfrm>
            <a:off x="5290347" y="2680946"/>
            <a:ext cx="9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Mono Method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A01B0E5-A1AE-46C1-8990-7E536BD7CE60}"/>
              </a:ext>
            </a:extLst>
          </p:cNvPr>
          <p:cNvSpPr txBox="1"/>
          <p:nvPr/>
        </p:nvSpPr>
        <p:spPr>
          <a:xfrm>
            <a:off x="6550753" y="4372060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976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Our Research Questions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to predict Credit Card Fraud?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and Big Data technologies in SMART buildings?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to predict repeat criminal offenders?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cap="all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" r="3057" b="2"/>
          <a:stretch/>
        </p:blipFill>
        <p:spPr>
          <a:xfrm>
            <a:off x="4654671" y="1600199"/>
            <a:ext cx="6430912" cy="4572001"/>
          </a:xfrm>
          <a:noFill/>
        </p:spPr>
      </p:pic>
    </p:spTree>
    <p:extLst>
      <p:ext uri="{BB962C8B-B14F-4D97-AF65-F5344CB8AC3E}">
        <p14:creationId xmlns:p14="http://schemas.microsoft.com/office/powerpoint/2010/main" val="309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sz="2800" dirty="0"/>
              <a:t>How Can Machine Learning predict/prevent credit card fraud?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Research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4795569" cy="4572000"/>
          </a:xfrm>
        </p:spPr>
        <p:txBody>
          <a:bodyPr>
            <a:normAutofit lnSpcReduction="10000"/>
          </a:bodyPr>
          <a:lstStyle/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Europe</a:t>
            </a:r>
            <a:r>
              <a:rPr lang="en-IE" sz="16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saw 17 credit cards with fraud on every 1,000 issued in 2013. By 2016, this had increased to 47 per 1,000</a:t>
            </a:r>
            <a:r>
              <a:rPr lang="en-IE" sz="1600" dirty="0">
                <a:solidFill>
                  <a:srgbClr val="33333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E" sz="16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an increase of 176%.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 that year, </a:t>
            </a:r>
            <a:r>
              <a:rPr lang="en-IE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total value of fraud for credit cards issued within the SEPA region was €1.8 billion. 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Many organisations have a significant base of employees devoted to fraud investigation, but the volume of transactions requires an automated response to fraud detection.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ea typeface="Calibri" panose="020F0502020204030204" pitchFamily="34" charset="0"/>
                <a:cs typeface="Times New Roman" panose="02020603050405020304" pitchFamily="18" charset="0"/>
              </a:rPr>
              <a:t>Financial crime is a constantly evolving threat and there are many academic networks supporting research into more efficient and accurate ML models to detect CC fraud </a:t>
            </a:r>
            <a:r>
              <a:rPr lang="en-IE" sz="1200" i="1" dirty="0">
                <a:ea typeface="Calibri" panose="020F0502020204030204" pitchFamily="34" charset="0"/>
                <a:cs typeface="Times New Roman" panose="02020603050405020304" pitchFamily="18" charset="0"/>
              </a:rPr>
              <a:t>(Example: www.researchgate.net/project/Fraud-detection-with-machine-learning)</a:t>
            </a:r>
            <a:r>
              <a:rPr lang="en-IE" sz="16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E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A person writing on a chalkboard&#10;&#10;Description automatically generated with low confidence">
            <a:extLst>
              <a:ext uri="{FF2B5EF4-FFF2-40B4-BE49-F238E27FC236}">
                <a16:creationId xmlns:a16="http://schemas.microsoft.com/office/drawing/2014/main" id="{2F19A75F-03EC-4260-A954-C2C9CAD5CD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r="22447"/>
          <a:stretch>
            <a:fillRect/>
          </a:stretch>
        </p:blipFill>
        <p:spPr>
          <a:xfrm>
            <a:off x="6096000" y="1600199"/>
            <a:ext cx="4989582" cy="4572001"/>
          </a:xfrm>
        </p:spPr>
      </p:pic>
    </p:spTree>
    <p:extLst>
      <p:ext uri="{BB962C8B-B14F-4D97-AF65-F5344CB8AC3E}">
        <p14:creationId xmlns:p14="http://schemas.microsoft.com/office/powerpoint/2010/main" val="137108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Improving CC Fraud Detection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672633"/>
              </p:ext>
            </p:extLst>
          </p:nvPr>
        </p:nvGraphicFramePr>
        <p:xfrm>
          <a:off x="327805" y="1337094"/>
          <a:ext cx="11369614" cy="552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FF4A1D5-C4A5-4536-90AA-001D22CBE3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5" y="2579298"/>
            <a:ext cx="1132936" cy="84970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4AE496-0ADA-4D5E-ADB2-129D5115C0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55" y="2579299"/>
            <a:ext cx="1535503" cy="849702"/>
          </a:xfrm>
          <a:prstGeom prst="rect">
            <a:avLst/>
          </a:prstGeom>
        </p:spPr>
      </p:pic>
      <p:pic>
        <p:nvPicPr>
          <p:cNvPr id="9" name="Picture 8" descr="A picture containing text, indoor, file&#10;&#10;Description automatically generated">
            <a:extLst>
              <a:ext uri="{FF2B5EF4-FFF2-40B4-BE49-F238E27FC236}">
                <a16:creationId xmlns:a16="http://schemas.microsoft.com/office/drawing/2014/main" id="{0B3B3D30-B438-484A-96C0-8225E58BA4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95" y="1337094"/>
            <a:ext cx="1143000" cy="762000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2021F10C-6DEA-449C-B975-DFCEB063DB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95" y="4059014"/>
            <a:ext cx="1143000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3333"/>
      </a:accent1>
      <a:accent2>
        <a:srgbClr val="FE6D4B"/>
      </a:accent2>
      <a:accent3>
        <a:srgbClr val="A5A5A5"/>
      </a:accent3>
      <a:accent4>
        <a:srgbClr val="EEBA4A"/>
      </a:accent4>
      <a:accent5>
        <a:srgbClr val="4ABDEC"/>
      </a:accent5>
      <a:accent6>
        <a:srgbClr val="90C149"/>
      </a:accent6>
      <a:hlink>
        <a:srgbClr val="7358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629</TotalTime>
  <Words>1386</Words>
  <Application>Microsoft Office PowerPoint</Application>
  <PresentationFormat>Widescreen</PresentationFormat>
  <Paragraphs>183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Euphemia</vt:lpstr>
      <vt:lpstr>Plantagenet Cherokee</vt:lpstr>
      <vt:lpstr>Wingdings</vt:lpstr>
      <vt:lpstr>Academic Literature 16x9</vt:lpstr>
      <vt:lpstr>Office Theme</vt:lpstr>
      <vt:lpstr>Scientific research + Literature </vt:lpstr>
      <vt:lpstr>Common Research Methods within Data Analytics</vt:lpstr>
      <vt:lpstr>The Research Process Onion - 5 Levels</vt:lpstr>
      <vt:lpstr>The Research Process Onion – 6 Levels</vt:lpstr>
      <vt:lpstr>Research Method - Archival</vt:lpstr>
      <vt:lpstr>Our Research Questions</vt:lpstr>
      <vt:lpstr>How Can Machine Learning predict/prevent credit card fraud?</vt:lpstr>
      <vt:lpstr>Purpose of the Research</vt:lpstr>
      <vt:lpstr>Research Methodology – Improving CC Fraud Detection</vt:lpstr>
      <vt:lpstr>Research Methodology – Improving CC Fraud Detection</vt:lpstr>
      <vt:lpstr>Further Research Considerations</vt:lpstr>
      <vt:lpstr>References</vt:lpstr>
      <vt:lpstr>Research Methodology – Talking Notes(0)</vt:lpstr>
      <vt:lpstr>Research Methodology – Talking Notes(1)</vt:lpstr>
      <vt:lpstr>Research Methodology – Talking Notes(2)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Ciaran Finnegan</dc:creator>
  <cp:lastModifiedBy>Ciaran Finnegan</cp:lastModifiedBy>
  <cp:revision>57</cp:revision>
  <dcterms:created xsi:type="dcterms:W3CDTF">2022-02-05T16:09:44Z</dcterms:created>
  <dcterms:modified xsi:type="dcterms:W3CDTF">2022-02-16T10:40:48Z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