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74" r:id="rId5"/>
    <p:sldId id="275" r:id="rId6"/>
    <p:sldId id="276" r:id="rId7"/>
    <p:sldId id="294" r:id="rId8"/>
    <p:sldId id="295" r:id="rId9"/>
    <p:sldId id="292" r:id="rId10"/>
    <p:sldId id="256" r:id="rId11"/>
    <p:sldId id="267" r:id="rId12"/>
    <p:sldId id="270" r:id="rId13"/>
    <p:sldId id="272"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L1: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POSITIVISM (from Epistemology)</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This research works with datasets of known fraud and non-fraud.</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The levels of historical fraud are statistically quantified.</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ML model testing can be replicated many times to test changes in accuracy.</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L2: Approach</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DEDUCTIVE</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Research begins with the statement: ML techniques can classify a given transaction as fraud or non-fraud.</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endParaRPr lang="en-US" sz="1250" dirty="0"/>
        </a:p>
        <a:p>
          <a:r>
            <a:rPr lang="en-US" sz="1250" dirty="0"/>
            <a:t>Credit card transactions for a domain/period are collated and studies to find Fraud patterns.</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L3: Research 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ARCHIVAL RESEARCH</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CC Fraud research frequently begins with historical datasets with known fraud patterns.</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Certain classification algorithms can rate features in transactions to demonstrate strong fraud indicators.</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EXPERIMENT</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Data scientists iterate through multiple clearly defined ML experiments, using different algorithms and parameters to assess accuracy.</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4ECF27EC-0F57-4ACF-A31E-818259890891}">
      <dgm:prSet phldrT="[Text]" custT="1"/>
      <dgm:spPr/>
      <dgm:t>
        <a:bodyPr/>
        <a:lstStyle/>
        <a:p>
          <a:endParaRPr lang="en-US" sz="1250" b="1" dirty="0"/>
        </a:p>
        <a:p>
          <a:r>
            <a:rPr lang="en-US" sz="1250" b="1" dirty="0"/>
            <a:t>INDUCTIVE</a:t>
          </a:r>
        </a:p>
      </dgm:t>
    </dgm:pt>
    <dgm:pt modelId="{50AFA511-20CB-4127-9DF2-F1A41CD8C1F7}" type="parTrans" cxnId="{5A2F163E-88A5-41C3-B568-9F91E471C5CC}">
      <dgm:prSet/>
      <dgm:spPr/>
      <dgm:t>
        <a:bodyPr/>
        <a:lstStyle/>
        <a:p>
          <a:endParaRPr lang="en-IE"/>
        </a:p>
      </dgm:t>
    </dgm:pt>
    <dgm:pt modelId="{176E0529-0AB0-4A29-9434-6B366E1735C2}" type="sibTrans" cxnId="{5A2F163E-88A5-41C3-B568-9F91E471C5CC}">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3" custScaleY="46807" custLinFactNeighborY="-2559"/>
      <dgm:spPr/>
    </dgm:pt>
    <dgm:pt modelId="{187D4E8C-5C91-4D00-870C-2C45D4EA263C}" type="pres">
      <dgm:prSet presAssocID="{B4F1B46E-22B2-4721-950C-8704487586DC}" presName="firstChildTx" presStyleLbl="bgAccFollowNode1" presStyleIdx="0" presStyleCnt="13">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3" custLinFactNeighborY="-2559"/>
      <dgm:spPr/>
    </dgm:pt>
    <dgm:pt modelId="{4AE7D907-B6F4-4647-AB3F-ABE94C438AE8}" type="pres">
      <dgm:prSet presAssocID="{F9D46839-CD06-4669-AAE4-4D1E9AFEDA78}" presName="childTx" presStyleLbl="bgAccFollowNode1" presStyleIdx="1" presStyleCnt="13">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3" custScaleY="75408" custLinFactNeighborY="-2559"/>
      <dgm:spPr/>
    </dgm:pt>
    <dgm:pt modelId="{D685DD23-B321-4B5E-842F-394CB33239FA}" type="pres">
      <dgm:prSet presAssocID="{7CB6360B-4022-4E96-922B-A12DE0E2A39F}" presName="childTx" presStyleLbl="bgAccFollowNode1" presStyleIdx="2" presStyleCnt="13">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3" custScaleY="75081" custLinFactNeighborY="-2559"/>
      <dgm:spPr/>
    </dgm:pt>
    <dgm:pt modelId="{3EBE42F0-6491-49CC-95DC-985BA00CD458}" type="pres">
      <dgm:prSet presAssocID="{70879558-61CA-4CCD-B2D6-5349B01EF337}" presName="childTx" presStyleLbl="bgAccFollowNode1" presStyleIdx="3" presStyleCnt="13">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3" custScaleY="49406"/>
      <dgm:spPr/>
    </dgm:pt>
    <dgm:pt modelId="{10C9E3CF-3A8F-4100-8ACD-91E2373197A2}" type="pres">
      <dgm:prSet presAssocID="{F2881FB1-6580-4F21-A283-BFAA6F91D5D2}" presName="firstChildTx" presStyleLbl="bgAccFollowNode1" presStyleIdx="4" presStyleCnt="13">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3" custScaleY="109311" custLinFactNeighborY="-2559"/>
      <dgm:spPr/>
    </dgm:pt>
    <dgm:pt modelId="{B12AEB83-0A64-4B36-BF01-B2F834861BAA}" type="pres">
      <dgm:prSet presAssocID="{29E78340-8EBE-415C-B973-78A91A054B9C}" presName="childTx" presStyleLbl="bgAccFollowNode1" presStyleIdx="5" presStyleCnt="13">
        <dgm:presLayoutVars>
          <dgm:bulletEnabled val="1"/>
        </dgm:presLayoutVars>
      </dgm:prSet>
      <dgm:spPr/>
    </dgm:pt>
    <dgm:pt modelId="{9B8EE746-E9A5-4DC8-8ACA-6C3B0943D52D}" type="pres">
      <dgm:prSet presAssocID="{4ECF27EC-0F57-4ACF-A31E-818259890891}" presName="comp" presStyleCnt="0"/>
      <dgm:spPr/>
    </dgm:pt>
    <dgm:pt modelId="{972A10CF-0115-4D4B-B023-6D68DDF4DE3D}" type="pres">
      <dgm:prSet presAssocID="{4ECF27EC-0F57-4ACF-A31E-818259890891}" presName="child" presStyleLbl="bgAccFollowNode1" presStyleIdx="6" presStyleCnt="13" custScaleY="34619" custLinFactNeighborY="-2163"/>
      <dgm:spPr/>
    </dgm:pt>
    <dgm:pt modelId="{8094756E-42CD-4043-BED0-73C5C56A484B}" type="pres">
      <dgm:prSet presAssocID="{4ECF27EC-0F57-4ACF-A31E-818259890891}" presName="childTx" presStyleLbl="bgAccFollowNode1" presStyleIdx="6" presStyleCnt="13">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7" presStyleCnt="13" custScaleY="67389" custLinFactNeighborY="-2559"/>
      <dgm:spPr/>
    </dgm:pt>
    <dgm:pt modelId="{E1767793-EDD5-4203-A612-8120A71CA906}" type="pres">
      <dgm:prSet presAssocID="{8321AB85-EA8C-4958-B404-B4C118CB3C18}" presName="childTx" presStyleLbl="bgAccFollowNode1" presStyleIdx="7" presStyleCnt="13">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8" presStyleCnt="13" custScaleY="79078" custLinFactNeighborX="0" custLinFactNeighborY="-2154"/>
      <dgm:spPr/>
    </dgm:pt>
    <dgm:pt modelId="{C502B76B-48AF-469D-B6AC-E487DC04AD5E}" type="pres">
      <dgm:prSet presAssocID="{26D93F56-AD64-459D-A454-2E847E0AE5AD}" presName="childTx" presStyleLbl="bgAccFollowNode1" presStyleIdx="8" presStyleCnt="13">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9" presStyleCnt="13" custScaleY="46592"/>
      <dgm:spPr/>
    </dgm:pt>
    <dgm:pt modelId="{F8977219-728E-448F-AE8B-46B14F4F17DE}" type="pres">
      <dgm:prSet presAssocID="{6352CA33-6755-44BE-808F-400DA4CF80A7}" presName="firstChildTx" presStyleLbl="bgAccFollowNode1" presStyleIdx="9" presStyleCnt="13">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10" presStyleCnt="13"/>
      <dgm:spPr/>
    </dgm:pt>
    <dgm:pt modelId="{96624143-7928-48E9-817F-BC4A07250C32}" type="pres">
      <dgm:prSet presAssocID="{3D5CDB25-F8FA-444B-8D4A-1D29D0CBA282}" presName="childTx" presStyleLbl="bgAccFollowNode1" presStyleIdx="10" presStyleCnt="13">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1" presStyleCnt="13" custScaleY="28499"/>
      <dgm:spPr/>
    </dgm:pt>
    <dgm:pt modelId="{AC6748CF-2E6E-4F6D-AD83-272912B7C127}" type="pres">
      <dgm:prSet presAssocID="{870940FE-9B2D-48B5-BF1C-26D4B6CE9EA3}" presName="childTx" presStyleLbl="bgAccFollowNode1" presStyleIdx="11" presStyleCnt="13">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2" presStyleCnt="13" custScaleY="147030" custLinFactNeighborX="55" custLinFactNeighborY="83"/>
      <dgm:spPr/>
    </dgm:pt>
    <dgm:pt modelId="{E18AA0DC-13CE-4E93-AFA1-C31FD0744A32}" type="pres">
      <dgm:prSet presAssocID="{6228884D-F0B1-4AF8-AAF2-BFB01761BCE6}" presName="childTx" presStyleLbl="bgAccFollowNode1" presStyleIdx="12" presStyleCnt="13">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15D77526-1F81-4812-9780-166F022BA1C8}" type="presOf" srcId="{4ECF27EC-0F57-4ACF-A31E-818259890891}" destId="{8094756E-42CD-4043-BED0-73C5C56A484B}" srcOrd="1"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5A2F163E-88A5-41C3-B568-9F91E471C5CC}" srcId="{F2881FB1-6580-4F21-A283-BFAA6F91D5D2}" destId="{4ECF27EC-0F57-4ACF-A31E-818259890891}" srcOrd="2" destOrd="0" parTransId="{50AFA511-20CB-4127-9DF2-F1A41CD8C1F7}" sibTransId="{176E0529-0AB0-4A29-9434-6B366E1735C2}"/>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3"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CD7601BE-AB8E-445B-845D-A8C4A33727F8}" type="presOf" srcId="{4ECF27EC-0F57-4ACF-A31E-818259890891}" destId="{972A10CF-0115-4D4B-B023-6D68DDF4DE3D}" srcOrd="0"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4"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A0FFD94-F4EF-4DEE-ACB1-E745729EB18B}" type="presParOf" srcId="{6E53DEF7-499E-42EE-802D-59B2F8915392}" destId="{9B8EE746-E9A5-4DC8-8ACA-6C3B0943D52D}" srcOrd="3" destOrd="0" presId="urn:microsoft.com/office/officeart/2005/8/layout/hList9"/>
    <dgm:cxn modelId="{C051A2EB-51CE-486D-BC6E-3C91AFDC0261}" type="presParOf" srcId="{9B8EE746-E9A5-4DC8-8ACA-6C3B0943D52D}" destId="{972A10CF-0115-4D4B-B023-6D68DDF4DE3D}" srcOrd="0" destOrd="0" presId="urn:microsoft.com/office/officeart/2005/8/layout/hList9"/>
    <dgm:cxn modelId="{DE71F8E8-C06A-46D0-AE96-4CFA3B714CA0}" type="presParOf" srcId="{9B8EE746-E9A5-4DC8-8ACA-6C3B0943D52D}" destId="{8094756E-42CD-4043-BED0-73C5C56A484B}" srcOrd="1" destOrd="0" presId="urn:microsoft.com/office/officeart/2005/8/layout/hList9"/>
    <dgm:cxn modelId="{32E6E4AD-0BFD-4285-AC4A-131E4A0904F2}" type="presParOf" srcId="{6E53DEF7-499E-42EE-802D-59B2F8915392}" destId="{3055F178-D8CA-413A-99F2-20C8231C0651}" srcOrd="4"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5"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L4: Choices</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QUANTITATIVE MONO-METHOD</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The financial transaction data used in Fraud research is a collection of statistical (numerical) features.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When categorical descriptions are captured, they are usually converted to numerical values.</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General text narratives on the transactions are not processed by ML Classification algorithms.</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L5: Time Horizons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CROSS-SECTIONAL</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The ULB dataset, which is used in several Kaggle projects, is 290K transaction recorded over one month (Sept 2013).</a:t>
          </a:r>
          <a:r>
            <a:rPr lang="en-US" sz="1200" baseline="30000" dirty="0"/>
            <a:t>[1]</a:t>
          </a:r>
          <a:endParaRPr lang="en-US" sz="1250" baseline="30000"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r>
            <a:rPr lang="en-US" sz="1250" b="1" dirty="0"/>
            <a:t>LONGITUDINAL</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L6: Techniques and Procedures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Access FS Industry or Gov data on Financial Crime. </a:t>
          </a:r>
        </a:p>
        <a:p>
          <a:r>
            <a:rPr lang="en-US" sz="1250" dirty="0"/>
            <a:t>Examples: </a:t>
          </a:r>
          <a:r>
            <a:rPr lang="en-IE" sz="1250" dirty="0"/>
            <a:t>MLG in Belgium, </a:t>
          </a:r>
          <a:r>
            <a:rPr lang="en-IE" sz="1250" dirty="0" err="1"/>
            <a:t>PagSecuro</a:t>
          </a:r>
          <a:r>
            <a:rPr lang="en-IE" sz="1250" dirty="0"/>
            <a:t> in Brazil. </a:t>
          </a:r>
          <a:endParaRPr lang="en-US" sz="1250"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There are published research articles that have used datasets with a transaction window of 18+ months, with ~50M+ transactions.</a:t>
          </a:r>
          <a:r>
            <a:rPr lang="en-US" sz="1250" baseline="30000" dirty="0"/>
            <a:t>[2][3]</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TOOLS + ANALYSIS</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ML Development environments to run Classification Models with algorithms such as Isolation Forest for anomaly detection.</a:t>
          </a:r>
        </a:p>
        <a:p>
          <a:r>
            <a:rPr lang="en-US" sz="1250" dirty="0"/>
            <a:t>- AWS Sagemaker</a:t>
          </a:r>
        </a:p>
        <a:p>
          <a:r>
            <a:rPr lang="en-US" sz="1250" dirty="0"/>
            <a:t>- AZURE ML Studio etc.</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2" custScaleY="46807" custLinFactNeighborY="-2559"/>
      <dgm:spPr/>
    </dgm:pt>
    <dgm:pt modelId="{187D4E8C-5C91-4D00-870C-2C45D4EA263C}" type="pres">
      <dgm:prSet presAssocID="{B4F1B46E-22B2-4721-950C-8704487586DC}" presName="firstChildTx" presStyleLbl="bgAccFollowNode1" presStyleIdx="0" presStyleCnt="12">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2" custScaleY="83259" custLinFactNeighborY="-2559"/>
      <dgm:spPr/>
    </dgm:pt>
    <dgm:pt modelId="{4AE7D907-B6F4-4647-AB3F-ABE94C438AE8}" type="pres">
      <dgm:prSet presAssocID="{F9D46839-CD06-4669-AAE4-4D1E9AFEDA78}" presName="childTx" presStyleLbl="bgAccFollowNode1" presStyleIdx="1" presStyleCnt="12">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2" custLinFactNeighborY="-2559"/>
      <dgm:spPr/>
    </dgm:pt>
    <dgm:pt modelId="{D685DD23-B321-4B5E-842F-394CB33239FA}" type="pres">
      <dgm:prSet presAssocID="{7CB6360B-4022-4E96-922B-A12DE0E2A39F}" presName="childTx" presStyleLbl="bgAccFollowNode1" presStyleIdx="2" presStyleCnt="12">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2" custLinFactNeighborY="-2559"/>
      <dgm:spPr/>
    </dgm:pt>
    <dgm:pt modelId="{3EBE42F0-6491-49CC-95DC-985BA00CD458}" type="pres">
      <dgm:prSet presAssocID="{70879558-61CA-4CCD-B2D6-5349B01EF337}" presName="childTx" presStyleLbl="bgAccFollowNode1" presStyleIdx="3" presStyleCnt="12">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2" custScaleY="49406"/>
      <dgm:spPr/>
    </dgm:pt>
    <dgm:pt modelId="{10C9E3CF-3A8F-4100-8ACD-91E2373197A2}" type="pres">
      <dgm:prSet presAssocID="{F2881FB1-6580-4F21-A283-BFAA6F91D5D2}" presName="firstChildTx" presStyleLbl="bgAccFollowNode1" presStyleIdx="4" presStyleCnt="12">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2" custLinFactNeighborY="-2559"/>
      <dgm:spPr/>
    </dgm:pt>
    <dgm:pt modelId="{B12AEB83-0A64-4B36-BF01-B2F834861BAA}" type="pres">
      <dgm:prSet presAssocID="{29E78340-8EBE-415C-B973-78A91A054B9C}" presName="childTx" presStyleLbl="bgAccFollowNode1" presStyleIdx="5" presStyleCnt="12">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2" custScaleY="48294" custLinFactNeighborY="-2559"/>
      <dgm:spPr/>
    </dgm:pt>
    <dgm:pt modelId="{E1767793-EDD5-4203-A612-8120A71CA906}" type="pres">
      <dgm:prSet presAssocID="{8321AB85-EA8C-4958-B404-B4C118CB3C18}" presName="childTx" presStyleLbl="bgAccFollowNode1" presStyleIdx="6" presStyleCnt="12">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7" presStyleCnt="12" custScaleY="124021" custLinFactNeighborY="-2559"/>
      <dgm:spPr/>
    </dgm:pt>
    <dgm:pt modelId="{C502B76B-48AF-469D-B6AC-E487DC04AD5E}" type="pres">
      <dgm:prSet presAssocID="{26D93F56-AD64-459D-A454-2E847E0AE5AD}" presName="childTx" presStyleLbl="bgAccFollowNode1" presStyleIdx="7" presStyleCnt="12">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8" presStyleCnt="12" custScaleY="46592"/>
      <dgm:spPr/>
    </dgm:pt>
    <dgm:pt modelId="{F8977219-728E-448F-AE8B-46B14F4F17DE}" type="pres">
      <dgm:prSet presAssocID="{6352CA33-6755-44BE-808F-400DA4CF80A7}" presName="firstChildTx" presStyleLbl="bgAccFollowNode1" presStyleIdx="8" presStyleCnt="12">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9" presStyleCnt="12"/>
      <dgm:spPr/>
    </dgm:pt>
    <dgm:pt modelId="{96624143-7928-48E9-817F-BC4A07250C32}" type="pres">
      <dgm:prSet presAssocID="{3D5CDB25-F8FA-444B-8D4A-1D29D0CBA282}" presName="childTx" presStyleLbl="bgAccFollowNode1" presStyleIdx="9" presStyleCnt="12">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0" presStyleCnt="12" custScaleY="35585"/>
      <dgm:spPr/>
    </dgm:pt>
    <dgm:pt modelId="{AC6748CF-2E6E-4F6D-AD83-272912B7C127}" type="pres">
      <dgm:prSet presAssocID="{870940FE-9B2D-48B5-BF1C-26D4B6CE9EA3}" presName="childTx" presStyleLbl="bgAccFollowNode1" presStyleIdx="10" presStyleCnt="12">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1" presStyleCnt="12" custScaleY="147030" custLinFactNeighborX="55" custLinFactNeighborY="83"/>
      <dgm:spPr/>
    </dgm:pt>
    <dgm:pt modelId="{E18AA0DC-13CE-4E93-AFA1-C31FD0744A32}" type="pres">
      <dgm:prSet presAssocID="{6228884D-F0B1-4AF8-AAF2-BFB01761BCE6}" presName="childTx" presStyleLbl="bgAccFollowNode1" presStyleIdx="11" presStyleCnt="12">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3"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4"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547361" y="545878"/>
          <a:ext cx="2177603" cy="6798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POSITIVISM (from Epistemology)</a:t>
          </a:r>
          <a:endParaRPr lang="en-US" sz="1250" b="1" kern="1200" dirty="0"/>
        </a:p>
      </dsp:txBody>
      <dsp:txXfrm>
        <a:off x="1895777" y="545878"/>
        <a:ext cx="1829186" cy="679853"/>
      </dsp:txXfrm>
    </dsp:sp>
    <dsp:sp modelId="{59179C9B-8BA4-4AC7-ACB1-A12DE00142E2}">
      <dsp:nvSpPr>
        <dsp:cNvPr id="0" name=""/>
        <dsp:cNvSpPr/>
      </dsp:nvSpPr>
      <dsp:spPr>
        <a:xfrm>
          <a:off x="1547361" y="1225731"/>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This research works with datasets of known fraud and non-fraud.</a:t>
          </a:r>
        </a:p>
      </dsp:txBody>
      <dsp:txXfrm>
        <a:off x="1895777" y="1225731"/>
        <a:ext cx="1829186" cy="1452461"/>
      </dsp:txXfrm>
    </dsp:sp>
    <dsp:sp modelId="{1877502C-A892-4DC0-ADA6-FA065097BB90}">
      <dsp:nvSpPr>
        <dsp:cNvPr id="0" name=""/>
        <dsp:cNvSpPr/>
      </dsp:nvSpPr>
      <dsp:spPr>
        <a:xfrm>
          <a:off x="1547361" y="2678192"/>
          <a:ext cx="2177603" cy="109527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levels of historical fraud are statistically quantified.</a:t>
          </a:r>
        </a:p>
      </dsp:txBody>
      <dsp:txXfrm>
        <a:off x="1895777" y="2678192"/>
        <a:ext cx="1829186" cy="1095271"/>
      </dsp:txXfrm>
    </dsp:sp>
    <dsp:sp modelId="{51F68A05-A560-4C6F-BC90-521AEF3B0907}">
      <dsp:nvSpPr>
        <dsp:cNvPr id="0" name=""/>
        <dsp:cNvSpPr/>
      </dsp:nvSpPr>
      <dsp:spPr>
        <a:xfrm>
          <a:off x="1547361" y="3773464"/>
          <a:ext cx="2177603" cy="109052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model testing can be replicated many times to test changes in accuracy.</a:t>
          </a:r>
        </a:p>
      </dsp:txBody>
      <dsp:txXfrm>
        <a:off x="1895777" y="3773464"/>
        <a:ext cx="1829186" cy="1090522"/>
      </dsp:txXfrm>
    </dsp:sp>
    <dsp:sp modelId="{FC7ED273-8CFD-43C2-9C05-44FADF3E0637}">
      <dsp:nvSpPr>
        <dsp:cNvPr id="0" name=""/>
        <dsp:cNvSpPr/>
      </dsp:nvSpPr>
      <dsp:spPr>
        <a:xfrm>
          <a:off x="385972"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L1: Philosophy</a:t>
          </a:r>
        </a:p>
      </dsp:txBody>
      <dsp:txXfrm>
        <a:off x="598574" y="214954"/>
        <a:ext cx="1026531" cy="1026531"/>
      </dsp:txXfrm>
    </dsp:sp>
    <dsp:sp modelId="{F660F4B9-35DB-4256-A868-A35C6DCCF6B2}">
      <dsp:nvSpPr>
        <dsp:cNvPr id="0" name=""/>
        <dsp:cNvSpPr/>
      </dsp:nvSpPr>
      <dsp:spPr>
        <a:xfrm>
          <a:off x="5176699" y="583046"/>
          <a:ext cx="2177603" cy="71760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DEDUCTIVE</a:t>
          </a:r>
          <a:endParaRPr lang="en-US" sz="1250" b="1" kern="1200" dirty="0"/>
        </a:p>
      </dsp:txBody>
      <dsp:txXfrm>
        <a:off x="5525116" y="583046"/>
        <a:ext cx="1829186" cy="717603"/>
      </dsp:txXfrm>
    </dsp:sp>
    <dsp:sp modelId="{614EBA0E-D12B-447E-B378-B0FA2DEBEA2F}">
      <dsp:nvSpPr>
        <dsp:cNvPr id="0" name=""/>
        <dsp:cNvSpPr/>
      </dsp:nvSpPr>
      <dsp:spPr>
        <a:xfrm>
          <a:off x="5176699" y="1263481"/>
          <a:ext cx="2177603" cy="15876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Research begins with the statement: ML techniques can classify a given transaction as fraud or non-fraud.</a:t>
          </a:r>
        </a:p>
      </dsp:txBody>
      <dsp:txXfrm>
        <a:off x="5525116" y="1263481"/>
        <a:ext cx="1829186" cy="1587699"/>
      </dsp:txXfrm>
    </dsp:sp>
    <dsp:sp modelId="{972A10CF-0115-4D4B-B023-6D68DDF4DE3D}">
      <dsp:nvSpPr>
        <dsp:cNvPr id="0" name=""/>
        <dsp:cNvSpPr/>
      </dsp:nvSpPr>
      <dsp:spPr>
        <a:xfrm>
          <a:off x="5176699" y="2856932"/>
          <a:ext cx="2177603" cy="50282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b="1" kern="1200" dirty="0"/>
        </a:p>
        <a:p>
          <a:pPr marL="0" lvl="0" indent="0" algn="l" defTabSz="555625">
            <a:lnSpc>
              <a:spcPct val="90000"/>
            </a:lnSpc>
            <a:spcBef>
              <a:spcPct val="0"/>
            </a:spcBef>
            <a:spcAft>
              <a:spcPct val="35000"/>
            </a:spcAft>
            <a:buNone/>
          </a:pPr>
          <a:r>
            <a:rPr lang="en-US" sz="1250" b="1" kern="1200" dirty="0"/>
            <a:t>INDUCTIVE</a:t>
          </a:r>
        </a:p>
      </dsp:txBody>
      <dsp:txXfrm>
        <a:off x="5525116" y="2856932"/>
        <a:ext cx="1829186" cy="502827"/>
      </dsp:txXfrm>
    </dsp:sp>
    <dsp:sp modelId="{68509703-D239-4E1B-8CF0-EF08079E1226}">
      <dsp:nvSpPr>
        <dsp:cNvPr id="0" name=""/>
        <dsp:cNvSpPr/>
      </dsp:nvSpPr>
      <dsp:spPr>
        <a:xfrm>
          <a:off x="5176699" y="3354008"/>
          <a:ext cx="2177603" cy="978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kern="1200" dirty="0"/>
        </a:p>
        <a:p>
          <a:pPr marL="0" lvl="0" indent="0" algn="l" defTabSz="555625">
            <a:lnSpc>
              <a:spcPct val="90000"/>
            </a:lnSpc>
            <a:spcBef>
              <a:spcPct val="0"/>
            </a:spcBef>
            <a:spcAft>
              <a:spcPct val="35000"/>
            </a:spcAft>
            <a:buNone/>
          </a:pPr>
          <a:r>
            <a:rPr lang="en-US" sz="1250" kern="1200" dirty="0"/>
            <a:t>Credit card transactions for a domain/period are collated and studies to find Fraud patterns.</a:t>
          </a:r>
        </a:p>
      </dsp:txBody>
      <dsp:txXfrm>
        <a:off x="5525116" y="3354008"/>
        <a:ext cx="1829186" cy="978799"/>
      </dsp:txXfrm>
    </dsp:sp>
    <dsp:sp modelId="{C2FA5ED9-6193-4272-AE12-125169DCCBBD}">
      <dsp:nvSpPr>
        <dsp:cNvPr id="0" name=""/>
        <dsp:cNvSpPr/>
      </dsp:nvSpPr>
      <dsp:spPr>
        <a:xfrm>
          <a:off x="5176699" y="4338690"/>
          <a:ext cx="2177603" cy="114857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Certain classification algorithms can rate features in transactions to demonstrate strong fraud indicators.</a:t>
          </a:r>
        </a:p>
      </dsp:txBody>
      <dsp:txXfrm>
        <a:off x="5525116" y="4338690"/>
        <a:ext cx="1829186" cy="1148577"/>
      </dsp:txXfrm>
    </dsp:sp>
    <dsp:sp modelId="{FD776C1E-557E-4553-9447-49B69EEC7907}">
      <dsp:nvSpPr>
        <dsp:cNvPr id="0" name=""/>
        <dsp:cNvSpPr/>
      </dsp:nvSpPr>
      <dsp:spPr>
        <a:xfrm>
          <a:off x="4015311"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L2: Approach</a:t>
          </a:r>
        </a:p>
      </dsp:txBody>
      <dsp:txXfrm>
        <a:off x="4227913" y="214954"/>
        <a:ext cx="1026531" cy="1026531"/>
      </dsp:txXfrm>
    </dsp:sp>
    <dsp:sp modelId="{AD2806AC-6A03-4F05-9F4D-F72EA0E56FBF}">
      <dsp:nvSpPr>
        <dsp:cNvPr id="0" name=""/>
        <dsp:cNvSpPr/>
      </dsp:nvSpPr>
      <dsp:spPr>
        <a:xfrm>
          <a:off x="8806038" y="583046"/>
          <a:ext cx="2177603" cy="676730"/>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ARCHIVAL RESEARCH</a:t>
          </a:r>
        </a:p>
      </dsp:txBody>
      <dsp:txXfrm>
        <a:off x="9154454" y="583046"/>
        <a:ext cx="1829186" cy="676730"/>
      </dsp:txXfrm>
    </dsp:sp>
    <dsp:sp modelId="{5314AADB-0AD3-4BAE-9F15-B0FE4F44C802}">
      <dsp:nvSpPr>
        <dsp:cNvPr id="0" name=""/>
        <dsp:cNvSpPr/>
      </dsp:nvSpPr>
      <dsp:spPr>
        <a:xfrm>
          <a:off x="8806038" y="1259777"/>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CC Fraud research frequently begins with historical datasets with known fraud patterns.</a:t>
          </a:r>
        </a:p>
      </dsp:txBody>
      <dsp:txXfrm>
        <a:off x="9154454" y="1259777"/>
        <a:ext cx="1829186" cy="1452461"/>
      </dsp:txXfrm>
    </dsp:sp>
    <dsp:sp modelId="{2C25B9A8-296C-4B38-B2D5-77934B9B3D6F}">
      <dsp:nvSpPr>
        <dsp:cNvPr id="0" name=""/>
        <dsp:cNvSpPr/>
      </dsp:nvSpPr>
      <dsp:spPr>
        <a:xfrm>
          <a:off x="8806038" y="2712238"/>
          <a:ext cx="2177603" cy="41393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EXPERIMENT</a:t>
          </a:r>
        </a:p>
      </dsp:txBody>
      <dsp:txXfrm>
        <a:off x="9154454" y="2712238"/>
        <a:ext cx="1829186" cy="413936"/>
      </dsp:txXfrm>
    </dsp:sp>
    <dsp:sp modelId="{92809064-2543-4FD9-BF7E-6960E0917672}">
      <dsp:nvSpPr>
        <dsp:cNvPr id="0" name=""/>
        <dsp:cNvSpPr/>
      </dsp:nvSpPr>
      <dsp:spPr>
        <a:xfrm>
          <a:off x="8807235" y="3127381"/>
          <a:ext cx="2177603" cy="21355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Data scientists iterate through multiple clearly defined ML experiments, using different algorithms and parameters to assess accuracy.</a:t>
          </a:r>
        </a:p>
      </dsp:txBody>
      <dsp:txXfrm>
        <a:off x="9155652" y="3127381"/>
        <a:ext cx="1829186" cy="2135553"/>
      </dsp:txXfrm>
    </dsp:sp>
    <dsp:sp modelId="{89E6DA6E-7A23-44BD-8A99-378091FF741D}">
      <dsp:nvSpPr>
        <dsp:cNvPr id="0" name=""/>
        <dsp:cNvSpPr/>
      </dsp:nvSpPr>
      <dsp:spPr>
        <a:xfrm>
          <a:off x="7644649"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L3: Research Strategies</a:t>
          </a:r>
        </a:p>
      </dsp:txBody>
      <dsp:txXfrm>
        <a:off x="7857251" y="214954"/>
        <a:ext cx="1026531" cy="102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72960" y="596916"/>
          <a:ext cx="2197587" cy="68609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QUANTITATIVE MONO-METHOD</a:t>
          </a:r>
          <a:endParaRPr lang="en-US" sz="1250" b="1" kern="1200" dirty="0"/>
        </a:p>
      </dsp:txBody>
      <dsp:txXfrm>
        <a:off x="1524574" y="596916"/>
        <a:ext cx="1845973" cy="686092"/>
      </dsp:txXfrm>
    </dsp:sp>
    <dsp:sp modelId="{59179C9B-8BA4-4AC7-ACB1-A12DE00142E2}">
      <dsp:nvSpPr>
        <dsp:cNvPr id="0" name=""/>
        <dsp:cNvSpPr/>
      </dsp:nvSpPr>
      <dsp:spPr>
        <a:xfrm>
          <a:off x="1172960" y="1283009"/>
          <a:ext cx="2197587" cy="122040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financial transaction data used in Fraud research is a collection of statistical (numerical) features.</a:t>
          </a:r>
        </a:p>
      </dsp:txBody>
      <dsp:txXfrm>
        <a:off x="1524574" y="1283009"/>
        <a:ext cx="1845973" cy="1220402"/>
      </dsp:txXfrm>
    </dsp:sp>
    <dsp:sp modelId="{1877502C-A892-4DC0-ADA6-FA065097BB90}">
      <dsp:nvSpPr>
        <dsp:cNvPr id="0" name=""/>
        <dsp:cNvSpPr/>
      </dsp:nvSpPr>
      <dsp:spPr>
        <a:xfrm>
          <a:off x="1172960" y="2503411"/>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When categorical descriptions are captured, they are usually converted to numerical values.</a:t>
          </a:r>
        </a:p>
      </dsp:txBody>
      <dsp:txXfrm>
        <a:off x="1524574" y="2503411"/>
        <a:ext cx="1845973" cy="1465791"/>
      </dsp:txXfrm>
    </dsp:sp>
    <dsp:sp modelId="{51F68A05-A560-4C6F-BC90-521AEF3B0907}">
      <dsp:nvSpPr>
        <dsp:cNvPr id="0" name=""/>
        <dsp:cNvSpPr/>
      </dsp:nvSpPr>
      <dsp:spPr>
        <a:xfrm>
          <a:off x="1172960" y="3969202"/>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General text narratives on the transactions are not processed by ML Classification algorithms.</a:t>
          </a:r>
        </a:p>
      </dsp:txBody>
      <dsp:txXfrm>
        <a:off x="1524574" y="3969202"/>
        <a:ext cx="1845973" cy="1465791"/>
      </dsp:txXfrm>
    </dsp:sp>
    <dsp:sp modelId="{FC7ED273-8CFD-43C2-9C05-44FADF3E0637}">
      <dsp:nvSpPr>
        <dsp:cNvPr id="0" name=""/>
        <dsp:cNvSpPr/>
      </dsp:nvSpPr>
      <dsp:spPr>
        <a:xfrm>
          <a:off x="914"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L4: Choices</a:t>
          </a:r>
        </a:p>
      </dsp:txBody>
      <dsp:txXfrm>
        <a:off x="215467" y="262955"/>
        <a:ext cx="1035952" cy="1035952"/>
      </dsp:txXfrm>
    </dsp:sp>
    <dsp:sp modelId="{F660F4B9-35DB-4256-A868-A35C6DCCF6B2}">
      <dsp:nvSpPr>
        <dsp:cNvPr id="0" name=""/>
        <dsp:cNvSpPr/>
      </dsp:nvSpPr>
      <dsp:spPr>
        <a:xfrm>
          <a:off x="4835607" y="634425"/>
          <a:ext cx="2197587" cy="7241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CROSS-SECTIONAL</a:t>
          </a:r>
          <a:endParaRPr lang="en-US" sz="1250" b="1" kern="1200" dirty="0"/>
        </a:p>
      </dsp:txBody>
      <dsp:txXfrm>
        <a:off x="5187221" y="634425"/>
        <a:ext cx="1845973" cy="724188"/>
      </dsp:txXfrm>
    </dsp:sp>
    <dsp:sp modelId="{614EBA0E-D12B-447E-B378-B0FA2DEBEA2F}">
      <dsp:nvSpPr>
        <dsp:cNvPr id="0" name=""/>
        <dsp:cNvSpPr/>
      </dsp:nvSpPr>
      <dsp:spPr>
        <a:xfrm>
          <a:off x="4835607" y="1321104"/>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ULB dataset, which is used in several Kaggle projects, is 290K transaction recorded over one month (Sept 2013).</a:t>
          </a:r>
          <a:r>
            <a:rPr lang="en-US" sz="1200" kern="1200" baseline="30000" dirty="0"/>
            <a:t>[1]</a:t>
          </a:r>
          <a:endParaRPr lang="en-US" sz="1250" kern="1200" baseline="30000" dirty="0"/>
        </a:p>
      </dsp:txBody>
      <dsp:txXfrm>
        <a:off x="5187221" y="1321104"/>
        <a:ext cx="1845973" cy="1465791"/>
      </dsp:txXfrm>
    </dsp:sp>
    <dsp:sp modelId="{68509703-D239-4E1B-8CF0-EF08079E1226}">
      <dsp:nvSpPr>
        <dsp:cNvPr id="0" name=""/>
        <dsp:cNvSpPr/>
      </dsp:nvSpPr>
      <dsp:spPr>
        <a:xfrm>
          <a:off x="4835607" y="2786895"/>
          <a:ext cx="2197587" cy="70788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LONGITUDINAL</a:t>
          </a:r>
        </a:p>
      </dsp:txBody>
      <dsp:txXfrm>
        <a:off x="5187221" y="2786895"/>
        <a:ext cx="1845973" cy="707889"/>
      </dsp:txXfrm>
    </dsp:sp>
    <dsp:sp modelId="{C2FA5ED9-6193-4272-AE12-125169DCCBBD}">
      <dsp:nvSpPr>
        <dsp:cNvPr id="0" name=""/>
        <dsp:cNvSpPr/>
      </dsp:nvSpPr>
      <dsp:spPr>
        <a:xfrm>
          <a:off x="4835607" y="3494785"/>
          <a:ext cx="2197587" cy="18178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There are published research articles that have used datasets with a transaction window of 18+ months, with ~50M+ transactions.</a:t>
          </a:r>
          <a:r>
            <a:rPr lang="en-US" sz="1250" kern="1200" baseline="30000" dirty="0"/>
            <a:t>[2][3]</a:t>
          </a:r>
        </a:p>
      </dsp:txBody>
      <dsp:txXfrm>
        <a:off x="5187221" y="3494785"/>
        <a:ext cx="1845973" cy="1817888"/>
      </dsp:txXfrm>
    </dsp:sp>
    <dsp:sp modelId="{FD776C1E-557E-4553-9447-49B69EEC7907}">
      <dsp:nvSpPr>
        <dsp:cNvPr id="0" name=""/>
        <dsp:cNvSpPr/>
      </dsp:nvSpPr>
      <dsp:spPr>
        <a:xfrm>
          <a:off x="3663560"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L5: Time Horizons</a:t>
          </a:r>
        </a:p>
      </dsp:txBody>
      <dsp:txXfrm>
        <a:off x="3878113" y="262955"/>
        <a:ext cx="1035952" cy="1035952"/>
      </dsp:txXfrm>
    </dsp:sp>
    <dsp:sp modelId="{AD2806AC-6A03-4F05-9F4D-F72EA0E56FBF}">
      <dsp:nvSpPr>
        <dsp:cNvPr id="0" name=""/>
        <dsp:cNvSpPr/>
      </dsp:nvSpPr>
      <dsp:spPr>
        <a:xfrm>
          <a:off x="8498253" y="634425"/>
          <a:ext cx="2197587" cy="68294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METHODS</a:t>
          </a:r>
        </a:p>
      </dsp:txBody>
      <dsp:txXfrm>
        <a:off x="8849867" y="634425"/>
        <a:ext cx="1845973" cy="682941"/>
      </dsp:txXfrm>
    </dsp:sp>
    <dsp:sp modelId="{5314AADB-0AD3-4BAE-9F15-B0FE4F44C802}">
      <dsp:nvSpPr>
        <dsp:cNvPr id="0" name=""/>
        <dsp:cNvSpPr/>
      </dsp:nvSpPr>
      <dsp:spPr>
        <a:xfrm>
          <a:off x="8498253" y="1317367"/>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Access FS Industry or Gov data on Financial Crime. </a:t>
          </a:r>
        </a:p>
        <a:p>
          <a:pPr marL="0" lvl="0" indent="0" algn="l" defTabSz="555625">
            <a:lnSpc>
              <a:spcPct val="90000"/>
            </a:lnSpc>
            <a:spcBef>
              <a:spcPct val="0"/>
            </a:spcBef>
            <a:spcAft>
              <a:spcPct val="35000"/>
            </a:spcAft>
            <a:buNone/>
          </a:pPr>
          <a:r>
            <a:rPr lang="en-US" sz="1250" kern="1200" dirty="0"/>
            <a:t>Examples: </a:t>
          </a:r>
          <a:r>
            <a:rPr lang="en-IE" sz="1250" kern="1200" dirty="0"/>
            <a:t>MLG in Belgium, </a:t>
          </a:r>
          <a:r>
            <a:rPr lang="en-IE" sz="1250" kern="1200" dirty="0" err="1"/>
            <a:t>PagSecuro</a:t>
          </a:r>
          <a:r>
            <a:rPr lang="en-IE" sz="1250" kern="1200" dirty="0"/>
            <a:t> in Brazil. </a:t>
          </a:r>
          <a:endParaRPr lang="en-US" sz="1250" kern="1200" dirty="0"/>
        </a:p>
      </dsp:txBody>
      <dsp:txXfrm>
        <a:off x="8849867" y="1317367"/>
        <a:ext cx="1845973" cy="1465791"/>
      </dsp:txXfrm>
    </dsp:sp>
    <dsp:sp modelId="{2C25B9A8-296C-4B38-B2D5-77934B9B3D6F}">
      <dsp:nvSpPr>
        <dsp:cNvPr id="0" name=""/>
        <dsp:cNvSpPr/>
      </dsp:nvSpPr>
      <dsp:spPr>
        <a:xfrm>
          <a:off x="8498253" y="2783158"/>
          <a:ext cx="2197587" cy="52160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TOOLS + ANALYSIS</a:t>
          </a:r>
        </a:p>
      </dsp:txBody>
      <dsp:txXfrm>
        <a:off x="8849867" y="2783158"/>
        <a:ext cx="1845973" cy="521601"/>
      </dsp:txXfrm>
    </dsp:sp>
    <dsp:sp modelId="{92809064-2543-4FD9-BF7E-6960E0917672}">
      <dsp:nvSpPr>
        <dsp:cNvPr id="0" name=""/>
        <dsp:cNvSpPr/>
      </dsp:nvSpPr>
      <dsp:spPr>
        <a:xfrm>
          <a:off x="8499167" y="3305976"/>
          <a:ext cx="2197587" cy="215515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Development environments to run Classification Models with algorithms such as Isolation Forest for anomaly detection.</a:t>
          </a:r>
        </a:p>
        <a:p>
          <a:pPr marL="0" lvl="0" indent="0" algn="l" defTabSz="555625">
            <a:lnSpc>
              <a:spcPct val="90000"/>
            </a:lnSpc>
            <a:spcBef>
              <a:spcPct val="0"/>
            </a:spcBef>
            <a:spcAft>
              <a:spcPct val="35000"/>
            </a:spcAft>
            <a:buNone/>
          </a:pPr>
          <a:r>
            <a:rPr lang="en-US" sz="1250" kern="1200" dirty="0"/>
            <a:t>- AWS Sagemaker</a:t>
          </a:r>
        </a:p>
        <a:p>
          <a:pPr marL="0" lvl="0" indent="0" algn="l" defTabSz="555625">
            <a:lnSpc>
              <a:spcPct val="90000"/>
            </a:lnSpc>
            <a:spcBef>
              <a:spcPct val="0"/>
            </a:spcBef>
            <a:spcAft>
              <a:spcPct val="35000"/>
            </a:spcAft>
            <a:buNone/>
          </a:pPr>
          <a:r>
            <a:rPr lang="en-US" sz="1250" kern="1200" dirty="0"/>
            <a:t>- AZURE ML Studio etc.</a:t>
          </a:r>
        </a:p>
      </dsp:txBody>
      <dsp:txXfrm>
        <a:off x="8850781" y="3305976"/>
        <a:ext cx="1845973" cy="2155152"/>
      </dsp:txXfrm>
    </dsp:sp>
    <dsp:sp modelId="{89E6DA6E-7A23-44BD-8A99-378091FF741D}">
      <dsp:nvSpPr>
        <dsp:cNvPr id="0" name=""/>
        <dsp:cNvSpPr/>
      </dsp:nvSpPr>
      <dsp:spPr>
        <a:xfrm>
          <a:off x="7326206"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L6: Techniques and Procedures</a:t>
          </a:r>
        </a:p>
      </dsp:txBody>
      <dsp:txXfrm>
        <a:off x="7540759" y="262955"/>
        <a:ext cx="1035952" cy="103595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2/20/2022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2/20/2022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96993287"/>
              </p:ext>
            </p:extLst>
          </p:nvPr>
        </p:nvGraphicFramePr>
        <p:xfrm>
          <a:off x="690113" y="1337094"/>
          <a:ext cx="10696755"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5F37D2EA-5ED0-4D5E-923F-0E74B0DE7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17" y="2550723"/>
            <a:ext cx="1561382" cy="87827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395E6C5-0661-4358-B44A-6E1C12FF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53" y="3355675"/>
            <a:ext cx="1652061" cy="989238"/>
          </a:xfrm>
          <a:prstGeom prst="rect">
            <a:avLst/>
          </a:prstGeom>
        </p:spPr>
      </p:pic>
      <p:pic>
        <p:nvPicPr>
          <p:cNvPr id="9" name="Picture 8" descr="Logo&#10;&#10;Description automatically generated">
            <a:extLst>
              <a:ext uri="{FF2B5EF4-FFF2-40B4-BE49-F238E27FC236}">
                <a16:creationId xmlns:a16="http://schemas.microsoft.com/office/drawing/2014/main" id="{49915ED9-91C4-4195-B9C4-574A22B50A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5582" y="5714910"/>
            <a:ext cx="891516" cy="668637"/>
          </a:xfrm>
          <a:prstGeom prst="rect">
            <a:avLst/>
          </a:prstGeom>
        </p:spPr>
      </p:pic>
      <p:pic>
        <p:nvPicPr>
          <p:cNvPr id="11" name="Picture 10" descr="Diagram, icon&#10;&#10;Description automatically generated">
            <a:extLst>
              <a:ext uri="{FF2B5EF4-FFF2-40B4-BE49-F238E27FC236}">
                <a16:creationId xmlns:a16="http://schemas.microsoft.com/office/drawing/2014/main" id="{8381584C-1D0D-44A1-86E2-E4AA0E1754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3457" y="1342845"/>
            <a:ext cx="1207877" cy="1207877"/>
          </a:xfrm>
          <a:prstGeom prst="rect">
            <a:avLst/>
          </a:prstGeom>
        </p:spPr>
      </p:pic>
    </p:spTree>
    <p:extLst>
      <p:ext uri="{BB962C8B-B14F-4D97-AF65-F5344CB8AC3E}">
        <p14:creationId xmlns:p14="http://schemas.microsoft.com/office/powerpoint/2010/main" val="25985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Further Research Considerations</a:t>
            </a:r>
          </a:p>
        </p:txBody>
      </p:sp>
      <p:sp>
        <p:nvSpPr>
          <p:cNvPr id="4" name="Text Placeholder 3"/>
          <p:cNvSpPr>
            <a:spLocks noGrp="1"/>
          </p:cNvSpPr>
          <p:nvPr>
            <p:ph type="body" sz="half" idx="2"/>
          </p:nvPr>
        </p:nvSpPr>
        <p:spPr>
          <a:xfrm>
            <a:off x="1104900" y="1600200"/>
            <a:ext cx="3396996" cy="4572000"/>
          </a:xfrm>
        </p:spPr>
        <p:txBody>
          <a:bodyPr>
            <a:normAutofit/>
          </a:bodyPr>
          <a:lstStyle/>
          <a:p>
            <a:pPr marL="285750" indent="-285750">
              <a:buFont typeface="Arial" panose="020B0604020202020204" pitchFamily="34" charset="0"/>
              <a:buChar char="•"/>
            </a:pPr>
            <a:r>
              <a:rPr lang="en-US" sz="1600" dirty="0"/>
              <a:t>The challenge of building effective automated ML driven systems to detect credit card fraud is constantly changing.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Payment channels and fraudster sophistication continue to evolve.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will never be a static solution to the problem.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Therefore, research approaches need to constantly iterate with up-to-date datasets and new tools/methods etc.</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4" b="2604"/>
          <a:stretch/>
        </p:blipFill>
        <p:spPr>
          <a:xfrm>
            <a:off x="4654671" y="1600204"/>
            <a:ext cx="6430912" cy="4571991"/>
          </a:xfrm>
          <a:noFill/>
        </p:spPr>
      </p:pic>
      <p:pic>
        <p:nvPicPr>
          <p:cNvPr id="6" name="Picture 5">
            <a:extLst>
              <a:ext uri="{FF2B5EF4-FFF2-40B4-BE49-F238E27FC236}">
                <a16:creationId xmlns:a16="http://schemas.microsoft.com/office/drawing/2014/main" id="{5A24DC80-C139-4024-AEEA-1CFDF3B94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046" y="982243"/>
            <a:ext cx="1355071" cy="109696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rmAutofit/>
          </a:bodyPr>
          <a:lstStyle/>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Ceronmani Sharmila, V., R., K., R., S., D., S. and R., H., 2019. Credit Card Fraud Detection Using Anomaly Techniques. </a:t>
            </a:r>
            <a:r>
              <a:rPr lang="en-IE" sz="1200" i="1" dirty="0">
                <a:effectLst/>
                <a:latin typeface="Calibri" panose="020F0502020204030204" pitchFamily="34" charset="0"/>
                <a:ea typeface="Calibri" panose="020F0502020204030204" pitchFamily="34" charset="0"/>
                <a:cs typeface="Calibri" panose="020F0502020204030204" pitchFamily="34" charset="0"/>
              </a:rPr>
              <a:t>2019 1st International Conference on Innovations in Information and Communication Technology (ICIICT)</a:t>
            </a:r>
            <a:r>
              <a:rPr lang="en-IE" sz="1200" dirty="0">
                <a:effectLst/>
                <a:latin typeface="Calibri" panose="020F0502020204030204" pitchFamily="34" charset="0"/>
                <a:ea typeface="Calibri" panose="020F0502020204030204" pitchFamily="34" charset="0"/>
                <a:cs typeface="Calibri" panose="020F0502020204030204" pitchFamily="34" charset="0"/>
              </a:rPr>
              <a:t>, [online] 1(1), pp.1-4. Available at: &lt;https://ieeexplore.ieee.org/document/8741421&gt; [Accessed 11 September 2020].</a:t>
            </a: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Bhattacharyya, S., Jha, S., </a:t>
            </a:r>
            <a:r>
              <a:rPr lang="en-IE" sz="1200" dirty="0" err="1">
                <a:effectLst/>
                <a:latin typeface="Calibri" panose="020F0502020204030204" pitchFamily="34" charset="0"/>
                <a:ea typeface="Calibri" panose="020F0502020204030204" pitchFamily="34" charset="0"/>
                <a:cs typeface="Calibri" panose="020F0502020204030204" pitchFamily="34" charset="0"/>
              </a:rPr>
              <a:t>Tharakunnel</a:t>
            </a:r>
            <a:r>
              <a:rPr lang="en-IE" sz="1200" dirty="0">
                <a:effectLst/>
                <a:latin typeface="Calibri" panose="020F0502020204030204" pitchFamily="34" charset="0"/>
                <a:ea typeface="Calibri" panose="020F0502020204030204" pitchFamily="34" charset="0"/>
                <a:cs typeface="Calibri" panose="020F0502020204030204" pitchFamily="34" charset="0"/>
              </a:rPr>
              <a:t>, K. and Westland, J., 2011. Data mining for credit card fraud: A comparative study. </a:t>
            </a:r>
            <a:r>
              <a:rPr lang="en-IE" sz="1200" i="1" dirty="0">
                <a:effectLst/>
                <a:latin typeface="Calibri" panose="020F0502020204030204" pitchFamily="34" charset="0"/>
                <a:ea typeface="Calibri" panose="020F0502020204030204" pitchFamily="34" charset="0"/>
                <a:cs typeface="Calibri" panose="020F0502020204030204" pitchFamily="34" charset="0"/>
              </a:rPr>
              <a:t>Decision Support Systems</a:t>
            </a:r>
            <a:r>
              <a:rPr lang="en-IE" sz="1200" dirty="0">
                <a:effectLst/>
                <a:latin typeface="Calibri" panose="020F0502020204030204" pitchFamily="34" charset="0"/>
                <a:ea typeface="Calibri" panose="020F0502020204030204" pitchFamily="34" charset="0"/>
                <a:cs typeface="Calibri" panose="020F0502020204030204" pitchFamily="34" charset="0"/>
              </a:rPr>
              <a:t>, 50(3), pp.602-613.</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Lima, R. and Pereira, A., 2017. Feature Selection Approaches to Fraud Detection in e-Payment Systems. </a:t>
            </a:r>
            <a:r>
              <a:rPr lang="en-IE" sz="1200" i="1" dirty="0">
                <a:effectLst/>
                <a:latin typeface="Calibri" panose="020F0502020204030204" pitchFamily="34" charset="0"/>
                <a:ea typeface="Calibri" panose="020F0502020204030204" pitchFamily="34" charset="0"/>
                <a:cs typeface="Calibri" panose="020F0502020204030204" pitchFamily="34" charset="0"/>
              </a:rPr>
              <a:t>Lecture Notes in Business Information Processing</a:t>
            </a:r>
            <a:r>
              <a:rPr lang="en-IE" sz="1200" dirty="0">
                <a:effectLst/>
                <a:latin typeface="Calibri" panose="020F0502020204030204" pitchFamily="34" charset="0"/>
                <a:ea typeface="Calibri" panose="020F0502020204030204" pitchFamily="34" charset="0"/>
                <a:cs typeface="Calibri" panose="020F0502020204030204" pitchFamily="34" charset="0"/>
              </a:rPr>
              <a:t>, [online] pp.111-126. Available at: &lt;https://www.researchgate.net/publication/313731885_Feature_Selection_Approaches_to_Fraud_Detection_in_e-Payment_Systems&gt; [Accessed 11 September 2020].</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pP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Common Research Methods within Data Analytics</a:t>
            </a:r>
          </a:p>
        </p:txBody>
      </p:sp>
      <p:sp>
        <p:nvSpPr>
          <p:cNvPr id="14" name="Content Placeholder 13"/>
          <p:cNvSpPr>
            <a:spLocks noGrp="1"/>
          </p:cNvSpPr>
          <p:nvPr>
            <p:ph idx="1"/>
          </p:nvPr>
        </p:nvSpPr>
        <p:spPr/>
        <p:txBody>
          <a:bodyPr/>
          <a:lstStyle/>
          <a:p>
            <a:r>
              <a:rPr lang="en-US" dirty="0"/>
              <a:t>Archival Research</a:t>
            </a:r>
          </a:p>
          <a:p>
            <a:r>
              <a:rPr lang="en-US" dirty="0"/>
              <a:t>Observational – Real Time Data Streams</a:t>
            </a:r>
          </a:p>
          <a:p>
            <a:r>
              <a:rPr lang="en-US" dirty="0"/>
              <a:t>Experiments</a:t>
            </a:r>
          </a:p>
          <a:p>
            <a:r>
              <a:rPr lang="en-US" dirty="0"/>
              <a:t>Formal Modelling – Statistical Inference</a:t>
            </a:r>
          </a:p>
          <a:p>
            <a:r>
              <a:rPr lang="en-US" dirty="0"/>
              <a:t>Project Monitoring</a:t>
            </a:r>
          </a:p>
          <a:p>
            <a:r>
              <a:rPr lang="en-US" dirty="0"/>
              <a:t>Review of Current Research Literature</a:t>
            </a:r>
          </a:p>
        </p:txBody>
      </p:sp>
    </p:spTree>
    <p:extLst>
      <p:ext uri="{BB962C8B-B14F-4D97-AF65-F5344CB8AC3E}">
        <p14:creationId xmlns:p14="http://schemas.microsoft.com/office/powerpoint/2010/main" val="1570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2300497"/>
            <a:ext cx="3190448" cy="4097524"/>
          </a:xfrm>
        </p:spPr>
        <p:txBody>
          <a:bodyPr>
            <a:normAutofit lnSpcReduction="10000"/>
          </a:bodyPr>
          <a:lstStyle/>
          <a:p>
            <a:pPr marL="285750" indent="-285750">
              <a:buFont typeface="Arial" panose="020B0604020202020204" pitchFamily="34" charset="0"/>
              <a:buChar char="•"/>
            </a:pPr>
            <a:r>
              <a:rPr lang="en-IE" sz="1400" dirty="0"/>
              <a:t>L1: Takes an Epistemology </a:t>
            </a:r>
            <a:r>
              <a:rPr lang="en-US" sz="1400" dirty="0"/>
              <a:t>philosophy: this method is about </a:t>
            </a:r>
            <a:r>
              <a:rPr lang="en-GB" sz="1400" b="0" i="0" dirty="0">
                <a:solidFill>
                  <a:srgbClr val="494949"/>
                </a:solidFill>
                <a:effectLst/>
              </a:rPr>
              <a:t> “how” we can obtain knowledge and come to understanding.</a:t>
            </a:r>
          </a:p>
          <a:p>
            <a:pPr marL="742950" lvl="1" indent="-285750">
              <a:buFont typeface="Arial" panose="020B0604020202020204" pitchFamily="34" charset="0"/>
              <a:buChar char="•"/>
            </a:pPr>
            <a:r>
              <a:rPr lang="en-IE" sz="1200" b="1" dirty="0"/>
              <a:t>Positivism</a:t>
            </a:r>
            <a:r>
              <a:rPr lang="en-IE" sz="1200" dirty="0"/>
              <a:t>: </a:t>
            </a:r>
            <a:r>
              <a:rPr lang="en-GB" sz="1200" dirty="0">
                <a:solidFill>
                  <a:srgbClr val="494949"/>
                </a:solidFill>
              </a:rPr>
              <a:t>T</a:t>
            </a:r>
            <a:r>
              <a:rPr lang="en-GB" sz="1200" b="0" i="0" dirty="0">
                <a:solidFill>
                  <a:srgbClr val="494949"/>
                </a:solidFill>
                <a:effectLst/>
              </a:rPr>
              <a:t>he researcher does not interpret, they only observe. Knowledge can only be acquired through </a:t>
            </a:r>
            <a:r>
              <a:rPr lang="en-GB" sz="1200" b="1" i="0" dirty="0">
                <a:solidFill>
                  <a:srgbClr val="494949"/>
                </a:solidFill>
                <a:effectLst/>
              </a:rPr>
              <a:t>empirical research.</a:t>
            </a:r>
          </a:p>
          <a:p>
            <a:pPr marL="742950" lvl="1" indent="-285750">
              <a:buFont typeface="Arial" panose="020B0604020202020204" pitchFamily="34" charset="0"/>
              <a:buChar char="•"/>
            </a:pPr>
            <a:r>
              <a:rPr lang="en-IE" sz="1200" b="1" dirty="0"/>
              <a:t>Realism</a:t>
            </a:r>
            <a:r>
              <a:rPr lang="en-IE" sz="1200" dirty="0"/>
              <a:t>: There is an argument for this viewpoint as the researcher may make assumptions that ML methods may need to adapt as part of ongoing research.</a:t>
            </a:r>
            <a:endParaRPr lang="en-IE" sz="1400" dirty="0"/>
          </a:p>
          <a:p>
            <a:pPr marL="742950" lvl="1" indent="-285750">
              <a:buFont typeface="Arial" panose="020B0604020202020204" pitchFamily="34" charset="0"/>
              <a:buChar char="•"/>
            </a:pPr>
            <a:endParaRPr lang="en-GB" sz="1200" b="1" i="0" dirty="0">
              <a:solidFill>
                <a:srgbClr val="494949"/>
              </a:solidFill>
              <a:effectLst/>
            </a:endParaRPr>
          </a:p>
          <a:p>
            <a:pPr marL="742950" lvl="1" indent="-285750">
              <a:buFont typeface="Arial" panose="020B0604020202020204" pitchFamily="34" charset="0"/>
              <a:buChar char="•"/>
            </a:pPr>
            <a:endParaRPr lang="en-GB" sz="1200" b="1" i="0" dirty="0">
              <a:solidFill>
                <a:srgbClr val="494949"/>
              </a:solidFill>
              <a:effectLst/>
            </a:endParaRPr>
          </a:p>
          <a:p>
            <a:pPr marL="285750" indent="-285750">
              <a:buFont typeface="Arial" panose="020B0604020202020204" pitchFamily="34" charset="0"/>
              <a:buChar char="•"/>
            </a:pPr>
            <a:r>
              <a:rPr lang="en-US" sz="1400" dirty="0"/>
              <a:t>L2: Inductive: The researcher </a:t>
            </a:r>
            <a:r>
              <a:rPr lang="en-GB" sz="1400" b="1" i="0" dirty="0">
                <a:solidFill>
                  <a:srgbClr val="494949"/>
                </a:solidFill>
                <a:effectLst/>
              </a:rPr>
              <a:t>generates theories from research</a:t>
            </a:r>
            <a:r>
              <a:rPr lang="en-GB" sz="1400" b="0" i="0" dirty="0">
                <a:solidFill>
                  <a:srgbClr val="494949"/>
                </a:solidFill>
                <a:effectLst/>
              </a:rPr>
              <a:t>, rather than starting a project with a theory as a foundation. For example, which features drive ML classification in a historical dataset?</a:t>
            </a:r>
            <a:endParaRPr lang="en-US" sz="1400" dirty="0"/>
          </a:p>
          <a:p>
            <a:pPr marL="285750"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056529" y="2304172"/>
              <a:ext cx="105065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6759617" y="190924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61930" y="1339070"/>
              <a:ext cx="2194820" cy="465602"/>
            </a:xfrm>
            <a:prstGeom prst="accentCallout2">
              <a:avLst>
                <a:gd name="adj1" fmla="val 18750"/>
                <a:gd name="adj2" fmla="val 105329"/>
                <a:gd name="adj3" fmla="val 54801"/>
                <a:gd name="adj4" fmla="val 115327"/>
                <a:gd name="adj5" fmla="val 52351"/>
                <a:gd name="adj6" fmla="val 273494"/>
              </a:avLst>
            </a:prstGeom>
            <a:solidFill>
              <a:srgbClr val="FF0000">
                <a:alpha val="50000"/>
              </a:srgbClr>
            </a:solidFill>
            <a:ln w="28575">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0" y="1995509"/>
              <a:ext cx="2194816" cy="465602"/>
            </a:xfrm>
            <a:prstGeom prst="accentCallout2">
              <a:avLst>
                <a:gd name="adj1" fmla="val 18750"/>
                <a:gd name="adj2" fmla="val 105329"/>
                <a:gd name="adj3" fmla="val 54801"/>
                <a:gd name="adj4" fmla="val 115327"/>
                <a:gd name="adj5" fmla="val 44359"/>
                <a:gd name="adj6" fmla="val 233162"/>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
        <p:nvSpPr>
          <p:cNvPr id="27" name="TextBox 26">
            <a:extLst>
              <a:ext uri="{FF2B5EF4-FFF2-40B4-BE49-F238E27FC236}">
                <a16:creationId xmlns:a16="http://schemas.microsoft.com/office/drawing/2014/main" id="{F3941900-A0A2-4C34-89DC-6A4D65EA87EB}"/>
              </a:ext>
            </a:extLst>
          </p:cNvPr>
          <p:cNvSpPr txBox="1"/>
          <p:nvPr/>
        </p:nvSpPr>
        <p:spPr>
          <a:xfrm>
            <a:off x="15591" y="1310242"/>
            <a:ext cx="4927345" cy="738664"/>
          </a:xfrm>
          <a:prstGeom prst="rect">
            <a:avLst/>
          </a:prstGeom>
          <a:noFill/>
        </p:spPr>
        <p:txBody>
          <a:bodyPr wrap="square">
            <a:spAutoFit/>
          </a:bodyPr>
          <a:lstStyle/>
          <a:p>
            <a:r>
              <a:rPr lang="en-GB" sz="1400" b="0" i="1" dirty="0">
                <a:solidFill>
                  <a:srgbClr val="494949"/>
                </a:solidFill>
                <a:effectLst/>
              </a:rPr>
              <a:t>An ML archival research strategy draws from information that already exists, and meaning is then established through a review of this existing data.</a:t>
            </a:r>
            <a:endParaRPr lang="en-IE" sz="1400" i="1" dirty="0"/>
          </a:p>
        </p:txBody>
      </p:sp>
    </p:spTree>
    <p:extLst>
      <p:ext uri="{BB962C8B-B14F-4D97-AF65-F5344CB8AC3E}">
        <p14:creationId xmlns:p14="http://schemas.microsoft.com/office/powerpoint/2010/main" val="1976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L3: Strategy: How to collect the data? There are many sources of suitable secondary DS datasets published by;</a:t>
            </a:r>
          </a:p>
          <a:p>
            <a:pPr marL="742950" lvl="1" indent="-285750">
              <a:buFont typeface="Arial" panose="020B0604020202020204" pitchFamily="34" charset="0"/>
              <a:buChar char="•"/>
            </a:pPr>
            <a:r>
              <a:rPr lang="en-IE" sz="1200" i="0" dirty="0">
                <a:solidFill>
                  <a:srgbClr val="494949"/>
                </a:solidFill>
                <a:effectLst/>
              </a:rPr>
              <a:t>Government Depts</a:t>
            </a:r>
          </a:p>
          <a:p>
            <a:pPr marL="742950" lvl="1" indent="-285750">
              <a:buFont typeface="Arial" panose="020B0604020202020204" pitchFamily="34" charset="0"/>
              <a:buChar char="•"/>
            </a:pPr>
            <a:r>
              <a:rPr lang="en-IE" sz="1200" dirty="0">
                <a:solidFill>
                  <a:srgbClr val="494949"/>
                </a:solidFill>
              </a:rPr>
              <a:t>Industry Bodies</a:t>
            </a:r>
          </a:p>
          <a:p>
            <a:pPr marL="742950" lvl="1" indent="-285750">
              <a:buFont typeface="Arial" panose="020B0604020202020204" pitchFamily="34" charset="0"/>
              <a:buChar char="•"/>
            </a:pPr>
            <a:r>
              <a:rPr lang="en-IE" sz="1200" dirty="0">
                <a:solidFill>
                  <a:srgbClr val="494949"/>
                </a:solidFill>
              </a:rPr>
              <a:t>International Agencies</a:t>
            </a:r>
          </a:p>
          <a:p>
            <a:pPr marL="742950" lvl="1" indent="-285750">
              <a:buFont typeface="Arial" panose="020B0604020202020204" pitchFamily="34" charset="0"/>
              <a:buChar char="•"/>
            </a:pPr>
            <a:r>
              <a:rPr lang="en-IE" sz="1200" i="0" dirty="0">
                <a:solidFill>
                  <a:srgbClr val="494949"/>
                </a:solidFill>
                <a:effectLst/>
              </a:rPr>
              <a:t>Aca</a:t>
            </a:r>
            <a:r>
              <a:rPr lang="en-IE" sz="1200" dirty="0">
                <a:solidFill>
                  <a:srgbClr val="494949"/>
                </a:solidFill>
              </a:rPr>
              <a:t>demia, etc.</a:t>
            </a:r>
          </a:p>
          <a:p>
            <a:pPr marL="742950" lvl="1" indent="-285750">
              <a:buFont typeface="Arial" panose="020B0604020202020204" pitchFamily="34" charset="0"/>
              <a:buChar char="•"/>
            </a:pPr>
            <a:endParaRPr lang="en-IE" i="0" dirty="0">
              <a:solidFill>
                <a:srgbClr val="494949"/>
              </a:solidFill>
              <a:effectLst/>
            </a:endParaRPr>
          </a:p>
          <a:p>
            <a:pPr marL="285750" indent="-285750">
              <a:buFont typeface="Arial" panose="020B0604020202020204" pitchFamily="34" charset="0"/>
              <a:buChar char="•"/>
            </a:pPr>
            <a:r>
              <a:rPr lang="en-US" sz="1400" dirty="0"/>
              <a:t>L4: Choices: Many DS algorithms rely exclusively on numerical data for statistical analysis. Hence, this research is largely a mono quantitative data collection approach.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L5: Time Horizons: It is common to consider ML research modelling as an exercise on high data volumes in a relatively short timeframe, and hence ‘Cross-Sectional’. However. Some ML research will utilize historical datasets with years of data on a smaller range of subjects.</a:t>
            </a: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530273" cy="4859642"/>
            <a:chOff x="1375148" y="1249328"/>
            <a:chExt cx="10198814"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85074" y="2442671"/>
              <a:ext cx="102957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336081" y="3476818"/>
              <a:ext cx="2237881" cy="365126"/>
            </a:xfrm>
            <a:prstGeom prst="accentCallout2">
              <a:avLst>
                <a:gd name="adj1" fmla="val 18750"/>
                <a:gd name="adj2" fmla="val 105329"/>
                <a:gd name="adj3" fmla="val -9140"/>
                <a:gd name="adj4" fmla="val 116244"/>
                <a:gd name="adj5" fmla="val -6261"/>
                <a:gd name="adj6" fmla="val 223996"/>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523220"/>
          </a:xfrm>
          <a:prstGeom prst="rect">
            <a:avLst/>
          </a:prstGeom>
          <a:noFill/>
        </p:spPr>
        <p:txBody>
          <a:bodyPr wrap="square" rtlCol="0">
            <a:spAutoFit/>
          </a:bodyPr>
          <a:lstStyle/>
          <a:p>
            <a:pPr algn="ctr"/>
            <a:r>
              <a:rPr lang="en-US" sz="14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393833" y="2667082"/>
            <a:ext cx="921715" cy="523220"/>
          </a:xfrm>
          <a:prstGeom prst="rect">
            <a:avLst/>
          </a:prstGeom>
          <a:noFill/>
        </p:spPr>
        <p:txBody>
          <a:bodyPr wrap="square" rtlCol="0">
            <a:spAutoFit/>
          </a:bodyPr>
          <a:lstStyle/>
          <a:p>
            <a:pPr algn="ctr">
              <a:defRPr/>
            </a:pPr>
            <a:r>
              <a:rPr lang="en-US" sz="14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228591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L6: Techniques and Procedures</a:t>
            </a:r>
            <a:r>
              <a:rPr lang="en-US" sz="1400" dirty="0"/>
              <a:t>. These are the practical steps that need to be handled in order to perform the research. The researcher now has access to historical dataset(s) and must execute an iterative process of;</a:t>
            </a:r>
          </a:p>
          <a:p>
            <a:pPr marL="742950" lvl="1" indent="-285750">
              <a:buFont typeface="Arial" panose="020B0604020202020204" pitchFamily="34" charset="0"/>
              <a:buChar char="•"/>
            </a:pPr>
            <a:r>
              <a:rPr lang="en-US" sz="1200" dirty="0"/>
              <a:t>Data sampling</a:t>
            </a:r>
          </a:p>
          <a:p>
            <a:pPr marL="742950" lvl="1" indent="-285750">
              <a:buFont typeface="Arial" panose="020B0604020202020204" pitchFamily="34" charset="0"/>
              <a:buChar char="•"/>
            </a:pPr>
            <a:r>
              <a:rPr lang="en-US" sz="1200" dirty="0"/>
              <a:t>Data cleansing</a:t>
            </a:r>
          </a:p>
          <a:p>
            <a:pPr marL="742950" lvl="1" indent="-285750">
              <a:buFont typeface="Arial" panose="020B0604020202020204" pitchFamily="34" charset="0"/>
              <a:buChar char="•"/>
            </a:pPr>
            <a:r>
              <a:rPr lang="en-US" sz="1200" dirty="0"/>
              <a:t>Data feature engineering</a:t>
            </a:r>
          </a:p>
          <a:p>
            <a:pPr marL="742950" lvl="1" indent="-285750">
              <a:buFont typeface="Arial" panose="020B0604020202020204" pitchFamily="34" charset="0"/>
              <a:buChar char="•"/>
            </a:pPr>
            <a:r>
              <a:rPr lang="en-US" sz="1200" dirty="0"/>
              <a:t>Data modelling and assessment</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r>
              <a:rPr lang="en-IE" sz="1400" dirty="0"/>
              <a:t>L6: Techniques and Procedures</a:t>
            </a:r>
            <a:r>
              <a:rPr lang="en-US" sz="1400" dirty="0"/>
              <a:t>. Tool kits for such DS ML research analysis can range from;</a:t>
            </a:r>
            <a:endParaRPr lang="en-US" sz="1200" dirty="0"/>
          </a:p>
          <a:p>
            <a:pPr marL="742950" lvl="1" indent="-285750">
              <a:buFont typeface="Arial" panose="020B0604020202020204" pitchFamily="34" charset="0"/>
              <a:buChar char="•"/>
            </a:pPr>
            <a:r>
              <a:rPr lang="en-US" sz="1200" dirty="0"/>
              <a:t>DS programming languages – such as Python or R.</a:t>
            </a:r>
          </a:p>
          <a:p>
            <a:pPr marL="742950" lvl="1" indent="-285750">
              <a:buFont typeface="Arial" panose="020B0604020202020204" pitchFamily="34" charset="0"/>
              <a:buChar char="•"/>
            </a:pPr>
            <a:r>
              <a:rPr lang="en-US" sz="1200" dirty="0"/>
              <a:t>ML development environments such as SAS EM or RapidMiner.</a:t>
            </a:r>
          </a:p>
          <a:p>
            <a:pPr marL="742950" lvl="1" indent="-285750">
              <a:buFont typeface="Arial" panose="020B0604020202020204" pitchFamily="34" charset="0"/>
              <a:buChar char="•"/>
            </a:pPr>
            <a:r>
              <a:rPr lang="en-US" sz="1200" dirty="0"/>
              <a:t>Cloud based ML development platforms such as AWS Sagemaker or AZURE ML.</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303828"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4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7999"/>
            <a:ext cx="1871760" cy="450137"/>
          </a:xfrm>
          <a:prstGeom prst="accentCallout2">
            <a:avLst>
              <a:gd name="adj1" fmla="val 18750"/>
              <a:gd name="adj2" fmla="val 105329"/>
              <a:gd name="adj3" fmla="val 22831"/>
              <a:gd name="adj4" fmla="val 384816"/>
              <a:gd name="adj5" fmla="val -348632"/>
              <a:gd name="adj6" fmla="val 410035"/>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44835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41532" y="411539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176298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Our Research Questions</a:t>
            </a:r>
          </a:p>
        </p:txBody>
      </p:sp>
      <p:sp>
        <p:nvSpPr>
          <p:cNvPr id="4" name="Text Placeholder 3"/>
          <p:cNvSpPr>
            <a:spLocks noGrp="1"/>
          </p:cNvSpPr>
          <p:nvPr>
            <p:ph type="body" sz="half" idx="2"/>
          </p:nvPr>
        </p:nvSpPr>
        <p:spPr>
          <a:xfrm>
            <a:off x="1104900" y="1600200"/>
            <a:ext cx="3396996" cy="4572000"/>
          </a:xfrm>
        </p:spPr>
        <p:txBody>
          <a:bodyPr vert="horz" lIns="0" tIns="45720" rIns="0" bIns="45720" rtlCol="0">
            <a:normAutofit/>
          </a:bodyPr>
          <a:lstStyle/>
          <a:p>
            <a:pPr marL="285750" indent="-285750">
              <a:buFont typeface="Arial" panose="020B0604020202020204" pitchFamily="34" charset="0"/>
              <a:buChar char="•"/>
            </a:pPr>
            <a:r>
              <a:rPr lang="en-US" dirty="0"/>
              <a:t>Machine Learning to predict Credit Card Fraud?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and Big Data technologies in SMART buildings?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to predict repeat criminal offenders?</a:t>
            </a:r>
          </a:p>
          <a:p>
            <a:pPr marL="285750" indent="-285750">
              <a:buFont typeface="Arial" panose="020B0604020202020204" pitchFamily="34" charset="0"/>
              <a:buChar char="•"/>
            </a:pPr>
            <a:endParaRPr lang="en-US" cap="all"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3055" r="3057" b="2"/>
          <a:stretch/>
        </p:blipFill>
        <p:spPr>
          <a:xfrm>
            <a:off x="4654671" y="1600199"/>
            <a:ext cx="6430912" cy="4572001"/>
          </a:xfrm>
          <a:noFill/>
        </p:spPr>
      </p:pic>
    </p:spTree>
    <p:extLst>
      <p:ext uri="{BB962C8B-B14F-4D97-AF65-F5344CB8AC3E}">
        <p14:creationId xmlns:p14="http://schemas.microsoft.com/office/powerpoint/2010/main" val="309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800" dirty="0"/>
              <a:t>How Can Machine Learning predict/prevent credit card fraud?</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Research</a:t>
            </a:r>
          </a:p>
        </p:txBody>
      </p:sp>
      <p:sp>
        <p:nvSpPr>
          <p:cNvPr id="4" name="Text Placeholder 3"/>
          <p:cNvSpPr>
            <a:spLocks noGrp="1"/>
          </p:cNvSpPr>
          <p:nvPr>
            <p:ph type="body" sz="half" idx="2"/>
          </p:nvPr>
        </p:nvSpPr>
        <p:spPr>
          <a:xfrm>
            <a:off x="1104899" y="1600200"/>
            <a:ext cx="4795569" cy="4572000"/>
          </a:xfrm>
        </p:spPr>
        <p:txBody>
          <a:bodyPr>
            <a:normAutofit lnSpcReduction="10000"/>
          </a:bodyPr>
          <a:lstStyle/>
          <a:p>
            <a:pPr marL="360000" indent="-285750">
              <a:lnSpc>
                <a:spcPct val="107000"/>
              </a:lnSpc>
              <a:spcBef>
                <a:spcPts val="0"/>
              </a:spcBef>
              <a:spcAft>
                <a:spcPts val="800"/>
              </a:spcAft>
              <a:buFont typeface="Arial" panose="020B0604020202020204" pitchFamily="34" charset="0"/>
              <a:buChar char="•"/>
            </a:pPr>
            <a:r>
              <a:rPr lang="en-IE" sz="1600" dirty="0">
                <a:solidFill>
                  <a:srgbClr val="000000"/>
                </a:solidFill>
                <a:effectLst/>
                <a:ea typeface="Calibri" panose="020F0502020204030204" pitchFamily="34" charset="0"/>
                <a:cs typeface="Calibri" panose="020F0502020204030204" pitchFamily="34" charset="0"/>
              </a:rPr>
              <a:t>Europe</a:t>
            </a:r>
            <a:r>
              <a:rPr lang="en-IE" sz="1600" dirty="0">
                <a:solidFill>
                  <a:srgbClr val="333333"/>
                </a:solidFill>
                <a:effectLst/>
                <a:ea typeface="Calibri" panose="020F0502020204030204" pitchFamily="34" charset="0"/>
                <a:cs typeface="Calibri" panose="020F0502020204030204" pitchFamily="34" charset="0"/>
              </a:rPr>
              <a:t> saw 17 credit cards with fraud on every 1,000 issued in 2013. By 2016, this had increased to 47 per 1,000</a:t>
            </a:r>
            <a:r>
              <a:rPr lang="en-IE" sz="1600" dirty="0">
                <a:solidFill>
                  <a:srgbClr val="333333"/>
                </a:solidFill>
                <a:ea typeface="Calibri" panose="020F0502020204030204" pitchFamily="34" charset="0"/>
                <a:cs typeface="Calibri" panose="020F0502020204030204" pitchFamily="34" charset="0"/>
              </a:rPr>
              <a:t> - </a:t>
            </a:r>
            <a:r>
              <a:rPr lang="en-IE" sz="1600" dirty="0">
                <a:solidFill>
                  <a:srgbClr val="333333"/>
                </a:solidFill>
                <a:effectLst/>
                <a:ea typeface="Calibri" panose="020F0502020204030204" pitchFamily="34" charset="0"/>
                <a:cs typeface="Calibri" panose="020F0502020204030204" pitchFamily="34" charset="0"/>
              </a:rPr>
              <a:t>an increase of 176%.</a:t>
            </a:r>
          </a:p>
          <a:p>
            <a:pPr marL="360000" indent="-285750">
              <a:lnSpc>
                <a:spcPct val="107000"/>
              </a:lnSpc>
              <a:spcBef>
                <a:spcPts val="0"/>
              </a:spcBef>
              <a:spcAft>
                <a:spcPts val="800"/>
              </a:spcAft>
              <a:buFont typeface="Arial" panose="020B0604020202020204" pitchFamily="34" charset="0"/>
              <a:buChar char="•"/>
            </a:pPr>
            <a:r>
              <a:rPr lang="en-IE" sz="1600" dirty="0">
                <a:solidFill>
                  <a:srgbClr val="333333"/>
                </a:solidFill>
                <a:effectLst/>
                <a:ea typeface="Calibri" panose="020F0502020204030204" pitchFamily="34" charset="0"/>
                <a:cs typeface="Calibri" panose="020F0502020204030204" pitchFamily="34" charset="0"/>
              </a:rPr>
              <a:t>In that year, </a:t>
            </a:r>
            <a:r>
              <a:rPr lang="en-IE" sz="1600" dirty="0">
                <a:effectLst/>
                <a:ea typeface="Calibri" panose="020F0502020204030204" pitchFamily="34" charset="0"/>
                <a:cs typeface="Times New Roman" panose="02020603050405020304" pitchFamily="18" charset="0"/>
              </a:rPr>
              <a:t>the total value of fraud for credit cards issued within the SEPA region was €1.8 billion. </a:t>
            </a:r>
          </a:p>
          <a:p>
            <a:pPr marL="360000" indent="-285750">
              <a:lnSpc>
                <a:spcPct val="107000"/>
              </a:lnSpc>
              <a:spcBef>
                <a:spcPts val="0"/>
              </a:spcBef>
              <a:spcAft>
                <a:spcPts val="800"/>
              </a:spcAft>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Many organisations have a significant base of employees devoted to fraud investigation, but the volume of transactions requires an automated response to fraud detection.</a:t>
            </a:r>
          </a:p>
          <a:p>
            <a:pPr marL="360000" indent="-285750">
              <a:lnSpc>
                <a:spcPct val="107000"/>
              </a:lnSpc>
              <a:spcBef>
                <a:spcPts val="0"/>
              </a:spcBef>
              <a:spcAft>
                <a:spcPts val="800"/>
              </a:spcAft>
              <a:buFont typeface="Arial" panose="020B0604020202020204" pitchFamily="34" charset="0"/>
              <a:buChar char="•"/>
            </a:pPr>
            <a:r>
              <a:rPr lang="en-IE" sz="1600" dirty="0">
                <a:ea typeface="Calibri" panose="020F0502020204030204" pitchFamily="34" charset="0"/>
                <a:cs typeface="Times New Roman" panose="02020603050405020304" pitchFamily="18" charset="0"/>
              </a:rPr>
              <a:t>Financial crime is a constantly evolving threat and there are many academic networks supporting research into more efficient and accurate ML models to detect CC fraud </a:t>
            </a:r>
            <a:r>
              <a:rPr lang="en-IE" sz="1200" i="1" dirty="0">
                <a:ea typeface="Calibri" panose="020F0502020204030204" pitchFamily="34" charset="0"/>
                <a:cs typeface="Times New Roman" panose="02020603050405020304" pitchFamily="18" charset="0"/>
              </a:rPr>
              <a:t>(Example: www.researchgate.net/project/Fraud-detection-with-machine-learning)</a:t>
            </a:r>
            <a:r>
              <a:rPr lang="en-IE" sz="1600" dirty="0">
                <a:ea typeface="Calibri" panose="020F0502020204030204" pitchFamily="34" charset="0"/>
                <a:cs typeface="Times New Roman" panose="02020603050405020304" pitchFamily="18" charset="0"/>
              </a:rPr>
              <a:t>.</a:t>
            </a:r>
            <a:endParaRPr lang="en-IE" sz="1600" dirty="0">
              <a:effectLst/>
              <a:ea typeface="Calibri" panose="020F0502020204030204" pitchFamily="34" charset="0"/>
              <a:cs typeface="Times New Roman" panose="02020603050405020304" pitchFamily="18" charset="0"/>
            </a:endParaRPr>
          </a:p>
        </p:txBody>
      </p:sp>
      <p:pic>
        <p:nvPicPr>
          <p:cNvPr id="8" name="Picture Placeholder 7" descr="A person writing on a chalkboard&#10;&#10;Description automatically generated with low confidence">
            <a:extLst>
              <a:ext uri="{FF2B5EF4-FFF2-40B4-BE49-F238E27FC236}">
                <a16:creationId xmlns:a16="http://schemas.microsoft.com/office/drawing/2014/main" id="{2F19A75F-03EC-4260-A954-C2C9CAD5CD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447" r="22447"/>
          <a:stretch>
            <a:fillRect/>
          </a:stretch>
        </p:blipFill>
        <p:spPr>
          <a:xfrm>
            <a:off x="6096000" y="1600199"/>
            <a:ext cx="4989582" cy="4572001"/>
          </a:xfrm>
        </p:spPr>
      </p:pic>
    </p:spTree>
    <p:extLst>
      <p:ext uri="{BB962C8B-B14F-4D97-AF65-F5344CB8AC3E}">
        <p14:creationId xmlns:p14="http://schemas.microsoft.com/office/powerpoint/2010/main" val="13710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702672633"/>
              </p:ext>
            </p:extLst>
          </p:nvPr>
        </p:nvGraphicFramePr>
        <p:xfrm>
          <a:off x="327805" y="1337094"/>
          <a:ext cx="11369614"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ackground pattern&#10;&#10;Description automatically generated">
            <a:extLst>
              <a:ext uri="{FF2B5EF4-FFF2-40B4-BE49-F238E27FC236}">
                <a16:creationId xmlns:a16="http://schemas.microsoft.com/office/drawing/2014/main" id="{2FF4A1D5-C4A5-4536-90AA-001D22CBE3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805" y="2579298"/>
            <a:ext cx="1132936" cy="84970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F4AE496-0ADA-4D5E-ADB2-129D5115C0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5955" y="2579299"/>
            <a:ext cx="1535503" cy="849702"/>
          </a:xfrm>
          <a:prstGeom prst="rect">
            <a:avLst/>
          </a:prstGeom>
        </p:spPr>
      </p:pic>
      <p:pic>
        <p:nvPicPr>
          <p:cNvPr id="9" name="Picture 8" descr="A picture containing text, indoor, file&#10;&#10;Description automatically generated">
            <a:extLst>
              <a:ext uri="{FF2B5EF4-FFF2-40B4-BE49-F238E27FC236}">
                <a16:creationId xmlns:a16="http://schemas.microsoft.com/office/drawing/2014/main" id="{0B3B3D30-B438-484A-96C0-8225E58BA4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21195" y="1337094"/>
            <a:ext cx="1143000" cy="762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2021F10C-6DEA-449C-B975-DFCEB063DB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21195" y="4059014"/>
            <a:ext cx="1143000" cy="762001"/>
          </a:xfrm>
          <a:prstGeom prst="rect">
            <a:avLst/>
          </a:prstGeom>
        </p:spPr>
      </p:pic>
    </p:spTree>
    <p:extLst>
      <p:ext uri="{BB962C8B-B14F-4D97-AF65-F5344CB8AC3E}">
        <p14:creationId xmlns:p14="http://schemas.microsoft.com/office/powerpoint/2010/main" val="186348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784</TotalTime>
  <Words>1285</Words>
  <Application>Microsoft Office PowerPoint</Application>
  <PresentationFormat>Widescreen</PresentationFormat>
  <Paragraphs>152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Euphemia</vt:lpstr>
      <vt:lpstr>Plantagenet Cherokee</vt:lpstr>
      <vt:lpstr>Wingdings</vt:lpstr>
      <vt:lpstr>Academic Literature 16x9</vt:lpstr>
      <vt:lpstr>Scientific research + Literature </vt:lpstr>
      <vt:lpstr>Common Research Methods within Data Analytics</vt:lpstr>
      <vt:lpstr>Data Science Research Method – Archival Research</vt:lpstr>
      <vt:lpstr>Data Science Research Method – Archival Research</vt:lpstr>
      <vt:lpstr>Data Science Research Method – Archival Research</vt:lpstr>
      <vt:lpstr>Our Research Questions</vt:lpstr>
      <vt:lpstr>How Can Machine Learning predict/prevent credit card fraud?</vt:lpstr>
      <vt:lpstr>Purpose of the Research</vt:lpstr>
      <vt:lpstr>Research Methodology – Improving CC Fraud Detection</vt:lpstr>
      <vt:lpstr>Research Methodology – Improving CC Fraud Detection</vt:lpstr>
      <vt:lpstr>Further Research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76</cp:revision>
  <dcterms:created xsi:type="dcterms:W3CDTF">2022-02-05T16:09:44Z</dcterms:created>
  <dcterms:modified xsi:type="dcterms:W3CDTF">2022-02-20T13:09:04Z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