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7" r:id="rId6"/>
    <p:sldId id="270" r:id="rId7"/>
    <p:sldId id="272" r:id="rId8"/>
    <p:sldId id="266" r:id="rId9"/>
    <p:sldId id="268" r:id="rId10"/>
    <p:sldId id="257" r:id="rId11"/>
    <p:sldId id="271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2-47D6-91B5-B08EA9A0F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L1: Philosophy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 custT="1"/>
      <dgm:spPr/>
      <dgm:t>
        <a:bodyPr/>
        <a:lstStyle/>
        <a:p>
          <a:r>
            <a:rPr lang="en-IE" sz="1250" b="1" dirty="0"/>
            <a:t>POSITIVISM (from Epistemology)</a:t>
          </a:r>
          <a:endParaRPr lang="en-US" sz="1250" b="1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 custT="1"/>
      <dgm:spPr/>
      <dgm:t>
        <a:bodyPr/>
        <a:lstStyle/>
        <a:p>
          <a:r>
            <a:rPr lang="en-US" sz="1250" dirty="0"/>
            <a:t>Research works with datasets of known fraud and non-fraud.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 custT="1"/>
      <dgm:spPr/>
      <dgm:t>
        <a:bodyPr/>
        <a:lstStyle/>
        <a:p>
          <a:r>
            <a:rPr lang="en-US" sz="1250" dirty="0"/>
            <a:t>The levels of historical fraud are statistically quantified.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 custT="1"/>
      <dgm:spPr/>
      <dgm:t>
        <a:bodyPr/>
        <a:lstStyle/>
        <a:p>
          <a:r>
            <a:rPr lang="en-US" sz="1250" dirty="0"/>
            <a:t>ML model testing can be replicated many times to test changes in accuracy.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L2: Approach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 custT="1"/>
      <dgm:spPr/>
      <dgm:t>
        <a:bodyPr/>
        <a:lstStyle/>
        <a:p>
          <a:r>
            <a:rPr lang="en-IE" sz="1250" b="1" dirty="0"/>
            <a:t>DEDUCTIVE</a:t>
          </a:r>
          <a:endParaRPr lang="en-US" sz="1250" b="1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 custT="1"/>
      <dgm:spPr/>
      <dgm:t>
        <a:bodyPr/>
        <a:lstStyle/>
        <a:p>
          <a:r>
            <a:rPr lang="en-US" sz="1250" dirty="0"/>
            <a:t>Research begins with the statement: ML techniques can classify a given transaction as fraud or non-fraud.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 custT="1"/>
      <dgm:spPr/>
      <dgm:t>
        <a:bodyPr/>
        <a:lstStyle/>
        <a:p>
          <a:r>
            <a:rPr lang="en-US" sz="1250" dirty="0"/>
            <a:t>Credit card transactions for a domain/period are collated and studies to find Fraud patterns.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L3: Research Strategies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 custT="1"/>
      <dgm:spPr/>
      <dgm:t>
        <a:bodyPr/>
        <a:lstStyle/>
        <a:p>
          <a:r>
            <a:rPr lang="en-US" sz="1250" b="1" dirty="0"/>
            <a:t>ARCHIVAL RESEARCH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 custT="1"/>
      <dgm:spPr/>
      <dgm:t>
        <a:bodyPr/>
        <a:lstStyle/>
        <a:p>
          <a:r>
            <a:rPr lang="en-US" sz="1250" dirty="0"/>
            <a:t>CC Fraud research frequently begins with historical datasets with known fraud patterns.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26D93F56-AD64-459D-A454-2E847E0AE5AD}">
      <dgm:prSet phldrT="[Text]" custT="1"/>
      <dgm:spPr/>
      <dgm:t>
        <a:bodyPr/>
        <a:lstStyle/>
        <a:p>
          <a:r>
            <a:rPr lang="en-US" sz="1250" dirty="0"/>
            <a:t>Certain classification algorithms can rate features in transactions to demonstrate strong fraud indicators.</a:t>
          </a:r>
        </a:p>
      </dgm:t>
    </dgm:pt>
    <dgm:pt modelId="{E06BA073-F5E8-40E1-BBF5-DFA8A607EEA9}" type="parTrans" cxnId="{FFB2A7D8-2CDC-4EA6-88FE-1D79B60EF00D}">
      <dgm:prSet/>
      <dgm:spPr/>
      <dgm:t>
        <a:bodyPr/>
        <a:lstStyle/>
        <a:p>
          <a:endParaRPr lang="en-IE"/>
        </a:p>
      </dgm:t>
    </dgm:pt>
    <dgm:pt modelId="{7BF89819-96F6-4A9C-BC11-3B6EBEEFA256}" type="sibTrans" cxnId="{FFB2A7D8-2CDC-4EA6-88FE-1D79B60EF00D}">
      <dgm:prSet/>
      <dgm:spPr/>
      <dgm:t>
        <a:bodyPr/>
        <a:lstStyle/>
        <a:p>
          <a:endParaRPr lang="en-IE"/>
        </a:p>
      </dgm:t>
    </dgm:pt>
    <dgm:pt modelId="{870940FE-9B2D-48B5-BF1C-26D4B6CE9EA3}">
      <dgm:prSet phldrT="[Text]" custT="1"/>
      <dgm:spPr/>
      <dgm:t>
        <a:bodyPr/>
        <a:lstStyle/>
        <a:p>
          <a:r>
            <a:rPr lang="en-US" sz="1250" b="1" dirty="0"/>
            <a:t>EXPERIMENT</a:t>
          </a:r>
        </a:p>
      </dgm:t>
    </dgm:pt>
    <dgm:pt modelId="{2A4D77A2-DAC1-460F-99C4-5FF218EC8E0C}" type="parTrans" cxnId="{32875C7C-9171-4099-A166-85672E852D00}">
      <dgm:prSet/>
      <dgm:spPr/>
      <dgm:t>
        <a:bodyPr/>
        <a:lstStyle/>
        <a:p>
          <a:endParaRPr lang="en-IE"/>
        </a:p>
      </dgm:t>
    </dgm:pt>
    <dgm:pt modelId="{94022A9E-D53E-46FF-8B32-7EE60DD4C942}" type="sibTrans" cxnId="{32875C7C-9171-4099-A166-85672E852D00}">
      <dgm:prSet/>
      <dgm:spPr/>
      <dgm:t>
        <a:bodyPr/>
        <a:lstStyle/>
        <a:p>
          <a:endParaRPr lang="en-IE"/>
        </a:p>
      </dgm:t>
    </dgm:pt>
    <dgm:pt modelId="{6228884D-F0B1-4AF8-AAF2-BFB01761BCE6}">
      <dgm:prSet phldrT="[Text]" custT="1"/>
      <dgm:spPr/>
      <dgm:t>
        <a:bodyPr/>
        <a:lstStyle/>
        <a:p>
          <a:r>
            <a:rPr lang="en-US" sz="1250" dirty="0"/>
            <a:t>Data scientists iterate through multiple clearly defined experiments, using different algorithms and parameters to assess accuracy.</a:t>
          </a:r>
        </a:p>
      </dgm:t>
    </dgm:pt>
    <dgm:pt modelId="{71DA794C-5F85-450E-A83A-FA6DCED22F24}" type="parTrans" cxnId="{38749AAD-83CE-43CF-A9D8-330190BFCD33}">
      <dgm:prSet/>
      <dgm:spPr/>
      <dgm:t>
        <a:bodyPr/>
        <a:lstStyle/>
        <a:p>
          <a:endParaRPr lang="en-IE"/>
        </a:p>
      </dgm:t>
    </dgm:pt>
    <dgm:pt modelId="{52DFCF56-BFBB-495D-B0E3-E325AE7F8B8B}" type="sibTrans" cxnId="{38749AAD-83CE-43CF-A9D8-330190BFCD33}">
      <dgm:prSet/>
      <dgm:spPr/>
      <dgm:t>
        <a:bodyPr/>
        <a:lstStyle/>
        <a:p>
          <a:endParaRPr lang="en-IE"/>
        </a:p>
      </dgm:t>
    </dgm:pt>
    <dgm:pt modelId="{4ECF27EC-0F57-4ACF-A31E-818259890891}">
      <dgm:prSet phldrT="[Text]" custT="1"/>
      <dgm:spPr/>
      <dgm:t>
        <a:bodyPr/>
        <a:lstStyle/>
        <a:p>
          <a:r>
            <a:rPr lang="en-US" sz="1250" b="1" dirty="0"/>
            <a:t>INDUCTIVE</a:t>
          </a:r>
        </a:p>
      </dgm:t>
    </dgm:pt>
    <dgm:pt modelId="{50AFA511-20CB-4127-9DF2-F1A41CD8C1F7}" type="parTrans" cxnId="{5A2F163E-88A5-41C3-B568-9F91E471C5CC}">
      <dgm:prSet/>
      <dgm:spPr/>
      <dgm:t>
        <a:bodyPr/>
        <a:lstStyle/>
        <a:p>
          <a:endParaRPr lang="en-IE"/>
        </a:p>
      </dgm:t>
    </dgm:pt>
    <dgm:pt modelId="{176E0529-0AB0-4A29-9434-6B366E1735C2}" type="sibTrans" cxnId="{5A2F163E-88A5-41C3-B568-9F91E471C5CC}">
      <dgm:prSet/>
      <dgm:spPr/>
      <dgm:t>
        <a:bodyPr/>
        <a:lstStyle/>
        <a:p>
          <a:endParaRPr lang="en-IE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3" custScaleY="46807" custLinFactNeighborY="-2559"/>
      <dgm:spPr/>
    </dgm:pt>
    <dgm:pt modelId="{187D4E8C-5C91-4D00-870C-2C45D4EA263C}" type="pres">
      <dgm:prSet presAssocID="{B4F1B46E-22B2-4721-950C-8704487586DC}" presName="firstChildTx" presStyleLbl="bgAccFollowNode1" presStyleIdx="0" presStyleCnt="13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3" custLinFactNeighborY="-2559"/>
      <dgm:spPr/>
    </dgm:pt>
    <dgm:pt modelId="{4AE7D907-B6F4-4647-AB3F-ABE94C438AE8}" type="pres">
      <dgm:prSet presAssocID="{F9D46839-CD06-4669-AAE4-4D1E9AFEDA78}" presName="childTx" presStyleLbl="bgAccFollowNode1" presStyleIdx="1" presStyleCnt="13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3" custLinFactNeighborY="-2559"/>
      <dgm:spPr/>
    </dgm:pt>
    <dgm:pt modelId="{D685DD23-B321-4B5E-842F-394CB33239FA}" type="pres">
      <dgm:prSet presAssocID="{7CB6360B-4022-4E96-922B-A12DE0E2A39F}" presName="childTx" presStyleLbl="bgAccFollowNode1" presStyleIdx="2" presStyleCnt="13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3" custLinFactNeighborY="-2559"/>
      <dgm:spPr/>
    </dgm:pt>
    <dgm:pt modelId="{3EBE42F0-6491-49CC-95DC-985BA00CD458}" type="pres">
      <dgm:prSet presAssocID="{70879558-61CA-4CCD-B2D6-5349B01EF337}" presName="childTx" presStyleLbl="bgAccFollowNode1" presStyleIdx="3" presStyleCnt="13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3" custScaleY="49406"/>
      <dgm:spPr/>
    </dgm:pt>
    <dgm:pt modelId="{10C9E3CF-3A8F-4100-8ACD-91E2373197A2}" type="pres">
      <dgm:prSet presAssocID="{F2881FB1-6580-4F21-A283-BFAA6F91D5D2}" presName="firstChildTx" presStyleLbl="bgAccFollowNode1" presStyleIdx="4" presStyleCnt="13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3" custLinFactNeighborY="-2559"/>
      <dgm:spPr/>
    </dgm:pt>
    <dgm:pt modelId="{B12AEB83-0A64-4B36-BF01-B2F834861BAA}" type="pres">
      <dgm:prSet presAssocID="{29E78340-8EBE-415C-B973-78A91A054B9C}" presName="childTx" presStyleLbl="bgAccFollowNode1" presStyleIdx="5" presStyleCnt="13">
        <dgm:presLayoutVars>
          <dgm:bulletEnabled val="1"/>
        </dgm:presLayoutVars>
      </dgm:prSet>
      <dgm:spPr/>
    </dgm:pt>
    <dgm:pt modelId="{9B8EE746-E9A5-4DC8-8ACA-6C3B0943D52D}" type="pres">
      <dgm:prSet presAssocID="{4ECF27EC-0F57-4ACF-A31E-818259890891}" presName="comp" presStyleCnt="0"/>
      <dgm:spPr/>
    </dgm:pt>
    <dgm:pt modelId="{972A10CF-0115-4D4B-B023-6D68DDF4DE3D}" type="pres">
      <dgm:prSet presAssocID="{4ECF27EC-0F57-4ACF-A31E-818259890891}" presName="child" presStyleLbl="bgAccFollowNode1" presStyleIdx="6" presStyleCnt="13" custScaleY="49691" custLinFactNeighborY="-2163"/>
      <dgm:spPr/>
    </dgm:pt>
    <dgm:pt modelId="{8094756E-42CD-4043-BED0-73C5C56A484B}" type="pres">
      <dgm:prSet presAssocID="{4ECF27EC-0F57-4ACF-A31E-818259890891}" presName="childTx" presStyleLbl="bgAccFollowNode1" presStyleIdx="6" presStyleCnt="13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7" presStyleCnt="13" custLinFactNeighborY="-2559"/>
      <dgm:spPr/>
    </dgm:pt>
    <dgm:pt modelId="{E1767793-EDD5-4203-A612-8120A71CA906}" type="pres">
      <dgm:prSet presAssocID="{8321AB85-EA8C-4958-B404-B4C118CB3C18}" presName="childTx" presStyleLbl="bgAccFollowNode1" presStyleIdx="7" presStyleCnt="13">
        <dgm:presLayoutVars>
          <dgm:bulletEnabled val="1"/>
        </dgm:presLayoutVars>
      </dgm:prSet>
      <dgm:spPr/>
    </dgm:pt>
    <dgm:pt modelId="{CD9453B6-7DF9-461C-A729-2A76924B180F}" type="pres">
      <dgm:prSet presAssocID="{26D93F56-AD64-459D-A454-2E847E0AE5AD}" presName="comp" presStyleCnt="0"/>
      <dgm:spPr/>
    </dgm:pt>
    <dgm:pt modelId="{C2FA5ED9-6193-4272-AE12-125169DCCBBD}" type="pres">
      <dgm:prSet presAssocID="{26D93F56-AD64-459D-A454-2E847E0AE5AD}" presName="child" presStyleLbl="bgAccFollowNode1" presStyleIdx="8" presStyleCnt="13" custScaleY="124021" custLinFactNeighborY="-2559"/>
      <dgm:spPr/>
    </dgm:pt>
    <dgm:pt modelId="{C502B76B-48AF-469D-B6AC-E487DC04AD5E}" type="pres">
      <dgm:prSet presAssocID="{26D93F56-AD64-459D-A454-2E847E0AE5AD}" presName="childTx" presStyleLbl="bgAccFollowNode1" presStyleIdx="8" presStyleCnt="13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9" presStyleCnt="13" custScaleY="46592"/>
      <dgm:spPr/>
    </dgm:pt>
    <dgm:pt modelId="{F8977219-728E-448F-AE8B-46B14F4F17DE}" type="pres">
      <dgm:prSet presAssocID="{6352CA33-6755-44BE-808F-400DA4CF80A7}" presName="firstChildTx" presStyleLbl="bgAccFollowNode1" presStyleIdx="9" presStyleCnt="13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10" presStyleCnt="13"/>
      <dgm:spPr/>
    </dgm:pt>
    <dgm:pt modelId="{96624143-7928-48E9-817F-BC4A07250C32}" type="pres">
      <dgm:prSet presAssocID="{3D5CDB25-F8FA-444B-8D4A-1D29D0CBA282}" presName="childTx" presStyleLbl="bgAccFollowNode1" presStyleIdx="10" presStyleCnt="13">
        <dgm:presLayoutVars>
          <dgm:bulletEnabled val="1"/>
        </dgm:presLayoutVars>
      </dgm:prSet>
      <dgm:spPr/>
    </dgm:pt>
    <dgm:pt modelId="{82602046-1952-4D45-A6EE-0BF451CD61DD}" type="pres">
      <dgm:prSet presAssocID="{870940FE-9B2D-48B5-BF1C-26D4B6CE9EA3}" presName="comp" presStyleCnt="0"/>
      <dgm:spPr/>
    </dgm:pt>
    <dgm:pt modelId="{2C25B9A8-296C-4B38-B2D5-77934B9B3D6F}" type="pres">
      <dgm:prSet presAssocID="{870940FE-9B2D-48B5-BF1C-26D4B6CE9EA3}" presName="child" presStyleLbl="bgAccFollowNode1" presStyleIdx="11" presStyleCnt="13" custScaleY="53039"/>
      <dgm:spPr/>
    </dgm:pt>
    <dgm:pt modelId="{AC6748CF-2E6E-4F6D-AD83-272912B7C127}" type="pres">
      <dgm:prSet presAssocID="{870940FE-9B2D-48B5-BF1C-26D4B6CE9EA3}" presName="childTx" presStyleLbl="bgAccFollowNode1" presStyleIdx="11" presStyleCnt="13">
        <dgm:presLayoutVars>
          <dgm:bulletEnabled val="1"/>
        </dgm:presLayoutVars>
      </dgm:prSet>
      <dgm:spPr/>
    </dgm:pt>
    <dgm:pt modelId="{0B71BEAF-42DC-4E15-8C9E-7146C8C0AA10}" type="pres">
      <dgm:prSet presAssocID="{6228884D-F0B1-4AF8-AAF2-BFB01761BCE6}" presName="comp" presStyleCnt="0"/>
      <dgm:spPr/>
    </dgm:pt>
    <dgm:pt modelId="{92809064-2543-4FD9-BF7E-6960E0917672}" type="pres">
      <dgm:prSet presAssocID="{6228884D-F0B1-4AF8-AAF2-BFB01761BCE6}" presName="child" presStyleLbl="bgAccFollowNode1" presStyleIdx="12" presStyleCnt="13" custScaleY="147030" custLinFactNeighborX="55" custLinFactNeighborY="83"/>
      <dgm:spPr/>
    </dgm:pt>
    <dgm:pt modelId="{E18AA0DC-13CE-4E93-AFA1-C31FD0744A32}" type="pres">
      <dgm:prSet presAssocID="{6228884D-F0B1-4AF8-AAF2-BFB01761BCE6}" presName="childTx" presStyleLbl="bgAccFollowNode1" presStyleIdx="12" presStyleCnt="13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15D77526-1F81-4812-9780-166F022BA1C8}" type="presOf" srcId="{4ECF27EC-0F57-4ACF-A31E-818259890891}" destId="{8094756E-42CD-4043-BED0-73C5C56A484B}" srcOrd="1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5A2F163E-88A5-41C3-B568-9F91E471C5CC}" srcId="{F2881FB1-6580-4F21-A283-BFAA6F91D5D2}" destId="{4ECF27EC-0F57-4ACF-A31E-818259890891}" srcOrd="2" destOrd="0" parTransId="{50AFA511-20CB-4127-9DF2-F1A41CD8C1F7}" sibTransId="{176E0529-0AB0-4A29-9434-6B366E1735C2}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7D4F844-BE7A-4D75-A197-ABD6C68C8BD3}" type="presOf" srcId="{6228884D-F0B1-4AF8-AAF2-BFB01761BCE6}" destId="{E18AA0DC-13CE-4E93-AFA1-C31FD0744A32}" srcOrd="1" destOrd="0" presId="urn:microsoft.com/office/officeart/2005/8/layout/hList9"/>
    <dgm:cxn modelId="{D06AF44B-702B-4E85-A941-CB8FAB7CF7D6}" type="presOf" srcId="{870940FE-9B2D-48B5-BF1C-26D4B6CE9EA3}" destId="{2C25B9A8-296C-4B38-B2D5-77934B9B3D6F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E00C3D6F-034C-453C-A64A-4B6B6A9BCC81}" type="presOf" srcId="{26D93F56-AD64-459D-A454-2E847E0AE5AD}" destId="{C2FA5ED9-6193-4272-AE12-125169DCCBBD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E5DE3475-3F25-4E1E-A4B4-F7DABB94C443}" type="presOf" srcId="{26D93F56-AD64-459D-A454-2E847E0AE5AD}" destId="{C502B76B-48AF-469D-B6AC-E487DC04AD5E}" srcOrd="1" destOrd="0" presId="urn:microsoft.com/office/officeart/2005/8/layout/hList9"/>
    <dgm:cxn modelId="{129AEA77-5D2A-49D4-956D-99009974B6C5}" srcId="{F2881FB1-6580-4F21-A283-BFAA6F91D5D2}" destId="{8321AB85-EA8C-4958-B404-B4C118CB3C18}" srcOrd="3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32875C7C-9171-4099-A166-85672E852D00}" srcId="{6352CA33-6755-44BE-808F-400DA4CF80A7}" destId="{870940FE-9B2D-48B5-BF1C-26D4B6CE9EA3}" srcOrd="2" destOrd="0" parTransId="{2A4D77A2-DAC1-460F-99C4-5FF218EC8E0C}" sibTransId="{94022A9E-D53E-46FF-8B32-7EE60DD4C942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0068E78F-6D7A-4C13-9A78-4FD912AF8EB2}" type="presOf" srcId="{6228884D-F0B1-4AF8-AAF2-BFB01761BCE6}" destId="{92809064-2543-4FD9-BF7E-6960E091767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8749AAD-83CE-43CF-A9D8-330190BFCD33}" srcId="{6352CA33-6755-44BE-808F-400DA4CF80A7}" destId="{6228884D-F0B1-4AF8-AAF2-BFB01761BCE6}" srcOrd="3" destOrd="0" parTransId="{71DA794C-5F85-450E-A83A-FA6DCED22F24}" sibTransId="{52DFCF56-BFBB-495D-B0E3-E325AE7F8B8B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CD7601BE-AB8E-445B-845D-A8C4A33727F8}" type="presOf" srcId="{4ECF27EC-0F57-4ACF-A31E-818259890891}" destId="{972A10CF-0115-4D4B-B023-6D68DDF4DE3D}" srcOrd="0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8B101FC2-2ADA-4F97-9F50-0384A77BA75A}" type="presOf" srcId="{870940FE-9B2D-48B5-BF1C-26D4B6CE9EA3}" destId="{AC6748CF-2E6E-4F6D-AD83-272912B7C12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FFB2A7D8-2CDC-4EA6-88FE-1D79B60EF00D}" srcId="{F2881FB1-6580-4F21-A283-BFAA6F91D5D2}" destId="{26D93F56-AD64-459D-A454-2E847E0AE5AD}" srcOrd="4" destOrd="0" parTransId="{E06BA073-F5E8-40E1-BBF5-DFA8A607EEA9}" sibTransId="{7BF89819-96F6-4A9C-BC11-3B6EBEEFA256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A0FFD94-F4EF-4DEE-ACB1-E745729EB18B}" type="presParOf" srcId="{6E53DEF7-499E-42EE-802D-59B2F8915392}" destId="{9B8EE746-E9A5-4DC8-8ACA-6C3B0943D52D}" srcOrd="3" destOrd="0" presId="urn:microsoft.com/office/officeart/2005/8/layout/hList9"/>
    <dgm:cxn modelId="{C051A2EB-51CE-486D-BC6E-3C91AFDC0261}" type="presParOf" srcId="{9B8EE746-E9A5-4DC8-8ACA-6C3B0943D52D}" destId="{972A10CF-0115-4D4B-B023-6D68DDF4DE3D}" srcOrd="0" destOrd="0" presId="urn:microsoft.com/office/officeart/2005/8/layout/hList9"/>
    <dgm:cxn modelId="{DE71F8E8-C06A-46D0-AE96-4CFA3B714CA0}" type="presParOf" srcId="{9B8EE746-E9A5-4DC8-8ACA-6C3B0943D52D}" destId="{8094756E-42CD-4043-BED0-73C5C56A484B}" srcOrd="1" destOrd="0" presId="urn:microsoft.com/office/officeart/2005/8/layout/hList9"/>
    <dgm:cxn modelId="{32E6E4AD-0BFD-4285-AC4A-131E4A0904F2}" type="presParOf" srcId="{6E53DEF7-499E-42EE-802D-59B2F8915392}" destId="{3055F178-D8CA-413A-99F2-20C8231C0651}" srcOrd="4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BEB6D2F7-BA85-402F-969C-FCD0964553AF}" type="presParOf" srcId="{6E53DEF7-499E-42EE-802D-59B2F8915392}" destId="{CD9453B6-7DF9-461C-A729-2A76924B180F}" srcOrd="5" destOrd="0" presId="urn:microsoft.com/office/officeart/2005/8/layout/hList9"/>
    <dgm:cxn modelId="{D9D062BD-B709-4391-955F-7496A5AAB9EC}" type="presParOf" srcId="{CD9453B6-7DF9-461C-A729-2A76924B180F}" destId="{C2FA5ED9-6193-4272-AE12-125169DCCBBD}" srcOrd="0" destOrd="0" presId="urn:microsoft.com/office/officeart/2005/8/layout/hList9"/>
    <dgm:cxn modelId="{6B0FEA24-84EA-40CD-8B8F-C3CEDDED6A16}" type="presParOf" srcId="{CD9453B6-7DF9-461C-A729-2A76924B180F}" destId="{C502B76B-48AF-469D-B6AC-E487DC04AD5E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7AE9F846-35F0-4965-A50D-E846F437A4D3}" type="presParOf" srcId="{7B0C2EAE-70CB-4160-863D-210C3C66D5FD}" destId="{82602046-1952-4D45-A6EE-0BF451CD61DD}" srcOrd="3" destOrd="0" presId="urn:microsoft.com/office/officeart/2005/8/layout/hList9"/>
    <dgm:cxn modelId="{3263D6B8-CDAA-4424-8A86-7B89CC138725}" type="presParOf" srcId="{82602046-1952-4D45-A6EE-0BF451CD61DD}" destId="{2C25B9A8-296C-4B38-B2D5-77934B9B3D6F}" srcOrd="0" destOrd="0" presId="urn:microsoft.com/office/officeart/2005/8/layout/hList9"/>
    <dgm:cxn modelId="{E0852AD5-F1B4-4C1F-A299-C3C5AF243896}" type="presParOf" srcId="{82602046-1952-4D45-A6EE-0BF451CD61DD}" destId="{AC6748CF-2E6E-4F6D-AD83-272912B7C127}" srcOrd="1" destOrd="0" presId="urn:microsoft.com/office/officeart/2005/8/layout/hList9"/>
    <dgm:cxn modelId="{9E83DAC9-9CBE-4AE0-847D-8808BF7F1C9D}" type="presParOf" srcId="{7B0C2EAE-70CB-4160-863D-210C3C66D5FD}" destId="{0B71BEAF-42DC-4E15-8C9E-7146C8C0AA10}" srcOrd="4" destOrd="0" presId="urn:microsoft.com/office/officeart/2005/8/layout/hList9"/>
    <dgm:cxn modelId="{C50AF402-AC7F-4F91-9ECC-C1F8B6B71CDD}" type="presParOf" srcId="{0B71BEAF-42DC-4E15-8C9E-7146C8C0AA10}" destId="{92809064-2543-4FD9-BF7E-6960E0917672}" srcOrd="0" destOrd="0" presId="urn:microsoft.com/office/officeart/2005/8/layout/hList9"/>
    <dgm:cxn modelId="{75DCDE8F-D83C-4477-85E3-4BED4E3DB2A3}" type="presParOf" srcId="{0B71BEAF-42DC-4E15-8C9E-7146C8C0AA10}" destId="{E18AA0DC-13CE-4E93-AFA1-C31FD0744A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L4: Choices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 custT="1"/>
      <dgm:spPr/>
      <dgm:t>
        <a:bodyPr/>
        <a:lstStyle/>
        <a:p>
          <a:r>
            <a:rPr lang="en-IE" sz="1250" b="1" dirty="0"/>
            <a:t>QUANTITATIVE MONO-METHOD</a:t>
          </a:r>
          <a:endParaRPr lang="en-US" sz="1250" b="1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 custT="1"/>
      <dgm:spPr/>
      <dgm:t>
        <a:bodyPr/>
        <a:lstStyle/>
        <a:p>
          <a:r>
            <a:rPr lang="en-US" sz="1250" dirty="0"/>
            <a:t>The financial transaction data used in Fraud research is a collection of statistical features.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 custT="1"/>
      <dgm:spPr/>
      <dgm:t>
        <a:bodyPr/>
        <a:lstStyle/>
        <a:p>
          <a:r>
            <a:rPr lang="en-US" sz="1250" dirty="0"/>
            <a:t>When categorical descriptions are captured, they are usually converted </a:t>
          </a:r>
          <a:r>
            <a:rPr lang="en-US" sz="1250" dirty="0" err="1"/>
            <a:t>ti</a:t>
          </a:r>
          <a:r>
            <a:rPr lang="en-US" sz="1250" dirty="0"/>
            <a:t> numerical values.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 custT="1"/>
      <dgm:spPr/>
      <dgm:t>
        <a:bodyPr/>
        <a:lstStyle/>
        <a:p>
          <a:r>
            <a:rPr lang="en-US" sz="1250" dirty="0"/>
            <a:t>General text narratives on the transaction are not processed by Classification algorithms.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L5: Time Horizons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 custT="1"/>
      <dgm:spPr/>
      <dgm:t>
        <a:bodyPr/>
        <a:lstStyle/>
        <a:p>
          <a:r>
            <a:rPr lang="en-IE" sz="1250" b="1" dirty="0"/>
            <a:t>CROSS-SECTIONAL</a:t>
          </a:r>
          <a:endParaRPr lang="en-US" sz="1250" b="1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 custT="1"/>
      <dgm:spPr/>
      <dgm:t>
        <a:bodyPr/>
        <a:lstStyle/>
        <a:p>
          <a:r>
            <a:rPr lang="en-US" sz="1250" dirty="0"/>
            <a:t>The ULB dataset, which is used in several Kaggle projects, is 290K transaction recorded over one month (Sept 2013).</a:t>
          </a:r>
          <a:r>
            <a:rPr lang="en-US" sz="1200" baseline="30000" dirty="0"/>
            <a:t>[1]</a:t>
          </a:r>
          <a:endParaRPr lang="en-US" sz="1250" baseline="30000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 custT="1"/>
      <dgm:spPr/>
      <dgm:t>
        <a:bodyPr/>
        <a:lstStyle/>
        <a:p>
          <a:r>
            <a:rPr lang="en-US" sz="1250" b="1" dirty="0"/>
            <a:t>LONGITUDINAL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L6: Techniques and Procedures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 custT="1"/>
      <dgm:spPr/>
      <dgm:t>
        <a:bodyPr/>
        <a:lstStyle/>
        <a:p>
          <a:r>
            <a:rPr lang="en-US" sz="1250" b="1" dirty="0"/>
            <a:t>METHODS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 custT="1"/>
      <dgm:spPr/>
      <dgm:t>
        <a:bodyPr/>
        <a:lstStyle/>
        <a:p>
          <a:r>
            <a:rPr lang="en-US" sz="1250" dirty="0"/>
            <a:t>Access FS Industry or Gov data on Financial Crime. </a:t>
          </a:r>
        </a:p>
        <a:p>
          <a:r>
            <a:rPr lang="en-US" sz="1250" dirty="0"/>
            <a:t>Examples: </a:t>
          </a:r>
          <a:r>
            <a:rPr lang="en-IE" sz="1250" dirty="0"/>
            <a:t>MLG in Belgium, </a:t>
          </a:r>
          <a:r>
            <a:rPr lang="en-IE" sz="1250" dirty="0" err="1"/>
            <a:t>PagSecuro</a:t>
          </a:r>
          <a:r>
            <a:rPr lang="en-IE" sz="1250" dirty="0"/>
            <a:t> in Brazil. </a:t>
          </a:r>
          <a:endParaRPr lang="en-US" sz="1250" dirty="0"/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26D93F56-AD64-459D-A454-2E847E0AE5AD}">
      <dgm:prSet phldrT="[Text]" custT="1"/>
      <dgm:spPr/>
      <dgm:t>
        <a:bodyPr/>
        <a:lstStyle/>
        <a:p>
          <a:r>
            <a:rPr lang="en-US" sz="1250" dirty="0"/>
            <a:t>There are published research articles that have used datasets with a transaction window of 18+ months, with ~50M+ transactions.</a:t>
          </a:r>
          <a:r>
            <a:rPr lang="en-US" sz="1250" baseline="30000" dirty="0"/>
            <a:t>[2][3]</a:t>
          </a:r>
        </a:p>
      </dgm:t>
    </dgm:pt>
    <dgm:pt modelId="{E06BA073-F5E8-40E1-BBF5-DFA8A607EEA9}" type="parTrans" cxnId="{FFB2A7D8-2CDC-4EA6-88FE-1D79B60EF00D}">
      <dgm:prSet/>
      <dgm:spPr/>
      <dgm:t>
        <a:bodyPr/>
        <a:lstStyle/>
        <a:p>
          <a:endParaRPr lang="en-IE"/>
        </a:p>
      </dgm:t>
    </dgm:pt>
    <dgm:pt modelId="{7BF89819-96F6-4A9C-BC11-3B6EBEEFA256}" type="sibTrans" cxnId="{FFB2A7D8-2CDC-4EA6-88FE-1D79B60EF00D}">
      <dgm:prSet/>
      <dgm:spPr/>
      <dgm:t>
        <a:bodyPr/>
        <a:lstStyle/>
        <a:p>
          <a:endParaRPr lang="en-IE"/>
        </a:p>
      </dgm:t>
    </dgm:pt>
    <dgm:pt modelId="{870940FE-9B2D-48B5-BF1C-26D4B6CE9EA3}">
      <dgm:prSet phldrT="[Text]" custT="1"/>
      <dgm:spPr/>
      <dgm:t>
        <a:bodyPr/>
        <a:lstStyle/>
        <a:p>
          <a:r>
            <a:rPr lang="en-US" sz="1250" b="1" dirty="0"/>
            <a:t>TOOLS + ANALYSIS</a:t>
          </a:r>
        </a:p>
      </dgm:t>
    </dgm:pt>
    <dgm:pt modelId="{2A4D77A2-DAC1-460F-99C4-5FF218EC8E0C}" type="parTrans" cxnId="{32875C7C-9171-4099-A166-85672E852D00}">
      <dgm:prSet/>
      <dgm:spPr/>
      <dgm:t>
        <a:bodyPr/>
        <a:lstStyle/>
        <a:p>
          <a:endParaRPr lang="en-IE"/>
        </a:p>
      </dgm:t>
    </dgm:pt>
    <dgm:pt modelId="{94022A9E-D53E-46FF-8B32-7EE60DD4C942}" type="sibTrans" cxnId="{32875C7C-9171-4099-A166-85672E852D00}">
      <dgm:prSet/>
      <dgm:spPr/>
      <dgm:t>
        <a:bodyPr/>
        <a:lstStyle/>
        <a:p>
          <a:endParaRPr lang="en-IE"/>
        </a:p>
      </dgm:t>
    </dgm:pt>
    <dgm:pt modelId="{6228884D-F0B1-4AF8-AAF2-BFB01761BCE6}">
      <dgm:prSet phldrT="[Text]" custT="1"/>
      <dgm:spPr/>
      <dgm:t>
        <a:bodyPr/>
        <a:lstStyle/>
        <a:p>
          <a:r>
            <a:rPr lang="en-US" sz="1250" dirty="0"/>
            <a:t>ML Development environments to run Classification Models with algorithms such as Isolation Forest for anomaly detection.</a:t>
          </a:r>
        </a:p>
        <a:p>
          <a:r>
            <a:rPr lang="en-US" sz="1250" dirty="0"/>
            <a:t>- AWS </a:t>
          </a:r>
          <a:r>
            <a:rPr lang="en-US" sz="1250" dirty="0" err="1"/>
            <a:t>Sagemaker</a:t>
          </a:r>
          <a:endParaRPr lang="en-US" sz="1250" dirty="0"/>
        </a:p>
        <a:p>
          <a:r>
            <a:rPr lang="en-US" sz="1250" dirty="0"/>
            <a:t>- AZURE ML Studio etc.</a:t>
          </a:r>
        </a:p>
      </dgm:t>
    </dgm:pt>
    <dgm:pt modelId="{71DA794C-5F85-450E-A83A-FA6DCED22F24}" type="parTrans" cxnId="{38749AAD-83CE-43CF-A9D8-330190BFCD33}">
      <dgm:prSet/>
      <dgm:spPr/>
      <dgm:t>
        <a:bodyPr/>
        <a:lstStyle/>
        <a:p>
          <a:endParaRPr lang="en-IE"/>
        </a:p>
      </dgm:t>
    </dgm:pt>
    <dgm:pt modelId="{52DFCF56-BFBB-495D-B0E3-E325AE7F8B8B}" type="sibTrans" cxnId="{38749AAD-83CE-43CF-A9D8-330190BFCD33}">
      <dgm:prSet/>
      <dgm:spPr/>
      <dgm:t>
        <a:bodyPr/>
        <a:lstStyle/>
        <a:p>
          <a:endParaRPr lang="en-IE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2" custScaleY="46807" custLinFactNeighborY="-2559"/>
      <dgm:spPr/>
    </dgm:pt>
    <dgm:pt modelId="{187D4E8C-5C91-4D00-870C-2C45D4EA263C}" type="pres">
      <dgm:prSet presAssocID="{B4F1B46E-22B2-4721-950C-8704487586DC}" presName="firstChildTx" presStyleLbl="bgAccFollowNode1" presStyleIdx="0" presStyleCnt="12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2" custScaleY="83259" custLinFactNeighborY="-2559"/>
      <dgm:spPr/>
    </dgm:pt>
    <dgm:pt modelId="{4AE7D907-B6F4-4647-AB3F-ABE94C438AE8}" type="pres">
      <dgm:prSet presAssocID="{F9D46839-CD06-4669-AAE4-4D1E9AFEDA78}" presName="childTx" presStyleLbl="bgAccFollowNode1" presStyleIdx="1" presStyleCnt="12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2" custLinFactNeighborY="-2559"/>
      <dgm:spPr/>
    </dgm:pt>
    <dgm:pt modelId="{D685DD23-B321-4B5E-842F-394CB33239FA}" type="pres">
      <dgm:prSet presAssocID="{7CB6360B-4022-4E96-922B-A12DE0E2A39F}" presName="childTx" presStyleLbl="bgAccFollowNode1" presStyleIdx="2" presStyleCnt="12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2" custLinFactNeighborY="-2559"/>
      <dgm:spPr/>
    </dgm:pt>
    <dgm:pt modelId="{3EBE42F0-6491-49CC-95DC-985BA00CD458}" type="pres">
      <dgm:prSet presAssocID="{70879558-61CA-4CCD-B2D6-5349B01EF337}" presName="childTx" presStyleLbl="bgAccFollowNode1" presStyleIdx="3" presStyleCnt="12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2" custScaleY="49406"/>
      <dgm:spPr/>
    </dgm:pt>
    <dgm:pt modelId="{10C9E3CF-3A8F-4100-8ACD-91E2373197A2}" type="pres">
      <dgm:prSet presAssocID="{F2881FB1-6580-4F21-A283-BFAA6F91D5D2}" presName="firstChildTx" presStyleLbl="bgAccFollowNode1" presStyleIdx="4" presStyleCnt="12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2" custLinFactNeighborY="-2559"/>
      <dgm:spPr/>
    </dgm:pt>
    <dgm:pt modelId="{B12AEB83-0A64-4B36-BF01-B2F834861BAA}" type="pres">
      <dgm:prSet presAssocID="{29E78340-8EBE-415C-B973-78A91A054B9C}" presName="childTx" presStyleLbl="bgAccFollowNode1" presStyleIdx="5" presStyleCnt="12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2" custScaleY="48294" custLinFactNeighborY="-2559"/>
      <dgm:spPr/>
    </dgm:pt>
    <dgm:pt modelId="{E1767793-EDD5-4203-A612-8120A71CA906}" type="pres">
      <dgm:prSet presAssocID="{8321AB85-EA8C-4958-B404-B4C118CB3C18}" presName="childTx" presStyleLbl="bgAccFollowNode1" presStyleIdx="6" presStyleCnt="12">
        <dgm:presLayoutVars>
          <dgm:bulletEnabled val="1"/>
        </dgm:presLayoutVars>
      </dgm:prSet>
      <dgm:spPr/>
    </dgm:pt>
    <dgm:pt modelId="{CD9453B6-7DF9-461C-A729-2A76924B180F}" type="pres">
      <dgm:prSet presAssocID="{26D93F56-AD64-459D-A454-2E847E0AE5AD}" presName="comp" presStyleCnt="0"/>
      <dgm:spPr/>
    </dgm:pt>
    <dgm:pt modelId="{C2FA5ED9-6193-4272-AE12-125169DCCBBD}" type="pres">
      <dgm:prSet presAssocID="{26D93F56-AD64-459D-A454-2E847E0AE5AD}" presName="child" presStyleLbl="bgAccFollowNode1" presStyleIdx="7" presStyleCnt="12" custScaleY="124021" custLinFactNeighborY="-2559"/>
      <dgm:spPr/>
    </dgm:pt>
    <dgm:pt modelId="{C502B76B-48AF-469D-B6AC-E487DC04AD5E}" type="pres">
      <dgm:prSet presAssocID="{26D93F56-AD64-459D-A454-2E847E0AE5AD}" presName="childTx" presStyleLbl="bgAccFollowNode1" presStyleIdx="7" presStyleCnt="12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8" presStyleCnt="12" custScaleY="46592"/>
      <dgm:spPr/>
    </dgm:pt>
    <dgm:pt modelId="{F8977219-728E-448F-AE8B-46B14F4F17DE}" type="pres">
      <dgm:prSet presAssocID="{6352CA33-6755-44BE-808F-400DA4CF80A7}" presName="firstChildTx" presStyleLbl="bgAccFollowNode1" presStyleIdx="8" presStyleCnt="12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9" presStyleCnt="12"/>
      <dgm:spPr/>
    </dgm:pt>
    <dgm:pt modelId="{96624143-7928-48E9-817F-BC4A07250C32}" type="pres">
      <dgm:prSet presAssocID="{3D5CDB25-F8FA-444B-8D4A-1D29D0CBA282}" presName="childTx" presStyleLbl="bgAccFollowNode1" presStyleIdx="9" presStyleCnt="12">
        <dgm:presLayoutVars>
          <dgm:bulletEnabled val="1"/>
        </dgm:presLayoutVars>
      </dgm:prSet>
      <dgm:spPr/>
    </dgm:pt>
    <dgm:pt modelId="{82602046-1952-4D45-A6EE-0BF451CD61DD}" type="pres">
      <dgm:prSet presAssocID="{870940FE-9B2D-48B5-BF1C-26D4B6CE9EA3}" presName="comp" presStyleCnt="0"/>
      <dgm:spPr/>
    </dgm:pt>
    <dgm:pt modelId="{2C25B9A8-296C-4B38-B2D5-77934B9B3D6F}" type="pres">
      <dgm:prSet presAssocID="{870940FE-9B2D-48B5-BF1C-26D4B6CE9EA3}" presName="child" presStyleLbl="bgAccFollowNode1" presStyleIdx="10" presStyleCnt="12" custScaleY="35585"/>
      <dgm:spPr/>
    </dgm:pt>
    <dgm:pt modelId="{AC6748CF-2E6E-4F6D-AD83-272912B7C127}" type="pres">
      <dgm:prSet presAssocID="{870940FE-9B2D-48B5-BF1C-26D4B6CE9EA3}" presName="childTx" presStyleLbl="bgAccFollowNode1" presStyleIdx="10" presStyleCnt="12">
        <dgm:presLayoutVars>
          <dgm:bulletEnabled val="1"/>
        </dgm:presLayoutVars>
      </dgm:prSet>
      <dgm:spPr/>
    </dgm:pt>
    <dgm:pt modelId="{0B71BEAF-42DC-4E15-8C9E-7146C8C0AA10}" type="pres">
      <dgm:prSet presAssocID="{6228884D-F0B1-4AF8-AAF2-BFB01761BCE6}" presName="comp" presStyleCnt="0"/>
      <dgm:spPr/>
    </dgm:pt>
    <dgm:pt modelId="{92809064-2543-4FD9-BF7E-6960E0917672}" type="pres">
      <dgm:prSet presAssocID="{6228884D-F0B1-4AF8-AAF2-BFB01761BCE6}" presName="child" presStyleLbl="bgAccFollowNode1" presStyleIdx="11" presStyleCnt="12" custScaleY="147030" custLinFactNeighborX="55" custLinFactNeighborY="83"/>
      <dgm:spPr/>
    </dgm:pt>
    <dgm:pt modelId="{E18AA0DC-13CE-4E93-AFA1-C31FD0744A32}" type="pres">
      <dgm:prSet presAssocID="{6228884D-F0B1-4AF8-AAF2-BFB01761BCE6}" presName="childTx" presStyleLbl="bgAccFollowNode1" presStyleIdx="11" presStyleCnt="12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7D4F844-BE7A-4D75-A197-ABD6C68C8BD3}" type="presOf" srcId="{6228884D-F0B1-4AF8-AAF2-BFB01761BCE6}" destId="{E18AA0DC-13CE-4E93-AFA1-C31FD0744A32}" srcOrd="1" destOrd="0" presId="urn:microsoft.com/office/officeart/2005/8/layout/hList9"/>
    <dgm:cxn modelId="{D06AF44B-702B-4E85-A941-CB8FAB7CF7D6}" type="presOf" srcId="{870940FE-9B2D-48B5-BF1C-26D4B6CE9EA3}" destId="{2C25B9A8-296C-4B38-B2D5-77934B9B3D6F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E00C3D6F-034C-453C-A64A-4B6B6A9BCC81}" type="presOf" srcId="{26D93F56-AD64-459D-A454-2E847E0AE5AD}" destId="{C2FA5ED9-6193-4272-AE12-125169DCCBBD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E5DE3475-3F25-4E1E-A4B4-F7DABB94C443}" type="presOf" srcId="{26D93F56-AD64-459D-A454-2E847E0AE5AD}" destId="{C502B76B-48AF-469D-B6AC-E487DC04AD5E}" srcOrd="1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32875C7C-9171-4099-A166-85672E852D00}" srcId="{6352CA33-6755-44BE-808F-400DA4CF80A7}" destId="{870940FE-9B2D-48B5-BF1C-26D4B6CE9EA3}" srcOrd="2" destOrd="0" parTransId="{2A4D77A2-DAC1-460F-99C4-5FF218EC8E0C}" sibTransId="{94022A9E-D53E-46FF-8B32-7EE60DD4C942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0068E78F-6D7A-4C13-9A78-4FD912AF8EB2}" type="presOf" srcId="{6228884D-F0B1-4AF8-AAF2-BFB01761BCE6}" destId="{92809064-2543-4FD9-BF7E-6960E091767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8749AAD-83CE-43CF-A9D8-330190BFCD33}" srcId="{6352CA33-6755-44BE-808F-400DA4CF80A7}" destId="{6228884D-F0B1-4AF8-AAF2-BFB01761BCE6}" srcOrd="3" destOrd="0" parTransId="{71DA794C-5F85-450E-A83A-FA6DCED22F24}" sibTransId="{52DFCF56-BFBB-495D-B0E3-E325AE7F8B8B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8B101FC2-2ADA-4F97-9F50-0384A77BA75A}" type="presOf" srcId="{870940FE-9B2D-48B5-BF1C-26D4B6CE9EA3}" destId="{AC6748CF-2E6E-4F6D-AD83-272912B7C12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FFB2A7D8-2CDC-4EA6-88FE-1D79B60EF00D}" srcId="{F2881FB1-6580-4F21-A283-BFAA6F91D5D2}" destId="{26D93F56-AD64-459D-A454-2E847E0AE5AD}" srcOrd="3" destOrd="0" parTransId="{E06BA073-F5E8-40E1-BBF5-DFA8A607EEA9}" sibTransId="{7BF89819-96F6-4A9C-BC11-3B6EBEEFA256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BEB6D2F7-BA85-402F-969C-FCD0964553AF}" type="presParOf" srcId="{6E53DEF7-499E-42EE-802D-59B2F8915392}" destId="{CD9453B6-7DF9-461C-A729-2A76924B180F}" srcOrd="4" destOrd="0" presId="urn:microsoft.com/office/officeart/2005/8/layout/hList9"/>
    <dgm:cxn modelId="{D9D062BD-B709-4391-955F-7496A5AAB9EC}" type="presParOf" srcId="{CD9453B6-7DF9-461C-A729-2A76924B180F}" destId="{C2FA5ED9-6193-4272-AE12-125169DCCBBD}" srcOrd="0" destOrd="0" presId="urn:microsoft.com/office/officeart/2005/8/layout/hList9"/>
    <dgm:cxn modelId="{6B0FEA24-84EA-40CD-8B8F-C3CEDDED6A16}" type="presParOf" srcId="{CD9453B6-7DF9-461C-A729-2A76924B180F}" destId="{C502B76B-48AF-469D-B6AC-E487DC04AD5E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7AE9F846-35F0-4965-A50D-E846F437A4D3}" type="presParOf" srcId="{7B0C2EAE-70CB-4160-863D-210C3C66D5FD}" destId="{82602046-1952-4D45-A6EE-0BF451CD61DD}" srcOrd="3" destOrd="0" presId="urn:microsoft.com/office/officeart/2005/8/layout/hList9"/>
    <dgm:cxn modelId="{3263D6B8-CDAA-4424-8A86-7B89CC138725}" type="presParOf" srcId="{82602046-1952-4D45-A6EE-0BF451CD61DD}" destId="{2C25B9A8-296C-4B38-B2D5-77934B9B3D6F}" srcOrd="0" destOrd="0" presId="urn:microsoft.com/office/officeart/2005/8/layout/hList9"/>
    <dgm:cxn modelId="{E0852AD5-F1B4-4C1F-A299-C3C5AF243896}" type="presParOf" srcId="{82602046-1952-4D45-A6EE-0BF451CD61DD}" destId="{AC6748CF-2E6E-4F6D-AD83-272912B7C127}" srcOrd="1" destOrd="0" presId="urn:microsoft.com/office/officeart/2005/8/layout/hList9"/>
    <dgm:cxn modelId="{9E83DAC9-9CBE-4AE0-847D-8808BF7F1C9D}" type="presParOf" srcId="{7B0C2EAE-70CB-4160-863D-210C3C66D5FD}" destId="{0B71BEAF-42DC-4E15-8C9E-7146C8C0AA10}" srcOrd="4" destOrd="0" presId="urn:microsoft.com/office/officeart/2005/8/layout/hList9"/>
    <dgm:cxn modelId="{C50AF402-AC7F-4F91-9ECC-C1F8B6B71CDD}" type="presParOf" srcId="{0B71BEAF-42DC-4E15-8C9E-7146C8C0AA10}" destId="{92809064-2543-4FD9-BF7E-6960E0917672}" srcOrd="0" destOrd="0" presId="urn:microsoft.com/office/officeart/2005/8/layout/hList9"/>
    <dgm:cxn modelId="{75DCDE8F-D83C-4477-85E3-4BED4E3DB2A3}" type="presParOf" srcId="{0B71BEAF-42DC-4E15-8C9E-7146C8C0AA10}" destId="{E18AA0DC-13CE-4E93-AFA1-C31FD0744A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954455" y="447524"/>
          <a:ext cx="1786274" cy="557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50" b="1" kern="1200" dirty="0"/>
            <a:t>POSITIVISM (from Epistemology)</a:t>
          </a:r>
          <a:endParaRPr lang="en-US" sz="1250" b="1" kern="1200" dirty="0"/>
        </a:p>
      </dsp:txBody>
      <dsp:txXfrm>
        <a:off x="2240259" y="447524"/>
        <a:ext cx="1500470" cy="557679"/>
      </dsp:txXfrm>
    </dsp:sp>
    <dsp:sp modelId="{59179C9B-8BA4-4AC7-ACB1-A12DE00142E2}">
      <dsp:nvSpPr>
        <dsp:cNvPr id="0" name=""/>
        <dsp:cNvSpPr/>
      </dsp:nvSpPr>
      <dsp:spPr>
        <a:xfrm>
          <a:off x="1954455" y="1005204"/>
          <a:ext cx="1786274" cy="1191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Research works with datasets of known fraud and non-fraud.</a:t>
          </a:r>
        </a:p>
      </dsp:txBody>
      <dsp:txXfrm>
        <a:off x="2240259" y="1005204"/>
        <a:ext cx="1500470" cy="1191445"/>
      </dsp:txXfrm>
    </dsp:sp>
    <dsp:sp modelId="{1877502C-A892-4DC0-ADA6-FA065097BB90}">
      <dsp:nvSpPr>
        <dsp:cNvPr id="0" name=""/>
        <dsp:cNvSpPr/>
      </dsp:nvSpPr>
      <dsp:spPr>
        <a:xfrm>
          <a:off x="1954455" y="2196649"/>
          <a:ext cx="1786274" cy="1191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The levels of historical fraud are statistically quantified.</a:t>
          </a:r>
        </a:p>
      </dsp:txBody>
      <dsp:txXfrm>
        <a:off x="2240259" y="2196649"/>
        <a:ext cx="1500470" cy="1191445"/>
      </dsp:txXfrm>
    </dsp:sp>
    <dsp:sp modelId="{51F68A05-A560-4C6F-BC90-521AEF3B0907}">
      <dsp:nvSpPr>
        <dsp:cNvPr id="0" name=""/>
        <dsp:cNvSpPr/>
      </dsp:nvSpPr>
      <dsp:spPr>
        <a:xfrm>
          <a:off x="1954455" y="3388094"/>
          <a:ext cx="1786274" cy="1191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ML model testing can be replicated many times to test changes in accuracy.</a:t>
          </a:r>
        </a:p>
      </dsp:txBody>
      <dsp:txXfrm>
        <a:off x="2240259" y="3388094"/>
        <a:ext cx="1500470" cy="1191445"/>
      </dsp:txXfrm>
    </dsp:sp>
    <dsp:sp modelId="{FC7ED273-8CFD-43C2-9C05-44FADF3E0637}">
      <dsp:nvSpPr>
        <dsp:cNvPr id="0" name=""/>
        <dsp:cNvSpPr/>
      </dsp:nvSpPr>
      <dsp:spPr>
        <a:xfrm>
          <a:off x="1001776" y="1673"/>
          <a:ext cx="1190849" cy="11908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L1: Philosophy</a:t>
          </a:r>
        </a:p>
      </dsp:txBody>
      <dsp:txXfrm>
        <a:off x="1176172" y="176069"/>
        <a:ext cx="842057" cy="842057"/>
      </dsp:txXfrm>
    </dsp:sp>
    <dsp:sp modelId="{F660F4B9-35DB-4256-A868-A35C6DCCF6B2}">
      <dsp:nvSpPr>
        <dsp:cNvPr id="0" name=""/>
        <dsp:cNvSpPr/>
      </dsp:nvSpPr>
      <dsp:spPr>
        <a:xfrm>
          <a:off x="4931580" y="478013"/>
          <a:ext cx="1786274" cy="588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50" b="1" kern="1200" dirty="0"/>
            <a:t>DEDUCTIVE</a:t>
          </a:r>
          <a:endParaRPr lang="en-US" sz="1250" b="1" kern="1200" dirty="0"/>
        </a:p>
      </dsp:txBody>
      <dsp:txXfrm>
        <a:off x="5217384" y="478013"/>
        <a:ext cx="1500470" cy="588645"/>
      </dsp:txXfrm>
    </dsp:sp>
    <dsp:sp modelId="{614EBA0E-D12B-447E-B378-B0FA2DEBEA2F}">
      <dsp:nvSpPr>
        <dsp:cNvPr id="0" name=""/>
        <dsp:cNvSpPr/>
      </dsp:nvSpPr>
      <dsp:spPr>
        <a:xfrm>
          <a:off x="4931580" y="1036169"/>
          <a:ext cx="1786274" cy="1191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Research begins with the statement: ML techniques can classify a given transaction as fraud or non-fraud.</a:t>
          </a:r>
        </a:p>
      </dsp:txBody>
      <dsp:txXfrm>
        <a:off x="5217384" y="1036169"/>
        <a:ext cx="1500470" cy="1191445"/>
      </dsp:txXfrm>
    </dsp:sp>
    <dsp:sp modelId="{972A10CF-0115-4D4B-B023-6D68DDF4DE3D}">
      <dsp:nvSpPr>
        <dsp:cNvPr id="0" name=""/>
        <dsp:cNvSpPr/>
      </dsp:nvSpPr>
      <dsp:spPr>
        <a:xfrm>
          <a:off x="4931580" y="2232333"/>
          <a:ext cx="1786274" cy="592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INDUCTIVE</a:t>
          </a:r>
        </a:p>
      </dsp:txBody>
      <dsp:txXfrm>
        <a:off x="5217384" y="2232333"/>
        <a:ext cx="1500470" cy="592040"/>
      </dsp:txXfrm>
    </dsp:sp>
    <dsp:sp modelId="{68509703-D239-4E1B-8CF0-EF08079E1226}">
      <dsp:nvSpPr>
        <dsp:cNvPr id="0" name=""/>
        <dsp:cNvSpPr/>
      </dsp:nvSpPr>
      <dsp:spPr>
        <a:xfrm>
          <a:off x="4931580" y="2819655"/>
          <a:ext cx="1786274" cy="1191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Credit card transactions for a domain/period are collated and studies to find Fraud patterns.</a:t>
          </a:r>
        </a:p>
      </dsp:txBody>
      <dsp:txXfrm>
        <a:off x="5217384" y="2819655"/>
        <a:ext cx="1500470" cy="1191445"/>
      </dsp:txXfrm>
    </dsp:sp>
    <dsp:sp modelId="{C2FA5ED9-6193-4272-AE12-125169DCCBBD}">
      <dsp:nvSpPr>
        <dsp:cNvPr id="0" name=""/>
        <dsp:cNvSpPr/>
      </dsp:nvSpPr>
      <dsp:spPr>
        <a:xfrm>
          <a:off x="4931580" y="4011101"/>
          <a:ext cx="1786274" cy="14776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Certain classification algorithms can rate features in transactions to demonstrate strong fraud indicators.</a:t>
          </a:r>
        </a:p>
      </dsp:txBody>
      <dsp:txXfrm>
        <a:off x="5217384" y="4011101"/>
        <a:ext cx="1500470" cy="1477642"/>
      </dsp:txXfrm>
    </dsp:sp>
    <dsp:sp modelId="{FD776C1E-557E-4553-9447-49B69EEC7907}">
      <dsp:nvSpPr>
        <dsp:cNvPr id="0" name=""/>
        <dsp:cNvSpPr/>
      </dsp:nvSpPr>
      <dsp:spPr>
        <a:xfrm>
          <a:off x="3978900" y="1673"/>
          <a:ext cx="1190849" cy="11908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L2: Approach</a:t>
          </a:r>
        </a:p>
      </dsp:txBody>
      <dsp:txXfrm>
        <a:off x="4153296" y="176069"/>
        <a:ext cx="842057" cy="842057"/>
      </dsp:txXfrm>
    </dsp:sp>
    <dsp:sp modelId="{AD2806AC-6A03-4F05-9F4D-F72EA0E56FBF}">
      <dsp:nvSpPr>
        <dsp:cNvPr id="0" name=""/>
        <dsp:cNvSpPr/>
      </dsp:nvSpPr>
      <dsp:spPr>
        <a:xfrm>
          <a:off x="7908704" y="478013"/>
          <a:ext cx="1786274" cy="5551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ARCHIVAL RESEARCH</a:t>
          </a:r>
        </a:p>
      </dsp:txBody>
      <dsp:txXfrm>
        <a:off x="8194508" y="478013"/>
        <a:ext cx="1500470" cy="555118"/>
      </dsp:txXfrm>
    </dsp:sp>
    <dsp:sp modelId="{5314AADB-0AD3-4BAE-9F15-B0FE4F44C802}">
      <dsp:nvSpPr>
        <dsp:cNvPr id="0" name=""/>
        <dsp:cNvSpPr/>
      </dsp:nvSpPr>
      <dsp:spPr>
        <a:xfrm>
          <a:off x="7908704" y="1033131"/>
          <a:ext cx="1786274" cy="1191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CC Fraud research frequently begins with historical datasets with known fraud patterns.</a:t>
          </a:r>
        </a:p>
      </dsp:txBody>
      <dsp:txXfrm>
        <a:off x="8194508" y="1033131"/>
        <a:ext cx="1500470" cy="1191445"/>
      </dsp:txXfrm>
    </dsp:sp>
    <dsp:sp modelId="{2C25B9A8-296C-4B38-B2D5-77934B9B3D6F}">
      <dsp:nvSpPr>
        <dsp:cNvPr id="0" name=""/>
        <dsp:cNvSpPr/>
      </dsp:nvSpPr>
      <dsp:spPr>
        <a:xfrm>
          <a:off x="7908704" y="2224576"/>
          <a:ext cx="1786274" cy="6319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EXPERIMENT</a:t>
          </a:r>
        </a:p>
      </dsp:txBody>
      <dsp:txXfrm>
        <a:off x="8194508" y="2224576"/>
        <a:ext cx="1500470" cy="631930"/>
      </dsp:txXfrm>
    </dsp:sp>
    <dsp:sp modelId="{92809064-2543-4FD9-BF7E-6960E0917672}">
      <dsp:nvSpPr>
        <dsp:cNvPr id="0" name=""/>
        <dsp:cNvSpPr/>
      </dsp:nvSpPr>
      <dsp:spPr>
        <a:xfrm>
          <a:off x="7909686" y="2857496"/>
          <a:ext cx="1786274" cy="17517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Data scientists iterate through multiple clearly defined experiments, using different algorithms and parameters to assess accuracy.</a:t>
          </a:r>
        </a:p>
      </dsp:txBody>
      <dsp:txXfrm>
        <a:off x="8195490" y="2857496"/>
        <a:ext cx="1500470" cy="1751781"/>
      </dsp:txXfrm>
    </dsp:sp>
    <dsp:sp modelId="{89E6DA6E-7A23-44BD-8A99-378091FF741D}">
      <dsp:nvSpPr>
        <dsp:cNvPr id="0" name=""/>
        <dsp:cNvSpPr/>
      </dsp:nvSpPr>
      <dsp:spPr>
        <a:xfrm>
          <a:off x="6956024" y="1673"/>
          <a:ext cx="1190849" cy="11908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L3: Research Strategies</a:t>
          </a:r>
        </a:p>
      </dsp:txBody>
      <dsp:txXfrm>
        <a:off x="7130420" y="176069"/>
        <a:ext cx="842057" cy="842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172960" y="596916"/>
          <a:ext cx="2197587" cy="6860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50" b="1" kern="1200" dirty="0"/>
            <a:t>QUANTITATIVE MONO-METHOD</a:t>
          </a:r>
          <a:endParaRPr lang="en-US" sz="1250" b="1" kern="1200" dirty="0"/>
        </a:p>
      </dsp:txBody>
      <dsp:txXfrm>
        <a:off x="1524574" y="596916"/>
        <a:ext cx="1845973" cy="686092"/>
      </dsp:txXfrm>
    </dsp:sp>
    <dsp:sp modelId="{59179C9B-8BA4-4AC7-ACB1-A12DE00142E2}">
      <dsp:nvSpPr>
        <dsp:cNvPr id="0" name=""/>
        <dsp:cNvSpPr/>
      </dsp:nvSpPr>
      <dsp:spPr>
        <a:xfrm>
          <a:off x="1172960" y="1283009"/>
          <a:ext cx="2197587" cy="12204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The financial transaction data used in Fraud research is a collection of statistical features.</a:t>
          </a:r>
        </a:p>
      </dsp:txBody>
      <dsp:txXfrm>
        <a:off x="1524574" y="1283009"/>
        <a:ext cx="1845973" cy="1220402"/>
      </dsp:txXfrm>
    </dsp:sp>
    <dsp:sp modelId="{1877502C-A892-4DC0-ADA6-FA065097BB90}">
      <dsp:nvSpPr>
        <dsp:cNvPr id="0" name=""/>
        <dsp:cNvSpPr/>
      </dsp:nvSpPr>
      <dsp:spPr>
        <a:xfrm>
          <a:off x="1172960" y="2503411"/>
          <a:ext cx="2197587" cy="1465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When categorical descriptions are captured, they are usually converted </a:t>
          </a:r>
          <a:r>
            <a:rPr lang="en-US" sz="1250" kern="1200" dirty="0" err="1"/>
            <a:t>ti</a:t>
          </a:r>
          <a:r>
            <a:rPr lang="en-US" sz="1250" kern="1200" dirty="0"/>
            <a:t> numerical values.</a:t>
          </a:r>
        </a:p>
      </dsp:txBody>
      <dsp:txXfrm>
        <a:off x="1524574" y="2503411"/>
        <a:ext cx="1845973" cy="1465791"/>
      </dsp:txXfrm>
    </dsp:sp>
    <dsp:sp modelId="{51F68A05-A560-4C6F-BC90-521AEF3B0907}">
      <dsp:nvSpPr>
        <dsp:cNvPr id="0" name=""/>
        <dsp:cNvSpPr/>
      </dsp:nvSpPr>
      <dsp:spPr>
        <a:xfrm>
          <a:off x="1172960" y="3969202"/>
          <a:ext cx="2197587" cy="1465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General text narratives on the transaction are not processed by Classification algorithms.</a:t>
          </a:r>
        </a:p>
      </dsp:txBody>
      <dsp:txXfrm>
        <a:off x="1524574" y="3969202"/>
        <a:ext cx="1845973" cy="1465791"/>
      </dsp:txXfrm>
    </dsp:sp>
    <dsp:sp modelId="{FC7ED273-8CFD-43C2-9C05-44FADF3E0637}">
      <dsp:nvSpPr>
        <dsp:cNvPr id="0" name=""/>
        <dsp:cNvSpPr/>
      </dsp:nvSpPr>
      <dsp:spPr>
        <a:xfrm>
          <a:off x="914" y="48402"/>
          <a:ext cx="1465058" cy="14650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L4: Choices</a:t>
          </a:r>
        </a:p>
      </dsp:txBody>
      <dsp:txXfrm>
        <a:off x="215467" y="262955"/>
        <a:ext cx="1035952" cy="1035952"/>
      </dsp:txXfrm>
    </dsp:sp>
    <dsp:sp modelId="{F660F4B9-35DB-4256-A868-A35C6DCCF6B2}">
      <dsp:nvSpPr>
        <dsp:cNvPr id="0" name=""/>
        <dsp:cNvSpPr/>
      </dsp:nvSpPr>
      <dsp:spPr>
        <a:xfrm>
          <a:off x="4835607" y="634425"/>
          <a:ext cx="2197587" cy="7241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50" b="1" kern="1200" dirty="0"/>
            <a:t>CROSS-SECTIONAL</a:t>
          </a:r>
          <a:endParaRPr lang="en-US" sz="1250" b="1" kern="1200" dirty="0"/>
        </a:p>
      </dsp:txBody>
      <dsp:txXfrm>
        <a:off x="5187221" y="634425"/>
        <a:ext cx="1845973" cy="724188"/>
      </dsp:txXfrm>
    </dsp:sp>
    <dsp:sp modelId="{614EBA0E-D12B-447E-B378-B0FA2DEBEA2F}">
      <dsp:nvSpPr>
        <dsp:cNvPr id="0" name=""/>
        <dsp:cNvSpPr/>
      </dsp:nvSpPr>
      <dsp:spPr>
        <a:xfrm>
          <a:off x="4835607" y="1321104"/>
          <a:ext cx="2197587" cy="1465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The ULB dataset, which is used in several Kaggle projects, is 290K transaction recorded over one month (Sept 2013).</a:t>
          </a:r>
          <a:r>
            <a:rPr lang="en-US" sz="1200" kern="1200" baseline="30000" dirty="0"/>
            <a:t>[1]</a:t>
          </a:r>
          <a:endParaRPr lang="en-US" sz="1250" kern="1200" baseline="30000" dirty="0"/>
        </a:p>
      </dsp:txBody>
      <dsp:txXfrm>
        <a:off x="5187221" y="1321104"/>
        <a:ext cx="1845973" cy="1465791"/>
      </dsp:txXfrm>
    </dsp:sp>
    <dsp:sp modelId="{68509703-D239-4E1B-8CF0-EF08079E1226}">
      <dsp:nvSpPr>
        <dsp:cNvPr id="0" name=""/>
        <dsp:cNvSpPr/>
      </dsp:nvSpPr>
      <dsp:spPr>
        <a:xfrm>
          <a:off x="4835607" y="2786895"/>
          <a:ext cx="2197587" cy="707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LONGITUDINAL</a:t>
          </a:r>
        </a:p>
      </dsp:txBody>
      <dsp:txXfrm>
        <a:off x="5187221" y="2786895"/>
        <a:ext cx="1845973" cy="707889"/>
      </dsp:txXfrm>
    </dsp:sp>
    <dsp:sp modelId="{C2FA5ED9-6193-4272-AE12-125169DCCBBD}">
      <dsp:nvSpPr>
        <dsp:cNvPr id="0" name=""/>
        <dsp:cNvSpPr/>
      </dsp:nvSpPr>
      <dsp:spPr>
        <a:xfrm>
          <a:off x="4835607" y="3494785"/>
          <a:ext cx="2197587" cy="18178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There are published research articles that have used datasets with a transaction window of 18+ months, with ~50M+ transactions.</a:t>
          </a:r>
          <a:r>
            <a:rPr lang="en-US" sz="1250" kern="1200" baseline="30000" dirty="0"/>
            <a:t>[2][3]</a:t>
          </a:r>
        </a:p>
      </dsp:txBody>
      <dsp:txXfrm>
        <a:off x="5187221" y="3494785"/>
        <a:ext cx="1845973" cy="1817888"/>
      </dsp:txXfrm>
    </dsp:sp>
    <dsp:sp modelId="{FD776C1E-557E-4553-9447-49B69EEC7907}">
      <dsp:nvSpPr>
        <dsp:cNvPr id="0" name=""/>
        <dsp:cNvSpPr/>
      </dsp:nvSpPr>
      <dsp:spPr>
        <a:xfrm>
          <a:off x="3663560" y="48402"/>
          <a:ext cx="1465058" cy="14650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L5: Time Horizons</a:t>
          </a:r>
        </a:p>
      </dsp:txBody>
      <dsp:txXfrm>
        <a:off x="3878113" y="262955"/>
        <a:ext cx="1035952" cy="1035952"/>
      </dsp:txXfrm>
    </dsp:sp>
    <dsp:sp modelId="{AD2806AC-6A03-4F05-9F4D-F72EA0E56FBF}">
      <dsp:nvSpPr>
        <dsp:cNvPr id="0" name=""/>
        <dsp:cNvSpPr/>
      </dsp:nvSpPr>
      <dsp:spPr>
        <a:xfrm>
          <a:off x="8498253" y="634425"/>
          <a:ext cx="2197587" cy="6829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METHODS</a:t>
          </a:r>
        </a:p>
      </dsp:txBody>
      <dsp:txXfrm>
        <a:off x="8849867" y="634425"/>
        <a:ext cx="1845973" cy="682941"/>
      </dsp:txXfrm>
    </dsp:sp>
    <dsp:sp modelId="{5314AADB-0AD3-4BAE-9F15-B0FE4F44C802}">
      <dsp:nvSpPr>
        <dsp:cNvPr id="0" name=""/>
        <dsp:cNvSpPr/>
      </dsp:nvSpPr>
      <dsp:spPr>
        <a:xfrm>
          <a:off x="8498253" y="1317367"/>
          <a:ext cx="2197587" cy="1465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Access FS Industry or Gov data on Financial Crime. </a:t>
          </a:r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Examples: </a:t>
          </a:r>
          <a:r>
            <a:rPr lang="en-IE" sz="1250" kern="1200" dirty="0"/>
            <a:t>MLG in Belgium, </a:t>
          </a:r>
          <a:r>
            <a:rPr lang="en-IE" sz="1250" kern="1200" dirty="0" err="1"/>
            <a:t>PagSecuro</a:t>
          </a:r>
          <a:r>
            <a:rPr lang="en-IE" sz="1250" kern="1200" dirty="0"/>
            <a:t> in Brazil. </a:t>
          </a:r>
          <a:endParaRPr lang="en-US" sz="1250" kern="1200" dirty="0"/>
        </a:p>
      </dsp:txBody>
      <dsp:txXfrm>
        <a:off x="8849867" y="1317367"/>
        <a:ext cx="1845973" cy="1465791"/>
      </dsp:txXfrm>
    </dsp:sp>
    <dsp:sp modelId="{2C25B9A8-296C-4B38-B2D5-77934B9B3D6F}">
      <dsp:nvSpPr>
        <dsp:cNvPr id="0" name=""/>
        <dsp:cNvSpPr/>
      </dsp:nvSpPr>
      <dsp:spPr>
        <a:xfrm>
          <a:off x="8498253" y="2783158"/>
          <a:ext cx="2197587" cy="5216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TOOLS + ANALYSIS</a:t>
          </a:r>
        </a:p>
      </dsp:txBody>
      <dsp:txXfrm>
        <a:off x="8849867" y="2783158"/>
        <a:ext cx="1845973" cy="521601"/>
      </dsp:txXfrm>
    </dsp:sp>
    <dsp:sp modelId="{92809064-2543-4FD9-BF7E-6960E0917672}">
      <dsp:nvSpPr>
        <dsp:cNvPr id="0" name=""/>
        <dsp:cNvSpPr/>
      </dsp:nvSpPr>
      <dsp:spPr>
        <a:xfrm>
          <a:off x="8499167" y="3305976"/>
          <a:ext cx="2197587" cy="21551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ML Development environments to run Classification Models with algorithms such as Isolation Forest for anomaly detection.</a:t>
          </a:r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- AWS </a:t>
          </a:r>
          <a:r>
            <a:rPr lang="en-US" sz="1250" kern="1200" dirty="0" err="1"/>
            <a:t>Sagemaker</a:t>
          </a:r>
          <a:endParaRPr lang="en-US" sz="1250" kern="1200" dirty="0"/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- AZURE ML Studio etc.</a:t>
          </a:r>
        </a:p>
      </dsp:txBody>
      <dsp:txXfrm>
        <a:off x="8850781" y="3305976"/>
        <a:ext cx="1845973" cy="2155152"/>
      </dsp:txXfrm>
    </dsp:sp>
    <dsp:sp modelId="{89E6DA6E-7A23-44BD-8A99-378091FF741D}">
      <dsp:nvSpPr>
        <dsp:cNvPr id="0" name=""/>
        <dsp:cNvSpPr/>
      </dsp:nvSpPr>
      <dsp:spPr>
        <a:xfrm>
          <a:off x="7326206" y="48402"/>
          <a:ext cx="1465058" cy="14650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L6: Techniques and Procedures</a:t>
          </a:r>
        </a:p>
      </dsp:txBody>
      <dsp:txXfrm>
        <a:off x="7540759" y="262955"/>
        <a:ext cx="1035952" cy="1035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US" sz="2800" dirty="0"/>
              <a:t>How Can Machine Learning predict/prevent credit card fraud?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9291616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Research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4562655" cy="4572000"/>
          </a:xfrm>
        </p:spPr>
        <p:txBody>
          <a:bodyPr>
            <a:normAutofit lnSpcReduction="10000"/>
          </a:bodyPr>
          <a:lstStyle/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Europe</a:t>
            </a:r>
            <a:r>
              <a:rPr lang="en-IE" sz="1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saw 17 cards with fraud on every 1,000 cards issued in 2013, and by 2016 this had increased to 47 cards per 1,000, an increase of 176%.</a:t>
            </a:r>
          </a:p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that year, </a:t>
            </a:r>
            <a:r>
              <a:rPr lang="en-I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value of fraud for credit cards issues within the SEPA region was €1.8 billion. </a:t>
            </a:r>
          </a:p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organisations have a significant base of employees devoted to fraud investigation, but the volume of transaction requires an automated response to fraud detection.</a:t>
            </a:r>
          </a:p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crime is a constantly evolving threat and there are many academic networks supporting research into more efficient and accurate ML models to detect CC fraud </a:t>
            </a:r>
            <a:r>
              <a:rPr lang="en-IE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(Example: www.researchgate.net/project/Fraud-detection-with-machine-learning)</a:t>
            </a:r>
            <a:r>
              <a:rPr lang="en-I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 descr="A person writing on a chalkboard&#10;&#10;Description automatically generated with low confidence">
            <a:extLst>
              <a:ext uri="{FF2B5EF4-FFF2-40B4-BE49-F238E27FC236}">
                <a16:creationId xmlns:a16="http://schemas.microsoft.com/office/drawing/2014/main" id="{2F19A75F-03EC-4260-A954-C2C9CAD5CD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r="22447"/>
          <a:stretch>
            <a:fillRect/>
          </a:stretch>
        </p:blipFill>
        <p:spPr>
          <a:xfrm>
            <a:off x="5762445" y="1600199"/>
            <a:ext cx="5323137" cy="4572001"/>
          </a:xfrm>
        </p:spPr>
      </p:pic>
    </p:spTree>
    <p:extLst>
      <p:ext uri="{BB962C8B-B14F-4D97-AF65-F5344CB8AC3E}">
        <p14:creationId xmlns:p14="http://schemas.microsoft.com/office/powerpoint/2010/main" val="137108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Improving CC Fraud Detection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584254"/>
              </p:ext>
            </p:extLst>
          </p:nvPr>
        </p:nvGraphicFramePr>
        <p:xfrm>
          <a:off x="690113" y="1337094"/>
          <a:ext cx="10696755" cy="5520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48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Improving CC Fraud Detection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829630"/>
              </p:ext>
            </p:extLst>
          </p:nvPr>
        </p:nvGraphicFramePr>
        <p:xfrm>
          <a:off x="690113" y="1337094"/>
          <a:ext cx="10696755" cy="5520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59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 Considerations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588534" cy="4572000"/>
          </a:xfrm>
        </p:spPr>
        <p:txBody>
          <a:bodyPr/>
          <a:lstStyle/>
          <a:p>
            <a:r>
              <a:rPr lang="en-US" dirty="0"/>
              <a:t>Caption</a:t>
            </a:r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>
          <a:xfrm>
            <a:off x="5796951" y="1600199"/>
            <a:ext cx="5288632" cy="4572001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>
              <a:lnSpc>
                <a:spcPct val="150000"/>
              </a:lnSpc>
              <a:spcAft>
                <a:spcPts val="1680"/>
              </a:spcAft>
              <a:buFont typeface="+mj-lt"/>
              <a:buAutoNum type="arabicPeriod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Ceronmani Sharmila, V., R., K., R., S., D., S. and R., H., 2019. Credit Card Fraud Detection Using Anomaly Techniques. </a:t>
            </a:r>
            <a:r>
              <a:rPr lang="en-I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2019 1st International Conference on Innovations in Information and Communication Technology (ICIICT)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[online] 1(1), pp.1-4. Available at: &lt;https://ieeexplore.ieee.org/document/8741421&gt; [Accessed 11 September 2020].</a:t>
            </a:r>
          </a:p>
          <a:p>
            <a:pPr marL="457200">
              <a:lnSpc>
                <a:spcPct val="150000"/>
              </a:lnSpc>
              <a:spcAft>
                <a:spcPts val="1680"/>
              </a:spcAft>
              <a:buFont typeface="+mj-lt"/>
              <a:buAutoNum type="arabicPeriod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Bhattacharyya, S., Jha, S., </a:t>
            </a:r>
            <a:r>
              <a:rPr lang="en-I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Tharakunnel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K. and Westland, J., 2011. Data mining for credit card fraud: A comparative study. </a:t>
            </a:r>
            <a:r>
              <a:rPr lang="en-I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Support Systems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50(3), pp.602-613.</a:t>
            </a: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1680"/>
              </a:spcAft>
              <a:buFont typeface="+mj-lt"/>
              <a:buAutoNum type="arabicPeriod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Lima, R. and Pereira, A., 2017. Feature Selection Approaches to Fraud Detection in e-Payment Systems. </a:t>
            </a:r>
            <a:r>
              <a:rPr lang="en-I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Notes in Business Information Processing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[online] pp.111-126. Available at: &lt;https://www.researchgate.net/publication/313731885_Feature_Selection_Approaches_to_Fraud_Detection_in_e-Payment_Systems&gt; [Accessed 11 September 2020].</a:t>
            </a: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1680"/>
              </a:spcAft>
            </a:pP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Talking Notes(1)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899" y="1600200"/>
            <a:ext cx="10592519" cy="4572000"/>
          </a:xfrm>
        </p:spPr>
        <p:txBody>
          <a:bodyPr/>
          <a:lstStyle/>
          <a:p>
            <a:r>
              <a:rPr lang="en-US" sz="1600" dirty="0"/>
              <a:t>L1: Positivism: </a:t>
            </a:r>
            <a:r>
              <a:rPr lang="en-IE" sz="1600" dirty="0"/>
              <a:t>The emphasis is on quantifiable results that lend themselves to statistical analysis. </a:t>
            </a:r>
          </a:p>
          <a:p>
            <a:r>
              <a:rPr lang="en-US" sz="1600" dirty="0"/>
              <a:t>L2: Induction: </a:t>
            </a:r>
          </a:p>
          <a:p>
            <a:pPr lvl="2"/>
            <a:r>
              <a:rPr lang="en-IE" dirty="0"/>
              <a:t>Observe phenomena and record them.</a:t>
            </a:r>
          </a:p>
          <a:p>
            <a:pPr lvl="2"/>
            <a:r>
              <a:rPr lang="en-IE" dirty="0"/>
              <a:t>Study data recorded for possible patterns and regularities.</a:t>
            </a:r>
          </a:p>
          <a:p>
            <a:pPr lvl="2"/>
            <a:r>
              <a:rPr lang="en-IE" dirty="0"/>
              <a:t>Seek explanation(s) to such patterns where they exist. </a:t>
            </a:r>
          </a:p>
          <a:p>
            <a:pPr lvl="2"/>
            <a:r>
              <a:rPr lang="en-IE" dirty="0"/>
              <a:t>Provides strong evidence for conclusion.</a:t>
            </a:r>
          </a:p>
          <a:p>
            <a:r>
              <a:rPr lang="en-IE" sz="1600" dirty="0"/>
              <a:t>L3: Experiment:</a:t>
            </a:r>
          </a:p>
          <a:p>
            <a:pPr lvl="2"/>
            <a:r>
              <a:rPr lang="en-IE" dirty="0"/>
              <a:t>The causal effect is from the independent variable on the dependent variable. </a:t>
            </a:r>
          </a:p>
          <a:p>
            <a:pPr lvl="2"/>
            <a:r>
              <a:rPr lang="en-IE" dirty="0"/>
              <a:t>Experimental strategies generate data that can be statistically analysed. </a:t>
            </a:r>
          </a:p>
          <a:p>
            <a:r>
              <a:rPr lang="en-IE" sz="1600" dirty="0"/>
              <a:t>L3: Archival Research</a:t>
            </a:r>
          </a:p>
          <a:p>
            <a:pPr lvl="2"/>
            <a:r>
              <a:rPr lang="en-IE" dirty="0"/>
              <a:t>This allows for exploratory, explanatory or descriptive analysis of changes tracked </a:t>
            </a:r>
            <a:r>
              <a:rPr lang="en-IE" u="sng" dirty="0"/>
              <a:t>over a long period of time</a:t>
            </a:r>
            <a:r>
              <a:rPr lang="en-IE" dirty="0"/>
              <a:t>.</a:t>
            </a:r>
          </a:p>
          <a:p>
            <a:pPr lvl="2"/>
            <a:r>
              <a:rPr lang="en-IE" dirty="0"/>
              <a:t>Historical data for financial transactions and fraud detection can get ‘stale’ very easily. Example of Chip + PIN. </a:t>
            </a:r>
          </a:p>
          <a:p>
            <a:endParaRPr lang="en-IE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Talking Notes(2)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899" y="1600200"/>
            <a:ext cx="10592519" cy="4572000"/>
          </a:xfrm>
        </p:spPr>
        <p:txBody>
          <a:bodyPr/>
          <a:lstStyle/>
          <a:p>
            <a:r>
              <a:rPr lang="en-US" sz="1600" dirty="0"/>
              <a:t>L4: Choices: </a:t>
            </a:r>
          </a:p>
          <a:p>
            <a:pPr lvl="2"/>
            <a:r>
              <a:rPr lang="en-IE" dirty="0"/>
              <a:t>There is no combination of quantitative or qualitative data. ML can process qualitative text in areas such as sentiment analysis, but this is not a feature of Fraud classification research.</a:t>
            </a:r>
          </a:p>
          <a:p>
            <a:r>
              <a:rPr lang="en-US" sz="1600" dirty="0"/>
              <a:t>L5: Time Horizons: </a:t>
            </a:r>
          </a:p>
          <a:p>
            <a:pPr lvl="2"/>
            <a:r>
              <a:rPr lang="en-IE" dirty="0"/>
              <a:t>Quantitative research of many transactions in a relatively short space of time. This can be necessary because the historical labels must be tagged a ‘Fraud’ or ‘Non-Fraud’ after the fact, which can be a labour-intensive process.</a:t>
            </a:r>
          </a:p>
          <a:p>
            <a:r>
              <a:rPr lang="en-IE" sz="1600" dirty="0"/>
              <a:t>L6: Methods:</a:t>
            </a:r>
          </a:p>
          <a:p>
            <a:pPr lvl="2"/>
            <a:r>
              <a:rPr lang="en-IE" dirty="0"/>
              <a:t>Examples of external data source providers: MLG in Belgium, </a:t>
            </a:r>
            <a:r>
              <a:rPr lang="en-IE" dirty="0" err="1"/>
              <a:t>PagSecuro</a:t>
            </a:r>
            <a:r>
              <a:rPr lang="en-IE" dirty="0"/>
              <a:t> in Brazil. </a:t>
            </a:r>
          </a:p>
          <a:p>
            <a:r>
              <a:rPr lang="en-IE" sz="1600" dirty="0"/>
              <a:t>L6: Tools</a:t>
            </a:r>
          </a:p>
          <a:p>
            <a:pPr lvl="2"/>
            <a:r>
              <a:rPr lang="en-IE" dirty="0"/>
              <a:t>Cloud based platforms are increasingly popular, but research in the papers mentioned were in Python.</a:t>
            </a:r>
          </a:p>
          <a:p>
            <a:pPr lvl="2"/>
            <a:r>
              <a:rPr lang="en-IE" dirty="0"/>
              <a:t>Other  tools such as RapidMiner or SAS Enterprise Miner are available.</a:t>
            </a:r>
          </a:p>
          <a:p>
            <a:endParaRPr lang="en-IE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2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- 2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6053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458</TotalTime>
  <Words>985</Words>
  <Application>Microsoft Office PowerPoint</Application>
  <PresentationFormat>Widescreen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Euphemia</vt:lpstr>
      <vt:lpstr>Plantagenet Cherokee</vt:lpstr>
      <vt:lpstr>Wingdings</vt:lpstr>
      <vt:lpstr>Academic Literature 16x9</vt:lpstr>
      <vt:lpstr>How Can Machine Learning predict/prevent credit card fraud?</vt:lpstr>
      <vt:lpstr>Purpose of the Research</vt:lpstr>
      <vt:lpstr>Research Methodology – Improving CC Fraud Detection</vt:lpstr>
      <vt:lpstr>Research Methodology – Improving CC Fraud Detection</vt:lpstr>
      <vt:lpstr>Further Research Considerations</vt:lpstr>
      <vt:lpstr>References</vt:lpstr>
      <vt:lpstr>Research Methodology – Talking Notes(1)</vt:lpstr>
      <vt:lpstr>Research Methodology – Talking Notes(2)</vt:lpstr>
      <vt:lpstr>Research Methodology - 2</vt:lpstr>
      <vt:lpstr>Research Methodology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Ciaran Finnegan</dc:creator>
  <cp:lastModifiedBy>Ciaran Finnegan</cp:lastModifiedBy>
  <cp:revision>25</cp:revision>
  <dcterms:created xsi:type="dcterms:W3CDTF">2022-02-05T16:09:44Z</dcterms:created>
  <dcterms:modified xsi:type="dcterms:W3CDTF">2022-02-15T19:41:44Z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