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74" r:id="rId5"/>
    <p:sldId id="275" r:id="rId6"/>
    <p:sldId id="276" r:id="rId7"/>
    <p:sldId id="294" r:id="rId8"/>
    <p:sldId id="295" r:id="rId9"/>
    <p:sldId id="292" r:id="rId10"/>
    <p:sldId id="256" r:id="rId11"/>
    <p:sldId id="267" r:id="rId12"/>
    <p:sldId id="270" r:id="rId13"/>
    <p:sldId id="272" r:id="rId14"/>
    <p:sldId id="266"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A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showGuides="1">
      <p:cViewPr varScale="1">
        <p:scale>
          <a:sx n="111" d="100"/>
          <a:sy n="111" d="100"/>
        </p:scale>
        <p:origin x="306"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dgm:spPr/>
      <dgm:t>
        <a:bodyPr/>
        <a:lstStyle/>
        <a:p>
          <a:r>
            <a:rPr lang="en-US" dirty="0"/>
            <a:t>L1: Philosophy</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custT="1"/>
      <dgm:spPr/>
      <dgm:t>
        <a:bodyPr/>
        <a:lstStyle/>
        <a:p>
          <a:r>
            <a:rPr lang="en-IE" sz="1250" b="1" dirty="0"/>
            <a:t>POSITIVISM (from Epistemology)</a:t>
          </a:r>
          <a:endParaRPr lang="en-US" sz="1250" b="1" dirty="0"/>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9D46839-CD06-4669-AAE4-4D1E9AFEDA78}">
      <dgm:prSet phldrT="[Text]" custT="1"/>
      <dgm:spPr/>
      <dgm:t>
        <a:bodyPr/>
        <a:lstStyle/>
        <a:p>
          <a:r>
            <a:rPr lang="en-US" sz="1250" dirty="0"/>
            <a:t>This research works with datasets of known fraud and non-fraud.</a:t>
          </a:r>
        </a:p>
      </dgm:t>
    </dgm:pt>
    <dgm:pt modelId="{B6B535D8-00AB-4FA1-AAEC-92498ABC6F4C}" type="parTrans" cxnId="{AD25A8A0-4628-40E2-8C9E-64E6AD4D4D91}">
      <dgm:prSet/>
      <dgm:spPr/>
      <dgm:t>
        <a:bodyPr/>
        <a:lstStyle/>
        <a:p>
          <a:endParaRPr lang="en-US"/>
        </a:p>
      </dgm:t>
    </dgm:pt>
    <dgm:pt modelId="{6497F199-DC2A-41F9-A449-D395E6BC4900}" type="sibTrans" cxnId="{AD25A8A0-4628-40E2-8C9E-64E6AD4D4D91}">
      <dgm:prSet/>
      <dgm:spPr/>
      <dgm:t>
        <a:bodyPr/>
        <a:lstStyle/>
        <a:p>
          <a:endParaRPr lang="en-US"/>
        </a:p>
      </dgm:t>
    </dgm:pt>
    <dgm:pt modelId="{7CB6360B-4022-4E96-922B-A12DE0E2A39F}">
      <dgm:prSet phldrT="[Text]" custT="1"/>
      <dgm:spPr/>
      <dgm:t>
        <a:bodyPr/>
        <a:lstStyle/>
        <a:p>
          <a:r>
            <a:rPr lang="en-US" sz="1250" dirty="0"/>
            <a:t>The levels of historical fraud are statistically quantified.</a:t>
          </a:r>
        </a:p>
      </dgm:t>
    </dgm:pt>
    <dgm:pt modelId="{44B2858F-607B-47DF-B44B-EA7D73FDC9F2}" type="parTrans" cxnId="{CD5EFFB3-C9FD-4DAC-8D97-0C2FB02B380B}">
      <dgm:prSet/>
      <dgm:spPr/>
      <dgm:t>
        <a:bodyPr/>
        <a:lstStyle/>
        <a:p>
          <a:endParaRPr lang="en-US"/>
        </a:p>
      </dgm:t>
    </dgm:pt>
    <dgm:pt modelId="{B35ED9D1-2A17-4034-8D08-4945CA54F6C9}" type="sibTrans" cxnId="{CD5EFFB3-C9FD-4DAC-8D97-0C2FB02B380B}">
      <dgm:prSet/>
      <dgm:spPr/>
      <dgm:t>
        <a:bodyPr/>
        <a:lstStyle/>
        <a:p>
          <a:endParaRPr lang="en-US"/>
        </a:p>
      </dgm:t>
    </dgm:pt>
    <dgm:pt modelId="{70879558-61CA-4CCD-B2D6-5349B01EF337}">
      <dgm:prSet phldrT="[Text]" custT="1"/>
      <dgm:spPr/>
      <dgm:t>
        <a:bodyPr/>
        <a:lstStyle/>
        <a:p>
          <a:r>
            <a:rPr lang="en-US" sz="1250" dirty="0"/>
            <a:t>ML model testing can be replicated many times to test changes in accuracy.</a:t>
          </a:r>
        </a:p>
      </dgm:t>
    </dgm:pt>
    <dgm:pt modelId="{95F5E6EE-4E8D-49F8-8C9E-8BBFD01B6A0E}" type="parTrans" cxnId="{8FAB4659-6291-457D-941A-93BCD304031A}">
      <dgm:prSet/>
      <dgm:spPr/>
      <dgm:t>
        <a:bodyPr/>
        <a:lstStyle/>
        <a:p>
          <a:endParaRPr lang="en-US"/>
        </a:p>
      </dgm:t>
    </dgm:pt>
    <dgm:pt modelId="{053E317B-DD3F-4AFF-90D1-A55D37D325DC}" type="sibTrans" cxnId="{8FAB4659-6291-457D-941A-93BCD304031A}">
      <dgm:prSet/>
      <dgm:spPr/>
      <dgm:t>
        <a:bodyPr/>
        <a:lstStyle/>
        <a:p>
          <a:endParaRPr lang="en-US"/>
        </a:p>
      </dgm:t>
    </dgm:pt>
    <dgm:pt modelId="{F2881FB1-6580-4F21-A283-BFAA6F91D5D2}">
      <dgm:prSet phldrT="[Text]"/>
      <dgm:spPr/>
      <dgm:t>
        <a:bodyPr/>
        <a:lstStyle/>
        <a:p>
          <a:r>
            <a:rPr lang="en-US" dirty="0"/>
            <a:t>L2: Approach</a:t>
          </a:r>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D5197DDB-D5D2-499F-B255-CF7BB5AE2B43}">
      <dgm:prSet phldrT="[Text]" custT="1"/>
      <dgm:spPr/>
      <dgm:t>
        <a:bodyPr/>
        <a:lstStyle/>
        <a:p>
          <a:r>
            <a:rPr lang="en-IE" sz="1250" b="1" dirty="0"/>
            <a:t>DEDUCTIVE</a:t>
          </a:r>
          <a:endParaRPr lang="en-US" sz="1250" b="1" dirty="0"/>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29E78340-8EBE-415C-B973-78A91A054B9C}">
      <dgm:prSet phldrT="[Text]" custT="1"/>
      <dgm:spPr/>
      <dgm:t>
        <a:bodyPr/>
        <a:lstStyle/>
        <a:p>
          <a:r>
            <a:rPr lang="en-US" sz="1250" dirty="0"/>
            <a:t>Research begins with the statement: ML techniques can classify a given transaction as fraud or non-fraud.</a:t>
          </a:r>
        </a:p>
      </dgm:t>
    </dgm:pt>
    <dgm:pt modelId="{FF4E5F97-6974-4E39-A85D-DCB2E100798E}" type="parTrans" cxnId="{311348D8-FDE3-4C22-99F5-3B98C5F51F0D}">
      <dgm:prSet/>
      <dgm:spPr/>
      <dgm:t>
        <a:bodyPr/>
        <a:lstStyle/>
        <a:p>
          <a:endParaRPr lang="en-US"/>
        </a:p>
      </dgm:t>
    </dgm:pt>
    <dgm:pt modelId="{B4B9A51E-FA34-465E-B5B4-81CD76EB3FC2}" type="sibTrans" cxnId="{311348D8-FDE3-4C22-99F5-3B98C5F51F0D}">
      <dgm:prSet/>
      <dgm:spPr/>
      <dgm:t>
        <a:bodyPr/>
        <a:lstStyle/>
        <a:p>
          <a:endParaRPr lang="en-US"/>
        </a:p>
      </dgm:t>
    </dgm:pt>
    <dgm:pt modelId="{8321AB85-EA8C-4958-B404-B4C118CB3C18}">
      <dgm:prSet phldrT="[Text]" custT="1"/>
      <dgm:spPr/>
      <dgm:t>
        <a:bodyPr/>
        <a:lstStyle/>
        <a:p>
          <a:endParaRPr lang="en-US" sz="1250" dirty="0"/>
        </a:p>
        <a:p>
          <a:r>
            <a:rPr lang="en-US" sz="1250" dirty="0"/>
            <a:t>Credit card transactions for a domain/period are collated and studies to find Fraud patterns.</a:t>
          </a:r>
        </a:p>
      </dgm:t>
    </dgm:pt>
    <dgm:pt modelId="{24ABE8B3-7220-436D-9636-F7B4C0B99576}" type="parTrans" cxnId="{129AEA77-5D2A-49D4-956D-99009974B6C5}">
      <dgm:prSet/>
      <dgm:spPr/>
      <dgm:t>
        <a:bodyPr/>
        <a:lstStyle/>
        <a:p>
          <a:endParaRPr lang="en-US"/>
        </a:p>
      </dgm:t>
    </dgm:pt>
    <dgm:pt modelId="{AA5F76CE-8FD4-4692-8BB1-EF84CF9D365E}" type="sibTrans" cxnId="{129AEA77-5D2A-49D4-956D-99009974B6C5}">
      <dgm:prSet/>
      <dgm:spPr/>
      <dgm:t>
        <a:bodyPr/>
        <a:lstStyle/>
        <a:p>
          <a:endParaRPr lang="en-US"/>
        </a:p>
      </dgm:t>
    </dgm:pt>
    <dgm:pt modelId="{6352CA33-6755-44BE-808F-400DA4CF80A7}">
      <dgm:prSet phldrT="[Text]"/>
      <dgm:spPr/>
      <dgm:t>
        <a:bodyPr/>
        <a:lstStyle/>
        <a:p>
          <a:r>
            <a:rPr lang="en-US" dirty="0"/>
            <a:t>L3: Research Strategies</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custT="1"/>
      <dgm:spPr/>
      <dgm:t>
        <a:bodyPr/>
        <a:lstStyle/>
        <a:p>
          <a:r>
            <a:rPr lang="en-US" sz="1250" b="1" dirty="0"/>
            <a:t>ARCHIVAL RESEARCH</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3D5CDB25-F8FA-444B-8D4A-1D29D0CBA282}">
      <dgm:prSet phldrT="[Text]" custT="1"/>
      <dgm:spPr/>
      <dgm:t>
        <a:bodyPr/>
        <a:lstStyle/>
        <a:p>
          <a:r>
            <a:rPr lang="en-US" sz="1250" dirty="0"/>
            <a:t>CC Fraud research frequently begins with historical datasets with known fraud patterns.</a:t>
          </a:r>
        </a:p>
      </dgm:t>
    </dgm:pt>
    <dgm:pt modelId="{4C229933-AC16-44B7-98EC-4C0F07FABCB0}" type="parTrans" cxnId="{2E3C97E6-67D4-4948-B47A-1115C2B2979F}">
      <dgm:prSet/>
      <dgm:spPr/>
      <dgm:t>
        <a:bodyPr/>
        <a:lstStyle/>
        <a:p>
          <a:endParaRPr lang="en-US"/>
        </a:p>
      </dgm:t>
    </dgm:pt>
    <dgm:pt modelId="{189DA4C5-2A22-4C71-A806-7B4AB57767CC}" type="sibTrans" cxnId="{2E3C97E6-67D4-4948-B47A-1115C2B2979F}">
      <dgm:prSet/>
      <dgm:spPr/>
      <dgm:t>
        <a:bodyPr/>
        <a:lstStyle/>
        <a:p>
          <a:endParaRPr lang="en-US"/>
        </a:p>
      </dgm:t>
    </dgm:pt>
    <dgm:pt modelId="{26D93F56-AD64-459D-A454-2E847E0AE5AD}">
      <dgm:prSet phldrT="[Text]" custT="1"/>
      <dgm:spPr/>
      <dgm:t>
        <a:bodyPr/>
        <a:lstStyle/>
        <a:p>
          <a:r>
            <a:rPr lang="en-US" sz="1250" dirty="0"/>
            <a:t>Certain classification algorithms can rate features in transactions to demonstrate strong fraud indicators.</a:t>
          </a:r>
        </a:p>
      </dgm:t>
    </dgm:pt>
    <dgm:pt modelId="{E06BA073-F5E8-40E1-BBF5-DFA8A607EEA9}" type="parTrans" cxnId="{FFB2A7D8-2CDC-4EA6-88FE-1D79B60EF00D}">
      <dgm:prSet/>
      <dgm:spPr/>
      <dgm:t>
        <a:bodyPr/>
        <a:lstStyle/>
        <a:p>
          <a:endParaRPr lang="en-IE"/>
        </a:p>
      </dgm:t>
    </dgm:pt>
    <dgm:pt modelId="{7BF89819-96F6-4A9C-BC11-3B6EBEEFA256}" type="sibTrans" cxnId="{FFB2A7D8-2CDC-4EA6-88FE-1D79B60EF00D}">
      <dgm:prSet/>
      <dgm:spPr/>
      <dgm:t>
        <a:bodyPr/>
        <a:lstStyle/>
        <a:p>
          <a:endParaRPr lang="en-IE"/>
        </a:p>
      </dgm:t>
    </dgm:pt>
    <dgm:pt modelId="{870940FE-9B2D-48B5-BF1C-26D4B6CE9EA3}">
      <dgm:prSet phldrT="[Text]" custT="1"/>
      <dgm:spPr/>
      <dgm:t>
        <a:bodyPr/>
        <a:lstStyle/>
        <a:p>
          <a:r>
            <a:rPr lang="en-US" sz="1250" b="1" dirty="0"/>
            <a:t>EXPERIMENT</a:t>
          </a:r>
        </a:p>
      </dgm:t>
    </dgm:pt>
    <dgm:pt modelId="{2A4D77A2-DAC1-460F-99C4-5FF218EC8E0C}" type="parTrans" cxnId="{32875C7C-9171-4099-A166-85672E852D00}">
      <dgm:prSet/>
      <dgm:spPr/>
      <dgm:t>
        <a:bodyPr/>
        <a:lstStyle/>
        <a:p>
          <a:endParaRPr lang="en-IE"/>
        </a:p>
      </dgm:t>
    </dgm:pt>
    <dgm:pt modelId="{94022A9E-D53E-46FF-8B32-7EE60DD4C942}" type="sibTrans" cxnId="{32875C7C-9171-4099-A166-85672E852D00}">
      <dgm:prSet/>
      <dgm:spPr/>
      <dgm:t>
        <a:bodyPr/>
        <a:lstStyle/>
        <a:p>
          <a:endParaRPr lang="en-IE"/>
        </a:p>
      </dgm:t>
    </dgm:pt>
    <dgm:pt modelId="{6228884D-F0B1-4AF8-AAF2-BFB01761BCE6}">
      <dgm:prSet phldrT="[Text]" custT="1"/>
      <dgm:spPr/>
      <dgm:t>
        <a:bodyPr/>
        <a:lstStyle/>
        <a:p>
          <a:r>
            <a:rPr lang="en-US" sz="1250" dirty="0"/>
            <a:t>Data scientists iterate through multiple clearly defined ML experiments, using different algorithms and parameters to assess accuracy.</a:t>
          </a:r>
        </a:p>
      </dgm:t>
    </dgm:pt>
    <dgm:pt modelId="{71DA794C-5F85-450E-A83A-FA6DCED22F24}" type="parTrans" cxnId="{38749AAD-83CE-43CF-A9D8-330190BFCD33}">
      <dgm:prSet/>
      <dgm:spPr/>
      <dgm:t>
        <a:bodyPr/>
        <a:lstStyle/>
        <a:p>
          <a:endParaRPr lang="en-IE"/>
        </a:p>
      </dgm:t>
    </dgm:pt>
    <dgm:pt modelId="{52DFCF56-BFBB-495D-B0E3-E325AE7F8B8B}" type="sibTrans" cxnId="{38749AAD-83CE-43CF-A9D8-330190BFCD33}">
      <dgm:prSet/>
      <dgm:spPr/>
      <dgm:t>
        <a:bodyPr/>
        <a:lstStyle/>
        <a:p>
          <a:endParaRPr lang="en-IE"/>
        </a:p>
      </dgm:t>
    </dgm:pt>
    <dgm:pt modelId="{4ECF27EC-0F57-4ACF-A31E-818259890891}">
      <dgm:prSet phldrT="[Text]" custT="1"/>
      <dgm:spPr/>
      <dgm:t>
        <a:bodyPr/>
        <a:lstStyle/>
        <a:p>
          <a:endParaRPr lang="en-US" sz="1250" b="1" dirty="0"/>
        </a:p>
        <a:p>
          <a:r>
            <a:rPr lang="en-US" sz="1250" b="1" dirty="0"/>
            <a:t>INDUCTIVE</a:t>
          </a:r>
        </a:p>
      </dgm:t>
    </dgm:pt>
    <dgm:pt modelId="{50AFA511-20CB-4127-9DF2-F1A41CD8C1F7}" type="parTrans" cxnId="{5A2F163E-88A5-41C3-B568-9F91E471C5CC}">
      <dgm:prSet/>
      <dgm:spPr/>
      <dgm:t>
        <a:bodyPr/>
        <a:lstStyle/>
        <a:p>
          <a:endParaRPr lang="en-IE"/>
        </a:p>
      </dgm:t>
    </dgm:pt>
    <dgm:pt modelId="{176E0529-0AB0-4A29-9434-6B366E1735C2}" type="sibTrans" cxnId="{5A2F163E-88A5-41C3-B568-9F91E471C5CC}">
      <dgm:prSet/>
      <dgm:spPr/>
      <dgm:t>
        <a:bodyPr/>
        <a:lstStyle/>
        <a:p>
          <a:endParaRPr lang="en-IE"/>
        </a:p>
      </dgm:t>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3" custScaleY="46807" custLinFactNeighborY="-2559"/>
      <dgm:spPr/>
    </dgm:pt>
    <dgm:pt modelId="{187D4E8C-5C91-4D00-870C-2C45D4EA263C}" type="pres">
      <dgm:prSet presAssocID="{B4F1B46E-22B2-4721-950C-8704487586DC}" presName="firstChildTx" presStyleLbl="bgAccFollowNode1" presStyleIdx="0" presStyleCnt="13">
        <dgm:presLayoutVars>
          <dgm:bulletEnabled val="1"/>
        </dgm:presLayoutVars>
      </dgm:prSet>
      <dgm:spPr/>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13" custLinFactNeighborY="-2559"/>
      <dgm:spPr/>
    </dgm:pt>
    <dgm:pt modelId="{4AE7D907-B6F4-4647-AB3F-ABE94C438AE8}" type="pres">
      <dgm:prSet presAssocID="{F9D46839-CD06-4669-AAE4-4D1E9AFEDA78}" presName="childTx" presStyleLbl="bgAccFollowNode1" presStyleIdx="1" presStyleCnt="13">
        <dgm:presLayoutVars>
          <dgm:bulletEnabled val="1"/>
        </dgm:presLayoutVars>
      </dgm:prSet>
      <dgm:spPr/>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13" custScaleY="75408" custLinFactNeighborY="-2559"/>
      <dgm:spPr/>
    </dgm:pt>
    <dgm:pt modelId="{D685DD23-B321-4B5E-842F-394CB33239FA}" type="pres">
      <dgm:prSet presAssocID="{7CB6360B-4022-4E96-922B-A12DE0E2A39F}" presName="childTx" presStyleLbl="bgAccFollowNode1" presStyleIdx="2" presStyleCnt="13">
        <dgm:presLayoutVars>
          <dgm:bulletEnabled val="1"/>
        </dgm:presLayoutVars>
      </dgm:prSet>
      <dgm:spPr/>
    </dgm:pt>
    <dgm:pt modelId="{E5677DE7-299C-4C9C-A4BC-6335CC601D12}" type="pres">
      <dgm:prSet presAssocID="{70879558-61CA-4CCD-B2D6-5349B01EF337}" presName="comp" presStyleCnt="0"/>
      <dgm:spPr/>
    </dgm:pt>
    <dgm:pt modelId="{51F68A05-A560-4C6F-BC90-521AEF3B0907}" type="pres">
      <dgm:prSet presAssocID="{70879558-61CA-4CCD-B2D6-5349B01EF337}" presName="child" presStyleLbl="bgAccFollowNode1" presStyleIdx="3" presStyleCnt="13" custScaleY="75081" custLinFactNeighborY="-2559"/>
      <dgm:spPr/>
    </dgm:pt>
    <dgm:pt modelId="{3EBE42F0-6491-49CC-95DC-985BA00CD458}" type="pres">
      <dgm:prSet presAssocID="{70879558-61CA-4CCD-B2D6-5349B01EF337}" presName="childTx" presStyleLbl="bgAccFollowNode1" presStyleIdx="3" presStyleCnt="13">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3"/>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13" custScaleY="49406"/>
      <dgm:spPr/>
    </dgm:pt>
    <dgm:pt modelId="{10C9E3CF-3A8F-4100-8ACD-91E2373197A2}" type="pres">
      <dgm:prSet presAssocID="{F2881FB1-6580-4F21-A283-BFAA6F91D5D2}" presName="firstChildTx" presStyleLbl="bgAccFollowNode1" presStyleIdx="4" presStyleCnt="13">
        <dgm:presLayoutVars>
          <dgm:bulletEnabled val="1"/>
        </dgm:presLayoutVars>
      </dgm:prSet>
      <dgm:spPr/>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13" custScaleY="109311" custLinFactNeighborY="-2559"/>
      <dgm:spPr/>
    </dgm:pt>
    <dgm:pt modelId="{B12AEB83-0A64-4B36-BF01-B2F834861BAA}" type="pres">
      <dgm:prSet presAssocID="{29E78340-8EBE-415C-B973-78A91A054B9C}" presName="childTx" presStyleLbl="bgAccFollowNode1" presStyleIdx="5" presStyleCnt="13">
        <dgm:presLayoutVars>
          <dgm:bulletEnabled val="1"/>
        </dgm:presLayoutVars>
      </dgm:prSet>
      <dgm:spPr/>
    </dgm:pt>
    <dgm:pt modelId="{9B8EE746-E9A5-4DC8-8ACA-6C3B0943D52D}" type="pres">
      <dgm:prSet presAssocID="{4ECF27EC-0F57-4ACF-A31E-818259890891}" presName="comp" presStyleCnt="0"/>
      <dgm:spPr/>
    </dgm:pt>
    <dgm:pt modelId="{972A10CF-0115-4D4B-B023-6D68DDF4DE3D}" type="pres">
      <dgm:prSet presAssocID="{4ECF27EC-0F57-4ACF-A31E-818259890891}" presName="child" presStyleLbl="bgAccFollowNode1" presStyleIdx="6" presStyleCnt="13" custScaleY="34619" custLinFactNeighborY="-2163"/>
      <dgm:spPr/>
    </dgm:pt>
    <dgm:pt modelId="{8094756E-42CD-4043-BED0-73C5C56A484B}" type="pres">
      <dgm:prSet presAssocID="{4ECF27EC-0F57-4ACF-A31E-818259890891}" presName="childTx" presStyleLbl="bgAccFollowNode1" presStyleIdx="6" presStyleCnt="13">
        <dgm:presLayoutVars>
          <dgm:bulletEnabled val="1"/>
        </dgm:presLayoutVars>
      </dgm:prSet>
      <dgm:spPr/>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7" presStyleCnt="13" custScaleY="67389" custLinFactNeighborY="-2559"/>
      <dgm:spPr/>
    </dgm:pt>
    <dgm:pt modelId="{E1767793-EDD5-4203-A612-8120A71CA906}" type="pres">
      <dgm:prSet presAssocID="{8321AB85-EA8C-4958-B404-B4C118CB3C18}" presName="childTx" presStyleLbl="bgAccFollowNode1" presStyleIdx="7" presStyleCnt="13">
        <dgm:presLayoutVars>
          <dgm:bulletEnabled val="1"/>
        </dgm:presLayoutVars>
      </dgm:prSet>
      <dgm:spPr/>
    </dgm:pt>
    <dgm:pt modelId="{CD9453B6-7DF9-461C-A729-2A76924B180F}" type="pres">
      <dgm:prSet presAssocID="{26D93F56-AD64-459D-A454-2E847E0AE5AD}" presName="comp" presStyleCnt="0"/>
      <dgm:spPr/>
    </dgm:pt>
    <dgm:pt modelId="{C2FA5ED9-6193-4272-AE12-125169DCCBBD}" type="pres">
      <dgm:prSet presAssocID="{26D93F56-AD64-459D-A454-2E847E0AE5AD}" presName="child" presStyleLbl="bgAccFollowNode1" presStyleIdx="8" presStyleCnt="13" custScaleY="79078" custLinFactNeighborX="0" custLinFactNeighborY="-2154"/>
      <dgm:spPr/>
    </dgm:pt>
    <dgm:pt modelId="{C502B76B-48AF-469D-B6AC-E487DC04AD5E}" type="pres">
      <dgm:prSet presAssocID="{26D93F56-AD64-459D-A454-2E847E0AE5AD}" presName="childTx" presStyleLbl="bgAccFollowNode1" presStyleIdx="8" presStyleCnt="13">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3"/>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9" presStyleCnt="13" custScaleY="46592"/>
      <dgm:spPr/>
    </dgm:pt>
    <dgm:pt modelId="{F8977219-728E-448F-AE8B-46B14F4F17DE}" type="pres">
      <dgm:prSet presAssocID="{6352CA33-6755-44BE-808F-400DA4CF80A7}" presName="firstChildTx" presStyleLbl="bgAccFollowNode1" presStyleIdx="9" presStyleCnt="13">
        <dgm:presLayoutVars>
          <dgm:bulletEnabled val="1"/>
        </dgm:presLayoutVars>
      </dgm:prSet>
      <dgm:spPr/>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10" presStyleCnt="13"/>
      <dgm:spPr/>
    </dgm:pt>
    <dgm:pt modelId="{96624143-7928-48E9-817F-BC4A07250C32}" type="pres">
      <dgm:prSet presAssocID="{3D5CDB25-F8FA-444B-8D4A-1D29D0CBA282}" presName="childTx" presStyleLbl="bgAccFollowNode1" presStyleIdx="10" presStyleCnt="13">
        <dgm:presLayoutVars>
          <dgm:bulletEnabled val="1"/>
        </dgm:presLayoutVars>
      </dgm:prSet>
      <dgm:spPr/>
    </dgm:pt>
    <dgm:pt modelId="{82602046-1952-4D45-A6EE-0BF451CD61DD}" type="pres">
      <dgm:prSet presAssocID="{870940FE-9B2D-48B5-BF1C-26D4B6CE9EA3}" presName="comp" presStyleCnt="0"/>
      <dgm:spPr/>
    </dgm:pt>
    <dgm:pt modelId="{2C25B9A8-296C-4B38-B2D5-77934B9B3D6F}" type="pres">
      <dgm:prSet presAssocID="{870940FE-9B2D-48B5-BF1C-26D4B6CE9EA3}" presName="child" presStyleLbl="bgAccFollowNode1" presStyleIdx="11" presStyleCnt="13" custScaleY="28499"/>
      <dgm:spPr/>
    </dgm:pt>
    <dgm:pt modelId="{AC6748CF-2E6E-4F6D-AD83-272912B7C127}" type="pres">
      <dgm:prSet presAssocID="{870940FE-9B2D-48B5-BF1C-26D4B6CE9EA3}" presName="childTx" presStyleLbl="bgAccFollowNode1" presStyleIdx="11" presStyleCnt="13">
        <dgm:presLayoutVars>
          <dgm:bulletEnabled val="1"/>
        </dgm:presLayoutVars>
      </dgm:prSet>
      <dgm:spPr/>
    </dgm:pt>
    <dgm:pt modelId="{0B71BEAF-42DC-4E15-8C9E-7146C8C0AA10}" type="pres">
      <dgm:prSet presAssocID="{6228884D-F0B1-4AF8-AAF2-BFB01761BCE6}" presName="comp" presStyleCnt="0"/>
      <dgm:spPr/>
    </dgm:pt>
    <dgm:pt modelId="{92809064-2543-4FD9-BF7E-6960E0917672}" type="pres">
      <dgm:prSet presAssocID="{6228884D-F0B1-4AF8-AAF2-BFB01761BCE6}" presName="child" presStyleLbl="bgAccFollowNode1" presStyleIdx="12" presStyleCnt="13" custScaleY="147030" custLinFactNeighborX="55" custLinFactNeighborY="83"/>
      <dgm:spPr/>
    </dgm:pt>
    <dgm:pt modelId="{E18AA0DC-13CE-4E93-AFA1-C31FD0744A32}" type="pres">
      <dgm:prSet presAssocID="{6228884D-F0B1-4AF8-AAF2-BFB01761BCE6}" presName="childTx" presStyleLbl="bgAccFollowNode1" presStyleIdx="12" presStyleCnt="13">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3"/>
      <dgm:spPr/>
    </dgm:pt>
  </dgm:ptLst>
  <dgm:cxnLst>
    <dgm:cxn modelId="{0E640A01-5254-426D-9300-3ED2F4E3FC75}" type="presOf" srcId="{29E78340-8EBE-415C-B973-78A91A054B9C}" destId="{614EBA0E-D12B-447E-B378-B0FA2DEBEA2F}" srcOrd="0" destOrd="0" presId="urn:microsoft.com/office/officeart/2005/8/layout/hList9"/>
    <dgm:cxn modelId="{91E5380B-556D-40F8-ABFD-10D81CAF19AA}" type="presOf" srcId="{7CB6360B-4022-4E96-922B-A12DE0E2A39F}" destId="{D685DD23-B321-4B5E-842F-394CB33239FA}" srcOrd="1" destOrd="0" presId="urn:microsoft.com/office/officeart/2005/8/layout/hList9"/>
    <dgm:cxn modelId="{20AF3F0D-FCCC-4AE8-8B10-DDA56D69A389}" type="presOf" srcId="{6352CA33-6755-44BE-808F-400DA4CF80A7}" destId="{89E6DA6E-7A23-44BD-8A99-378091FF741D}" srcOrd="0" destOrd="0" presId="urn:microsoft.com/office/officeart/2005/8/layout/hList9"/>
    <dgm:cxn modelId="{7F3B5912-CE3A-4F69-B6A0-82162798FA63}" type="presOf" srcId="{00C18FBF-3FF5-4C16-97CF-AF03740D7AB6}" destId="{0DC7A063-583D-4B0F-88B2-BD54F95D95AF}" srcOrd="0" destOrd="0" presId="urn:microsoft.com/office/officeart/2005/8/layout/hList9"/>
    <dgm:cxn modelId="{9740321C-35B3-4F5F-BD46-905CB7B8FAEB}" type="presOf" srcId="{9614A323-64B1-4077-A841-022051EC749A}" destId="{AD2806AC-6A03-4F05-9F4D-F72EA0E56FBF}" srcOrd="0" destOrd="0" presId="urn:microsoft.com/office/officeart/2005/8/layout/hList9"/>
    <dgm:cxn modelId="{15D77526-1F81-4812-9780-166F022BA1C8}" type="presOf" srcId="{4ECF27EC-0F57-4ACF-A31E-818259890891}" destId="{8094756E-42CD-4043-BED0-73C5C56A484B}" srcOrd="1" destOrd="0" presId="urn:microsoft.com/office/officeart/2005/8/layout/hList9"/>
    <dgm:cxn modelId="{C0DEB330-C4FA-4F66-86CA-0C9C52F1F01F}" type="presOf" srcId="{29E78340-8EBE-415C-B973-78A91A054B9C}" destId="{B12AEB83-0A64-4B36-BF01-B2F834861BAA}" srcOrd="1" destOrd="0" presId="urn:microsoft.com/office/officeart/2005/8/layout/hList9"/>
    <dgm:cxn modelId="{70AA2139-FA57-4EAA-83C0-CFBB31F3B2CD}" type="presOf" srcId="{9D72CDD3-5859-43DB-BD75-0C3C30E3DE62}" destId="{187D4E8C-5C91-4D00-870C-2C45D4EA263C}" srcOrd="1" destOrd="0" presId="urn:microsoft.com/office/officeart/2005/8/layout/hList9"/>
    <dgm:cxn modelId="{EDF0B63A-DCA1-49A5-910A-B447CA5609B2}" type="presOf" srcId="{3D5CDB25-F8FA-444B-8D4A-1D29D0CBA282}" destId="{96624143-7928-48E9-817F-BC4A07250C32}" srcOrd="1" destOrd="0" presId="urn:microsoft.com/office/officeart/2005/8/layout/hList9"/>
    <dgm:cxn modelId="{5A2F163E-88A5-41C3-B568-9F91E471C5CC}" srcId="{F2881FB1-6580-4F21-A283-BFAA6F91D5D2}" destId="{4ECF27EC-0F57-4ACF-A31E-818259890891}" srcOrd="2" destOrd="0" parTransId="{50AFA511-20CB-4127-9DF2-F1A41CD8C1F7}" sibTransId="{176E0529-0AB0-4A29-9434-6B366E1735C2}"/>
    <dgm:cxn modelId="{FFE7CF3F-C427-4831-953F-615124811AB4}" type="presOf" srcId="{8321AB85-EA8C-4958-B404-B4C118CB3C18}" destId="{E1767793-EDD5-4203-A612-8120A71CA906}"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17D4F844-BE7A-4D75-A197-ABD6C68C8BD3}" type="presOf" srcId="{6228884D-F0B1-4AF8-AAF2-BFB01761BCE6}" destId="{E18AA0DC-13CE-4E93-AFA1-C31FD0744A32}" srcOrd="1" destOrd="0" presId="urn:microsoft.com/office/officeart/2005/8/layout/hList9"/>
    <dgm:cxn modelId="{D06AF44B-702B-4E85-A941-CB8FAB7CF7D6}" type="presOf" srcId="{870940FE-9B2D-48B5-BF1C-26D4B6CE9EA3}" destId="{2C25B9A8-296C-4B38-B2D5-77934B9B3D6F}" srcOrd="0" destOrd="0" presId="urn:microsoft.com/office/officeart/2005/8/layout/hList9"/>
    <dgm:cxn modelId="{B635AE6E-37F7-4F2E-8725-C1D81C11EBE6}" type="presOf" srcId="{8321AB85-EA8C-4958-B404-B4C118CB3C18}" destId="{68509703-D239-4E1B-8CF0-EF08079E1226}" srcOrd="0" destOrd="0" presId="urn:microsoft.com/office/officeart/2005/8/layout/hList9"/>
    <dgm:cxn modelId="{E00C3D6F-034C-453C-A64A-4B6B6A9BCC81}" type="presOf" srcId="{26D93F56-AD64-459D-A454-2E847E0AE5AD}" destId="{C2FA5ED9-6193-4272-AE12-125169DCCBBD}" srcOrd="0" destOrd="0" presId="urn:microsoft.com/office/officeart/2005/8/layout/hList9"/>
    <dgm:cxn modelId="{3F290A52-8A4A-4469-9AB4-D811A6E23C3C}" type="presOf" srcId="{F9D46839-CD06-4669-AAE4-4D1E9AFEDA78}" destId="{59179C9B-8BA4-4AC7-ACB1-A12DE00142E2}"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E5DE3475-3F25-4E1E-A4B4-F7DABB94C443}" type="presOf" srcId="{26D93F56-AD64-459D-A454-2E847E0AE5AD}" destId="{C502B76B-48AF-469D-B6AC-E487DC04AD5E}" srcOrd="1" destOrd="0" presId="urn:microsoft.com/office/officeart/2005/8/layout/hList9"/>
    <dgm:cxn modelId="{129AEA77-5D2A-49D4-956D-99009974B6C5}" srcId="{F2881FB1-6580-4F21-A283-BFAA6F91D5D2}" destId="{8321AB85-EA8C-4958-B404-B4C118CB3C18}" srcOrd="3" destOrd="0" parTransId="{24ABE8B3-7220-436D-9636-F7B4C0B99576}" sibTransId="{AA5F76CE-8FD4-4692-8BB1-EF84CF9D365E}"/>
    <dgm:cxn modelId="{8FAB4659-6291-457D-941A-93BCD304031A}" srcId="{B4F1B46E-22B2-4721-950C-8704487586DC}" destId="{70879558-61CA-4CCD-B2D6-5349B01EF337}" srcOrd="3" destOrd="0" parTransId="{95F5E6EE-4E8D-49F8-8C9E-8BBFD01B6A0E}" sibTransId="{053E317B-DD3F-4AFF-90D1-A55D37D325DC}"/>
    <dgm:cxn modelId="{32875C7C-9171-4099-A166-85672E852D00}" srcId="{6352CA33-6755-44BE-808F-400DA4CF80A7}" destId="{870940FE-9B2D-48B5-BF1C-26D4B6CE9EA3}" srcOrd="2" destOrd="0" parTransId="{2A4D77A2-DAC1-460F-99C4-5FF218EC8E0C}" sibTransId="{94022A9E-D53E-46FF-8B32-7EE60DD4C942}"/>
    <dgm:cxn modelId="{FC7BD086-74EA-4D6C-9657-E916D355F209}" srcId="{6352CA33-6755-44BE-808F-400DA4CF80A7}" destId="{9614A323-64B1-4077-A841-022051EC749A}" srcOrd="0" destOrd="0" parTransId="{E5F6BCBD-B84E-4018-BE9E-BF57FF3B4B36}" sibTransId="{FEC2A79F-8857-403A-A738-E8CE75C965E2}"/>
    <dgm:cxn modelId="{0068E78F-6D7A-4C13-9A78-4FD912AF8EB2}" type="presOf" srcId="{6228884D-F0B1-4AF8-AAF2-BFB01761BCE6}" destId="{92809064-2543-4FD9-BF7E-6960E0917672}" srcOrd="0" destOrd="0" presId="urn:microsoft.com/office/officeart/2005/8/layout/hList9"/>
    <dgm:cxn modelId="{B736D792-8630-4423-BF25-ED6293A18ADD}" type="presOf" srcId="{9614A323-64B1-4077-A841-022051EC749A}" destId="{F8977219-728E-448F-AE8B-46B14F4F17DE}" srcOrd="1"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AD25A8A0-4628-40E2-8C9E-64E6AD4D4D91}" srcId="{B4F1B46E-22B2-4721-950C-8704487586DC}" destId="{F9D46839-CD06-4669-AAE4-4D1E9AFEDA78}" srcOrd="1" destOrd="0" parTransId="{B6B535D8-00AB-4FA1-AAEC-92498ABC6F4C}" sibTransId="{6497F199-DC2A-41F9-A449-D395E6BC4900}"/>
    <dgm:cxn modelId="{38749AAD-83CE-43CF-A9D8-330190BFCD33}" srcId="{6352CA33-6755-44BE-808F-400DA4CF80A7}" destId="{6228884D-F0B1-4AF8-AAF2-BFB01761BCE6}" srcOrd="3" destOrd="0" parTransId="{71DA794C-5F85-450E-A83A-FA6DCED22F24}" sibTransId="{52DFCF56-BFBB-495D-B0E3-E325AE7F8B8B}"/>
    <dgm:cxn modelId="{3EF668B1-7B6A-40A1-9E64-0829B2EF0539}" type="presOf" srcId="{F9D46839-CD06-4669-AAE4-4D1E9AFEDA78}" destId="{4AE7D907-B6F4-4647-AB3F-ABE94C438AE8}"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CD5EFFB3-C9FD-4DAC-8D97-0C2FB02B380B}" srcId="{B4F1B46E-22B2-4721-950C-8704487586DC}" destId="{7CB6360B-4022-4E96-922B-A12DE0E2A39F}" srcOrd="2" destOrd="0" parTransId="{44B2858F-607B-47DF-B44B-EA7D73FDC9F2}" sibTransId="{B35ED9D1-2A17-4034-8D08-4945CA54F6C9}"/>
    <dgm:cxn modelId="{CD7601BE-AB8E-445B-845D-A8C4A33727F8}" type="presOf" srcId="{4ECF27EC-0F57-4ACF-A31E-818259890891}" destId="{972A10CF-0115-4D4B-B023-6D68DDF4DE3D}" srcOrd="0" destOrd="0" presId="urn:microsoft.com/office/officeart/2005/8/layout/hList9"/>
    <dgm:cxn modelId="{70E22FBE-4510-487A-BD3F-D791559A8263}" type="presOf" srcId="{3D5CDB25-F8FA-444B-8D4A-1D29D0CBA282}" destId="{5314AADB-0AD3-4BAE-9F15-B0FE4F44C802}" srcOrd="0" destOrd="0" presId="urn:microsoft.com/office/officeart/2005/8/layout/hList9"/>
    <dgm:cxn modelId="{8B101FC2-2ADA-4F97-9F50-0384A77BA75A}" type="presOf" srcId="{870940FE-9B2D-48B5-BF1C-26D4B6CE9EA3}" destId="{AC6748CF-2E6E-4F6D-AD83-272912B7C127}" srcOrd="1"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A587C2CB-6562-4021-B4BF-D479DBE9444F}" type="presOf" srcId="{D5197DDB-D5D2-499F-B255-CF7BB5AE2B43}" destId="{F660F4B9-35DB-4256-A868-A35C6DCCF6B2}" srcOrd="0" destOrd="0" presId="urn:microsoft.com/office/officeart/2005/8/layout/hList9"/>
    <dgm:cxn modelId="{77F620CE-FC2D-42CF-890C-6A28A43BA06E}" type="presOf" srcId="{F2881FB1-6580-4F21-A283-BFAA6F91D5D2}" destId="{FD776C1E-557E-4553-9447-49B69EEC7907}" srcOrd="0" destOrd="0" presId="urn:microsoft.com/office/officeart/2005/8/layout/hList9"/>
    <dgm:cxn modelId="{AACC54D1-0243-46E9-9624-A663799E8A06}" type="presOf" srcId="{9D72CDD3-5859-43DB-BD75-0C3C30E3DE62}" destId="{6B08AC4B-4CEC-41E5-AE19-47A4E2720563}" srcOrd="0" destOrd="0" presId="urn:microsoft.com/office/officeart/2005/8/layout/hList9"/>
    <dgm:cxn modelId="{F3210AD4-6CEB-4017-A75B-E24F2FA3B062}" type="presOf" srcId="{70879558-61CA-4CCD-B2D6-5349B01EF337}" destId="{51F68A05-A560-4C6F-BC90-521AEF3B0907}"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FFB2A7D8-2CDC-4EA6-88FE-1D79B60EF00D}" srcId="{F2881FB1-6580-4F21-A283-BFAA6F91D5D2}" destId="{26D93F56-AD64-459D-A454-2E847E0AE5AD}" srcOrd="4" destOrd="0" parTransId="{E06BA073-F5E8-40E1-BBF5-DFA8A607EEA9}" sibTransId="{7BF89819-96F6-4A9C-BC11-3B6EBEEFA256}"/>
    <dgm:cxn modelId="{82BAE5DD-3A79-4870-9019-1254385E0650}" srcId="{00C18FBF-3FF5-4C16-97CF-AF03740D7AB6}" destId="{6352CA33-6755-44BE-808F-400DA4CF80A7}" srcOrd="2" destOrd="0" parTransId="{AEB59203-63BA-4A96-BADC-40BAEBD9AA40}" sibTransId="{AAB4CF73-4B9B-4AA0-9074-16C2D2AE00A1}"/>
    <dgm:cxn modelId="{2E3C97E6-67D4-4948-B47A-1115C2B2979F}" srcId="{6352CA33-6755-44BE-808F-400DA4CF80A7}" destId="{3D5CDB25-F8FA-444B-8D4A-1D29D0CBA282}" srcOrd="1" destOrd="0" parTransId="{4C229933-AC16-44B7-98EC-4C0F07FABCB0}" sibTransId="{189DA4C5-2A22-4C71-A806-7B4AB57767CC}"/>
    <dgm:cxn modelId="{59E871E8-E7D2-4CCC-B749-A714977AF5E6}" type="presOf" srcId="{D5197DDB-D5D2-499F-B255-CF7BB5AE2B43}" destId="{10C9E3CF-3A8F-4100-8ACD-91E2373197A2}" srcOrd="1" destOrd="0" presId="urn:microsoft.com/office/officeart/2005/8/layout/hList9"/>
    <dgm:cxn modelId="{92B5CCEF-1CDF-4025-ACF6-0780E13B9A00}" type="presOf" srcId="{7CB6360B-4022-4E96-922B-A12DE0E2A39F}" destId="{1877502C-A892-4DC0-ADA6-FA065097BB90}" srcOrd="0" destOrd="0" presId="urn:microsoft.com/office/officeart/2005/8/layout/hList9"/>
    <dgm:cxn modelId="{62ECA4F6-D6A0-41F0-AB7C-2AA480A6F080}" type="presOf" srcId="{70879558-61CA-4CCD-B2D6-5349B01EF337}" destId="{3EBE42F0-6491-49CC-95DC-985BA00CD458}" srcOrd="1" destOrd="0" presId="urn:microsoft.com/office/officeart/2005/8/layout/hList9"/>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7A41C261-6E27-4943-9CD0-4E08EB7E56A7}" type="presParOf" srcId="{FC66A233-6BBA-46AF-B2F6-28E379B158E2}" destId="{ADF61BBD-28F4-4815-BC7F-82CF00464E8B}" srcOrd="2" destOrd="0" presId="urn:microsoft.com/office/officeart/2005/8/layout/hList9"/>
    <dgm:cxn modelId="{03CD72CE-2160-4837-B2C9-B73CABBC437B}" type="presParOf" srcId="{ADF61BBD-28F4-4815-BC7F-82CF00464E8B}" destId="{59179C9B-8BA4-4AC7-ACB1-A12DE00142E2}" srcOrd="0" destOrd="0" presId="urn:microsoft.com/office/officeart/2005/8/layout/hList9"/>
    <dgm:cxn modelId="{F9662DB2-653F-4128-AA82-4C07C6F00722}" type="presParOf" srcId="{ADF61BBD-28F4-4815-BC7F-82CF00464E8B}" destId="{4AE7D907-B6F4-4647-AB3F-ABE94C438AE8}" srcOrd="1" destOrd="0" presId="urn:microsoft.com/office/officeart/2005/8/layout/hList9"/>
    <dgm:cxn modelId="{03977053-B57D-4C39-B7C2-51CB96F9B4FC}" type="presParOf" srcId="{FC66A233-6BBA-46AF-B2F6-28E379B158E2}" destId="{E50A9A83-9985-4184-A476-E3402BD8E76E}" srcOrd="3" destOrd="0" presId="urn:microsoft.com/office/officeart/2005/8/layout/hList9"/>
    <dgm:cxn modelId="{8AFFD233-399B-4D57-9BB6-80A351FA6A3B}" type="presParOf" srcId="{E50A9A83-9985-4184-A476-E3402BD8E76E}" destId="{1877502C-A892-4DC0-ADA6-FA065097BB90}" srcOrd="0" destOrd="0" presId="urn:microsoft.com/office/officeart/2005/8/layout/hList9"/>
    <dgm:cxn modelId="{9909963A-5660-453F-8E99-8BCC82487A65}" type="presParOf" srcId="{E50A9A83-9985-4184-A476-E3402BD8E76E}" destId="{D685DD23-B321-4B5E-842F-394CB33239FA}" srcOrd="1" destOrd="0" presId="urn:microsoft.com/office/officeart/2005/8/layout/hList9"/>
    <dgm:cxn modelId="{B628A148-8501-42F8-B49E-281D353B606E}" type="presParOf" srcId="{FC66A233-6BBA-46AF-B2F6-28E379B158E2}" destId="{E5677DE7-299C-4C9C-A4BC-6335CC601D12}" srcOrd="4" destOrd="0" presId="urn:microsoft.com/office/officeart/2005/8/layout/hList9"/>
    <dgm:cxn modelId="{8D569982-26E1-4090-9C18-DC58158F325D}" type="presParOf" srcId="{E5677DE7-299C-4C9C-A4BC-6335CC601D12}" destId="{51F68A05-A560-4C6F-BC90-521AEF3B0907}" srcOrd="0" destOrd="0" presId="urn:microsoft.com/office/officeart/2005/8/layout/hList9"/>
    <dgm:cxn modelId="{2FA9E744-008C-4725-86D6-3B7B8883E6D9}" type="presParOf" srcId="{E5677DE7-299C-4C9C-A4BC-6335CC601D12}" destId="{3EBE42F0-6491-49CC-95DC-985BA00CD458}"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2C72EC61-81F4-4DCD-A533-255CBC66AE34}" type="presParOf" srcId="{0DC7A063-583D-4B0F-88B2-BD54F95D95AF}" destId="{13C564B0-C27E-4ABA-AFDA-59E145B256BA}" srcOrd="4" destOrd="0" presId="urn:microsoft.com/office/officeart/2005/8/layout/hList9"/>
    <dgm:cxn modelId="{775600F8-FCFE-4862-8108-85F84EA9DEE2}" type="presParOf" srcId="{0DC7A063-583D-4B0F-88B2-BD54F95D95AF}" destId="{6300E233-87DF-4270-9808-160BFEB8A5BE}" srcOrd="5" destOrd="0" presId="urn:microsoft.com/office/officeart/2005/8/layout/hList9"/>
    <dgm:cxn modelId="{AE3B7A69-67E7-41D2-BC1A-3586A3CC259D}" type="presParOf" srcId="{0DC7A063-583D-4B0F-88B2-BD54F95D95AF}" destId="{6E53DEF7-499E-42EE-802D-59B2F8915392}" srcOrd="6" destOrd="0" presId="urn:microsoft.com/office/officeart/2005/8/layout/hList9"/>
    <dgm:cxn modelId="{76A9B804-07B5-4060-AA61-249A1765ECB9}" type="presParOf" srcId="{6E53DEF7-499E-42EE-802D-59B2F8915392}" destId="{E08C30D1-35EA-4D05-9731-5D01E3FCBD09}" srcOrd="0" destOrd="0" presId="urn:microsoft.com/office/officeart/2005/8/layout/hList9"/>
    <dgm:cxn modelId="{6162898E-21FD-497B-BFEE-B78CF45F7D9A}" type="presParOf" srcId="{6E53DEF7-499E-42EE-802D-59B2F8915392}" destId="{2F3BD88A-9166-4A26-B941-B9BAEE1A11D5}" srcOrd="1" destOrd="0" presId="urn:microsoft.com/office/officeart/2005/8/layout/hList9"/>
    <dgm:cxn modelId="{71D4EFDE-15BC-4327-9242-5F72F9DAFAD4}" type="presParOf" srcId="{2F3BD88A-9166-4A26-B941-B9BAEE1A11D5}" destId="{F660F4B9-35DB-4256-A868-A35C6DCCF6B2}" srcOrd="0" destOrd="0" presId="urn:microsoft.com/office/officeart/2005/8/layout/hList9"/>
    <dgm:cxn modelId="{9B414BA4-2018-40DF-8E7D-AD7E78EF0217}" type="presParOf" srcId="{2F3BD88A-9166-4A26-B941-B9BAEE1A11D5}" destId="{10C9E3CF-3A8F-4100-8ACD-91E2373197A2}" srcOrd="1" destOrd="0" presId="urn:microsoft.com/office/officeart/2005/8/layout/hList9"/>
    <dgm:cxn modelId="{28BA3997-5DD1-4713-9F4F-B2881F36E8DC}" type="presParOf" srcId="{6E53DEF7-499E-42EE-802D-59B2F8915392}" destId="{60887C36-4733-46AC-A452-5444F6BC3B23}" srcOrd="2" destOrd="0" presId="urn:microsoft.com/office/officeart/2005/8/layout/hList9"/>
    <dgm:cxn modelId="{7A6208FE-C5A8-4871-9488-BEEAE472C061}" type="presParOf" srcId="{60887C36-4733-46AC-A452-5444F6BC3B23}" destId="{614EBA0E-D12B-447E-B378-B0FA2DEBEA2F}" srcOrd="0" destOrd="0" presId="urn:microsoft.com/office/officeart/2005/8/layout/hList9"/>
    <dgm:cxn modelId="{2148A8C9-9BA6-45BD-9008-59301C4B49FC}" type="presParOf" srcId="{60887C36-4733-46AC-A452-5444F6BC3B23}" destId="{B12AEB83-0A64-4B36-BF01-B2F834861BAA}" srcOrd="1" destOrd="0" presId="urn:microsoft.com/office/officeart/2005/8/layout/hList9"/>
    <dgm:cxn modelId="{3A0FFD94-F4EF-4DEE-ACB1-E745729EB18B}" type="presParOf" srcId="{6E53DEF7-499E-42EE-802D-59B2F8915392}" destId="{9B8EE746-E9A5-4DC8-8ACA-6C3B0943D52D}" srcOrd="3" destOrd="0" presId="urn:microsoft.com/office/officeart/2005/8/layout/hList9"/>
    <dgm:cxn modelId="{C051A2EB-51CE-486D-BC6E-3C91AFDC0261}" type="presParOf" srcId="{9B8EE746-E9A5-4DC8-8ACA-6C3B0943D52D}" destId="{972A10CF-0115-4D4B-B023-6D68DDF4DE3D}" srcOrd="0" destOrd="0" presId="urn:microsoft.com/office/officeart/2005/8/layout/hList9"/>
    <dgm:cxn modelId="{DE71F8E8-C06A-46D0-AE96-4CFA3B714CA0}" type="presParOf" srcId="{9B8EE746-E9A5-4DC8-8ACA-6C3B0943D52D}" destId="{8094756E-42CD-4043-BED0-73C5C56A484B}" srcOrd="1" destOrd="0" presId="urn:microsoft.com/office/officeart/2005/8/layout/hList9"/>
    <dgm:cxn modelId="{32E6E4AD-0BFD-4285-AC4A-131E4A0904F2}" type="presParOf" srcId="{6E53DEF7-499E-42EE-802D-59B2F8915392}" destId="{3055F178-D8CA-413A-99F2-20C8231C0651}" srcOrd="4" destOrd="0" presId="urn:microsoft.com/office/officeart/2005/8/layout/hList9"/>
    <dgm:cxn modelId="{A1DB4BC0-DADA-4058-A3BB-D04BE7DF689A}" type="presParOf" srcId="{3055F178-D8CA-413A-99F2-20C8231C0651}" destId="{68509703-D239-4E1B-8CF0-EF08079E1226}" srcOrd="0" destOrd="0" presId="urn:microsoft.com/office/officeart/2005/8/layout/hList9"/>
    <dgm:cxn modelId="{5B5F83FC-F721-4241-90AB-7117B39AABD5}" type="presParOf" srcId="{3055F178-D8CA-413A-99F2-20C8231C0651}" destId="{E1767793-EDD5-4203-A612-8120A71CA906}" srcOrd="1" destOrd="0" presId="urn:microsoft.com/office/officeart/2005/8/layout/hList9"/>
    <dgm:cxn modelId="{BEB6D2F7-BA85-402F-969C-FCD0964553AF}" type="presParOf" srcId="{6E53DEF7-499E-42EE-802D-59B2F8915392}" destId="{CD9453B6-7DF9-461C-A729-2A76924B180F}" srcOrd="5" destOrd="0" presId="urn:microsoft.com/office/officeart/2005/8/layout/hList9"/>
    <dgm:cxn modelId="{D9D062BD-B709-4391-955F-7496A5AAB9EC}" type="presParOf" srcId="{CD9453B6-7DF9-461C-A729-2A76924B180F}" destId="{C2FA5ED9-6193-4272-AE12-125169DCCBBD}" srcOrd="0" destOrd="0" presId="urn:microsoft.com/office/officeart/2005/8/layout/hList9"/>
    <dgm:cxn modelId="{6B0FEA24-84EA-40CD-8B8F-C3CEDDED6A16}" type="presParOf" srcId="{CD9453B6-7DF9-461C-A729-2A76924B180F}" destId="{C502B76B-48AF-469D-B6AC-E487DC04AD5E}" srcOrd="1" destOrd="0" presId="urn:microsoft.com/office/officeart/2005/8/layout/hList9"/>
    <dgm:cxn modelId="{D8406746-50BE-425E-A523-9ED524500743}" type="presParOf" srcId="{0DC7A063-583D-4B0F-88B2-BD54F95D95AF}" destId="{69136330-53DB-4978-A56B-160862279381}" srcOrd="7" destOrd="0" presId="urn:microsoft.com/office/officeart/2005/8/layout/hList9"/>
    <dgm:cxn modelId="{A91BC494-75AC-4CCA-8CC1-7E9884C2F3AD}" type="presParOf" srcId="{0DC7A063-583D-4B0F-88B2-BD54F95D95AF}" destId="{FD776C1E-557E-4553-9447-49B69EEC7907}" srcOrd="8" destOrd="0" presId="urn:microsoft.com/office/officeart/2005/8/layout/hList9"/>
    <dgm:cxn modelId="{487F9920-08DF-4AC5-BA64-D35F42602B66}" type="presParOf" srcId="{0DC7A063-583D-4B0F-88B2-BD54F95D95AF}" destId="{FC2522F1-14BB-4B37-B60E-2E8A7E8A6C30}" srcOrd="9" destOrd="0" presId="urn:microsoft.com/office/officeart/2005/8/layout/hList9"/>
    <dgm:cxn modelId="{DC194D92-7E98-42DD-A8CA-BCD1EDD2C95D}" type="presParOf" srcId="{0DC7A063-583D-4B0F-88B2-BD54F95D95AF}" destId="{2C2F6211-85A7-47FE-9239-DE94DF41A263}" srcOrd="10" destOrd="0" presId="urn:microsoft.com/office/officeart/2005/8/layout/hList9"/>
    <dgm:cxn modelId="{575F4FD6-9E0F-4F5E-88EE-9B265B6FD4F4}" type="presParOf" srcId="{0DC7A063-583D-4B0F-88B2-BD54F95D95AF}" destId="{7B0C2EAE-70CB-4160-863D-210C3C66D5FD}" srcOrd="11" destOrd="0" presId="urn:microsoft.com/office/officeart/2005/8/layout/hList9"/>
    <dgm:cxn modelId="{8AE96C49-A416-4FC7-84EE-2BDAF35C57FF}" type="presParOf" srcId="{7B0C2EAE-70CB-4160-863D-210C3C66D5FD}" destId="{5AF3752E-55A6-443C-AD35-C49DF50A4566}" srcOrd="0" destOrd="0" presId="urn:microsoft.com/office/officeart/2005/8/layout/hList9"/>
    <dgm:cxn modelId="{235B263C-399E-4245-95BD-2AA1F19D4AB4}" type="presParOf" srcId="{7B0C2EAE-70CB-4160-863D-210C3C66D5FD}" destId="{53567A66-F0E9-4EF8-ADA9-764BA36AA6A9}" srcOrd="1" destOrd="0" presId="urn:microsoft.com/office/officeart/2005/8/layout/hList9"/>
    <dgm:cxn modelId="{265DA8D6-D429-4956-8CB8-10EE7EF20F0C}" type="presParOf" srcId="{53567A66-F0E9-4EF8-ADA9-764BA36AA6A9}" destId="{AD2806AC-6A03-4F05-9F4D-F72EA0E56FBF}" srcOrd="0" destOrd="0" presId="urn:microsoft.com/office/officeart/2005/8/layout/hList9"/>
    <dgm:cxn modelId="{35A8C2CA-EB30-45FD-8152-A7470BE42B4C}" type="presParOf" srcId="{53567A66-F0E9-4EF8-ADA9-764BA36AA6A9}" destId="{F8977219-728E-448F-AE8B-46B14F4F17DE}" srcOrd="1" destOrd="0" presId="urn:microsoft.com/office/officeart/2005/8/layout/hList9"/>
    <dgm:cxn modelId="{6ACEADBE-023B-4505-93FF-04069F754490}" type="presParOf" srcId="{7B0C2EAE-70CB-4160-863D-210C3C66D5FD}" destId="{46A8623B-DC64-4ED6-B73D-98FEAB030508}" srcOrd="2" destOrd="0" presId="urn:microsoft.com/office/officeart/2005/8/layout/hList9"/>
    <dgm:cxn modelId="{AD010A9C-D63C-4BD8-BA56-A4D20026F974}" type="presParOf" srcId="{46A8623B-DC64-4ED6-B73D-98FEAB030508}" destId="{5314AADB-0AD3-4BAE-9F15-B0FE4F44C802}" srcOrd="0" destOrd="0" presId="urn:microsoft.com/office/officeart/2005/8/layout/hList9"/>
    <dgm:cxn modelId="{10F973FE-8000-468C-900B-4ED99BE40E65}" type="presParOf" srcId="{46A8623B-DC64-4ED6-B73D-98FEAB030508}" destId="{96624143-7928-48E9-817F-BC4A07250C32}" srcOrd="1" destOrd="0" presId="urn:microsoft.com/office/officeart/2005/8/layout/hList9"/>
    <dgm:cxn modelId="{7AE9F846-35F0-4965-A50D-E846F437A4D3}" type="presParOf" srcId="{7B0C2EAE-70CB-4160-863D-210C3C66D5FD}" destId="{82602046-1952-4D45-A6EE-0BF451CD61DD}" srcOrd="3" destOrd="0" presId="urn:microsoft.com/office/officeart/2005/8/layout/hList9"/>
    <dgm:cxn modelId="{3263D6B8-CDAA-4424-8A86-7B89CC138725}" type="presParOf" srcId="{82602046-1952-4D45-A6EE-0BF451CD61DD}" destId="{2C25B9A8-296C-4B38-B2D5-77934B9B3D6F}" srcOrd="0" destOrd="0" presId="urn:microsoft.com/office/officeart/2005/8/layout/hList9"/>
    <dgm:cxn modelId="{E0852AD5-F1B4-4C1F-A299-C3C5AF243896}" type="presParOf" srcId="{82602046-1952-4D45-A6EE-0BF451CD61DD}" destId="{AC6748CF-2E6E-4F6D-AD83-272912B7C127}" srcOrd="1" destOrd="0" presId="urn:microsoft.com/office/officeart/2005/8/layout/hList9"/>
    <dgm:cxn modelId="{9E83DAC9-9CBE-4AE0-847D-8808BF7F1C9D}" type="presParOf" srcId="{7B0C2EAE-70CB-4160-863D-210C3C66D5FD}" destId="{0B71BEAF-42DC-4E15-8C9E-7146C8C0AA10}" srcOrd="4" destOrd="0" presId="urn:microsoft.com/office/officeart/2005/8/layout/hList9"/>
    <dgm:cxn modelId="{C50AF402-AC7F-4F91-9ECC-C1F8B6B71CDD}" type="presParOf" srcId="{0B71BEAF-42DC-4E15-8C9E-7146C8C0AA10}" destId="{92809064-2543-4FD9-BF7E-6960E0917672}" srcOrd="0" destOrd="0" presId="urn:microsoft.com/office/officeart/2005/8/layout/hList9"/>
    <dgm:cxn modelId="{75DCDE8F-D83C-4477-85E3-4BED4E3DB2A3}" type="presParOf" srcId="{0B71BEAF-42DC-4E15-8C9E-7146C8C0AA10}" destId="{E18AA0DC-13CE-4E93-AFA1-C31FD0744A32}" srcOrd="1" destOrd="0" presId="urn:microsoft.com/office/officeart/2005/8/layout/hList9"/>
    <dgm:cxn modelId="{EF3F399A-E096-436A-AD74-CF747D62B02A}" type="presParOf" srcId="{0DC7A063-583D-4B0F-88B2-BD54F95D95AF}" destId="{FBCC4E74-37C0-494F-ABC0-7D18132E1437}" srcOrd="12" destOrd="0" presId="urn:microsoft.com/office/officeart/2005/8/layout/hList9"/>
    <dgm:cxn modelId="{5EA17F20-F6C6-4B5A-AFEB-38BD8F975065}" type="presParOf" srcId="{0DC7A063-583D-4B0F-88B2-BD54F95D95AF}" destId="{89E6DA6E-7A23-44BD-8A99-378091FF741D}"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18FBF-3FF5-4C16-97CF-AF03740D7AB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B4F1B46E-22B2-4721-950C-8704487586DC}">
      <dgm:prSet phldrT="[Text]"/>
      <dgm:spPr/>
      <dgm:t>
        <a:bodyPr/>
        <a:lstStyle/>
        <a:p>
          <a:r>
            <a:rPr lang="en-US" dirty="0"/>
            <a:t>L4: Choices</a:t>
          </a:r>
        </a:p>
      </dgm:t>
    </dgm:pt>
    <dgm:pt modelId="{E8A66543-CC4D-4785-A93E-5B125E09F826}" type="parTrans" cxnId="{2C8317B2-2EBB-4589-86EA-C77B3B6E81AA}">
      <dgm:prSet/>
      <dgm:spPr/>
      <dgm:t>
        <a:bodyPr/>
        <a:lstStyle/>
        <a:p>
          <a:endParaRPr lang="en-US"/>
        </a:p>
      </dgm:t>
    </dgm:pt>
    <dgm:pt modelId="{A7E2530A-34E2-4E9F-BC78-8920BA140C41}" type="sibTrans" cxnId="{2C8317B2-2EBB-4589-86EA-C77B3B6E81AA}">
      <dgm:prSet/>
      <dgm:spPr/>
      <dgm:t>
        <a:bodyPr/>
        <a:lstStyle/>
        <a:p>
          <a:endParaRPr lang="en-US"/>
        </a:p>
      </dgm:t>
    </dgm:pt>
    <dgm:pt modelId="{9D72CDD3-5859-43DB-BD75-0C3C30E3DE62}">
      <dgm:prSet phldrT="[Text]" custT="1"/>
      <dgm:spPr/>
      <dgm:t>
        <a:bodyPr/>
        <a:lstStyle/>
        <a:p>
          <a:r>
            <a:rPr lang="en-IE" sz="1250" b="1" dirty="0"/>
            <a:t>QUANTITATIVE MONO-METHOD</a:t>
          </a:r>
          <a:endParaRPr lang="en-US" sz="1250" b="1" dirty="0"/>
        </a:p>
      </dgm:t>
    </dgm:pt>
    <dgm:pt modelId="{1D5B1F83-33A7-4298-BC11-2B1252AFAEA5}" type="parTrans" cxnId="{DDB5AD9A-40B0-48EF-AF2C-8CCDA330F7FE}">
      <dgm:prSet/>
      <dgm:spPr/>
      <dgm:t>
        <a:bodyPr/>
        <a:lstStyle/>
        <a:p>
          <a:endParaRPr lang="en-US"/>
        </a:p>
      </dgm:t>
    </dgm:pt>
    <dgm:pt modelId="{15E25BD4-1EBF-43C2-8885-DBF66B8429E1}" type="sibTrans" cxnId="{DDB5AD9A-40B0-48EF-AF2C-8CCDA330F7FE}">
      <dgm:prSet/>
      <dgm:spPr/>
      <dgm:t>
        <a:bodyPr/>
        <a:lstStyle/>
        <a:p>
          <a:endParaRPr lang="en-US"/>
        </a:p>
      </dgm:t>
    </dgm:pt>
    <dgm:pt modelId="{F9D46839-CD06-4669-AAE4-4D1E9AFEDA78}">
      <dgm:prSet phldrT="[Text]" custT="1"/>
      <dgm:spPr/>
      <dgm:t>
        <a:bodyPr/>
        <a:lstStyle/>
        <a:p>
          <a:r>
            <a:rPr lang="en-US" sz="1250" dirty="0"/>
            <a:t>The financial transaction data used in Fraud research is a collection of statistical (numerical) features.</a:t>
          </a:r>
        </a:p>
      </dgm:t>
    </dgm:pt>
    <dgm:pt modelId="{B6B535D8-00AB-4FA1-AAEC-92498ABC6F4C}" type="parTrans" cxnId="{AD25A8A0-4628-40E2-8C9E-64E6AD4D4D91}">
      <dgm:prSet/>
      <dgm:spPr/>
      <dgm:t>
        <a:bodyPr/>
        <a:lstStyle/>
        <a:p>
          <a:endParaRPr lang="en-US"/>
        </a:p>
      </dgm:t>
    </dgm:pt>
    <dgm:pt modelId="{6497F199-DC2A-41F9-A449-D395E6BC4900}" type="sibTrans" cxnId="{AD25A8A0-4628-40E2-8C9E-64E6AD4D4D91}">
      <dgm:prSet/>
      <dgm:spPr/>
      <dgm:t>
        <a:bodyPr/>
        <a:lstStyle/>
        <a:p>
          <a:endParaRPr lang="en-US"/>
        </a:p>
      </dgm:t>
    </dgm:pt>
    <dgm:pt modelId="{7CB6360B-4022-4E96-922B-A12DE0E2A39F}">
      <dgm:prSet phldrT="[Text]" custT="1"/>
      <dgm:spPr/>
      <dgm:t>
        <a:bodyPr/>
        <a:lstStyle/>
        <a:p>
          <a:r>
            <a:rPr lang="en-US" sz="1250" dirty="0"/>
            <a:t>When categorical descriptions are captured, they are usually converted to numerical values.</a:t>
          </a:r>
        </a:p>
      </dgm:t>
    </dgm:pt>
    <dgm:pt modelId="{44B2858F-607B-47DF-B44B-EA7D73FDC9F2}" type="parTrans" cxnId="{CD5EFFB3-C9FD-4DAC-8D97-0C2FB02B380B}">
      <dgm:prSet/>
      <dgm:spPr/>
      <dgm:t>
        <a:bodyPr/>
        <a:lstStyle/>
        <a:p>
          <a:endParaRPr lang="en-US"/>
        </a:p>
      </dgm:t>
    </dgm:pt>
    <dgm:pt modelId="{B35ED9D1-2A17-4034-8D08-4945CA54F6C9}" type="sibTrans" cxnId="{CD5EFFB3-C9FD-4DAC-8D97-0C2FB02B380B}">
      <dgm:prSet/>
      <dgm:spPr/>
      <dgm:t>
        <a:bodyPr/>
        <a:lstStyle/>
        <a:p>
          <a:endParaRPr lang="en-US"/>
        </a:p>
      </dgm:t>
    </dgm:pt>
    <dgm:pt modelId="{70879558-61CA-4CCD-B2D6-5349B01EF337}">
      <dgm:prSet phldrT="[Text]" custT="1"/>
      <dgm:spPr/>
      <dgm:t>
        <a:bodyPr/>
        <a:lstStyle/>
        <a:p>
          <a:r>
            <a:rPr lang="en-US" sz="1250" dirty="0"/>
            <a:t>General text narratives on the transactions are not processed by ML Classification algorithms.</a:t>
          </a:r>
        </a:p>
      </dgm:t>
    </dgm:pt>
    <dgm:pt modelId="{95F5E6EE-4E8D-49F8-8C9E-8BBFD01B6A0E}" type="parTrans" cxnId="{8FAB4659-6291-457D-941A-93BCD304031A}">
      <dgm:prSet/>
      <dgm:spPr/>
      <dgm:t>
        <a:bodyPr/>
        <a:lstStyle/>
        <a:p>
          <a:endParaRPr lang="en-US"/>
        </a:p>
      </dgm:t>
    </dgm:pt>
    <dgm:pt modelId="{053E317B-DD3F-4AFF-90D1-A55D37D325DC}" type="sibTrans" cxnId="{8FAB4659-6291-457D-941A-93BCD304031A}">
      <dgm:prSet/>
      <dgm:spPr/>
      <dgm:t>
        <a:bodyPr/>
        <a:lstStyle/>
        <a:p>
          <a:endParaRPr lang="en-US"/>
        </a:p>
      </dgm:t>
    </dgm:pt>
    <dgm:pt modelId="{F2881FB1-6580-4F21-A283-BFAA6F91D5D2}">
      <dgm:prSet phldrT="[Text]"/>
      <dgm:spPr/>
      <dgm:t>
        <a:bodyPr/>
        <a:lstStyle/>
        <a:p>
          <a:r>
            <a:rPr lang="en-US" dirty="0"/>
            <a:t>L5: Time Horizons</a:t>
          </a:r>
        </a:p>
      </dgm:t>
    </dgm:pt>
    <dgm:pt modelId="{2D960FDD-BADA-480D-9043-497C56588AD3}" type="parTrans" cxnId="{4A31D641-1B5D-46D3-B685-0C4DC6EFE71B}">
      <dgm:prSet/>
      <dgm:spPr/>
      <dgm:t>
        <a:bodyPr/>
        <a:lstStyle/>
        <a:p>
          <a:endParaRPr lang="en-US"/>
        </a:p>
      </dgm:t>
    </dgm:pt>
    <dgm:pt modelId="{A5ABDC17-7AB5-4F0E-992A-F9343F5D74EB}" type="sibTrans" cxnId="{4A31D641-1B5D-46D3-B685-0C4DC6EFE71B}">
      <dgm:prSet/>
      <dgm:spPr/>
      <dgm:t>
        <a:bodyPr/>
        <a:lstStyle/>
        <a:p>
          <a:endParaRPr lang="en-US"/>
        </a:p>
      </dgm:t>
    </dgm:pt>
    <dgm:pt modelId="{D5197DDB-D5D2-499F-B255-CF7BB5AE2B43}">
      <dgm:prSet phldrT="[Text]" custT="1"/>
      <dgm:spPr/>
      <dgm:t>
        <a:bodyPr/>
        <a:lstStyle/>
        <a:p>
          <a:r>
            <a:rPr lang="en-IE" sz="1250" b="1" dirty="0"/>
            <a:t>CROSS-SECTIONAL</a:t>
          </a:r>
          <a:endParaRPr lang="en-US" sz="1250" b="1" dirty="0"/>
        </a:p>
      </dgm:t>
    </dgm:pt>
    <dgm:pt modelId="{B14A4DC9-F40A-4867-ADB8-4BA8A1F83766}" type="parTrans" cxnId="{3204ED53-15A0-4643-A582-021A785F1BA2}">
      <dgm:prSet/>
      <dgm:spPr/>
      <dgm:t>
        <a:bodyPr/>
        <a:lstStyle/>
        <a:p>
          <a:endParaRPr lang="en-US"/>
        </a:p>
      </dgm:t>
    </dgm:pt>
    <dgm:pt modelId="{29F2454A-2FA8-4B3A-AC63-4A0B9FD04A75}" type="sibTrans" cxnId="{3204ED53-15A0-4643-A582-021A785F1BA2}">
      <dgm:prSet/>
      <dgm:spPr/>
      <dgm:t>
        <a:bodyPr/>
        <a:lstStyle/>
        <a:p>
          <a:endParaRPr lang="en-US"/>
        </a:p>
      </dgm:t>
    </dgm:pt>
    <dgm:pt modelId="{29E78340-8EBE-415C-B973-78A91A054B9C}">
      <dgm:prSet phldrT="[Text]" custT="1"/>
      <dgm:spPr/>
      <dgm:t>
        <a:bodyPr/>
        <a:lstStyle/>
        <a:p>
          <a:r>
            <a:rPr lang="en-US" sz="1250" dirty="0"/>
            <a:t>The ULB dataset, which is used in several Kaggle projects, is 290K transaction recorded over one month (Sept 2013).</a:t>
          </a:r>
          <a:r>
            <a:rPr lang="en-US" sz="1200" baseline="30000" dirty="0"/>
            <a:t>[1]</a:t>
          </a:r>
          <a:endParaRPr lang="en-US" sz="1250" baseline="30000" dirty="0"/>
        </a:p>
      </dgm:t>
    </dgm:pt>
    <dgm:pt modelId="{FF4E5F97-6974-4E39-A85D-DCB2E100798E}" type="parTrans" cxnId="{311348D8-FDE3-4C22-99F5-3B98C5F51F0D}">
      <dgm:prSet/>
      <dgm:spPr/>
      <dgm:t>
        <a:bodyPr/>
        <a:lstStyle/>
        <a:p>
          <a:endParaRPr lang="en-US"/>
        </a:p>
      </dgm:t>
    </dgm:pt>
    <dgm:pt modelId="{B4B9A51E-FA34-465E-B5B4-81CD76EB3FC2}" type="sibTrans" cxnId="{311348D8-FDE3-4C22-99F5-3B98C5F51F0D}">
      <dgm:prSet/>
      <dgm:spPr/>
      <dgm:t>
        <a:bodyPr/>
        <a:lstStyle/>
        <a:p>
          <a:endParaRPr lang="en-US"/>
        </a:p>
      </dgm:t>
    </dgm:pt>
    <dgm:pt modelId="{8321AB85-EA8C-4958-B404-B4C118CB3C18}">
      <dgm:prSet phldrT="[Text]" custT="1"/>
      <dgm:spPr/>
      <dgm:t>
        <a:bodyPr/>
        <a:lstStyle/>
        <a:p>
          <a:r>
            <a:rPr lang="en-US" sz="1250" b="1" dirty="0"/>
            <a:t>LONGITUDINAL</a:t>
          </a:r>
        </a:p>
      </dgm:t>
    </dgm:pt>
    <dgm:pt modelId="{24ABE8B3-7220-436D-9636-F7B4C0B99576}" type="parTrans" cxnId="{129AEA77-5D2A-49D4-956D-99009974B6C5}">
      <dgm:prSet/>
      <dgm:spPr/>
      <dgm:t>
        <a:bodyPr/>
        <a:lstStyle/>
        <a:p>
          <a:endParaRPr lang="en-US"/>
        </a:p>
      </dgm:t>
    </dgm:pt>
    <dgm:pt modelId="{AA5F76CE-8FD4-4692-8BB1-EF84CF9D365E}" type="sibTrans" cxnId="{129AEA77-5D2A-49D4-956D-99009974B6C5}">
      <dgm:prSet/>
      <dgm:spPr/>
      <dgm:t>
        <a:bodyPr/>
        <a:lstStyle/>
        <a:p>
          <a:endParaRPr lang="en-US"/>
        </a:p>
      </dgm:t>
    </dgm:pt>
    <dgm:pt modelId="{6352CA33-6755-44BE-808F-400DA4CF80A7}">
      <dgm:prSet phldrT="[Text]"/>
      <dgm:spPr/>
      <dgm:t>
        <a:bodyPr/>
        <a:lstStyle/>
        <a:p>
          <a:r>
            <a:rPr lang="en-US" dirty="0"/>
            <a:t>L6: Techniques and Procedures</a:t>
          </a:r>
        </a:p>
      </dgm:t>
    </dgm:pt>
    <dgm:pt modelId="{AEB59203-63BA-4A96-BADC-40BAEBD9AA40}" type="parTrans" cxnId="{82BAE5DD-3A79-4870-9019-1254385E0650}">
      <dgm:prSet/>
      <dgm:spPr/>
      <dgm:t>
        <a:bodyPr/>
        <a:lstStyle/>
        <a:p>
          <a:endParaRPr lang="en-US"/>
        </a:p>
      </dgm:t>
    </dgm:pt>
    <dgm:pt modelId="{AAB4CF73-4B9B-4AA0-9074-16C2D2AE00A1}" type="sibTrans" cxnId="{82BAE5DD-3A79-4870-9019-1254385E0650}">
      <dgm:prSet/>
      <dgm:spPr/>
      <dgm:t>
        <a:bodyPr/>
        <a:lstStyle/>
        <a:p>
          <a:endParaRPr lang="en-US"/>
        </a:p>
      </dgm:t>
    </dgm:pt>
    <dgm:pt modelId="{9614A323-64B1-4077-A841-022051EC749A}">
      <dgm:prSet phldrT="[Text]" custT="1"/>
      <dgm:spPr/>
      <dgm:t>
        <a:bodyPr/>
        <a:lstStyle/>
        <a:p>
          <a:r>
            <a:rPr lang="en-US" sz="1250" b="1" dirty="0"/>
            <a:t>METHODS</a:t>
          </a:r>
        </a:p>
      </dgm:t>
    </dgm:pt>
    <dgm:pt modelId="{E5F6BCBD-B84E-4018-BE9E-BF57FF3B4B36}" type="parTrans" cxnId="{FC7BD086-74EA-4D6C-9657-E916D355F209}">
      <dgm:prSet/>
      <dgm:spPr/>
      <dgm:t>
        <a:bodyPr/>
        <a:lstStyle/>
        <a:p>
          <a:endParaRPr lang="en-US"/>
        </a:p>
      </dgm:t>
    </dgm:pt>
    <dgm:pt modelId="{FEC2A79F-8857-403A-A738-E8CE75C965E2}" type="sibTrans" cxnId="{FC7BD086-74EA-4D6C-9657-E916D355F209}">
      <dgm:prSet/>
      <dgm:spPr/>
      <dgm:t>
        <a:bodyPr/>
        <a:lstStyle/>
        <a:p>
          <a:endParaRPr lang="en-US"/>
        </a:p>
      </dgm:t>
    </dgm:pt>
    <dgm:pt modelId="{3D5CDB25-F8FA-444B-8D4A-1D29D0CBA282}">
      <dgm:prSet phldrT="[Text]" custT="1"/>
      <dgm:spPr/>
      <dgm:t>
        <a:bodyPr/>
        <a:lstStyle/>
        <a:p>
          <a:r>
            <a:rPr lang="en-US" sz="1250" dirty="0"/>
            <a:t>Access FS Industry or Gov data on Financial Crime. </a:t>
          </a:r>
        </a:p>
        <a:p>
          <a:r>
            <a:rPr lang="en-US" sz="1250" dirty="0"/>
            <a:t>Examples: </a:t>
          </a:r>
          <a:r>
            <a:rPr lang="en-IE" sz="1250" dirty="0"/>
            <a:t>MLG in Belgium, </a:t>
          </a:r>
          <a:r>
            <a:rPr lang="en-IE" sz="1250" dirty="0" err="1"/>
            <a:t>PagSecuro</a:t>
          </a:r>
          <a:r>
            <a:rPr lang="en-IE" sz="1250" dirty="0"/>
            <a:t> in Brazil. </a:t>
          </a:r>
          <a:endParaRPr lang="en-US" sz="1250" dirty="0"/>
        </a:p>
      </dgm:t>
    </dgm:pt>
    <dgm:pt modelId="{4C229933-AC16-44B7-98EC-4C0F07FABCB0}" type="parTrans" cxnId="{2E3C97E6-67D4-4948-B47A-1115C2B2979F}">
      <dgm:prSet/>
      <dgm:spPr/>
      <dgm:t>
        <a:bodyPr/>
        <a:lstStyle/>
        <a:p>
          <a:endParaRPr lang="en-US"/>
        </a:p>
      </dgm:t>
    </dgm:pt>
    <dgm:pt modelId="{189DA4C5-2A22-4C71-A806-7B4AB57767CC}" type="sibTrans" cxnId="{2E3C97E6-67D4-4948-B47A-1115C2B2979F}">
      <dgm:prSet/>
      <dgm:spPr/>
      <dgm:t>
        <a:bodyPr/>
        <a:lstStyle/>
        <a:p>
          <a:endParaRPr lang="en-US"/>
        </a:p>
      </dgm:t>
    </dgm:pt>
    <dgm:pt modelId="{26D93F56-AD64-459D-A454-2E847E0AE5AD}">
      <dgm:prSet phldrT="[Text]" custT="1"/>
      <dgm:spPr/>
      <dgm:t>
        <a:bodyPr/>
        <a:lstStyle/>
        <a:p>
          <a:r>
            <a:rPr lang="en-US" sz="1250" dirty="0"/>
            <a:t>There are published research articles that have used datasets with a transaction window of 18+ months, with ~50M+ transactions.</a:t>
          </a:r>
          <a:r>
            <a:rPr lang="en-US" sz="1250" baseline="30000" dirty="0"/>
            <a:t>[2][3]</a:t>
          </a:r>
        </a:p>
      </dgm:t>
    </dgm:pt>
    <dgm:pt modelId="{E06BA073-F5E8-40E1-BBF5-DFA8A607EEA9}" type="parTrans" cxnId="{FFB2A7D8-2CDC-4EA6-88FE-1D79B60EF00D}">
      <dgm:prSet/>
      <dgm:spPr/>
      <dgm:t>
        <a:bodyPr/>
        <a:lstStyle/>
        <a:p>
          <a:endParaRPr lang="en-IE"/>
        </a:p>
      </dgm:t>
    </dgm:pt>
    <dgm:pt modelId="{7BF89819-96F6-4A9C-BC11-3B6EBEEFA256}" type="sibTrans" cxnId="{FFB2A7D8-2CDC-4EA6-88FE-1D79B60EF00D}">
      <dgm:prSet/>
      <dgm:spPr/>
      <dgm:t>
        <a:bodyPr/>
        <a:lstStyle/>
        <a:p>
          <a:endParaRPr lang="en-IE"/>
        </a:p>
      </dgm:t>
    </dgm:pt>
    <dgm:pt modelId="{870940FE-9B2D-48B5-BF1C-26D4B6CE9EA3}">
      <dgm:prSet phldrT="[Text]" custT="1"/>
      <dgm:spPr/>
      <dgm:t>
        <a:bodyPr/>
        <a:lstStyle/>
        <a:p>
          <a:r>
            <a:rPr lang="en-US" sz="1250" b="1" dirty="0"/>
            <a:t>TOOLS + ANALYSIS</a:t>
          </a:r>
        </a:p>
      </dgm:t>
    </dgm:pt>
    <dgm:pt modelId="{2A4D77A2-DAC1-460F-99C4-5FF218EC8E0C}" type="parTrans" cxnId="{32875C7C-9171-4099-A166-85672E852D00}">
      <dgm:prSet/>
      <dgm:spPr/>
      <dgm:t>
        <a:bodyPr/>
        <a:lstStyle/>
        <a:p>
          <a:endParaRPr lang="en-IE"/>
        </a:p>
      </dgm:t>
    </dgm:pt>
    <dgm:pt modelId="{94022A9E-D53E-46FF-8B32-7EE60DD4C942}" type="sibTrans" cxnId="{32875C7C-9171-4099-A166-85672E852D00}">
      <dgm:prSet/>
      <dgm:spPr/>
      <dgm:t>
        <a:bodyPr/>
        <a:lstStyle/>
        <a:p>
          <a:endParaRPr lang="en-IE"/>
        </a:p>
      </dgm:t>
    </dgm:pt>
    <dgm:pt modelId="{6228884D-F0B1-4AF8-AAF2-BFB01761BCE6}">
      <dgm:prSet phldrT="[Text]" custT="1"/>
      <dgm:spPr/>
      <dgm:t>
        <a:bodyPr/>
        <a:lstStyle/>
        <a:p>
          <a:r>
            <a:rPr lang="en-US" sz="1250" dirty="0"/>
            <a:t>ML Development environments to run Classification Models with algorithms such as Isolation Forest for anomaly detection.</a:t>
          </a:r>
        </a:p>
        <a:p>
          <a:r>
            <a:rPr lang="en-US" sz="1250" dirty="0"/>
            <a:t>- AWS Sagemaker</a:t>
          </a:r>
        </a:p>
        <a:p>
          <a:r>
            <a:rPr lang="en-US" sz="1250" dirty="0"/>
            <a:t>- AZURE ML Studio etc.</a:t>
          </a:r>
        </a:p>
      </dgm:t>
    </dgm:pt>
    <dgm:pt modelId="{71DA794C-5F85-450E-A83A-FA6DCED22F24}" type="parTrans" cxnId="{38749AAD-83CE-43CF-A9D8-330190BFCD33}">
      <dgm:prSet/>
      <dgm:spPr/>
      <dgm:t>
        <a:bodyPr/>
        <a:lstStyle/>
        <a:p>
          <a:endParaRPr lang="en-IE"/>
        </a:p>
      </dgm:t>
    </dgm:pt>
    <dgm:pt modelId="{52DFCF56-BFBB-495D-B0E3-E325AE7F8B8B}" type="sibTrans" cxnId="{38749AAD-83CE-43CF-A9D8-330190BFCD33}">
      <dgm:prSet/>
      <dgm:spPr/>
      <dgm:t>
        <a:bodyPr/>
        <a:lstStyle/>
        <a:p>
          <a:endParaRPr lang="en-IE"/>
        </a:p>
      </dgm:t>
    </dgm:pt>
    <dgm:pt modelId="{0DC7A063-583D-4B0F-88B2-BD54F95D95AF}" type="pres">
      <dgm:prSet presAssocID="{00C18FBF-3FF5-4C16-97CF-AF03740D7AB6}" presName="list" presStyleCnt="0">
        <dgm:presLayoutVars>
          <dgm:dir/>
          <dgm:animLvl val="lvl"/>
        </dgm:presLayoutVars>
      </dgm:prSet>
      <dgm:spPr/>
    </dgm:pt>
    <dgm:pt modelId="{3B23570A-ECC9-4DF8-BCB4-0465C69CBB88}" type="pres">
      <dgm:prSet presAssocID="{B4F1B46E-22B2-4721-950C-8704487586DC}" presName="posSpace" presStyleCnt="0"/>
      <dgm:spPr/>
    </dgm:pt>
    <dgm:pt modelId="{FC66A233-6BBA-46AF-B2F6-28E379B158E2}" type="pres">
      <dgm:prSet presAssocID="{B4F1B46E-22B2-4721-950C-8704487586DC}" presName="vertFlow" presStyleCnt="0"/>
      <dgm:spPr/>
    </dgm:pt>
    <dgm:pt modelId="{46739A04-1AA3-49C6-8EA7-EB1DE975B900}" type="pres">
      <dgm:prSet presAssocID="{B4F1B46E-22B2-4721-950C-8704487586DC}" presName="topSpace" presStyleCnt="0"/>
      <dgm:spPr/>
    </dgm:pt>
    <dgm:pt modelId="{535C6EC9-8098-42C5-8527-E62FF045E4EB}" type="pres">
      <dgm:prSet presAssocID="{B4F1B46E-22B2-4721-950C-8704487586DC}" presName="firstComp" presStyleCnt="0"/>
      <dgm:spPr/>
    </dgm:pt>
    <dgm:pt modelId="{6B08AC4B-4CEC-41E5-AE19-47A4E2720563}" type="pres">
      <dgm:prSet presAssocID="{B4F1B46E-22B2-4721-950C-8704487586DC}" presName="firstChild" presStyleLbl="bgAccFollowNode1" presStyleIdx="0" presStyleCnt="12" custScaleY="46807" custLinFactNeighborY="-2559"/>
      <dgm:spPr/>
    </dgm:pt>
    <dgm:pt modelId="{187D4E8C-5C91-4D00-870C-2C45D4EA263C}" type="pres">
      <dgm:prSet presAssocID="{B4F1B46E-22B2-4721-950C-8704487586DC}" presName="firstChildTx" presStyleLbl="bgAccFollowNode1" presStyleIdx="0" presStyleCnt="12">
        <dgm:presLayoutVars>
          <dgm:bulletEnabled val="1"/>
        </dgm:presLayoutVars>
      </dgm:prSet>
      <dgm:spPr/>
    </dgm:pt>
    <dgm:pt modelId="{ADF61BBD-28F4-4815-BC7F-82CF00464E8B}" type="pres">
      <dgm:prSet presAssocID="{F9D46839-CD06-4669-AAE4-4D1E9AFEDA78}" presName="comp" presStyleCnt="0"/>
      <dgm:spPr/>
    </dgm:pt>
    <dgm:pt modelId="{59179C9B-8BA4-4AC7-ACB1-A12DE00142E2}" type="pres">
      <dgm:prSet presAssocID="{F9D46839-CD06-4669-AAE4-4D1E9AFEDA78}" presName="child" presStyleLbl="bgAccFollowNode1" presStyleIdx="1" presStyleCnt="12" custScaleY="83259" custLinFactNeighborY="-2559"/>
      <dgm:spPr/>
    </dgm:pt>
    <dgm:pt modelId="{4AE7D907-B6F4-4647-AB3F-ABE94C438AE8}" type="pres">
      <dgm:prSet presAssocID="{F9D46839-CD06-4669-AAE4-4D1E9AFEDA78}" presName="childTx" presStyleLbl="bgAccFollowNode1" presStyleIdx="1" presStyleCnt="12">
        <dgm:presLayoutVars>
          <dgm:bulletEnabled val="1"/>
        </dgm:presLayoutVars>
      </dgm:prSet>
      <dgm:spPr/>
    </dgm:pt>
    <dgm:pt modelId="{E50A9A83-9985-4184-A476-E3402BD8E76E}" type="pres">
      <dgm:prSet presAssocID="{7CB6360B-4022-4E96-922B-A12DE0E2A39F}" presName="comp" presStyleCnt="0"/>
      <dgm:spPr/>
    </dgm:pt>
    <dgm:pt modelId="{1877502C-A892-4DC0-ADA6-FA065097BB90}" type="pres">
      <dgm:prSet presAssocID="{7CB6360B-4022-4E96-922B-A12DE0E2A39F}" presName="child" presStyleLbl="bgAccFollowNode1" presStyleIdx="2" presStyleCnt="12" custLinFactNeighborY="-2559"/>
      <dgm:spPr/>
    </dgm:pt>
    <dgm:pt modelId="{D685DD23-B321-4B5E-842F-394CB33239FA}" type="pres">
      <dgm:prSet presAssocID="{7CB6360B-4022-4E96-922B-A12DE0E2A39F}" presName="childTx" presStyleLbl="bgAccFollowNode1" presStyleIdx="2" presStyleCnt="12">
        <dgm:presLayoutVars>
          <dgm:bulletEnabled val="1"/>
        </dgm:presLayoutVars>
      </dgm:prSet>
      <dgm:spPr/>
    </dgm:pt>
    <dgm:pt modelId="{E5677DE7-299C-4C9C-A4BC-6335CC601D12}" type="pres">
      <dgm:prSet presAssocID="{70879558-61CA-4CCD-B2D6-5349B01EF337}" presName="comp" presStyleCnt="0"/>
      <dgm:spPr/>
    </dgm:pt>
    <dgm:pt modelId="{51F68A05-A560-4C6F-BC90-521AEF3B0907}" type="pres">
      <dgm:prSet presAssocID="{70879558-61CA-4CCD-B2D6-5349B01EF337}" presName="child" presStyleLbl="bgAccFollowNode1" presStyleIdx="3" presStyleCnt="12" custLinFactNeighborY="-2559"/>
      <dgm:spPr/>
    </dgm:pt>
    <dgm:pt modelId="{3EBE42F0-6491-49CC-95DC-985BA00CD458}" type="pres">
      <dgm:prSet presAssocID="{70879558-61CA-4CCD-B2D6-5349B01EF337}" presName="childTx" presStyleLbl="bgAccFollowNode1" presStyleIdx="3" presStyleCnt="12">
        <dgm:presLayoutVars>
          <dgm:bulletEnabled val="1"/>
        </dgm:presLayoutVars>
      </dgm:prSet>
      <dgm:spPr/>
    </dgm:pt>
    <dgm:pt modelId="{3845DB9A-BEF3-4D5D-B9C7-5FC0456401AC}" type="pres">
      <dgm:prSet presAssocID="{B4F1B46E-22B2-4721-950C-8704487586DC}" presName="negSpace" presStyleCnt="0"/>
      <dgm:spPr/>
    </dgm:pt>
    <dgm:pt modelId="{FC7ED273-8CFD-43C2-9C05-44FADF3E0637}" type="pres">
      <dgm:prSet presAssocID="{B4F1B46E-22B2-4721-950C-8704487586DC}" presName="circle" presStyleLbl="node1" presStyleIdx="0" presStyleCnt="3"/>
      <dgm:spPr/>
    </dgm:pt>
    <dgm:pt modelId="{13C564B0-C27E-4ABA-AFDA-59E145B256BA}" type="pres">
      <dgm:prSet presAssocID="{A7E2530A-34E2-4E9F-BC78-8920BA140C41}" presName="transSpace" presStyleCnt="0"/>
      <dgm:spPr/>
    </dgm:pt>
    <dgm:pt modelId="{6300E233-87DF-4270-9808-160BFEB8A5BE}" type="pres">
      <dgm:prSet presAssocID="{F2881FB1-6580-4F21-A283-BFAA6F91D5D2}" presName="posSpace" presStyleCnt="0"/>
      <dgm:spPr/>
    </dgm:pt>
    <dgm:pt modelId="{6E53DEF7-499E-42EE-802D-59B2F8915392}" type="pres">
      <dgm:prSet presAssocID="{F2881FB1-6580-4F21-A283-BFAA6F91D5D2}" presName="vertFlow" presStyleCnt="0"/>
      <dgm:spPr/>
    </dgm:pt>
    <dgm:pt modelId="{E08C30D1-35EA-4D05-9731-5D01E3FCBD09}" type="pres">
      <dgm:prSet presAssocID="{F2881FB1-6580-4F21-A283-BFAA6F91D5D2}" presName="topSpace" presStyleCnt="0"/>
      <dgm:spPr/>
    </dgm:pt>
    <dgm:pt modelId="{2F3BD88A-9166-4A26-B941-B9BAEE1A11D5}" type="pres">
      <dgm:prSet presAssocID="{F2881FB1-6580-4F21-A283-BFAA6F91D5D2}" presName="firstComp" presStyleCnt="0"/>
      <dgm:spPr/>
    </dgm:pt>
    <dgm:pt modelId="{F660F4B9-35DB-4256-A868-A35C6DCCF6B2}" type="pres">
      <dgm:prSet presAssocID="{F2881FB1-6580-4F21-A283-BFAA6F91D5D2}" presName="firstChild" presStyleLbl="bgAccFollowNode1" presStyleIdx="4" presStyleCnt="12" custScaleY="49406"/>
      <dgm:spPr/>
    </dgm:pt>
    <dgm:pt modelId="{10C9E3CF-3A8F-4100-8ACD-91E2373197A2}" type="pres">
      <dgm:prSet presAssocID="{F2881FB1-6580-4F21-A283-BFAA6F91D5D2}" presName="firstChildTx" presStyleLbl="bgAccFollowNode1" presStyleIdx="4" presStyleCnt="12">
        <dgm:presLayoutVars>
          <dgm:bulletEnabled val="1"/>
        </dgm:presLayoutVars>
      </dgm:prSet>
      <dgm:spPr/>
    </dgm:pt>
    <dgm:pt modelId="{60887C36-4733-46AC-A452-5444F6BC3B23}" type="pres">
      <dgm:prSet presAssocID="{29E78340-8EBE-415C-B973-78A91A054B9C}" presName="comp" presStyleCnt="0"/>
      <dgm:spPr/>
    </dgm:pt>
    <dgm:pt modelId="{614EBA0E-D12B-447E-B378-B0FA2DEBEA2F}" type="pres">
      <dgm:prSet presAssocID="{29E78340-8EBE-415C-B973-78A91A054B9C}" presName="child" presStyleLbl="bgAccFollowNode1" presStyleIdx="5" presStyleCnt="12" custLinFactNeighborY="-2559"/>
      <dgm:spPr/>
    </dgm:pt>
    <dgm:pt modelId="{B12AEB83-0A64-4B36-BF01-B2F834861BAA}" type="pres">
      <dgm:prSet presAssocID="{29E78340-8EBE-415C-B973-78A91A054B9C}" presName="childTx" presStyleLbl="bgAccFollowNode1" presStyleIdx="5" presStyleCnt="12">
        <dgm:presLayoutVars>
          <dgm:bulletEnabled val="1"/>
        </dgm:presLayoutVars>
      </dgm:prSet>
      <dgm:spPr/>
    </dgm:pt>
    <dgm:pt modelId="{3055F178-D8CA-413A-99F2-20C8231C0651}" type="pres">
      <dgm:prSet presAssocID="{8321AB85-EA8C-4958-B404-B4C118CB3C18}" presName="comp" presStyleCnt="0"/>
      <dgm:spPr/>
    </dgm:pt>
    <dgm:pt modelId="{68509703-D239-4E1B-8CF0-EF08079E1226}" type="pres">
      <dgm:prSet presAssocID="{8321AB85-EA8C-4958-B404-B4C118CB3C18}" presName="child" presStyleLbl="bgAccFollowNode1" presStyleIdx="6" presStyleCnt="12" custScaleY="48294" custLinFactNeighborY="-2559"/>
      <dgm:spPr/>
    </dgm:pt>
    <dgm:pt modelId="{E1767793-EDD5-4203-A612-8120A71CA906}" type="pres">
      <dgm:prSet presAssocID="{8321AB85-EA8C-4958-B404-B4C118CB3C18}" presName="childTx" presStyleLbl="bgAccFollowNode1" presStyleIdx="6" presStyleCnt="12">
        <dgm:presLayoutVars>
          <dgm:bulletEnabled val="1"/>
        </dgm:presLayoutVars>
      </dgm:prSet>
      <dgm:spPr/>
    </dgm:pt>
    <dgm:pt modelId="{CD9453B6-7DF9-461C-A729-2A76924B180F}" type="pres">
      <dgm:prSet presAssocID="{26D93F56-AD64-459D-A454-2E847E0AE5AD}" presName="comp" presStyleCnt="0"/>
      <dgm:spPr/>
    </dgm:pt>
    <dgm:pt modelId="{C2FA5ED9-6193-4272-AE12-125169DCCBBD}" type="pres">
      <dgm:prSet presAssocID="{26D93F56-AD64-459D-A454-2E847E0AE5AD}" presName="child" presStyleLbl="bgAccFollowNode1" presStyleIdx="7" presStyleCnt="12" custScaleY="124021" custLinFactNeighborY="-2559"/>
      <dgm:spPr/>
    </dgm:pt>
    <dgm:pt modelId="{C502B76B-48AF-469D-B6AC-E487DC04AD5E}" type="pres">
      <dgm:prSet presAssocID="{26D93F56-AD64-459D-A454-2E847E0AE5AD}" presName="childTx" presStyleLbl="bgAccFollowNode1" presStyleIdx="7" presStyleCnt="12">
        <dgm:presLayoutVars>
          <dgm:bulletEnabled val="1"/>
        </dgm:presLayoutVars>
      </dgm:prSet>
      <dgm:spPr/>
    </dgm:pt>
    <dgm:pt modelId="{69136330-53DB-4978-A56B-160862279381}" type="pres">
      <dgm:prSet presAssocID="{F2881FB1-6580-4F21-A283-BFAA6F91D5D2}" presName="negSpace" presStyleCnt="0"/>
      <dgm:spPr/>
    </dgm:pt>
    <dgm:pt modelId="{FD776C1E-557E-4553-9447-49B69EEC7907}" type="pres">
      <dgm:prSet presAssocID="{F2881FB1-6580-4F21-A283-BFAA6F91D5D2}" presName="circle" presStyleLbl="node1" presStyleIdx="1" presStyleCnt="3"/>
      <dgm:spPr/>
    </dgm:pt>
    <dgm:pt modelId="{FC2522F1-14BB-4B37-B60E-2E8A7E8A6C30}" type="pres">
      <dgm:prSet presAssocID="{A5ABDC17-7AB5-4F0E-992A-F9343F5D74EB}" presName="transSpace" presStyleCnt="0"/>
      <dgm:spPr/>
    </dgm:pt>
    <dgm:pt modelId="{2C2F6211-85A7-47FE-9239-DE94DF41A263}" type="pres">
      <dgm:prSet presAssocID="{6352CA33-6755-44BE-808F-400DA4CF80A7}" presName="posSpace" presStyleCnt="0"/>
      <dgm:spPr/>
    </dgm:pt>
    <dgm:pt modelId="{7B0C2EAE-70CB-4160-863D-210C3C66D5FD}" type="pres">
      <dgm:prSet presAssocID="{6352CA33-6755-44BE-808F-400DA4CF80A7}" presName="vertFlow" presStyleCnt="0"/>
      <dgm:spPr/>
    </dgm:pt>
    <dgm:pt modelId="{5AF3752E-55A6-443C-AD35-C49DF50A4566}" type="pres">
      <dgm:prSet presAssocID="{6352CA33-6755-44BE-808F-400DA4CF80A7}" presName="topSpace" presStyleCnt="0"/>
      <dgm:spPr/>
    </dgm:pt>
    <dgm:pt modelId="{53567A66-F0E9-4EF8-ADA9-764BA36AA6A9}" type="pres">
      <dgm:prSet presAssocID="{6352CA33-6755-44BE-808F-400DA4CF80A7}" presName="firstComp" presStyleCnt="0"/>
      <dgm:spPr/>
    </dgm:pt>
    <dgm:pt modelId="{AD2806AC-6A03-4F05-9F4D-F72EA0E56FBF}" type="pres">
      <dgm:prSet presAssocID="{6352CA33-6755-44BE-808F-400DA4CF80A7}" presName="firstChild" presStyleLbl="bgAccFollowNode1" presStyleIdx="8" presStyleCnt="12" custScaleY="46592"/>
      <dgm:spPr/>
    </dgm:pt>
    <dgm:pt modelId="{F8977219-728E-448F-AE8B-46B14F4F17DE}" type="pres">
      <dgm:prSet presAssocID="{6352CA33-6755-44BE-808F-400DA4CF80A7}" presName="firstChildTx" presStyleLbl="bgAccFollowNode1" presStyleIdx="8" presStyleCnt="12">
        <dgm:presLayoutVars>
          <dgm:bulletEnabled val="1"/>
        </dgm:presLayoutVars>
      </dgm:prSet>
      <dgm:spPr/>
    </dgm:pt>
    <dgm:pt modelId="{46A8623B-DC64-4ED6-B73D-98FEAB030508}" type="pres">
      <dgm:prSet presAssocID="{3D5CDB25-F8FA-444B-8D4A-1D29D0CBA282}" presName="comp" presStyleCnt="0"/>
      <dgm:spPr/>
    </dgm:pt>
    <dgm:pt modelId="{5314AADB-0AD3-4BAE-9F15-B0FE4F44C802}" type="pres">
      <dgm:prSet presAssocID="{3D5CDB25-F8FA-444B-8D4A-1D29D0CBA282}" presName="child" presStyleLbl="bgAccFollowNode1" presStyleIdx="9" presStyleCnt="12"/>
      <dgm:spPr/>
    </dgm:pt>
    <dgm:pt modelId="{96624143-7928-48E9-817F-BC4A07250C32}" type="pres">
      <dgm:prSet presAssocID="{3D5CDB25-F8FA-444B-8D4A-1D29D0CBA282}" presName="childTx" presStyleLbl="bgAccFollowNode1" presStyleIdx="9" presStyleCnt="12">
        <dgm:presLayoutVars>
          <dgm:bulletEnabled val="1"/>
        </dgm:presLayoutVars>
      </dgm:prSet>
      <dgm:spPr/>
    </dgm:pt>
    <dgm:pt modelId="{82602046-1952-4D45-A6EE-0BF451CD61DD}" type="pres">
      <dgm:prSet presAssocID="{870940FE-9B2D-48B5-BF1C-26D4B6CE9EA3}" presName="comp" presStyleCnt="0"/>
      <dgm:spPr/>
    </dgm:pt>
    <dgm:pt modelId="{2C25B9A8-296C-4B38-B2D5-77934B9B3D6F}" type="pres">
      <dgm:prSet presAssocID="{870940FE-9B2D-48B5-BF1C-26D4B6CE9EA3}" presName="child" presStyleLbl="bgAccFollowNode1" presStyleIdx="10" presStyleCnt="12" custScaleY="35585"/>
      <dgm:spPr/>
    </dgm:pt>
    <dgm:pt modelId="{AC6748CF-2E6E-4F6D-AD83-272912B7C127}" type="pres">
      <dgm:prSet presAssocID="{870940FE-9B2D-48B5-BF1C-26D4B6CE9EA3}" presName="childTx" presStyleLbl="bgAccFollowNode1" presStyleIdx="10" presStyleCnt="12">
        <dgm:presLayoutVars>
          <dgm:bulletEnabled val="1"/>
        </dgm:presLayoutVars>
      </dgm:prSet>
      <dgm:spPr/>
    </dgm:pt>
    <dgm:pt modelId="{0B71BEAF-42DC-4E15-8C9E-7146C8C0AA10}" type="pres">
      <dgm:prSet presAssocID="{6228884D-F0B1-4AF8-AAF2-BFB01761BCE6}" presName="comp" presStyleCnt="0"/>
      <dgm:spPr/>
    </dgm:pt>
    <dgm:pt modelId="{92809064-2543-4FD9-BF7E-6960E0917672}" type="pres">
      <dgm:prSet presAssocID="{6228884D-F0B1-4AF8-AAF2-BFB01761BCE6}" presName="child" presStyleLbl="bgAccFollowNode1" presStyleIdx="11" presStyleCnt="12" custScaleY="147030" custLinFactNeighborX="55" custLinFactNeighborY="83"/>
      <dgm:spPr/>
    </dgm:pt>
    <dgm:pt modelId="{E18AA0DC-13CE-4E93-AFA1-C31FD0744A32}" type="pres">
      <dgm:prSet presAssocID="{6228884D-F0B1-4AF8-AAF2-BFB01761BCE6}" presName="childTx" presStyleLbl="bgAccFollowNode1" presStyleIdx="11" presStyleCnt="12">
        <dgm:presLayoutVars>
          <dgm:bulletEnabled val="1"/>
        </dgm:presLayoutVars>
      </dgm:prSet>
      <dgm:spPr/>
    </dgm:pt>
    <dgm:pt modelId="{FBCC4E74-37C0-494F-ABC0-7D18132E1437}" type="pres">
      <dgm:prSet presAssocID="{6352CA33-6755-44BE-808F-400DA4CF80A7}" presName="negSpace" presStyleCnt="0"/>
      <dgm:spPr/>
    </dgm:pt>
    <dgm:pt modelId="{89E6DA6E-7A23-44BD-8A99-378091FF741D}" type="pres">
      <dgm:prSet presAssocID="{6352CA33-6755-44BE-808F-400DA4CF80A7}" presName="circle" presStyleLbl="node1" presStyleIdx="2" presStyleCnt="3"/>
      <dgm:spPr/>
    </dgm:pt>
  </dgm:ptLst>
  <dgm:cxnLst>
    <dgm:cxn modelId="{0E640A01-5254-426D-9300-3ED2F4E3FC75}" type="presOf" srcId="{29E78340-8EBE-415C-B973-78A91A054B9C}" destId="{614EBA0E-D12B-447E-B378-B0FA2DEBEA2F}" srcOrd="0" destOrd="0" presId="urn:microsoft.com/office/officeart/2005/8/layout/hList9"/>
    <dgm:cxn modelId="{91E5380B-556D-40F8-ABFD-10D81CAF19AA}" type="presOf" srcId="{7CB6360B-4022-4E96-922B-A12DE0E2A39F}" destId="{D685DD23-B321-4B5E-842F-394CB33239FA}" srcOrd="1" destOrd="0" presId="urn:microsoft.com/office/officeart/2005/8/layout/hList9"/>
    <dgm:cxn modelId="{20AF3F0D-FCCC-4AE8-8B10-DDA56D69A389}" type="presOf" srcId="{6352CA33-6755-44BE-808F-400DA4CF80A7}" destId="{89E6DA6E-7A23-44BD-8A99-378091FF741D}" srcOrd="0" destOrd="0" presId="urn:microsoft.com/office/officeart/2005/8/layout/hList9"/>
    <dgm:cxn modelId="{7F3B5912-CE3A-4F69-B6A0-82162798FA63}" type="presOf" srcId="{00C18FBF-3FF5-4C16-97CF-AF03740D7AB6}" destId="{0DC7A063-583D-4B0F-88B2-BD54F95D95AF}" srcOrd="0" destOrd="0" presId="urn:microsoft.com/office/officeart/2005/8/layout/hList9"/>
    <dgm:cxn modelId="{9740321C-35B3-4F5F-BD46-905CB7B8FAEB}" type="presOf" srcId="{9614A323-64B1-4077-A841-022051EC749A}" destId="{AD2806AC-6A03-4F05-9F4D-F72EA0E56FBF}" srcOrd="0" destOrd="0" presId="urn:microsoft.com/office/officeart/2005/8/layout/hList9"/>
    <dgm:cxn modelId="{C0DEB330-C4FA-4F66-86CA-0C9C52F1F01F}" type="presOf" srcId="{29E78340-8EBE-415C-B973-78A91A054B9C}" destId="{B12AEB83-0A64-4B36-BF01-B2F834861BAA}" srcOrd="1" destOrd="0" presId="urn:microsoft.com/office/officeart/2005/8/layout/hList9"/>
    <dgm:cxn modelId="{70AA2139-FA57-4EAA-83C0-CFBB31F3B2CD}" type="presOf" srcId="{9D72CDD3-5859-43DB-BD75-0C3C30E3DE62}" destId="{187D4E8C-5C91-4D00-870C-2C45D4EA263C}" srcOrd="1" destOrd="0" presId="urn:microsoft.com/office/officeart/2005/8/layout/hList9"/>
    <dgm:cxn modelId="{EDF0B63A-DCA1-49A5-910A-B447CA5609B2}" type="presOf" srcId="{3D5CDB25-F8FA-444B-8D4A-1D29D0CBA282}" destId="{96624143-7928-48E9-817F-BC4A07250C32}" srcOrd="1" destOrd="0" presId="urn:microsoft.com/office/officeart/2005/8/layout/hList9"/>
    <dgm:cxn modelId="{FFE7CF3F-C427-4831-953F-615124811AB4}" type="presOf" srcId="{8321AB85-EA8C-4958-B404-B4C118CB3C18}" destId="{E1767793-EDD5-4203-A612-8120A71CA906}" srcOrd="1" destOrd="0" presId="urn:microsoft.com/office/officeart/2005/8/layout/hList9"/>
    <dgm:cxn modelId="{4A31D641-1B5D-46D3-B685-0C4DC6EFE71B}" srcId="{00C18FBF-3FF5-4C16-97CF-AF03740D7AB6}" destId="{F2881FB1-6580-4F21-A283-BFAA6F91D5D2}" srcOrd="1" destOrd="0" parTransId="{2D960FDD-BADA-480D-9043-497C56588AD3}" sibTransId="{A5ABDC17-7AB5-4F0E-992A-F9343F5D74EB}"/>
    <dgm:cxn modelId="{17D4F844-BE7A-4D75-A197-ABD6C68C8BD3}" type="presOf" srcId="{6228884D-F0B1-4AF8-AAF2-BFB01761BCE6}" destId="{E18AA0DC-13CE-4E93-AFA1-C31FD0744A32}" srcOrd="1" destOrd="0" presId="urn:microsoft.com/office/officeart/2005/8/layout/hList9"/>
    <dgm:cxn modelId="{D06AF44B-702B-4E85-A941-CB8FAB7CF7D6}" type="presOf" srcId="{870940FE-9B2D-48B5-BF1C-26D4B6CE9EA3}" destId="{2C25B9A8-296C-4B38-B2D5-77934B9B3D6F}" srcOrd="0" destOrd="0" presId="urn:microsoft.com/office/officeart/2005/8/layout/hList9"/>
    <dgm:cxn modelId="{B635AE6E-37F7-4F2E-8725-C1D81C11EBE6}" type="presOf" srcId="{8321AB85-EA8C-4958-B404-B4C118CB3C18}" destId="{68509703-D239-4E1B-8CF0-EF08079E1226}" srcOrd="0" destOrd="0" presId="urn:microsoft.com/office/officeart/2005/8/layout/hList9"/>
    <dgm:cxn modelId="{E00C3D6F-034C-453C-A64A-4B6B6A9BCC81}" type="presOf" srcId="{26D93F56-AD64-459D-A454-2E847E0AE5AD}" destId="{C2FA5ED9-6193-4272-AE12-125169DCCBBD}" srcOrd="0" destOrd="0" presId="urn:microsoft.com/office/officeart/2005/8/layout/hList9"/>
    <dgm:cxn modelId="{3F290A52-8A4A-4469-9AB4-D811A6E23C3C}" type="presOf" srcId="{F9D46839-CD06-4669-AAE4-4D1E9AFEDA78}" destId="{59179C9B-8BA4-4AC7-ACB1-A12DE00142E2}" srcOrd="0" destOrd="0" presId="urn:microsoft.com/office/officeart/2005/8/layout/hList9"/>
    <dgm:cxn modelId="{3204ED53-15A0-4643-A582-021A785F1BA2}" srcId="{F2881FB1-6580-4F21-A283-BFAA6F91D5D2}" destId="{D5197DDB-D5D2-499F-B255-CF7BB5AE2B43}" srcOrd="0" destOrd="0" parTransId="{B14A4DC9-F40A-4867-ADB8-4BA8A1F83766}" sibTransId="{29F2454A-2FA8-4B3A-AC63-4A0B9FD04A75}"/>
    <dgm:cxn modelId="{E5DE3475-3F25-4E1E-A4B4-F7DABB94C443}" type="presOf" srcId="{26D93F56-AD64-459D-A454-2E847E0AE5AD}" destId="{C502B76B-48AF-469D-B6AC-E487DC04AD5E}" srcOrd="1" destOrd="0" presId="urn:microsoft.com/office/officeart/2005/8/layout/hList9"/>
    <dgm:cxn modelId="{129AEA77-5D2A-49D4-956D-99009974B6C5}" srcId="{F2881FB1-6580-4F21-A283-BFAA6F91D5D2}" destId="{8321AB85-EA8C-4958-B404-B4C118CB3C18}" srcOrd="2" destOrd="0" parTransId="{24ABE8B3-7220-436D-9636-F7B4C0B99576}" sibTransId="{AA5F76CE-8FD4-4692-8BB1-EF84CF9D365E}"/>
    <dgm:cxn modelId="{8FAB4659-6291-457D-941A-93BCD304031A}" srcId="{B4F1B46E-22B2-4721-950C-8704487586DC}" destId="{70879558-61CA-4CCD-B2D6-5349B01EF337}" srcOrd="3" destOrd="0" parTransId="{95F5E6EE-4E8D-49F8-8C9E-8BBFD01B6A0E}" sibTransId="{053E317B-DD3F-4AFF-90D1-A55D37D325DC}"/>
    <dgm:cxn modelId="{32875C7C-9171-4099-A166-85672E852D00}" srcId="{6352CA33-6755-44BE-808F-400DA4CF80A7}" destId="{870940FE-9B2D-48B5-BF1C-26D4B6CE9EA3}" srcOrd="2" destOrd="0" parTransId="{2A4D77A2-DAC1-460F-99C4-5FF218EC8E0C}" sibTransId="{94022A9E-D53E-46FF-8B32-7EE60DD4C942}"/>
    <dgm:cxn modelId="{FC7BD086-74EA-4D6C-9657-E916D355F209}" srcId="{6352CA33-6755-44BE-808F-400DA4CF80A7}" destId="{9614A323-64B1-4077-A841-022051EC749A}" srcOrd="0" destOrd="0" parTransId="{E5F6BCBD-B84E-4018-BE9E-BF57FF3B4B36}" sibTransId="{FEC2A79F-8857-403A-A738-E8CE75C965E2}"/>
    <dgm:cxn modelId="{0068E78F-6D7A-4C13-9A78-4FD912AF8EB2}" type="presOf" srcId="{6228884D-F0B1-4AF8-AAF2-BFB01761BCE6}" destId="{92809064-2543-4FD9-BF7E-6960E0917672}" srcOrd="0" destOrd="0" presId="urn:microsoft.com/office/officeart/2005/8/layout/hList9"/>
    <dgm:cxn modelId="{B736D792-8630-4423-BF25-ED6293A18ADD}" type="presOf" srcId="{9614A323-64B1-4077-A841-022051EC749A}" destId="{F8977219-728E-448F-AE8B-46B14F4F17DE}" srcOrd="1" destOrd="0" presId="urn:microsoft.com/office/officeart/2005/8/layout/hList9"/>
    <dgm:cxn modelId="{DDB5AD9A-40B0-48EF-AF2C-8CCDA330F7FE}" srcId="{B4F1B46E-22B2-4721-950C-8704487586DC}" destId="{9D72CDD3-5859-43DB-BD75-0C3C30E3DE62}" srcOrd="0" destOrd="0" parTransId="{1D5B1F83-33A7-4298-BC11-2B1252AFAEA5}" sibTransId="{15E25BD4-1EBF-43C2-8885-DBF66B8429E1}"/>
    <dgm:cxn modelId="{AD25A8A0-4628-40E2-8C9E-64E6AD4D4D91}" srcId="{B4F1B46E-22B2-4721-950C-8704487586DC}" destId="{F9D46839-CD06-4669-AAE4-4D1E9AFEDA78}" srcOrd="1" destOrd="0" parTransId="{B6B535D8-00AB-4FA1-AAEC-92498ABC6F4C}" sibTransId="{6497F199-DC2A-41F9-A449-D395E6BC4900}"/>
    <dgm:cxn modelId="{38749AAD-83CE-43CF-A9D8-330190BFCD33}" srcId="{6352CA33-6755-44BE-808F-400DA4CF80A7}" destId="{6228884D-F0B1-4AF8-AAF2-BFB01761BCE6}" srcOrd="3" destOrd="0" parTransId="{71DA794C-5F85-450E-A83A-FA6DCED22F24}" sibTransId="{52DFCF56-BFBB-495D-B0E3-E325AE7F8B8B}"/>
    <dgm:cxn modelId="{3EF668B1-7B6A-40A1-9E64-0829B2EF0539}" type="presOf" srcId="{F9D46839-CD06-4669-AAE4-4D1E9AFEDA78}" destId="{4AE7D907-B6F4-4647-AB3F-ABE94C438AE8}" srcOrd="1" destOrd="0" presId="urn:microsoft.com/office/officeart/2005/8/layout/hList9"/>
    <dgm:cxn modelId="{2C8317B2-2EBB-4589-86EA-C77B3B6E81AA}" srcId="{00C18FBF-3FF5-4C16-97CF-AF03740D7AB6}" destId="{B4F1B46E-22B2-4721-950C-8704487586DC}" srcOrd="0" destOrd="0" parTransId="{E8A66543-CC4D-4785-A93E-5B125E09F826}" sibTransId="{A7E2530A-34E2-4E9F-BC78-8920BA140C41}"/>
    <dgm:cxn modelId="{CD5EFFB3-C9FD-4DAC-8D97-0C2FB02B380B}" srcId="{B4F1B46E-22B2-4721-950C-8704487586DC}" destId="{7CB6360B-4022-4E96-922B-A12DE0E2A39F}" srcOrd="2" destOrd="0" parTransId="{44B2858F-607B-47DF-B44B-EA7D73FDC9F2}" sibTransId="{B35ED9D1-2A17-4034-8D08-4945CA54F6C9}"/>
    <dgm:cxn modelId="{70E22FBE-4510-487A-BD3F-D791559A8263}" type="presOf" srcId="{3D5CDB25-F8FA-444B-8D4A-1D29D0CBA282}" destId="{5314AADB-0AD3-4BAE-9F15-B0FE4F44C802}" srcOrd="0" destOrd="0" presId="urn:microsoft.com/office/officeart/2005/8/layout/hList9"/>
    <dgm:cxn modelId="{8B101FC2-2ADA-4F97-9F50-0384A77BA75A}" type="presOf" srcId="{870940FE-9B2D-48B5-BF1C-26D4B6CE9EA3}" destId="{AC6748CF-2E6E-4F6D-AD83-272912B7C127}" srcOrd="1" destOrd="0" presId="urn:microsoft.com/office/officeart/2005/8/layout/hList9"/>
    <dgm:cxn modelId="{2DF4FDC6-9998-45E2-B49B-7BDDAE43878E}" type="presOf" srcId="{B4F1B46E-22B2-4721-950C-8704487586DC}" destId="{FC7ED273-8CFD-43C2-9C05-44FADF3E0637}" srcOrd="0" destOrd="0" presId="urn:microsoft.com/office/officeart/2005/8/layout/hList9"/>
    <dgm:cxn modelId="{A587C2CB-6562-4021-B4BF-D479DBE9444F}" type="presOf" srcId="{D5197DDB-D5D2-499F-B255-CF7BB5AE2B43}" destId="{F660F4B9-35DB-4256-A868-A35C6DCCF6B2}" srcOrd="0" destOrd="0" presId="urn:microsoft.com/office/officeart/2005/8/layout/hList9"/>
    <dgm:cxn modelId="{77F620CE-FC2D-42CF-890C-6A28A43BA06E}" type="presOf" srcId="{F2881FB1-6580-4F21-A283-BFAA6F91D5D2}" destId="{FD776C1E-557E-4553-9447-49B69EEC7907}" srcOrd="0" destOrd="0" presId="urn:microsoft.com/office/officeart/2005/8/layout/hList9"/>
    <dgm:cxn modelId="{AACC54D1-0243-46E9-9624-A663799E8A06}" type="presOf" srcId="{9D72CDD3-5859-43DB-BD75-0C3C30E3DE62}" destId="{6B08AC4B-4CEC-41E5-AE19-47A4E2720563}" srcOrd="0" destOrd="0" presId="urn:microsoft.com/office/officeart/2005/8/layout/hList9"/>
    <dgm:cxn modelId="{F3210AD4-6CEB-4017-A75B-E24F2FA3B062}" type="presOf" srcId="{70879558-61CA-4CCD-B2D6-5349B01EF337}" destId="{51F68A05-A560-4C6F-BC90-521AEF3B0907}" srcOrd="0" destOrd="0" presId="urn:microsoft.com/office/officeart/2005/8/layout/hList9"/>
    <dgm:cxn modelId="{311348D8-FDE3-4C22-99F5-3B98C5F51F0D}" srcId="{F2881FB1-6580-4F21-A283-BFAA6F91D5D2}" destId="{29E78340-8EBE-415C-B973-78A91A054B9C}" srcOrd="1" destOrd="0" parTransId="{FF4E5F97-6974-4E39-A85D-DCB2E100798E}" sibTransId="{B4B9A51E-FA34-465E-B5B4-81CD76EB3FC2}"/>
    <dgm:cxn modelId="{FFB2A7D8-2CDC-4EA6-88FE-1D79B60EF00D}" srcId="{F2881FB1-6580-4F21-A283-BFAA6F91D5D2}" destId="{26D93F56-AD64-459D-A454-2E847E0AE5AD}" srcOrd="3" destOrd="0" parTransId="{E06BA073-F5E8-40E1-BBF5-DFA8A607EEA9}" sibTransId="{7BF89819-96F6-4A9C-BC11-3B6EBEEFA256}"/>
    <dgm:cxn modelId="{82BAE5DD-3A79-4870-9019-1254385E0650}" srcId="{00C18FBF-3FF5-4C16-97CF-AF03740D7AB6}" destId="{6352CA33-6755-44BE-808F-400DA4CF80A7}" srcOrd="2" destOrd="0" parTransId="{AEB59203-63BA-4A96-BADC-40BAEBD9AA40}" sibTransId="{AAB4CF73-4B9B-4AA0-9074-16C2D2AE00A1}"/>
    <dgm:cxn modelId="{2E3C97E6-67D4-4948-B47A-1115C2B2979F}" srcId="{6352CA33-6755-44BE-808F-400DA4CF80A7}" destId="{3D5CDB25-F8FA-444B-8D4A-1D29D0CBA282}" srcOrd="1" destOrd="0" parTransId="{4C229933-AC16-44B7-98EC-4C0F07FABCB0}" sibTransId="{189DA4C5-2A22-4C71-A806-7B4AB57767CC}"/>
    <dgm:cxn modelId="{59E871E8-E7D2-4CCC-B749-A714977AF5E6}" type="presOf" srcId="{D5197DDB-D5D2-499F-B255-CF7BB5AE2B43}" destId="{10C9E3CF-3A8F-4100-8ACD-91E2373197A2}" srcOrd="1" destOrd="0" presId="urn:microsoft.com/office/officeart/2005/8/layout/hList9"/>
    <dgm:cxn modelId="{92B5CCEF-1CDF-4025-ACF6-0780E13B9A00}" type="presOf" srcId="{7CB6360B-4022-4E96-922B-A12DE0E2A39F}" destId="{1877502C-A892-4DC0-ADA6-FA065097BB90}" srcOrd="0" destOrd="0" presId="urn:microsoft.com/office/officeart/2005/8/layout/hList9"/>
    <dgm:cxn modelId="{62ECA4F6-D6A0-41F0-AB7C-2AA480A6F080}" type="presOf" srcId="{70879558-61CA-4CCD-B2D6-5349B01EF337}" destId="{3EBE42F0-6491-49CC-95DC-985BA00CD458}" srcOrd="1" destOrd="0" presId="urn:microsoft.com/office/officeart/2005/8/layout/hList9"/>
    <dgm:cxn modelId="{E1D1E23B-EC87-45CC-9E87-38B27A23764D}" type="presParOf" srcId="{0DC7A063-583D-4B0F-88B2-BD54F95D95AF}" destId="{3B23570A-ECC9-4DF8-BCB4-0465C69CBB88}" srcOrd="0" destOrd="0" presId="urn:microsoft.com/office/officeart/2005/8/layout/hList9"/>
    <dgm:cxn modelId="{82537023-5CD7-4BB7-84CF-DE8196338CF2}" type="presParOf" srcId="{0DC7A063-583D-4B0F-88B2-BD54F95D95AF}" destId="{FC66A233-6BBA-46AF-B2F6-28E379B158E2}" srcOrd="1" destOrd="0" presId="urn:microsoft.com/office/officeart/2005/8/layout/hList9"/>
    <dgm:cxn modelId="{5DFED7C8-2E54-4441-B032-3A4788B2A8D3}" type="presParOf" srcId="{FC66A233-6BBA-46AF-B2F6-28E379B158E2}" destId="{46739A04-1AA3-49C6-8EA7-EB1DE975B900}" srcOrd="0" destOrd="0" presId="urn:microsoft.com/office/officeart/2005/8/layout/hList9"/>
    <dgm:cxn modelId="{59D81910-4316-4EAE-9A67-0B3EDF027306}" type="presParOf" srcId="{FC66A233-6BBA-46AF-B2F6-28E379B158E2}" destId="{535C6EC9-8098-42C5-8527-E62FF045E4EB}" srcOrd="1" destOrd="0" presId="urn:microsoft.com/office/officeart/2005/8/layout/hList9"/>
    <dgm:cxn modelId="{C4FBC461-0B5D-4B7E-9CAF-A88B1223F18A}" type="presParOf" srcId="{535C6EC9-8098-42C5-8527-E62FF045E4EB}" destId="{6B08AC4B-4CEC-41E5-AE19-47A4E2720563}" srcOrd="0" destOrd="0" presId="urn:microsoft.com/office/officeart/2005/8/layout/hList9"/>
    <dgm:cxn modelId="{16A1B336-CE68-4171-8D18-284543992BEA}" type="presParOf" srcId="{535C6EC9-8098-42C5-8527-E62FF045E4EB}" destId="{187D4E8C-5C91-4D00-870C-2C45D4EA263C}" srcOrd="1" destOrd="0" presId="urn:microsoft.com/office/officeart/2005/8/layout/hList9"/>
    <dgm:cxn modelId="{7A41C261-6E27-4943-9CD0-4E08EB7E56A7}" type="presParOf" srcId="{FC66A233-6BBA-46AF-B2F6-28E379B158E2}" destId="{ADF61BBD-28F4-4815-BC7F-82CF00464E8B}" srcOrd="2" destOrd="0" presId="urn:microsoft.com/office/officeart/2005/8/layout/hList9"/>
    <dgm:cxn modelId="{03CD72CE-2160-4837-B2C9-B73CABBC437B}" type="presParOf" srcId="{ADF61BBD-28F4-4815-BC7F-82CF00464E8B}" destId="{59179C9B-8BA4-4AC7-ACB1-A12DE00142E2}" srcOrd="0" destOrd="0" presId="urn:microsoft.com/office/officeart/2005/8/layout/hList9"/>
    <dgm:cxn modelId="{F9662DB2-653F-4128-AA82-4C07C6F00722}" type="presParOf" srcId="{ADF61BBD-28F4-4815-BC7F-82CF00464E8B}" destId="{4AE7D907-B6F4-4647-AB3F-ABE94C438AE8}" srcOrd="1" destOrd="0" presId="urn:microsoft.com/office/officeart/2005/8/layout/hList9"/>
    <dgm:cxn modelId="{03977053-B57D-4C39-B7C2-51CB96F9B4FC}" type="presParOf" srcId="{FC66A233-6BBA-46AF-B2F6-28E379B158E2}" destId="{E50A9A83-9985-4184-A476-E3402BD8E76E}" srcOrd="3" destOrd="0" presId="urn:microsoft.com/office/officeart/2005/8/layout/hList9"/>
    <dgm:cxn modelId="{8AFFD233-399B-4D57-9BB6-80A351FA6A3B}" type="presParOf" srcId="{E50A9A83-9985-4184-A476-E3402BD8E76E}" destId="{1877502C-A892-4DC0-ADA6-FA065097BB90}" srcOrd="0" destOrd="0" presId="urn:microsoft.com/office/officeart/2005/8/layout/hList9"/>
    <dgm:cxn modelId="{9909963A-5660-453F-8E99-8BCC82487A65}" type="presParOf" srcId="{E50A9A83-9985-4184-A476-E3402BD8E76E}" destId="{D685DD23-B321-4B5E-842F-394CB33239FA}" srcOrd="1" destOrd="0" presId="urn:microsoft.com/office/officeart/2005/8/layout/hList9"/>
    <dgm:cxn modelId="{B628A148-8501-42F8-B49E-281D353B606E}" type="presParOf" srcId="{FC66A233-6BBA-46AF-B2F6-28E379B158E2}" destId="{E5677DE7-299C-4C9C-A4BC-6335CC601D12}" srcOrd="4" destOrd="0" presId="urn:microsoft.com/office/officeart/2005/8/layout/hList9"/>
    <dgm:cxn modelId="{8D569982-26E1-4090-9C18-DC58158F325D}" type="presParOf" srcId="{E5677DE7-299C-4C9C-A4BC-6335CC601D12}" destId="{51F68A05-A560-4C6F-BC90-521AEF3B0907}" srcOrd="0" destOrd="0" presId="urn:microsoft.com/office/officeart/2005/8/layout/hList9"/>
    <dgm:cxn modelId="{2FA9E744-008C-4725-86D6-3B7B8883E6D9}" type="presParOf" srcId="{E5677DE7-299C-4C9C-A4BC-6335CC601D12}" destId="{3EBE42F0-6491-49CC-95DC-985BA00CD458}" srcOrd="1" destOrd="0" presId="urn:microsoft.com/office/officeart/2005/8/layout/hList9"/>
    <dgm:cxn modelId="{DEF99A7A-98F1-424D-AC92-7C6B69A0E544}" type="presParOf" srcId="{0DC7A063-583D-4B0F-88B2-BD54F95D95AF}" destId="{3845DB9A-BEF3-4D5D-B9C7-5FC0456401AC}" srcOrd="2" destOrd="0" presId="urn:microsoft.com/office/officeart/2005/8/layout/hList9"/>
    <dgm:cxn modelId="{ACD8FD0D-39C9-49DB-B77E-B03522FDF5FC}" type="presParOf" srcId="{0DC7A063-583D-4B0F-88B2-BD54F95D95AF}" destId="{FC7ED273-8CFD-43C2-9C05-44FADF3E0637}" srcOrd="3" destOrd="0" presId="urn:microsoft.com/office/officeart/2005/8/layout/hList9"/>
    <dgm:cxn modelId="{2C72EC61-81F4-4DCD-A533-255CBC66AE34}" type="presParOf" srcId="{0DC7A063-583D-4B0F-88B2-BD54F95D95AF}" destId="{13C564B0-C27E-4ABA-AFDA-59E145B256BA}" srcOrd="4" destOrd="0" presId="urn:microsoft.com/office/officeart/2005/8/layout/hList9"/>
    <dgm:cxn modelId="{775600F8-FCFE-4862-8108-85F84EA9DEE2}" type="presParOf" srcId="{0DC7A063-583D-4B0F-88B2-BD54F95D95AF}" destId="{6300E233-87DF-4270-9808-160BFEB8A5BE}" srcOrd="5" destOrd="0" presId="urn:microsoft.com/office/officeart/2005/8/layout/hList9"/>
    <dgm:cxn modelId="{AE3B7A69-67E7-41D2-BC1A-3586A3CC259D}" type="presParOf" srcId="{0DC7A063-583D-4B0F-88B2-BD54F95D95AF}" destId="{6E53DEF7-499E-42EE-802D-59B2F8915392}" srcOrd="6" destOrd="0" presId="urn:microsoft.com/office/officeart/2005/8/layout/hList9"/>
    <dgm:cxn modelId="{76A9B804-07B5-4060-AA61-249A1765ECB9}" type="presParOf" srcId="{6E53DEF7-499E-42EE-802D-59B2F8915392}" destId="{E08C30D1-35EA-4D05-9731-5D01E3FCBD09}" srcOrd="0" destOrd="0" presId="urn:microsoft.com/office/officeart/2005/8/layout/hList9"/>
    <dgm:cxn modelId="{6162898E-21FD-497B-BFEE-B78CF45F7D9A}" type="presParOf" srcId="{6E53DEF7-499E-42EE-802D-59B2F8915392}" destId="{2F3BD88A-9166-4A26-B941-B9BAEE1A11D5}" srcOrd="1" destOrd="0" presId="urn:microsoft.com/office/officeart/2005/8/layout/hList9"/>
    <dgm:cxn modelId="{71D4EFDE-15BC-4327-9242-5F72F9DAFAD4}" type="presParOf" srcId="{2F3BD88A-9166-4A26-B941-B9BAEE1A11D5}" destId="{F660F4B9-35DB-4256-A868-A35C6DCCF6B2}" srcOrd="0" destOrd="0" presId="urn:microsoft.com/office/officeart/2005/8/layout/hList9"/>
    <dgm:cxn modelId="{9B414BA4-2018-40DF-8E7D-AD7E78EF0217}" type="presParOf" srcId="{2F3BD88A-9166-4A26-B941-B9BAEE1A11D5}" destId="{10C9E3CF-3A8F-4100-8ACD-91E2373197A2}" srcOrd="1" destOrd="0" presId="urn:microsoft.com/office/officeart/2005/8/layout/hList9"/>
    <dgm:cxn modelId="{28BA3997-5DD1-4713-9F4F-B2881F36E8DC}" type="presParOf" srcId="{6E53DEF7-499E-42EE-802D-59B2F8915392}" destId="{60887C36-4733-46AC-A452-5444F6BC3B23}" srcOrd="2" destOrd="0" presId="urn:microsoft.com/office/officeart/2005/8/layout/hList9"/>
    <dgm:cxn modelId="{7A6208FE-C5A8-4871-9488-BEEAE472C061}" type="presParOf" srcId="{60887C36-4733-46AC-A452-5444F6BC3B23}" destId="{614EBA0E-D12B-447E-B378-B0FA2DEBEA2F}" srcOrd="0" destOrd="0" presId="urn:microsoft.com/office/officeart/2005/8/layout/hList9"/>
    <dgm:cxn modelId="{2148A8C9-9BA6-45BD-9008-59301C4B49FC}" type="presParOf" srcId="{60887C36-4733-46AC-A452-5444F6BC3B23}" destId="{B12AEB83-0A64-4B36-BF01-B2F834861BAA}" srcOrd="1" destOrd="0" presId="urn:microsoft.com/office/officeart/2005/8/layout/hList9"/>
    <dgm:cxn modelId="{32E6E4AD-0BFD-4285-AC4A-131E4A0904F2}" type="presParOf" srcId="{6E53DEF7-499E-42EE-802D-59B2F8915392}" destId="{3055F178-D8CA-413A-99F2-20C8231C0651}" srcOrd="3" destOrd="0" presId="urn:microsoft.com/office/officeart/2005/8/layout/hList9"/>
    <dgm:cxn modelId="{A1DB4BC0-DADA-4058-A3BB-D04BE7DF689A}" type="presParOf" srcId="{3055F178-D8CA-413A-99F2-20C8231C0651}" destId="{68509703-D239-4E1B-8CF0-EF08079E1226}" srcOrd="0" destOrd="0" presId="urn:microsoft.com/office/officeart/2005/8/layout/hList9"/>
    <dgm:cxn modelId="{5B5F83FC-F721-4241-90AB-7117B39AABD5}" type="presParOf" srcId="{3055F178-D8CA-413A-99F2-20C8231C0651}" destId="{E1767793-EDD5-4203-A612-8120A71CA906}" srcOrd="1" destOrd="0" presId="urn:microsoft.com/office/officeart/2005/8/layout/hList9"/>
    <dgm:cxn modelId="{BEB6D2F7-BA85-402F-969C-FCD0964553AF}" type="presParOf" srcId="{6E53DEF7-499E-42EE-802D-59B2F8915392}" destId="{CD9453B6-7DF9-461C-A729-2A76924B180F}" srcOrd="4" destOrd="0" presId="urn:microsoft.com/office/officeart/2005/8/layout/hList9"/>
    <dgm:cxn modelId="{D9D062BD-B709-4391-955F-7496A5AAB9EC}" type="presParOf" srcId="{CD9453B6-7DF9-461C-A729-2A76924B180F}" destId="{C2FA5ED9-6193-4272-AE12-125169DCCBBD}" srcOrd="0" destOrd="0" presId="urn:microsoft.com/office/officeart/2005/8/layout/hList9"/>
    <dgm:cxn modelId="{6B0FEA24-84EA-40CD-8B8F-C3CEDDED6A16}" type="presParOf" srcId="{CD9453B6-7DF9-461C-A729-2A76924B180F}" destId="{C502B76B-48AF-469D-B6AC-E487DC04AD5E}" srcOrd="1" destOrd="0" presId="urn:microsoft.com/office/officeart/2005/8/layout/hList9"/>
    <dgm:cxn modelId="{D8406746-50BE-425E-A523-9ED524500743}" type="presParOf" srcId="{0DC7A063-583D-4B0F-88B2-BD54F95D95AF}" destId="{69136330-53DB-4978-A56B-160862279381}" srcOrd="7" destOrd="0" presId="urn:microsoft.com/office/officeart/2005/8/layout/hList9"/>
    <dgm:cxn modelId="{A91BC494-75AC-4CCA-8CC1-7E9884C2F3AD}" type="presParOf" srcId="{0DC7A063-583D-4B0F-88B2-BD54F95D95AF}" destId="{FD776C1E-557E-4553-9447-49B69EEC7907}" srcOrd="8" destOrd="0" presId="urn:microsoft.com/office/officeart/2005/8/layout/hList9"/>
    <dgm:cxn modelId="{487F9920-08DF-4AC5-BA64-D35F42602B66}" type="presParOf" srcId="{0DC7A063-583D-4B0F-88B2-BD54F95D95AF}" destId="{FC2522F1-14BB-4B37-B60E-2E8A7E8A6C30}" srcOrd="9" destOrd="0" presId="urn:microsoft.com/office/officeart/2005/8/layout/hList9"/>
    <dgm:cxn modelId="{DC194D92-7E98-42DD-A8CA-BCD1EDD2C95D}" type="presParOf" srcId="{0DC7A063-583D-4B0F-88B2-BD54F95D95AF}" destId="{2C2F6211-85A7-47FE-9239-DE94DF41A263}" srcOrd="10" destOrd="0" presId="urn:microsoft.com/office/officeart/2005/8/layout/hList9"/>
    <dgm:cxn modelId="{575F4FD6-9E0F-4F5E-88EE-9B265B6FD4F4}" type="presParOf" srcId="{0DC7A063-583D-4B0F-88B2-BD54F95D95AF}" destId="{7B0C2EAE-70CB-4160-863D-210C3C66D5FD}" srcOrd="11" destOrd="0" presId="urn:microsoft.com/office/officeart/2005/8/layout/hList9"/>
    <dgm:cxn modelId="{8AE96C49-A416-4FC7-84EE-2BDAF35C57FF}" type="presParOf" srcId="{7B0C2EAE-70CB-4160-863D-210C3C66D5FD}" destId="{5AF3752E-55A6-443C-AD35-C49DF50A4566}" srcOrd="0" destOrd="0" presId="urn:microsoft.com/office/officeart/2005/8/layout/hList9"/>
    <dgm:cxn modelId="{235B263C-399E-4245-95BD-2AA1F19D4AB4}" type="presParOf" srcId="{7B0C2EAE-70CB-4160-863D-210C3C66D5FD}" destId="{53567A66-F0E9-4EF8-ADA9-764BA36AA6A9}" srcOrd="1" destOrd="0" presId="urn:microsoft.com/office/officeart/2005/8/layout/hList9"/>
    <dgm:cxn modelId="{265DA8D6-D429-4956-8CB8-10EE7EF20F0C}" type="presParOf" srcId="{53567A66-F0E9-4EF8-ADA9-764BA36AA6A9}" destId="{AD2806AC-6A03-4F05-9F4D-F72EA0E56FBF}" srcOrd="0" destOrd="0" presId="urn:microsoft.com/office/officeart/2005/8/layout/hList9"/>
    <dgm:cxn modelId="{35A8C2CA-EB30-45FD-8152-A7470BE42B4C}" type="presParOf" srcId="{53567A66-F0E9-4EF8-ADA9-764BA36AA6A9}" destId="{F8977219-728E-448F-AE8B-46B14F4F17DE}" srcOrd="1" destOrd="0" presId="urn:microsoft.com/office/officeart/2005/8/layout/hList9"/>
    <dgm:cxn modelId="{6ACEADBE-023B-4505-93FF-04069F754490}" type="presParOf" srcId="{7B0C2EAE-70CB-4160-863D-210C3C66D5FD}" destId="{46A8623B-DC64-4ED6-B73D-98FEAB030508}" srcOrd="2" destOrd="0" presId="urn:microsoft.com/office/officeart/2005/8/layout/hList9"/>
    <dgm:cxn modelId="{AD010A9C-D63C-4BD8-BA56-A4D20026F974}" type="presParOf" srcId="{46A8623B-DC64-4ED6-B73D-98FEAB030508}" destId="{5314AADB-0AD3-4BAE-9F15-B0FE4F44C802}" srcOrd="0" destOrd="0" presId="urn:microsoft.com/office/officeart/2005/8/layout/hList9"/>
    <dgm:cxn modelId="{10F973FE-8000-468C-900B-4ED99BE40E65}" type="presParOf" srcId="{46A8623B-DC64-4ED6-B73D-98FEAB030508}" destId="{96624143-7928-48E9-817F-BC4A07250C32}" srcOrd="1" destOrd="0" presId="urn:microsoft.com/office/officeart/2005/8/layout/hList9"/>
    <dgm:cxn modelId="{7AE9F846-35F0-4965-A50D-E846F437A4D3}" type="presParOf" srcId="{7B0C2EAE-70CB-4160-863D-210C3C66D5FD}" destId="{82602046-1952-4D45-A6EE-0BF451CD61DD}" srcOrd="3" destOrd="0" presId="urn:microsoft.com/office/officeart/2005/8/layout/hList9"/>
    <dgm:cxn modelId="{3263D6B8-CDAA-4424-8A86-7B89CC138725}" type="presParOf" srcId="{82602046-1952-4D45-A6EE-0BF451CD61DD}" destId="{2C25B9A8-296C-4B38-B2D5-77934B9B3D6F}" srcOrd="0" destOrd="0" presId="urn:microsoft.com/office/officeart/2005/8/layout/hList9"/>
    <dgm:cxn modelId="{E0852AD5-F1B4-4C1F-A299-C3C5AF243896}" type="presParOf" srcId="{82602046-1952-4D45-A6EE-0BF451CD61DD}" destId="{AC6748CF-2E6E-4F6D-AD83-272912B7C127}" srcOrd="1" destOrd="0" presId="urn:microsoft.com/office/officeart/2005/8/layout/hList9"/>
    <dgm:cxn modelId="{9E83DAC9-9CBE-4AE0-847D-8808BF7F1C9D}" type="presParOf" srcId="{7B0C2EAE-70CB-4160-863D-210C3C66D5FD}" destId="{0B71BEAF-42DC-4E15-8C9E-7146C8C0AA10}" srcOrd="4" destOrd="0" presId="urn:microsoft.com/office/officeart/2005/8/layout/hList9"/>
    <dgm:cxn modelId="{C50AF402-AC7F-4F91-9ECC-C1F8B6B71CDD}" type="presParOf" srcId="{0B71BEAF-42DC-4E15-8C9E-7146C8C0AA10}" destId="{92809064-2543-4FD9-BF7E-6960E0917672}" srcOrd="0" destOrd="0" presId="urn:microsoft.com/office/officeart/2005/8/layout/hList9"/>
    <dgm:cxn modelId="{75DCDE8F-D83C-4477-85E3-4BED4E3DB2A3}" type="presParOf" srcId="{0B71BEAF-42DC-4E15-8C9E-7146C8C0AA10}" destId="{E18AA0DC-13CE-4E93-AFA1-C31FD0744A32}" srcOrd="1" destOrd="0" presId="urn:microsoft.com/office/officeart/2005/8/layout/hList9"/>
    <dgm:cxn modelId="{EF3F399A-E096-436A-AD74-CF747D62B02A}" type="presParOf" srcId="{0DC7A063-583D-4B0F-88B2-BD54F95D95AF}" destId="{FBCC4E74-37C0-494F-ABC0-7D18132E1437}" srcOrd="12" destOrd="0" presId="urn:microsoft.com/office/officeart/2005/8/layout/hList9"/>
    <dgm:cxn modelId="{5EA17F20-F6C6-4B5A-AFEB-38BD8F975065}" type="presParOf" srcId="{0DC7A063-583D-4B0F-88B2-BD54F95D95AF}" destId="{89E6DA6E-7A23-44BD-8A99-378091FF741D}"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1547361" y="545878"/>
          <a:ext cx="2177603" cy="67985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IE" sz="1250" b="1" kern="1200" dirty="0"/>
            <a:t>POSITIVISM (from Epistemology)</a:t>
          </a:r>
          <a:endParaRPr lang="en-US" sz="1250" b="1" kern="1200" dirty="0"/>
        </a:p>
      </dsp:txBody>
      <dsp:txXfrm>
        <a:off x="1895777" y="545878"/>
        <a:ext cx="1829186" cy="679853"/>
      </dsp:txXfrm>
    </dsp:sp>
    <dsp:sp modelId="{59179C9B-8BA4-4AC7-ACB1-A12DE00142E2}">
      <dsp:nvSpPr>
        <dsp:cNvPr id="0" name=""/>
        <dsp:cNvSpPr/>
      </dsp:nvSpPr>
      <dsp:spPr>
        <a:xfrm>
          <a:off x="1547361" y="1225731"/>
          <a:ext cx="2177603" cy="145246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This research works with datasets of known fraud and non-fraud.</a:t>
          </a:r>
        </a:p>
      </dsp:txBody>
      <dsp:txXfrm>
        <a:off x="1895777" y="1225731"/>
        <a:ext cx="1829186" cy="1452461"/>
      </dsp:txXfrm>
    </dsp:sp>
    <dsp:sp modelId="{1877502C-A892-4DC0-ADA6-FA065097BB90}">
      <dsp:nvSpPr>
        <dsp:cNvPr id="0" name=""/>
        <dsp:cNvSpPr/>
      </dsp:nvSpPr>
      <dsp:spPr>
        <a:xfrm>
          <a:off x="1547361" y="2678192"/>
          <a:ext cx="2177603" cy="109527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The levels of historical fraud are statistically quantified.</a:t>
          </a:r>
        </a:p>
      </dsp:txBody>
      <dsp:txXfrm>
        <a:off x="1895777" y="2678192"/>
        <a:ext cx="1829186" cy="1095271"/>
      </dsp:txXfrm>
    </dsp:sp>
    <dsp:sp modelId="{51F68A05-A560-4C6F-BC90-521AEF3B0907}">
      <dsp:nvSpPr>
        <dsp:cNvPr id="0" name=""/>
        <dsp:cNvSpPr/>
      </dsp:nvSpPr>
      <dsp:spPr>
        <a:xfrm>
          <a:off x="1547361" y="3773464"/>
          <a:ext cx="2177603" cy="109052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ML model testing can be replicated many times to test changes in accuracy.</a:t>
          </a:r>
        </a:p>
      </dsp:txBody>
      <dsp:txXfrm>
        <a:off x="1895777" y="3773464"/>
        <a:ext cx="1829186" cy="1090522"/>
      </dsp:txXfrm>
    </dsp:sp>
    <dsp:sp modelId="{FC7ED273-8CFD-43C2-9C05-44FADF3E0637}">
      <dsp:nvSpPr>
        <dsp:cNvPr id="0" name=""/>
        <dsp:cNvSpPr/>
      </dsp:nvSpPr>
      <dsp:spPr>
        <a:xfrm>
          <a:off x="385972" y="2352"/>
          <a:ext cx="1451735" cy="1451735"/>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L1: Philosophy</a:t>
          </a:r>
        </a:p>
      </dsp:txBody>
      <dsp:txXfrm>
        <a:off x="598574" y="214954"/>
        <a:ext cx="1026531" cy="1026531"/>
      </dsp:txXfrm>
    </dsp:sp>
    <dsp:sp modelId="{F660F4B9-35DB-4256-A868-A35C6DCCF6B2}">
      <dsp:nvSpPr>
        <dsp:cNvPr id="0" name=""/>
        <dsp:cNvSpPr/>
      </dsp:nvSpPr>
      <dsp:spPr>
        <a:xfrm>
          <a:off x="5176699" y="583046"/>
          <a:ext cx="2177603" cy="71760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IE" sz="1250" b="1" kern="1200" dirty="0"/>
            <a:t>DEDUCTIVE</a:t>
          </a:r>
          <a:endParaRPr lang="en-US" sz="1250" b="1" kern="1200" dirty="0"/>
        </a:p>
      </dsp:txBody>
      <dsp:txXfrm>
        <a:off x="5525116" y="583046"/>
        <a:ext cx="1829186" cy="717603"/>
      </dsp:txXfrm>
    </dsp:sp>
    <dsp:sp modelId="{614EBA0E-D12B-447E-B378-B0FA2DEBEA2F}">
      <dsp:nvSpPr>
        <dsp:cNvPr id="0" name=""/>
        <dsp:cNvSpPr/>
      </dsp:nvSpPr>
      <dsp:spPr>
        <a:xfrm>
          <a:off x="5176699" y="1263481"/>
          <a:ext cx="2177603" cy="1587699"/>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Research begins with the statement: ML techniques can classify a given transaction as fraud or non-fraud.</a:t>
          </a:r>
        </a:p>
      </dsp:txBody>
      <dsp:txXfrm>
        <a:off x="5525116" y="1263481"/>
        <a:ext cx="1829186" cy="1587699"/>
      </dsp:txXfrm>
    </dsp:sp>
    <dsp:sp modelId="{972A10CF-0115-4D4B-B023-6D68DDF4DE3D}">
      <dsp:nvSpPr>
        <dsp:cNvPr id="0" name=""/>
        <dsp:cNvSpPr/>
      </dsp:nvSpPr>
      <dsp:spPr>
        <a:xfrm>
          <a:off x="5176699" y="2856932"/>
          <a:ext cx="2177603" cy="502827"/>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endParaRPr lang="en-US" sz="1250" b="1" kern="1200" dirty="0"/>
        </a:p>
        <a:p>
          <a:pPr marL="0" lvl="0" indent="0" algn="l" defTabSz="555625">
            <a:lnSpc>
              <a:spcPct val="90000"/>
            </a:lnSpc>
            <a:spcBef>
              <a:spcPct val="0"/>
            </a:spcBef>
            <a:spcAft>
              <a:spcPct val="35000"/>
            </a:spcAft>
            <a:buNone/>
          </a:pPr>
          <a:r>
            <a:rPr lang="en-US" sz="1250" b="1" kern="1200" dirty="0"/>
            <a:t>INDUCTIVE</a:t>
          </a:r>
        </a:p>
      </dsp:txBody>
      <dsp:txXfrm>
        <a:off x="5525116" y="2856932"/>
        <a:ext cx="1829186" cy="502827"/>
      </dsp:txXfrm>
    </dsp:sp>
    <dsp:sp modelId="{68509703-D239-4E1B-8CF0-EF08079E1226}">
      <dsp:nvSpPr>
        <dsp:cNvPr id="0" name=""/>
        <dsp:cNvSpPr/>
      </dsp:nvSpPr>
      <dsp:spPr>
        <a:xfrm>
          <a:off x="5176699" y="3354008"/>
          <a:ext cx="2177603" cy="978799"/>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endParaRPr lang="en-US" sz="1250" kern="1200" dirty="0"/>
        </a:p>
        <a:p>
          <a:pPr marL="0" lvl="0" indent="0" algn="l" defTabSz="555625">
            <a:lnSpc>
              <a:spcPct val="90000"/>
            </a:lnSpc>
            <a:spcBef>
              <a:spcPct val="0"/>
            </a:spcBef>
            <a:spcAft>
              <a:spcPct val="35000"/>
            </a:spcAft>
            <a:buNone/>
          </a:pPr>
          <a:r>
            <a:rPr lang="en-US" sz="1250" kern="1200" dirty="0"/>
            <a:t>Credit card transactions for a domain/period are collated and studies to find Fraud patterns.</a:t>
          </a:r>
        </a:p>
      </dsp:txBody>
      <dsp:txXfrm>
        <a:off x="5525116" y="3354008"/>
        <a:ext cx="1829186" cy="978799"/>
      </dsp:txXfrm>
    </dsp:sp>
    <dsp:sp modelId="{C2FA5ED9-6193-4272-AE12-125169DCCBBD}">
      <dsp:nvSpPr>
        <dsp:cNvPr id="0" name=""/>
        <dsp:cNvSpPr/>
      </dsp:nvSpPr>
      <dsp:spPr>
        <a:xfrm>
          <a:off x="5176699" y="4338690"/>
          <a:ext cx="2177603" cy="1148577"/>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Certain classification algorithms can rate features in transactions to demonstrate strong fraud indicators.</a:t>
          </a:r>
        </a:p>
      </dsp:txBody>
      <dsp:txXfrm>
        <a:off x="5525116" y="4338690"/>
        <a:ext cx="1829186" cy="1148577"/>
      </dsp:txXfrm>
    </dsp:sp>
    <dsp:sp modelId="{FD776C1E-557E-4553-9447-49B69EEC7907}">
      <dsp:nvSpPr>
        <dsp:cNvPr id="0" name=""/>
        <dsp:cNvSpPr/>
      </dsp:nvSpPr>
      <dsp:spPr>
        <a:xfrm>
          <a:off x="4015311" y="2352"/>
          <a:ext cx="1451735" cy="1451735"/>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L2: Approach</a:t>
          </a:r>
        </a:p>
      </dsp:txBody>
      <dsp:txXfrm>
        <a:off x="4227913" y="214954"/>
        <a:ext cx="1026531" cy="1026531"/>
      </dsp:txXfrm>
    </dsp:sp>
    <dsp:sp modelId="{AD2806AC-6A03-4F05-9F4D-F72EA0E56FBF}">
      <dsp:nvSpPr>
        <dsp:cNvPr id="0" name=""/>
        <dsp:cNvSpPr/>
      </dsp:nvSpPr>
      <dsp:spPr>
        <a:xfrm>
          <a:off x="8806038" y="583046"/>
          <a:ext cx="2177603" cy="676730"/>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dirty="0"/>
            <a:t>ARCHIVAL RESEARCH</a:t>
          </a:r>
        </a:p>
      </dsp:txBody>
      <dsp:txXfrm>
        <a:off x="9154454" y="583046"/>
        <a:ext cx="1829186" cy="676730"/>
      </dsp:txXfrm>
    </dsp:sp>
    <dsp:sp modelId="{5314AADB-0AD3-4BAE-9F15-B0FE4F44C802}">
      <dsp:nvSpPr>
        <dsp:cNvPr id="0" name=""/>
        <dsp:cNvSpPr/>
      </dsp:nvSpPr>
      <dsp:spPr>
        <a:xfrm>
          <a:off x="8806038" y="1259777"/>
          <a:ext cx="2177603" cy="145246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CC Fraud research frequently begins with historical datasets with known fraud patterns.</a:t>
          </a:r>
        </a:p>
      </dsp:txBody>
      <dsp:txXfrm>
        <a:off x="9154454" y="1259777"/>
        <a:ext cx="1829186" cy="1452461"/>
      </dsp:txXfrm>
    </dsp:sp>
    <dsp:sp modelId="{2C25B9A8-296C-4B38-B2D5-77934B9B3D6F}">
      <dsp:nvSpPr>
        <dsp:cNvPr id="0" name=""/>
        <dsp:cNvSpPr/>
      </dsp:nvSpPr>
      <dsp:spPr>
        <a:xfrm>
          <a:off x="8806038" y="2712238"/>
          <a:ext cx="2177603" cy="413936"/>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dirty="0"/>
            <a:t>EXPERIMENT</a:t>
          </a:r>
        </a:p>
      </dsp:txBody>
      <dsp:txXfrm>
        <a:off x="9154454" y="2712238"/>
        <a:ext cx="1829186" cy="413936"/>
      </dsp:txXfrm>
    </dsp:sp>
    <dsp:sp modelId="{92809064-2543-4FD9-BF7E-6960E0917672}">
      <dsp:nvSpPr>
        <dsp:cNvPr id="0" name=""/>
        <dsp:cNvSpPr/>
      </dsp:nvSpPr>
      <dsp:spPr>
        <a:xfrm>
          <a:off x="8807235" y="3127381"/>
          <a:ext cx="2177603" cy="2135553"/>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Data scientists iterate through multiple clearly defined ML experiments, using different algorithms and parameters to assess accuracy.</a:t>
          </a:r>
        </a:p>
      </dsp:txBody>
      <dsp:txXfrm>
        <a:off x="9155652" y="3127381"/>
        <a:ext cx="1829186" cy="2135553"/>
      </dsp:txXfrm>
    </dsp:sp>
    <dsp:sp modelId="{89E6DA6E-7A23-44BD-8A99-378091FF741D}">
      <dsp:nvSpPr>
        <dsp:cNvPr id="0" name=""/>
        <dsp:cNvSpPr/>
      </dsp:nvSpPr>
      <dsp:spPr>
        <a:xfrm>
          <a:off x="7644649" y="2352"/>
          <a:ext cx="1451735" cy="1451735"/>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L3: Research Strategies</a:t>
          </a:r>
        </a:p>
      </dsp:txBody>
      <dsp:txXfrm>
        <a:off x="7857251" y="214954"/>
        <a:ext cx="1026531" cy="10265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AC4B-4CEC-41E5-AE19-47A4E2720563}">
      <dsp:nvSpPr>
        <dsp:cNvPr id="0" name=""/>
        <dsp:cNvSpPr/>
      </dsp:nvSpPr>
      <dsp:spPr>
        <a:xfrm>
          <a:off x="1172960" y="596916"/>
          <a:ext cx="2197587" cy="68609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IE" sz="1250" b="1" kern="1200" dirty="0"/>
            <a:t>QUANTITATIVE MONO-METHOD</a:t>
          </a:r>
          <a:endParaRPr lang="en-US" sz="1250" b="1" kern="1200" dirty="0"/>
        </a:p>
      </dsp:txBody>
      <dsp:txXfrm>
        <a:off x="1524574" y="596916"/>
        <a:ext cx="1845973" cy="686092"/>
      </dsp:txXfrm>
    </dsp:sp>
    <dsp:sp modelId="{59179C9B-8BA4-4AC7-ACB1-A12DE00142E2}">
      <dsp:nvSpPr>
        <dsp:cNvPr id="0" name=""/>
        <dsp:cNvSpPr/>
      </dsp:nvSpPr>
      <dsp:spPr>
        <a:xfrm>
          <a:off x="1172960" y="1283009"/>
          <a:ext cx="2197587" cy="122040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The financial transaction data used in Fraud research is a collection of statistical (numerical) features.</a:t>
          </a:r>
        </a:p>
      </dsp:txBody>
      <dsp:txXfrm>
        <a:off x="1524574" y="1283009"/>
        <a:ext cx="1845973" cy="1220402"/>
      </dsp:txXfrm>
    </dsp:sp>
    <dsp:sp modelId="{1877502C-A892-4DC0-ADA6-FA065097BB90}">
      <dsp:nvSpPr>
        <dsp:cNvPr id="0" name=""/>
        <dsp:cNvSpPr/>
      </dsp:nvSpPr>
      <dsp:spPr>
        <a:xfrm>
          <a:off x="1172960" y="2503411"/>
          <a:ext cx="2197587" cy="14657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When categorical descriptions are captured, they are usually converted to numerical values.</a:t>
          </a:r>
        </a:p>
      </dsp:txBody>
      <dsp:txXfrm>
        <a:off x="1524574" y="2503411"/>
        <a:ext cx="1845973" cy="1465791"/>
      </dsp:txXfrm>
    </dsp:sp>
    <dsp:sp modelId="{51F68A05-A560-4C6F-BC90-521AEF3B0907}">
      <dsp:nvSpPr>
        <dsp:cNvPr id="0" name=""/>
        <dsp:cNvSpPr/>
      </dsp:nvSpPr>
      <dsp:spPr>
        <a:xfrm>
          <a:off x="1172960" y="3969202"/>
          <a:ext cx="2197587" cy="14657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General text narratives on the transactions are not processed by ML Classification algorithms.</a:t>
          </a:r>
        </a:p>
      </dsp:txBody>
      <dsp:txXfrm>
        <a:off x="1524574" y="3969202"/>
        <a:ext cx="1845973" cy="1465791"/>
      </dsp:txXfrm>
    </dsp:sp>
    <dsp:sp modelId="{FC7ED273-8CFD-43C2-9C05-44FADF3E0637}">
      <dsp:nvSpPr>
        <dsp:cNvPr id="0" name=""/>
        <dsp:cNvSpPr/>
      </dsp:nvSpPr>
      <dsp:spPr>
        <a:xfrm>
          <a:off x="914" y="48402"/>
          <a:ext cx="1465058" cy="1465058"/>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L4: Choices</a:t>
          </a:r>
        </a:p>
      </dsp:txBody>
      <dsp:txXfrm>
        <a:off x="215467" y="262955"/>
        <a:ext cx="1035952" cy="1035952"/>
      </dsp:txXfrm>
    </dsp:sp>
    <dsp:sp modelId="{F660F4B9-35DB-4256-A868-A35C6DCCF6B2}">
      <dsp:nvSpPr>
        <dsp:cNvPr id="0" name=""/>
        <dsp:cNvSpPr/>
      </dsp:nvSpPr>
      <dsp:spPr>
        <a:xfrm>
          <a:off x="4835607" y="634425"/>
          <a:ext cx="2197587" cy="724188"/>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IE" sz="1250" b="1" kern="1200" dirty="0"/>
            <a:t>CROSS-SECTIONAL</a:t>
          </a:r>
          <a:endParaRPr lang="en-US" sz="1250" b="1" kern="1200" dirty="0"/>
        </a:p>
      </dsp:txBody>
      <dsp:txXfrm>
        <a:off x="5187221" y="634425"/>
        <a:ext cx="1845973" cy="724188"/>
      </dsp:txXfrm>
    </dsp:sp>
    <dsp:sp modelId="{614EBA0E-D12B-447E-B378-B0FA2DEBEA2F}">
      <dsp:nvSpPr>
        <dsp:cNvPr id="0" name=""/>
        <dsp:cNvSpPr/>
      </dsp:nvSpPr>
      <dsp:spPr>
        <a:xfrm>
          <a:off x="4835607" y="1321104"/>
          <a:ext cx="2197587" cy="14657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The ULB dataset, which is used in several Kaggle projects, is 290K transaction recorded over one month (Sept 2013).</a:t>
          </a:r>
          <a:r>
            <a:rPr lang="en-US" sz="1200" kern="1200" baseline="30000" dirty="0"/>
            <a:t>[1]</a:t>
          </a:r>
          <a:endParaRPr lang="en-US" sz="1250" kern="1200" baseline="30000" dirty="0"/>
        </a:p>
      </dsp:txBody>
      <dsp:txXfrm>
        <a:off x="5187221" y="1321104"/>
        <a:ext cx="1845973" cy="1465791"/>
      </dsp:txXfrm>
    </dsp:sp>
    <dsp:sp modelId="{68509703-D239-4E1B-8CF0-EF08079E1226}">
      <dsp:nvSpPr>
        <dsp:cNvPr id="0" name=""/>
        <dsp:cNvSpPr/>
      </dsp:nvSpPr>
      <dsp:spPr>
        <a:xfrm>
          <a:off x="4835607" y="2786895"/>
          <a:ext cx="2197587" cy="707889"/>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dirty="0"/>
            <a:t>LONGITUDINAL</a:t>
          </a:r>
        </a:p>
      </dsp:txBody>
      <dsp:txXfrm>
        <a:off x="5187221" y="2786895"/>
        <a:ext cx="1845973" cy="707889"/>
      </dsp:txXfrm>
    </dsp:sp>
    <dsp:sp modelId="{C2FA5ED9-6193-4272-AE12-125169DCCBBD}">
      <dsp:nvSpPr>
        <dsp:cNvPr id="0" name=""/>
        <dsp:cNvSpPr/>
      </dsp:nvSpPr>
      <dsp:spPr>
        <a:xfrm>
          <a:off x="4835607" y="3494785"/>
          <a:ext cx="2197587" cy="1817888"/>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There are published research articles that have used datasets with a transaction window of 18+ months, with ~50M+ transactions.</a:t>
          </a:r>
          <a:r>
            <a:rPr lang="en-US" sz="1250" kern="1200" baseline="30000" dirty="0"/>
            <a:t>[2][3]</a:t>
          </a:r>
        </a:p>
      </dsp:txBody>
      <dsp:txXfrm>
        <a:off x="5187221" y="3494785"/>
        <a:ext cx="1845973" cy="1817888"/>
      </dsp:txXfrm>
    </dsp:sp>
    <dsp:sp modelId="{FD776C1E-557E-4553-9447-49B69EEC7907}">
      <dsp:nvSpPr>
        <dsp:cNvPr id="0" name=""/>
        <dsp:cNvSpPr/>
      </dsp:nvSpPr>
      <dsp:spPr>
        <a:xfrm>
          <a:off x="3663560" y="48402"/>
          <a:ext cx="1465058" cy="1465058"/>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L5: Time Horizons</a:t>
          </a:r>
        </a:p>
      </dsp:txBody>
      <dsp:txXfrm>
        <a:off x="3878113" y="262955"/>
        <a:ext cx="1035952" cy="1035952"/>
      </dsp:txXfrm>
    </dsp:sp>
    <dsp:sp modelId="{AD2806AC-6A03-4F05-9F4D-F72EA0E56FBF}">
      <dsp:nvSpPr>
        <dsp:cNvPr id="0" name=""/>
        <dsp:cNvSpPr/>
      </dsp:nvSpPr>
      <dsp:spPr>
        <a:xfrm>
          <a:off x="8498253" y="634425"/>
          <a:ext cx="2197587" cy="68294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dirty="0"/>
            <a:t>METHODS</a:t>
          </a:r>
        </a:p>
      </dsp:txBody>
      <dsp:txXfrm>
        <a:off x="8849867" y="634425"/>
        <a:ext cx="1845973" cy="682941"/>
      </dsp:txXfrm>
    </dsp:sp>
    <dsp:sp modelId="{5314AADB-0AD3-4BAE-9F15-B0FE4F44C802}">
      <dsp:nvSpPr>
        <dsp:cNvPr id="0" name=""/>
        <dsp:cNvSpPr/>
      </dsp:nvSpPr>
      <dsp:spPr>
        <a:xfrm>
          <a:off x="8498253" y="1317367"/>
          <a:ext cx="2197587" cy="146579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Access FS Industry or Gov data on Financial Crime. </a:t>
          </a:r>
        </a:p>
        <a:p>
          <a:pPr marL="0" lvl="0" indent="0" algn="l" defTabSz="555625">
            <a:lnSpc>
              <a:spcPct val="90000"/>
            </a:lnSpc>
            <a:spcBef>
              <a:spcPct val="0"/>
            </a:spcBef>
            <a:spcAft>
              <a:spcPct val="35000"/>
            </a:spcAft>
            <a:buNone/>
          </a:pPr>
          <a:r>
            <a:rPr lang="en-US" sz="1250" kern="1200" dirty="0"/>
            <a:t>Examples: </a:t>
          </a:r>
          <a:r>
            <a:rPr lang="en-IE" sz="1250" kern="1200" dirty="0"/>
            <a:t>MLG in Belgium, </a:t>
          </a:r>
          <a:r>
            <a:rPr lang="en-IE" sz="1250" kern="1200" dirty="0" err="1"/>
            <a:t>PagSecuro</a:t>
          </a:r>
          <a:r>
            <a:rPr lang="en-IE" sz="1250" kern="1200" dirty="0"/>
            <a:t> in Brazil. </a:t>
          </a:r>
          <a:endParaRPr lang="en-US" sz="1250" kern="1200" dirty="0"/>
        </a:p>
      </dsp:txBody>
      <dsp:txXfrm>
        <a:off x="8849867" y="1317367"/>
        <a:ext cx="1845973" cy="1465791"/>
      </dsp:txXfrm>
    </dsp:sp>
    <dsp:sp modelId="{2C25B9A8-296C-4B38-B2D5-77934B9B3D6F}">
      <dsp:nvSpPr>
        <dsp:cNvPr id="0" name=""/>
        <dsp:cNvSpPr/>
      </dsp:nvSpPr>
      <dsp:spPr>
        <a:xfrm>
          <a:off x="8498253" y="2783158"/>
          <a:ext cx="2197587" cy="521601"/>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b="1" kern="1200" dirty="0"/>
            <a:t>TOOLS + ANALYSIS</a:t>
          </a:r>
        </a:p>
      </dsp:txBody>
      <dsp:txXfrm>
        <a:off x="8849867" y="2783158"/>
        <a:ext cx="1845973" cy="521601"/>
      </dsp:txXfrm>
    </dsp:sp>
    <dsp:sp modelId="{92809064-2543-4FD9-BF7E-6960E0917672}">
      <dsp:nvSpPr>
        <dsp:cNvPr id="0" name=""/>
        <dsp:cNvSpPr/>
      </dsp:nvSpPr>
      <dsp:spPr>
        <a:xfrm>
          <a:off x="8499167" y="3305976"/>
          <a:ext cx="2197587" cy="2155152"/>
        </a:xfrm>
        <a:prstGeom prst="rect">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l" defTabSz="555625">
            <a:lnSpc>
              <a:spcPct val="90000"/>
            </a:lnSpc>
            <a:spcBef>
              <a:spcPct val="0"/>
            </a:spcBef>
            <a:spcAft>
              <a:spcPct val="35000"/>
            </a:spcAft>
            <a:buNone/>
          </a:pPr>
          <a:r>
            <a:rPr lang="en-US" sz="1250" kern="1200" dirty="0"/>
            <a:t>ML Development environments to run Classification Models with algorithms such as Isolation Forest for anomaly detection.</a:t>
          </a:r>
        </a:p>
        <a:p>
          <a:pPr marL="0" lvl="0" indent="0" algn="l" defTabSz="555625">
            <a:lnSpc>
              <a:spcPct val="90000"/>
            </a:lnSpc>
            <a:spcBef>
              <a:spcPct val="0"/>
            </a:spcBef>
            <a:spcAft>
              <a:spcPct val="35000"/>
            </a:spcAft>
            <a:buNone/>
          </a:pPr>
          <a:r>
            <a:rPr lang="en-US" sz="1250" kern="1200" dirty="0"/>
            <a:t>- AWS Sagemaker</a:t>
          </a:r>
        </a:p>
        <a:p>
          <a:pPr marL="0" lvl="0" indent="0" algn="l" defTabSz="555625">
            <a:lnSpc>
              <a:spcPct val="90000"/>
            </a:lnSpc>
            <a:spcBef>
              <a:spcPct val="0"/>
            </a:spcBef>
            <a:spcAft>
              <a:spcPct val="35000"/>
            </a:spcAft>
            <a:buNone/>
          </a:pPr>
          <a:r>
            <a:rPr lang="en-US" sz="1250" kern="1200" dirty="0"/>
            <a:t>- AZURE ML Studio etc.</a:t>
          </a:r>
        </a:p>
      </dsp:txBody>
      <dsp:txXfrm>
        <a:off x="8850781" y="3305976"/>
        <a:ext cx="1845973" cy="2155152"/>
      </dsp:txXfrm>
    </dsp:sp>
    <dsp:sp modelId="{89E6DA6E-7A23-44BD-8A99-378091FF741D}">
      <dsp:nvSpPr>
        <dsp:cNvPr id="0" name=""/>
        <dsp:cNvSpPr/>
      </dsp:nvSpPr>
      <dsp:spPr>
        <a:xfrm>
          <a:off x="7326206" y="48402"/>
          <a:ext cx="1465058" cy="1465058"/>
        </a:xfrm>
        <a:prstGeom prst="ellips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L6: Techniques and Procedures</a:t>
          </a:r>
        </a:p>
      </dsp:txBody>
      <dsp:txXfrm>
        <a:off x="7540759" y="262955"/>
        <a:ext cx="1035952" cy="1035952"/>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2/16/2022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2/16/2022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7</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2/16/2022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2/16/2022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2/16/2022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2/16/2022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2/16/2022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2/16/2022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2/16/2022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2/16/2022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2/16/2022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2/16/2022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2/16/2022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2/16/2022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2.png"/><Relationship Id="rId4" Type="http://schemas.openxmlformats.org/officeDocument/2006/relationships/diagramQuickStyle" Target="../diagrams/quickStyle2.xml"/><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8.jpeg"/><Relationship Id="rId4" Type="http://schemas.openxmlformats.org/officeDocument/2006/relationships/diagramQuickStyle" Target="../diagrams/quickStyle1.xml"/><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10523508" cy="2219691"/>
          </a:xfrm>
        </p:spPr>
        <p:txBody>
          <a:bodyPr/>
          <a:lstStyle/>
          <a:p>
            <a:r>
              <a:rPr lang="en-US" dirty="0"/>
              <a:t>Scientific research + Literature </a:t>
            </a:r>
          </a:p>
        </p:txBody>
      </p:sp>
      <p:sp>
        <p:nvSpPr>
          <p:cNvPr id="3" name="Subtitle 2"/>
          <p:cNvSpPr>
            <a:spLocks noGrp="1"/>
          </p:cNvSpPr>
          <p:nvPr>
            <p:ph type="subTitle" idx="1"/>
          </p:nvPr>
        </p:nvSpPr>
        <p:spPr/>
        <p:txBody>
          <a:bodyPr>
            <a:normAutofit/>
          </a:bodyPr>
          <a:lstStyle/>
          <a:p>
            <a:r>
              <a:rPr lang="en-US" sz="2800" dirty="0"/>
              <a:t>Research Methods in Data Analytics</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Methodology – Improving CC Fraud Detection</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696993287"/>
              </p:ext>
            </p:extLst>
          </p:nvPr>
        </p:nvGraphicFramePr>
        <p:xfrm>
          <a:off x="690113" y="1337094"/>
          <a:ext cx="10696755" cy="5520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Icon&#10;&#10;Description automatically generated">
            <a:extLst>
              <a:ext uri="{FF2B5EF4-FFF2-40B4-BE49-F238E27FC236}">
                <a16:creationId xmlns:a16="http://schemas.microsoft.com/office/drawing/2014/main" id="{5F37D2EA-5ED0-4D5E-923F-0E74B0DE74C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517" y="2550723"/>
            <a:ext cx="1561382" cy="878277"/>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C395E6C5-0661-4358-B44A-6E1C12FFC1E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32053" y="3355675"/>
            <a:ext cx="1652061" cy="989238"/>
          </a:xfrm>
          <a:prstGeom prst="rect">
            <a:avLst/>
          </a:prstGeom>
        </p:spPr>
      </p:pic>
      <p:pic>
        <p:nvPicPr>
          <p:cNvPr id="9" name="Picture 8" descr="Logo&#10;&#10;Description automatically generated">
            <a:extLst>
              <a:ext uri="{FF2B5EF4-FFF2-40B4-BE49-F238E27FC236}">
                <a16:creationId xmlns:a16="http://schemas.microsoft.com/office/drawing/2014/main" id="{49915ED9-91C4-4195-B9C4-574A22B50A1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085582" y="5714910"/>
            <a:ext cx="891516" cy="668637"/>
          </a:xfrm>
          <a:prstGeom prst="rect">
            <a:avLst/>
          </a:prstGeom>
        </p:spPr>
      </p:pic>
      <p:pic>
        <p:nvPicPr>
          <p:cNvPr id="11" name="Picture 10" descr="Diagram, icon&#10;&#10;Description automatically generated">
            <a:extLst>
              <a:ext uri="{FF2B5EF4-FFF2-40B4-BE49-F238E27FC236}">
                <a16:creationId xmlns:a16="http://schemas.microsoft.com/office/drawing/2014/main" id="{8381584C-1D0D-44A1-86E2-E4AA0E1754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03457" y="1342845"/>
            <a:ext cx="1207877" cy="1207877"/>
          </a:xfrm>
          <a:prstGeom prst="rect">
            <a:avLst/>
          </a:prstGeom>
        </p:spPr>
      </p:pic>
    </p:spTree>
    <p:extLst>
      <p:ext uri="{BB962C8B-B14F-4D97-AF65-F5344CB8AC3E}">
        <p14:creationId xmlns:p14="http://schemas.microsoft.com/office/powerpoint/2010/main" val="259859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Further Research Considerations</a:t>
            </a:r>
          </a:p>
        </p:txBody>
      </p:sp>
      <p:sp>
        <p:nvSpPr>
          <p:cNvPr id="4" name="Text Placeholder 3"/>
          <p:cNvSpPr>
            <a:spLocks noGrp="1"/>
          </p:cNvSpPr>
          <p:nvPr>
            <p:ph type="body" sz="half" idx="2"/>
          </p:nvPr>
        </p:nvSpPr>
        <p:spPr>
          <a:xfrm>
            <a:off x="1104900" y="1600200"/>
            <a:ext cx="3396996" cy="4572000"/>
          </a:xfrm>
        </p:spPr>
        <p:txBody>
          <a:bodyPr>
            <a:normAutofit/>
          </a:bodyPr>
          <a:lstStyle/>
          <a:p>
            <a:pPr marL="285750" indent="-285750">
              <a:buFont typeface="Arial" panose="020B0604020202020204" pitchFamily="34" charset="0"/>
              <a:buChar char="•"/>
            </a:pPr>
            <a:r>
              <a:rPr lang="en-US" sz="1600" dirty="0"/>
              <a:t>The challenge of building effective automated ML driven systems to detect credit card fraud is constantly changing.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Payment channels and fraudster sophistication continue to evolve.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 will never be a static solution to the problem.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Therefore, research approaches need to constantly iterate with up-to-date datasets and new tools/methods etc.</a:t>
            </a:r>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604" b="2604"/>
          <a:stretch/>
        </p:blipFill>
        <p:spPr>
          <a:xfrm>
            <a:off x="4654671" y="1600204"/>
            <a:ext cx="6430912" cy="4571991"/>
          </a:xfrm>
          <a:noFill/>
        </p:spPr>
      </p:pic>
      <p:pic>
        <p:nvPicPr>
          <p:cNvPr id="6" name="Picture 5">
            <a:extLst>
              <a:ext uri="{FF2B5EF4-FFF2-40B4-BE49-F238E27FC236}">
                <a16:creationId xmlns:a16="http://schemas.microsoft.com/office/drawing/2014/main" id="{5A24DC80-C139-4024-AEEA-1CFDF3B94D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8046" y="982243"/>
            <a:ext cx="1355071" cy="1096962"/>
          </a:xfrm>
          <a:prstGeom prst="rect">
            <a:avLst/>
          </a:prstGeom>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References</a:t>
            </a:r>
          </a:p>
        </p:txBody>
      </p:sp>
      <p:sp>
        <p:nvSpPr>
          <p:cNvPr id="14" name="Content Placeholder 13"/>
          <p:cNvSpPr>
            <a:spLocks noGrp="1"/>
          </p:cNvSpPr>
          <p:nvPr>
            <p:ph idx="1"/>
          </p:nvPr>
        </p:nvSpPr>
        <p:spPr/>
        <p:txBody>
          <a:bodyPr>
            <a:normAutofit/>
          </a:bodyPr>
          <a:lstStyle/>
          <a:p>
            <a:pPr marL="457200">
              <a:lnSpc>
                <a:spcPct val="150000"/>
              </a:lnSpc>
              <a:spcAft>
                <a:spcPts val="1680"/>
              </a:spcAft>
              <a:buFont typeface="+mj-lt"/>
              <a:buAutoNum type="arabicPeriod"/>
            </a:pPr>
            <a:r>
              <a:rPr lang="en-IE" sz="1200" dirty="0">
                <a:effectLst/>
                <a:latin typeface="Calibri" panose="020F0502020204030204" pitchFamily="34" charset="0"/>
                <a:ea typeface="Calibri" panose="020F0502020204030204" pitchFamily="34" charset="0"/>
                <a:cs typeface="Calibri" panose="020F0502020204030204" pitchFamily="34" charset="0"/>
              </a:rPr>
              <a:t>Ceronmani Sharmila, V., R., K., R., S., D., S. and R., H., 2019. Credit Card Fraud Detection Using Anomaly Techniques. </a:t>
            </a:r>
            <a:r>
              <a:rPr lang="en-IE" sz="1200" i="1" dirty="0">
                <a:effectLst/>
                <a:latin typeface="Calibri" panose="020F0502020204030204" pitchFamily="34" charset="0"/>
                <a:ea typeface="Calibri" panose="020F0502020204030204" pitchFamily="34" charset="0"/>
                <a:cs typeface="Calibri" panose="020F0502020204030204" pitchFamily="34" charset="0"/>
              </a:rPr>
              <a:t>2019 1st International Conference on Innovations in Information and Communication Technology (ICIICT)</a:t>
            </a:r>
            <a:r>
              <a:rPr lang="en-IE" sz="1200" dirty="0">
                <a:effectLst/>
                <a:latin typeface="Calibri" panose="020F0502020204030204" pitchFamily="34" charset="0"/>
                <a:ea typeface="Calibri" panose="020F0502020204030204" pitchFamily="34" charset="0"/>
                <a:cs typeface="Calibri" panose="020F0502020204030204" pitchFamily="34" charset="0"/>
              </a:rPr>
              <a:t>, [online] 1(1), pp.1-4. Available at: &lt;https://ieeexplore.ieee.org/document/8741421&gt; [Accessed 11 September 2020].</a:t>
            </a:r>
          </a:p>
          <a:p>
            <a:pPr marL="457200">
              <a:lnSpc>
                <a:spcPct val="150000"/>
              </a:lnSpc>
              <a:spcAft>
                <a:spcPts val="1680"/>
              </a:spcAft>
              <a:buFont typeface="+mj-lt"/>
              <a:buAutoNum type="arabicPeriod"/>
            </a:pPr>
            <a:r>
              <a:rPr lang="en-IE" sz="1200" dirty="0">
                <a:effectLst/>
                <a:latin typeface="Calibri" panose="020F0502020204030204" pitchFamily="34" charset="0"/>
                <a:ea typeface="Calibri" panose="020F0502020204030204" pitchFamily="34" charset="0"/>
                <a:cs typeface="Calibri" panose="020F0502020204030204" pitchFamily="34" charset="0"/>
              </a:rPr>
              <a:t>Bhattacharyya, S., Jha, S., </a:t>
            </a:r>
            <a:r>
              <a:rPr lang="en-IE" sz="1200" dirty="0" err="1">
                <a:effectLst/>
                <a:latin typeface="Calibri" panose="020F0502020204030204" pitchFamily="34" charset="0"/>
                <a:ea typeface="Calibri" panose="020F0502020204030204" pitchFamily="34" charset="0"/>
                <a:cs typeface="Calibri" panose="020F0502020204030204" pitchFamily="34" charset="0"/>
              </a:rPr>
              <a:t>Tharakunnel</a:t>
            </a:r>
            <a:r>
              <a:rPr lang="en-IE" sz="1200" dirty="0">
                <a:effectLst/>
                <a:latin typeface="Calibri" panose="020F0502020204030204" pitchFamily="34" charset="0"/>
                <a:ea typeface="Calibri" panose="020F0502020204030204" pitchFamily="34" charset="0"/>
                <a:cs typeface="Calibri" panose="020F0502020204030204" pitchFamily="34" charset="0"/>
              </a:rPr>
              <a:t>, K. and Westland, J., 2011. Data mining for credit card fraud: A comparative study. </a:t>
            </a:r>
            <a:r>
              <a:rPr lang="en-IE" sz="1200" i="1" dirty="0">
                <a:effectLst/>
                <a:latin typeface="Calibri" panose="020F0502020204030204" pitchFamily="34" charset="0"/>
                <a:ea typeface="Calibri" panose="020F0502020204030204" pitchFamily="34" charset="0"/>
                <a:cs typeface="Calibri" panose="020F0502020204030204" pitchFamily="34" charset="0"/>
              </a:rPr>
              <a:t>Decision Support Systems</a:t>
            </a:r>
            <a:r>
              <a:rPr lang="en-IE" sz="1200" dirty="0">
                <a:effectLst/>
                <a:latin typeface="Calibri" panose="020F0502020204030204" pitchFamily="34" charset="0"/>
                <a:ea typeface="Calibri" panose="020F0502020204030204" pitchFamily="34" charset="0"/>
                <a:cs typeface="Calibri" panose="020F0502020204030204" pitchFamily="34" charset="0"/>
              </a:rPr>
              <a:t>, 50(3), pp.602-613.</a:t>
            </a: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1680"/>
              </a:spcAft>
              <a:buFont typeface="+mj-lt"/>
              <a:buAutoNum type="arabicPeriod"/>
            </a:pPr>
            <a:r>
              <a:rPr lang="en-IE" sz="1200" dirty="0">
                <a:effectLst/>
                <a:latin typeface="Calibri" panose="020F0502020204030204" pitchFamily="34" charset="0"/>
                <a:ea typeface="Calibri" panose="020F0502020204030204" pitchFamily="34" charset="0"/>
                <a:cs typeface="Calibri" panose="020F0502020204030204" pitchFamily="34" charset="0"/>
              </a:rPr>
              <a:t>Lima, R. and Pereira, A., 2017. Feature Selection Approaches to Fraud Detection in e-Payment Systems. </a:t>
            </a:r>
            <a:r>
              <a:rPr lang="en-IE" sz="1200" i="1" dirty="0">
                <a:effectLst/>
                <a:latin typeface="Calibri" panose="020F0502020204030204" pitchFamily="34" charset="0"/>
                <a:ea typeface="Calibri" panose="020F0502020204030204" pitchFamily="34" charset="0"/>
                <a:cs typeface="Calibri" panose="020F0502020204030204" pitchFamily="34" charset="0"/>
              </a:rPr>
              <a:t>Lecture Notes in Business Information Processing</a:t>
            </a:r>
            <a:r>
              <a:rPr lang="en-IE" sz="1200" dirty="0">
                <a:effectLst/>
                <a:latin typeface="Calibri" panose="020F0502020204030204" pitchFamily="34" charset="0"/>
                <a:ea typeface="Calibri" panose="020F0502020204030204" pitchFamily="34" charset="0"/>
                <a:cs typeface="Calibri" panose="020F0502020204030204" pitchFamily="34" charset="0"/>
              </a:rPr>
              <a:t>, [online] pp.111-126. Available at: &lt;https://www.researchgate.net/publication/313731885_Feature_Selection_Approaches_to_Fraud_Detection_in_e-Payment_Systems&gt; [Accessed 11 September 2020].</a:t>
            </a: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1680"/>
              </a:spcAft>
            </a:pPr>
            <a:endParaRPr lang="en-IE"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226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Common Research Methods within Data Analytics</a:t>
            </a:r>
          </a:p>
        </p:txBody>
      </p:sp>
      <p:sp>
        <p:nvSpPr>
          <p:cNvPr id="14" name="Content Placeholder 13"/>
          <p:cNvSpPr>
            <a:spLocks noGrp="1"/>
          </p:cNvSpPr>
          <p:nvPr>
            <p:ph idx="1"/>
          </p:nvPr>
        </p:nvSpPr>
        <p:spPr/>
        <p:txBody>
          <a:bodyPr/>
          <a:lstStyle/>
          <a:p>
            <a:r>
              <a:rPr lang="en-US" dirty="0"/>
              <a:t>Archival Research</a:t>
            </a:r>
          </a:p>
          <a:p>
            <a:r>
              <a:rPr lang="en-US" dirty="0"/>
              <a:t>Observational – Real Time Data Streams</a:t>
            </a:r>
          </a:p>
          <a:p>
            <a:r>
              <a:rPr lang="en-US" dirty="0"/>
              <a:t>Experiments</a:t>
            </a:r>
          </a:p>
          <a:p>
            <a:r>
              <a:rPr lang="en-US" dirty="0"/>
              <a:t>Formal Modelling – Statistical Inference</a:t>
            </a:r>
          </a:p>
          <a:p>
            <a:r>
              <a:rPr lang="en-US" dirty="0"/>
              <a:t>Project Monitoring</a:t>
            </a:r>
          </a:p>
          <a:p>
            <a:r>
              <a:rPr lang="en-US" dirty="0"/>
              <a:t>Review of Current Research Literature</a:t>
            </a:r>
          </a:p>
        </p:txBody>
      </p:sp>
    </p:spTree>
    <p:extLst>
      <p:ext uri="{BB962C8B-B14F-4D97-AF65-F5344CB8AC3E}">
        <p14:creationId xmlns:p14="http://schemas.microsoft.com/office/powerpoint/2010/main" val="1570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Data Science Research Method – Archival Research</a:t>
            </a:r>
          </a:p>
        </p:txBody>
      </p:sp>
      <p:sp>
        <p:nvSpPr>
          <p:cNvPr id="4" name="Text Placeholder 3"/>
          <p:cNvSpPr>
            <a:spLocks noGrp="1"/>
          </p:cNvSpPr>
          <p:nvPr>
            <p:ph type="body" sz="half" idx="2"/>
          </p:nvPr>
        </p:nvSpPr>
        <p:spPr>
          <a:xfrm>
            <a:off x="84911" y="2300497"/>
            <a:ext cx="3190448" cy="4097524"/>
          </a:xfrm>
        </p:spPr>
        <p:txBody>
          <a:bodyPr>
            <a:normAutofit lnSpcReduction="10000"/>
          </a:bodyPr>
          <a:lstStyle/>
          <a:p>
            <a:pPr marL="285750" indent="-285750">
              <a:buFont typeface="Arial" panose="020B0604020202020204" pitchFamily="34" charset="0"/>
              <a:buChar char="•"/>
            </a:pPr>
            <a:r>
              <a:rPr lang="en-IE" sz="1400" dirty="0"/>
              <a:t>L1: Takes an Epistemology </a:t>
            </a:r>
            <a:r>
              <a:rPr lang="en-US" sz="1400" dirty="0"/>
              <a:t>philosophy: this method is about </a:t>
            </a:r>
            <a:r>
              <a:rPr lang="en-GB" sz="1400" b="0" i="0" dirty="0">
                <a:solidFill>
                  <a:srgbClr val="494949"/>
                </a:solidFill>
                <a:effectLst/>
              </a:rPr>
              <a:t> “how” we can obtain knowledge and come to understanding.</a:t>
            </a:r>
          </a:p>
          <a:p>
            <a:pPr marL="742950" lvl="1" indent="-285750">
              <a:buFont typeface="Arial" panose="020B0604020202020204" pitchFamily="34" charset="0"/>
              <a:buChar char="•"/>
            </a:pPr>
            <a:r>
              <a:rPr lang="en-IE" sz="1200" b="1" dirty="0"/>
              <a:t>Positivism</a:t>
            </a:r>
            <a:r>
              <a:rPr lang="en-IE" sz="1200" dirty="0"/>
              <a:t>: </a:t>
            </a:r>
            <a:r>
              <a:rPr lang="en-GB" sz="1200" dirty="0">
                <a:solidFill>
                  <a:srgbClr val="494949"/>
                </a:solidFill>
              </a:rPr>
              <a:t>T</a:t>
            </a:r>
            <a:r>
              <a:rPr lang="en-GB" sz="1200" b="0" i="0" dirty="0">
                <a:solidFill>
                  <a:srgbClr val="494949"/>
                </a:solidFill>
                <a:effectLst/>
              </a:rPr>
              <a:t>he researcher does not interpret, they only observe. Knowledge can only be acquired through </a:t>
            </a:r>
            <a:r>
              <a:rPr lang="en-GB" sz="1200" b="1" i="0" dirty="0">
                <a:solidFill>
                  <a:srgbClr val="494949"/>
                </a:solidFill>
                <a:effectLst/>
              </a:rPr>
              <a:t>empirical research.</a:t>
            </a:r>
          </a:p>
          <a:p>
            <a:pPr marL="742950" lvl="1" indent="-285750">
              <a:buFont typeface="Arial" panose="020B0604020202020204" pitchFamily="34" charset="0"/>
              <a:buChar char="•"/>
            </a:pPr>
            <a:r>
              <a:rPr lang="en-IE" sz="1200" b="1" dirty="0"/>
              <a:t>Realism</a:t>
            </a:r>
            <a:r>
              <a:rPr lang="en-IE" sz="1200" dirty="0"/>
              <a:t>: There is an argument for this viewpoint as the researcher may make assumptions that ML methods may need to adapt as part of ongoing research.</a:t>
            </a:r>
            <a:endParaRPr lang="en-IE" sz="1400" dirty="0"/>
          </a:p>
          <a:p>
            <a:pPr marL="742950" lvl="1" indent="-285750">
              <a:buFont typeface="Arial" panose="020B0604020202020204" pitchFamily="34" charset="0"/>
              <a:buChar char="•"/>
            </a:pPr>
            <a:endParaRPr lang="en-GB" sz="1200" b="1" i="0" dirty="0">
              <a:solidFill>
                <a:srgbClr val="494949"/>
              </a:solidFill>
              <a:effectLst/>
            </a:endParaRPr>
          </a:p>
          <a:p>
            <a:pPr marL="742950" lvl="1" indent="-285750">
              <a:buFont typeface="Arial" panose="020B0604020202020204" pitchFamily="34" charset="0"/>
              <a:buChar char="•"/>
            </a:pPr>
            <a:endParaRPr lang="en-GB" sz="1200" b="1" i="0" dirty="0">
              <a:solidFill>
                <a:srgbClr val="494949"/>
              </a:solidFill>
              <a:effectLst/>
            </a:endParaRPr>
          </a:p>
          <a:p>
            <a:pPr marL="285750" indent="-285750">
              <a:buFont typeface="Arial" panose="020B0604020202020204" pitchFamily="34" charset="0"/>
              <a:buChar char="•"/>
            </a:pPr>
            <a:r>
              <a:rPr lang="en-US" sz="1400" dirty="0"/>
              <a:t>L2: Inductive: The researcher </a:t>
            </a:r>
            <a:r>
              <a:rPr lang="en-GB" sz="1400" b="1" i="0" dirty="0">
                <a:solidFill>
                  <a:srgbClr val="494949"/>
                </a:solidFill>
                <a:effectLst/>
              </a:rPr>
              <a:t>generates theories from research</a:t>
            </a:r>
            <a:r>
              <a:rPr lang="en-GB" sz="1400" b="0" i="0" dirty="0">
                <a:solidFill>
                  <a:srgbClr val="494949"/>
                </a:solidFill>
                <a:effectLst/>
              </a:rPr>
              <a:t>, rather than starting a project with a theory as a foundation. For example, which features drive ML classification in a historical dataset?</a:t>
            </a:r>
            <a:endParaRPr lang="en-US" sz="1400" dirty="0"/>
          </a:p>
          <a:p>
            <a:pPr marL="285750" indent="-285750">
              <a:buFont typeface="Arial" panose="020B0604020202020204" pitchFamily="34" charset="0"/>
              <a:buChar char="•"/>
            </a:pPr>
            <a:endParaRPr lang="en-US" sz="1600" dirty="0"/>
          </a:p>
        </p:txBody>
      </p:sp>
      <p:grpSp>
        <p:nvGrpSpPr>
          <p:cNvPr id="153" name="Group 152">
            <a:extLst>
              <a:ext uri="{FF2B5EF4-FFF2-40B4-BE49-F238E27FC236}">
                <a16:creationId xmlns:a16="http://schemas.microsoft.com/office/drawing/2014/main" id="{399830B1-2FB0-4C72-B2B7-38953325C9F9}"/>
              </a:ext>
            </a:extLst>
          </p:cNvPr>
          <p:cNvGrpSpPr/>
          <p:nvPr/>
        </p:nvGrpSpPr>
        <p:grpSpPr>
          <a:xfrm>
            <a:off x="3284381" y="1328495"/>
            <a:ext cx="8432238" cy="4859642"/>
            <a:chOff x="1375148" y="1249328"/>
            <a:chExt cx="10081603" cy="4859642"/>
          </a:xfrm>
        </p:grpSpPr>
        <p:sp>
          <p:nvSpPr>
            <p:cNvPr id="154" name="Oval 153">
              <a:extLst>
                <a:ext uri="{FF2B5EF4-FFF2-40B4-BE49-F238E27FC236}">
                  <a16:creationId xmlns:a16="http://schemas.microsoft.com/office/drawing/2014/main" id="{6D7064A4-267A-44EB-9460-1226A901A187}"/>
                </a:ext>
              </a:extLst>
            </p:cNvPr>
            <p:cNvSpPr/>
            <p:nvPr/>
          </p:nvSpPr>
          <p:spPr>
            <a:xfrm>
              <a:off x="1375148" y="1249328"/>
              <a:ext cx="7483660" cy="4859642"/>
            </a:xfrm>
            <a:prstGeom prst="ellipse">
              <a:avLst/>
            </a:prstGeom>
            <a:solidFill>
              <a:srgbClr val="4ABDEC">
                <a:lumMod val="40000"/>
                <a:lumOff val="6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4D278C11-36D8-434F-9247-D6E6199BCB7A}"/>
                </a:ext>
              </a:extLst>
            </p:cNvPr>
            <p:cNvSpPr/>
            <p:nvPr/>
          </p:nvSpPr>
          <p:spPr>
            <a:xfrm>
              <a:off x="1462797" y="1710964"/>
              <a:ext cx="6368812" cy="3936371"/>
            </a:xfrm>
            <a:prstGeom prst="ellipse">
              <a:avLst/>
            </a:prstGeom>
            <a:solidFill>
              <a:srgbClr val="4ABDEC">
                <a:lumMod val="60000"/>
                <a:lumOff val="4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6" name="Oval 155">
              <a:extLst>
                <a:ext uri="{FF2B5EF4-FFF2-40B4-BE49-F238E27FC236}">
                  <a16:creationId xmlns:a16="http://schemas.microsoft.com/office/drawing/2014/main" id="{511BE6FD-1AFD-434A-B032-AC544FB00120}"/>
                </a:ext>
              </a:extLst>
            </p:cNvPr>
            <p:cNvSpPr/>
            <p:nvPr/>
          </p:nvSpPr>
          <p:spPr>
            <a:xfrm>
              <a:off x="1553993" y="2165673"/>
              <a:ext cx="5417649" cy="3026952"/>
            </a:xfrm>
            <a:prstGeom prst="ellipse">
              <a:avLst/>
            </a:prstGeom>
            <a:solidFill>
              <a:srgbClr val="4ABDEC"/>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TextBox 156">
              <a:extLst>
                <a:ext uri="{FF2B5EF4-FFF2-40B4-BE49-F238E27FC236}">
                  <a16:creationId xmlns:a16="http://schemas.microsoft.com/office/drawing/2014/main" id="{2ABE252A-526F-4F38-8B77-FAFB14DD53EA}"/>
                </a:ext>
              </a:extLst>
            </p:cNvPr>
            <p:cNvSpPr txBox="1"/>
            <p:nvPr/>
          </p:nvSpPr>
          <p:spPr>
            <a:xfrm>
              <a:off x="5063067" y="2442672"/>
              <a:ext cx="91266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panose="020F0502020204030204"/>
                </a:rPr>
                <a:t>Archival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panose="020F0502020204030204"/>
                </a:rPr>
                <a:t>Research</a:t>
              </a:r>
            </a:p>
          </p:txBody>
        </p:sp>
        <p:sp>
          <p:nvSpPr>
            <p:cNvPr id="163" name="TextBox 162">
              <a:extLst>
                <a:ext uri="{FF2B5EF4-FFF2-40B4-BE49-F238E27FC236}">
                  <a16:creationId xmlns:a16="http://schemas.microsoft.com/office/drawing/2014/main" id="{3A12E0C7-D8F6-4E7E-A9AC-AD82852AA372}"/>
                </a:ext>
              </a:extLst>
            </p:cNvPr>
            <p:cNvSpPr txBox="1"/>
            <p:nvPr/>
          </p:nvSpPr>
          <p:spPr>
            <a:xfrm>
              <a:off x="6056529" y="2304172"/>
              <a:ext cx="1050656"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rPr>
                <a:t>Inductive</a:t>
              </a:r>
            </a:p>
          </p:txBody>
        </p:sp>
        <p:sp>
          <p:nvSpPr>
            <p:cNvPr id="164" name="TextBox 163">
              <a:extLst>
                <a:ext uri="{FF2B5EF4-FFF2-40B4-BE49-F238E27FC236}">
                  <a16:creationId xmlns:a16="http://schemas.microsoft.com/office/drawing/2014/main" id="{5AEC0559-E207-44D7-A99D-BF5C3F83C396}"/>
                </a:ext>
              </a:extLst>
            </p:cNvPr>
            <p:cNvSpPr txBox="1"/>
            <p:nvPr/>
          </p:nvSpPr>
          <p:spPr>
            <a:xfrm>
              <a:off x="6759617" y="1909249"/>
              <a:ext cx="1134984"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rPr>
                <a:t>Positivism</a:t>
              </a:r>
            </a:p>
          </p:txBody>
        </p:sp>
        <p:sp>
          <p:nvSpPr>
            <p:cNvPr id="168" name="Callout: Bent Line with Accent Bar 167">
              <a:extLst>
                <a:ext uri="{FF2B5EF4-FFF2-40B4-BE49-F238E27FC236}">
                  <a16:creationId xmlns:a16="http://schemas.microsoft.com/office/drawing/2014/main" id="{493A50E4-571E-4F06-8C5E-946675BF4339}"/>
                </a:ext>
              </a:extLst>
            </p:cNvPr>
            <p:cNvSpPr/>
            <p:nvPr/>
          </p:nvSpPr>
          <p:spPr>
            <a:xfrm flipH="1">
              <a:off x="9261930" y="1339070"/>
              <a:ext cx="2194820" cy="465602"/>
            </a:xfrm>
            <a:prstGeom prst="accentCallout2">
              <a:avLst>
                <a:gd name="adj1" fmla="val 18750"/>
                <a:gd name="adj2" fmla="val 105329"/>
                <a:gd name="adj3" fmla="val 54801"/>
                <a:gd name="adj4" fmla="val 115327"/>
                <a:gd name="adj5" fmla="val 52351"/>
                <a:gd name="adj6" fmla="val 273494"/>
              </a:avLst>
            </a:prstGeom>
            <a:solidFill>
              <a:srgbClr val="FF0000">
                <a:alpha val="50000"/>
              </a:srgbClr>
            </a:solidFill>
            <a:ln w="28575">
              <a:solidFill>
                <a:srgbClr val="44546A">
                  <a:alpha val="75000"/>
                </a:srgbClr>
              </a:solidFill>
              <a:extLst>
                <a:ext uri="{C807C97D-BFC1-408E-A445-0C87EB9F89A2}">
                  <ask:lineSketchStyleProps xmlns:ask="http://schemas.microsoft.com/office/drawing/2018/sketchyshapes" sd="2214188587">
                    <a:custGeom>
                      <a:avLst/>
                      <a:gdLst>
                        <a:gd name="connsiteX0" fmla="*/ 0 w 2122488"/>
                        <a:gd name="connsiteY0" fmla="*/ 0 h 365126"/>
                        <a:gd name="connsiteX1" fmla="*/ 573072 w 2122488"/>
                        <a:gd name="connsiteY1" fmla="*/ 0 h 365126"/>
                        <a:gd name="connsiteX2" fmla="*/ 1040019 w 2122488"/>
                        <a:gd name="connsiteY2" fmla="*/ 0 h 365126"/>
                        <a:gd name="connsiteX3" fmla="*/ 1549416 w 2122488"/>
                        <a:gd name="connsiteY3" fmla="*/ 0 h 365126"/>
                        <a:gd name="connsiteX4" fmla="*/ 2122488 w 2122488"/>
                        <a:gd name="connsiteY4" fmla="*/ 0 h 365126"/>
                        <a:gd name="connsiteX5" fmla="*/ 2122488 w 2122488"/>
                        <a:gd name="connsiteY5" fmla="*/ 365126 h 365126"/>
                        <a:gd name="connsiteX6" fmla="*/ 1655541 w 2122488"/>
                        <a:gd name="connsiteY6" fmla="*/ 365126 h 365126"/>
                        <a:gd name="connsiteX7" fmla="*/ 1146144 w 2122488"/>
                        <a:gd name="connsiteY7" fmla="*/ 365126 h 365126"/>
                        <a:gd name="connsiteX8" fmla="*/ 657971 w 2122488"/>
                        <a:gd name="connsiteY8" fmla="*/ 365126 h 365126"/>
                        <a:gd name="connsiteX9" fmla="*/ 0 w 2122488"/>
                        <a:gd name="connsiteY9" fmla="*/ 365126 h 365126"/>
                        <a:gd name="connsiteX10" fmla="*/ 0 w 2122488"/>
                        <a:gd name="connsiteY10" fmla="*/ 0 h 365126"/>
                        <a:gd name="connsiteX0" fmla="*/ 2235595 w 2122488"/>
                        <a:gd name="connsiteY0" fmla="*/ 0 h 365126"/>
                        <a:gd name="connsiteX1" fmla="*/ 2235595 w 2122488"/>
                        <a:gd name="connsiteY1" fmla="*/ 365126 h 365126"/>
                        <a:gd name="connsiteX2" fmla="*/ 2235595 w 2122488"/>
                        <a:gd name="connsiteY2" fmla="*/ 0 h 365126"/>
                        <a:gd name="connsiteX0" fmla="*/ 2235595 w 2122488"/>
                        <a:gd name="connsiteY0" fmla="*/ 68461 h 365126"/>
                        <a:gd name="connsiteX1" fmla="*/ 2447802 w 2122488"/>
                        <a:gd name="connsiteY1" fmla="*/ 200093 h 365126"/>
                        <a:gd name="connsiteX2" fmla="*/ 3018505 w 2122488"/>
                        <a:gd name="connsiteY2" fmla="*/ 198572 h 365126"/>
                        <a:gd name="connsiteX3" fmla="*/ 3757061 w 2122488"/>
                        <a:gd name="connsiteY3" fmla="*/ 196604 h 365126"/>
                        <a:gd name="connsiteX4" fmla="*/ 4428476 w 2122488"/>
                        <a:gd name="connsiteY4" fmla="*/ 194815 h 365126"/>
                        <a:gd name="connsiteX5" fmla="*/ 4999179 w 2122488"/>
                        <a:gd name="connsiteY5" fmla="*/ 193294 h 365126"/>
                        <a:gd name="connsiteX6" fmla="*/ 5804877 w 2122488"/>
                        <a:gd name="connsiteY6" fmla="*/ 191147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488" h="365126" stroke="0" extrusionOk="0">
                          <a:moveTo>
                            <a:pt x="0" y="0"/>
                          </a:moveTo>
                          <a:cubicBezTo>
                            <a:pt x="231800" y="28040"/>
                            <a:pt x="350461" y="17317"/>
                            <a:pt x="573072" y="0"/>
                          </a:cubicBezTo>
                          <a:cubicBezTo>
                            <a:pt x="795683" y="-17317"/>
                            <a:pt x="877422" y="11452"/>
                            <a:pt x="1040019" y="0"/>
                          </a:cubicBezTo>
                          <a:cubicBezTo>
                            <a:pt x="1202616" y="-11452"/>
                            <a:pt x="1315943" y="5323"/>
                            <a:pt x="1549416" y="0"/>
                          </a:cubicBezTo>
                          <a:cubicBezTo>
                            <a:pt x="1782889" y="-5323"/>
                            <a:pt x="1956763" y="-7167"/>
                            <a:pt x="2122488" y="0"/>
                          </a:cubicBezTo>
                          <a:cubicBezTo>
                            <a:pt x="2107594" y="103431"/>
                            <a:pt x="2138033" y="275610"/>
                            <a:pt x="2122488" y="365126"/>
                          </a:cubicBezTo>
                          <a:cubicBezTo>
                            <a:pt x="1919162" y="362184"/>
                            <a:pt x="1762556" y="348047"/>
                            <a:pt x="1655541" y="365126"/>
                          </a:cubicBezTo>
                          <a:cubicBezTo>
                            <a:pt x="1548526" y="382205"/>
                            <a:pt x="1255757" y="379715"/>
                            <a:pt x="1146144" y="365126"/>
                          </a:cubicBezTo>
                          <a:cubicBezTo>
                            <a:pt x="1036531" y="350537"/>
                            <a:pt x="882152" y="370415"/>
                            <a:pt x="657971" y="365126"/>
                          </a:cubicBezTo>
                          <a:cubicBezTo>
                            <a:pt x="433790" y="359837"/>
                            <a:pt x="223395" y="375534"/>
                            <a:pt x="0" y="365126"/>
                          </a:cubicBezTo>
                          <a:cubicBezTo>
                            <a:pt x="-4167" y="245263"/>
                            <a:pt x="17987" y="96003"/>
                            <a:pt x="0" y="0"/>
                          </a:cubicBezTo>
                          <a:close/>
                        </a:path>
                        <a:path w="2122488" h="365126" fill="none" extrusionOk="0">
                          <a:moveTo>
                            <a:pt x="2235595" y="0"/>
                          </a:moveTo>
                          <a:cubicBezTo>
                            <a:pt x="2227496" y="114706"/>
                            <a:pt x="2251546" y="205446"/>
                            <a:pt x="2235595" y="365126"/>
                          </a:cubicBezTo>
                          <a:cubicBezTo>
                            <a:pt x="2234546" y="191214"/>
                            <a:pt x="2253197" y="134563"/>
                            <a:pt x="2235595" y="0"/>
                          </a:cubicBezTo>
                          <a:close/>
                        </a:path>
                        <a:path w="2122488" h="365126" fill="none" extrusionOk="0">
                          <a:moveTo>
                            <a:pt x="2235595" y="68461"/>
                          </a:moveTo>
                          <a:cubicBezTo>
                            <a:pt x="2317994" y="119151"/>
                            <a:pt x="2382181" y="168098"/>
                            <a:pt x="2447802" y="200093"/>
                          </a:cubicBezTo>
                          <a:cubicBezTo>
                            <a:pt x="2653464" y="187335"/>
                            <a:pt x="2895666" y="221978"/>
                            <a:pt x="3018505" y="198572"/>
                          </a:cubicBezTo>
                          <a:cubicBezTo>
                            <a:pt x="3141344" y="175166"/>
                            <a:pt x="3491170" y="211983"/>
                            <a:pt x="3757061" y="196604"/>
                          </a:cubicBezTo>
                          <a:cubicBezTo>
                            <a:pt x="4022952" y="181225"/>
                            <a:pt x="4140181" y="212652"/>
                            <a:pt x="4428476" y="194815"/>
                          </a:cubicBezTo>
                          <a:cubicBezTo>
                            <a:pt x="4716771" y="176978"/>
                            <a:pt x="4818479" y="191191"/>
                            <a:pt x="4999179" y="193294"/>
                          </a:cubicBezTo>
                          <a:cubicBezTo>
                            <a:pt x="5179879" y="195397"/>
                            <a:pt x="5617772" y="215566"/>
                            <a:pt x="5804877" y="191147"/>
                          </a:cubicBezTo>
                        </a:path>
                        <a:path w="2122488" h="365126" fill="none" stroke="0" extrusionOk="0">
                          <a:moveTo>
                            <a:pt x="2235595" y="0"/>
                          </a:moveTo>
                          <a:cubicBezTo>
                            <a:pt x="2236902" y="178980"/>
                            <a:pt x="2234205" y="238723"/>
                            <a:pt x="2235595" y="365126"/>
                          </a:cubicBezTo>
                          <a:cubicBezTo>
                            <a:pt x="2252663" y="227813"/>
                            <a:pt x="2223123" y="113121"/>
                            <a:pt x="2235595" y="0"/>
                          </a:cubicBezTo>
                          <a:close/>
                        </a:path>
                        <a:path w="2122488" h="365126" fill="none" stroke="0" extrusionOk="0">
                          <a:moveTo>
                            <a:pt x="2235595" y="68461"/>
                          </a:moveTo>
                          <a:cubicBezTo>
                            <a:pt x="2282976" y="98660"/>
                            <a:pt x="2341890" y="140090"/>
                            <a:pt x="2447802" y="200093"/>
                          </a:cubicBezTo>
                          <a:cubicBezTo>
                            <a:pt x="2788027" y="204733"/>
                            <a:pt x="2886831" y="196439"/>
                            <a:pt x="3186359" y="198125"/>
                          </a:cubicBezTo>
                          <a:cubicBezTo>
                            <a:pt x="3485887" y="199811"/>
                            <a:pt x="3702873" y="223508"/>
                            <a:pt x="3924915" y="196157"/>
                          </a:cubicBezTo>
                          <a:cubicBezTo>
                            <a:pt x="4146957" y="168806"/>
                            <a:pt x="4282305" y="221889"/>
                            <a:pt x="4562759" y="194457"/>
                          </a:cubicBezTo>
                          <a:cubicBezTo>
                            <a:pt x="4843213" y="167025"/>
                            <a:pt x="5438716" y="200182"/>
                            <a:pt x="5804877" y="191147"/>
                          </a:cubicBezTo>
                        </a:path>
                      </a:pathLst>
                    </a:custGeom>
                    <ask:type>
                      <ask:lineSketchNone/>
                    </ask:type>
                  </ask:lineSketchStyleProps>
                </a:ext>
              </a:extLst>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L1:Research Philosophy</a:t>
              </a:r>
            </a:p>
          </p:txBody>
        </p:sp>
        <p:sp>
          <p:nvSpPr>
            <p:cNvPr id="169" name="Callout: Bent Line with Accent Bar 168">
              <a:extLst>
                <a:ext uri="{FF2B5EF4-FFF2-40B4-BE49-F238E27FC236}">
                  <a16:creationId xmlns:a16="http://schemas.microsoft.com/office/drawing/2014/main" id="{7F9CB655-2859-4650-8D90-C23DFA5A78FD}"/>
                </a:ext>
              </a:extLst>
            </p:cNvPr>
            <p:cNvSpPr/>
            <p:nvPr/>
          </p:nvSpPr>
          <p:spPr>
            <a:xfrm flipH="1">
              <a:off x="9261930" y="1995509"/>
              <a:ext cx="2194816" cy="465602"/>
            </a:xfrm>
            <a:prstGeom prst="accentCallout2">
              <a:avLst>
                <a:gd name="adj1" fmla="val 18750"/>
                <a:gd name="adj2" fmla="val 105329"/>
                <a:gd name="adj3" fmla="val 54801"/>
                <a:gd name="adj4" fmla="val 115327"/>
                <a:gd name="adj5" fmla="val 44359"/>
                <a:gd name="adj6" fmla="val 233162"/>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L2:Research Approaches</a:t>
              </a:r>
            </a:p>
          </p:txBody>
        </p:sp>
        <p:sp>
          <p:nvSpPr>
            <p:cNvPr id="170" name="Callout: Bent Line with Accent Bar 169">
              <a:extLst>
                <a:ext uri="{FF2B5EF4-FFF2-40B4-BE49-F238E27FC236}">
                  <a16:creationId xmlns:a16="http://schemas.microsoft.com/office/drawing/2014/main" id="{FA1651B6-636C-4601-9EA9-1E4B31923903}"/>
                </a:ext>
              </a:extLst>
            </p:cNvPr>
            <p:cNvSpPr/>
            <p:nvPr/>
          </p:nvSpPr>
          <p:spPr>
            <a:xfrm flipH="1">
              <a:off x="9218872" y="3476818"/>
              <a:ext cx="2237879" cy="365126"/>
            </a:xfrm>
            <a:prstGeom prst="accentCallout2">
              <a:avLst>
                <a:gd name="adj1" fmla="val 18750"/>
                <a:gd name="adj2" fmla="val 105329"/>
                <a:gd name="adj3" fmla="val -9140"/>
                <a:gd name="adj4" fmla="val 116244"/>
                <a:gd name="adj5" fmla="val -6261"/>
                <a:gd name="adj6" fmla="val 223996"/>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L3:Research Strategies</a:t>
              </a:r>
            </a:p>
          </p:txBody>
        </p:sp>
      </p:grpSp>
      <p:sp>
        <p:nvSpPr>
          <p:cNvPr id="171" name="Oval 170">
            <a:extLst>
              <a:ext uri="{FF2B5EF4-FFF2-40B4-BE49-F238E27FC236}">
                <a16:creationId xmlns:a16="http://schemas.microsoft.com/office/drawing/2014/main" id="{6983D7E9-73EA-443E-A297-ECB22AFCC159}"/>
              </a:ext>
            </a:extLst>
          </p:cNvPr>
          <p:cNvSpPr/>
          <p:nvPr/>
        </p:nvSpPr>
        <p:spPr>
          <a:xfrm>
            <a:off x="3463630" y="2495904"/>
            <a:ext cx="3371568" cy="2465601"/>
          </a:xfrm>
          <a:prstGeom prst="ellipse">
            <a:avLst/>
          </a:prstGeom>
          <a:solidFill>
            <a:srgbClr val="00B0F0">
              <a:alpha val="92000"/>
            </a:srgbClr>
          </a:solidFill>
          <a:ln w="12700" cap="flat" cmpd="sng" algn="ctr">
            <a:solidFill>
              <a:sysClr val="window" lastClr="FFFFFF"/>
            </a:solidFill>
            <a:prstDash val="solid"/>
            <a:miter lim="800000"/>
          </a:ln>
          <a:effectLst/>
        </p:spPr>
        <p:txBody>
          <a:bodyPr rtlCol="0" anchor="ctr"/>
          <a:lstStyle/>
          <a:p>
            <a:pPr algn="ctr"/>
            <a:endParaRPr lang="en-US" kern="0" dirty="0">
              <a:solidFill>
                <a:prstClr val="white"/>
              </a:solidFill>
              <a:latin typeface="Calibri" panose="020F0502020204030204"/>
            </a:endParaRPr>
          </a:p>
        </p:txBody>
      </p:sp>
      <p:sp>
        <p:nvSpPr>
          <p:cNvPr id="172" name="Oval 171">
            <a:extLst>
              <a:ext uri="{FF2B5EF4-FFF2-40B4-BE49-F238E27FC236}">
                <a16:creationId xmlns:a16="http://schemas.microsoft.com/office/drawing/2014/main" id="{5B0CB48B-7CD2-40C0-9C6A-658B70E50445}"/>
              </a:ext>
            </a:extLst>
          </p:cNvPr>
          <p:cNvSpPr/>
          <p:nvPr/>
        </p:nvSpPr>
        <p:spPr>
          <a:xfrm>
            <a:off x="2789533" y="6013274"/>
            <a:ext cx="5802410" cy="423847"/>
          </a:xfrm>
          <a:prstGeom prst="ellipse">
            <a:avLst/>
          </a:prstGeom>
          <a:solidFill>
            <a:sysClr val="windowText" lastClr="000000">
              <a:alpha val="10000"/>
            </a:sysClr>
          </a:solidFill>
          <a:ln>
            <a:noFill/>
          </a:ln>
          <a:effectLst>
            <a:softEdge rad="1143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Oval 172">
            <a:extLst>
              <a:ext uri="{FF2B5EF4-FFF2-40B4-BE49-F238E27FC236}">
                <a16:creationId xmlns:a16="http://schemas.microsoft.com/office/drawing/2014/main" id="{0CF1625A-5E87-4096-AB9E-C9D4A33CCF7B}"/>
              </a:ext>
            </a:extLst>
          </p:cNvPr>
          <p:cNvSpPr/>
          <p:nvPr/>
        </p:nvSpPr>
        <p:spPr>
          <a:xfrm>
            <a:off x="3513029" y="2788526"/>
            <a:ext cx="2242943" cy="1902855"/>
          </a:xfrm>
          <a:prstGeom prst="ellipse">
            <a:avLst/>
          </a:prstGeom>
          <a:solidFill>
            <a:srgbClr val="4ABDEC">
              <a:lumMod val="75000"/>
              <a:alpha val="94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ndParaRPr>
          </a:p>
        </p:txBody>
      </p:sp>
      <p:sp>
        <p:nvSpPr>
          <p:cNvPr id="174" name="Oval 173">
            <a:extLst>
              <a:ext uri="{FF2B5EF4-FFF2-40B4-BE49-F238E27FC236}">
                <a16:creationId xmlns:a16="http://schemas.microsoft.com/office/drawing/2014/main" id="{020E052A-81C0-4C0A-9945-73205EE50BD7}"/>
              </a:ext>
            </a:extLst>
          </p:cNvPr>
          <p:cNvSpPr/>
          <p:nvPr/>
        </p:nvSpPr>
        <p:spPr>
          <a:xfrm>
            <a:off x="3518338" y="3230545"/>
            <a:ext cx="1164922" cy="1060467"/>
          </a:xfrm>
          <a:prstGeom prst="ellipse">
            <a:avLst/>
          </a:prstGeom>
          <a:solidFill>
            <a:srgbClr val="0070C0">
              <a:alpha val="77647"/>
            </a:srgbClr>
          </a:solidFill>
          <a:ln w="12700" cap="flat" cmpd="sng" algn="ctr">
            <a:solidFill>
              <a:sysClr val="window" lastClr="FFFFFF"/>
            </a:solidFill>
            <a:prstDash val="solid"/>
            <a:miter lim="800000"/>
          </a:ln>
          <a:effectLst/>
        </p:spPr>
        <p:txBody>
          <a:bodyPr rtlCol="0" anchor="ctr"/>
          <a:lstStyle/>
          <a:p>
            <a:pPr algn="ctr"/>
            <a:r>
              <a:rPr lang="en-US" sz="1200" b="1" kern="0" dirty="0">
                <a:solidFill>
                  <a:prstClr val="white"/>
                </a:solidFill>
                <a:latin typeface="Calibri" panose="020F0502020204030204"/>
              </a:rPr>
              <a:t>Data Collection and Analysis</a:t>
            </a:r>
          </a:p>
        </p:txBody>
      </p:sp>
      <p:sp>
        <p:nvSpPr>
          <p:cNvPr id="175" name="Callout: Bent Line with Accent Bar 174">
            <a:extLst>
              <a:ext uri="{FF2B5EF4-FFF2-40B4-BE49-F238E27FC236}">
                <a16:creationId xmlns:a16="http://schemas.microsoft.com/office/drawing/2014/main" id="{27B61CAF-CCEA-480B-A8D4-A2F6356624AF}"/>
              </a:ext>
            </a:extLst>
          </p:cNvPr>
          <p:cNvSpPr/>
          <p:nvPr/>
        </p:nvSpPr>
        <p:spPr>
          <a:xfrm flipH="1">
            <a:off x="9949066" y="5738000"/>
            <a:ext cx="1871760" cy="365126"/>
          </a:xfrm>
          <a:prstGeom prst="accentCallout2">
            <a:avLst>
              <a:gd name="adj1" fmla="val 18750"/>
              <a:gd name="adj2" fmla="val 105329"/>
              <a:gd name="adj3" fmla="val 22831"/>
              <a:gd name="adj4" fmla="val 384816"/>
              <a:gd name="adj5" fmla="val -427204"/>
              <a:gd name="adj6" fmla="val 416947"/>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L6:Techniques + Procedures</a:t>
            </a:r>
          </a:p>
        </p:txBody>
      </p:sp>
      <p:sp>
        <p:nvSpPr>
          <p:cNvPr id="176" name="Callout: Bent Line with Accent Bar 175">
            <a:extLst>
              <a:ext uri="{FF2B5EF4-FFF2-40B4-BE49-F238E27FC236}">
                <a16:creationId xmlns:a16="http://schemas.microsoft.com/office/drawing/2014/main" id="{E2620D99-DB95-4BDE-8FBE-909B6E26152A}"/>
              </a:ext>
            </a:extLst>
          </p:cNvPr>
          <p:cNvSpPr/>
          <p:nvPr/>
        </p:nvSpPr>
        <p:spPr>
          <a:xfrm flipH="1">
            <a:off x="9942895" y="5164379"/>
            <a:ext cx="1871760" cy="365126"/>
          </a:xfrm>
          <a:prstGeom prst="accentCallout2">
            <a:avLst>
              <a:gd name="adj1" fmla="val 18750"/>
              <a:gd name="adj2" fmla="val 105329"/>
              <a:gd name="adj3" fmla="val 9510"/>
              <a:gd name="adj4" fmla="val 255571"/>
              <a:gd name="adj5" fmla="val -222061"/>
              <a:gd name="adj6" fmla="val 372490"/>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L5:Time Horizons</a:t>
            </a:r>
          </a:p>
        </p:txBody>
      </p:sp>
      <p:sp>
        <p:nvSpPr>
          <p:cNvPr id="177" name="TextBox 176">
            <a:extLst>
              <a:ext uri="{FF2B5EF4-FFF2-40B4-BE49-F238E27FC236}">
                <a16:creationId xmlns:a16="http://schemas.microsoft.com/office/drawing/2014/main" id="{305B8B25-C3E8-40F1-B76B-5EE204AF620E}"/>
              </a:ext>
            </a:extLst>
          </p:cNvPr>
          <p:cNvSpPr txBox="1"/>
          <p:nvPr/>
        </p:nvSpPr>
        <p:spPr>
          <a:xfrm>
            <a:off x="4362092" y="2911779"/>
            <a:ext cx="943491" cy="461665"/>
          </a:xfrm>
          <a:prstGeom prst="rect">
            <a:avLst/>
          </a:prstGeom>
          <a:noFill/>
        </p:spPr>
        <p:txBody>
          <a:bodyPr wrap="square" rtlCol="0">
            <a:spAutoFit/>
          </a:bodyPr>
          <a:lstStyle/>
          <a:p>
            <a:pPr algn="ctr"/>
            <a:r>
              <a:rPr lang="en-US" sz="1200" b="1" dirty="0">
                <a:solidFill>
                  <a:prstClr val="white"/>
                </a:solidFill>
                <a:latin typeface="Calibri" panose="020F0502020204030204"/>
              </a:rPr>
              <a:t>Cross Sectional</a:t>
            </a:r>
          </a:p>
        </p:txBody>
      </p:sp>
      <p:sp>
        <p:nvSpPr>
          <p:cNvPr id="178" name="TextBox 177">
            <a:extLst>
              <a:ext uri="{FF2B5EF4-FFF2-40B4-BE49-F238E27FC236}">
                <a16:creationId xmlns:a16="http://schemas.microsoft.com/office/drawing/2014/main" id="{3ECD08B0-DDE4-47CC-9A6A-26334D91814E}"/>
              </a:ext>
            </a:extLst>
          </p:cNvPr>
          <p:cNvSpPr txBox="1"/>
          <p:nvPr/>
        </p:nvSpPr>
        <p:spPr>
          <a:xfrm>
            <a:off x="4489776" y="4072260"/>
            <a:ext cx="994962" cy="276999"/>
          </a:xfrm>
          <a:prstGeom prst="rect">
            <a:avLst/>
          </a:prstGeom>
          <a:noFill/>
        </p:spPr>
        <p:txBody>
          <a:bodyPr wrap="square" rtlCol="0">
            <a:spAutoFit/>
          </a:bodyPr>
          <a:lstStyle/>
          <a:p>
            <a:pPr algn="ctr"/>
            <a:r>
              <a:rPr lang="en-US" sz="1200" b="1" dirty="0">
                <a:solidFill>
                  <a:prstClr val="white"/>
                </a:solidFill>
                <a:latin typeface="Calibri" panose="020F0502020204030204"/>
              </a:rPr>
              <a:t>Longitudinal</a:t>
            </a:r>
          </a:p>
        </p:txBody>
      </p:sp>
      <p:sp>
        <p:nvSpPr>
          <p:cNvPr id="179" name="Callout: Bent Line with Accent Bar 178">
            <a:extLst>
              <a:ext uri="{FF2B5EF4-FFF2-40B4-BE49-F238E27FC236}">
                <a16:creationId xmlns:a16="http://schemas.microsoft.com/office/drawing/2014/main" id="{20FEED5B-A72B-4D98-81AE-0B3FE131D86A}"/>
              </a:ext>
            </a:extLst>
          </p:cNvPr>
          <p:cNvSpPr/>
          <p:nvPr/>
        </p:nvSpPr>
        <p:spPr>
          <a:xfrm flipH="1">
            <a:off x="9959874" y="4283933"/>
            <a:ext cx="1871760" cy="365126"/>
          </a:xfrm>
          <a:prstGeom prst="accentCallout2">
            <a:avLst>
              <a:gd name="adj1" fmla="val 18750"/>
              <a:gd name="adj2" fmla="val 105329"/>
              <a:gd name="adj3" fmla="val -9140"/>
              <a:gd name="adj4" fmla="val 116244"/>
              <a:gd name="adj5" fmla="val -6261"/>
              <a:gd name="adj6" fmla="val 303743"/>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L4:Research Choices</a:t>
            </a:r>
          </a:p>
        </p:txBody>
      </p:sp>
      <p:sp>
        <p:nvSpPr>
          <p:cNvPr id="180" name="TextBox 179">
            <a:extLst>
              <a:ext uri="{FF2B5EF4-FFF2-40B4-BE49-F238E27FC236}">
                <a16:creationId xmlns:a16="http://schemas.microsoft.com/office/drawing/2014/main" id="{6F44AD91-6341-40E7-A2AF-640EB5661B33}"/>
              </a:ext>
            </a:extLst>
          </p:cNvPr>
          <p:cNvSpPr txBox="1"/>
          <p:nvPr/>
        </p:nvSpPr>
        <p:spPr>
          <a:xfrm>
            <a:off x="5290347" y="2680946"/>
            <a:ext cx="921715" cy="461665"/>
          </a:xfrm>
          <a:prstGeom prst="rect">
            <a:avLst/>
          </a:prstGeom>
          <a:noFill/>
        </p:spPr>
        <p:txBody>
          <a:bodyPr wrap="square" rtlCol="0">
            <a:spAutoFit/>
          </a:bodyPr>
          <a:lstStyle/>
          <a:p>
            <a:pPr algn="ctr">
              <a:defRPr/>
            </a:pPr>
            <a:r>
              <a:rPr lang="en-US" sz="1200" b="1" dirty="0">
                <a:solidFill>
                  <a:prstClr val="white"/>
                </a:solidFill>
                <a:latin typeface="Calibri" panose="020F0502020204030204"/>
              </a:rPr>
              <a:t>Mono Method</a:t>
            </a:r>
          </a:p>
        </p:txBody>
      </p:sp>
      <p:sp>
        <p:nvSpPr>
          <p:cNvPr id="184" name="TextBox 183">
            <a:extLst>
              <a:ext uri="{FF2B5EF4-FFF2-40B4-BE49-F238E27FC236}">
                <a16:creationId xmlns:a16="http://schemas.microsoft.com/office/drawing/2014/main" id="{3A01B0E5-A1AE-46C1-8990-7E536BD7CE60}"/>
              </a:ext>
            </a:extLst>
          </p:cNvPr>
          <p:cNvSpPr txBox="1"/>
          <p:nvPr/>
        </p:nvSpPr>
        <p:spPr>
          <a:xfrm>
            <a:off x="6550753" y="4372060"/>
            <a:ext cx="92204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Experiment</a:t>
            </a:r>
          </a:p>
        </p:txBody>
      </p:sp>
      <p:sp>
        <p:nvSpPr>
          <p:cNvPr id="25" name="TextBox 24">
            <a:extLst>
              <a:ext uri="{FF2B5EF4-FFF2-40B4-BE49-F238E27FC236}">
                <a16:creationId xmlns:a16="http://schemas.microsoft.com/office/drawing/2014/main" id="{175B93F2-7DE4-4170-A010-628AB6BF371A}"/>
              </a:ext>
            </a:extLst>
          </p:cNvPr>
          <p:cNvSpPr txBox="1"/>
          <p:nvPr/>
        </p:nvSpPr>
        <p:spPr>
          <a:xfrm>
            <a:off x="8718705" y="3092045"/>
            <a:ext cx="686406"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Realism</a:t>
            </a:r>
          </a:p>
        </p:txBody>
      </p:sp>
      <p:sp>
        <p:nvSpPr>
          <p:cNvPr id="27" name="TextBox 26">
            <a:extLst>
              <a:ext uri="{FF2B5EF4-FFF2-40B4-BE49-F238E27FC236}">
                <a16:creationId xmlns:a16="http://schemas.microsoft.com/office/drawing/2014/main" id="{F3941900-A0A2-4C34-89DC-6A4D65EA87EB}"/>
              </a:ext>
            </a:extLst>
          </p:cNvPr>
          <p:cNvSpPr txBox="1"/>
          <p:nvPr/>
        </p:nvSpPr>
        <p:spPr>
          <a:xfrm>
            <a:off x="15591" y="1310242"/>
            <a:ext cx="4927345" cy="738664"/>
          </a:xfrm>
          <a:prstGeom prst="rect">
            <a:avLst/>
          </a:prstGeom>
          <a:noFill/>
        </p:spPr>
        <p:txBody>
          <a:bodyPr wrap="square">
            <a:spAutoFit/>
          </a:bodyPr>
          <a:lstStyle/>
          <a:p>
            <a:r>
              <a:rPr lang="en-GB" sz="1400" b="0" i="1" dirty="0">
                <a:solidFill>
                  <a:srgbClr val="494949"/>
                </a:solidFill>
                <a:effectLst/>
              </a:rPr>
              <a:t>An ML archival research strategy draws from information that already exists, and meaning is then established through a review of this existing data.</a:t>
            </a:r>
            <a:endParaRPr lang="en-IE" sz="1400" i="1" dirty="0"/>
          </a:p>
        </p:txBody>
      </p:sp>
    </p:spTree>
    <p:extLst>
      <p:ext uri="{BB962C8B-B14F-4D97-AF65-F5344CB8AC3E}">
        <p14:creationId xmlns:p14="http://schemas.microsoft.com/office/powerpoint/2010/main" val="19767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Data Science Research Method – Archival Research</a:t>
            </a:r>
          </a:p>
        </p:txBody>
      </p:sp>
      <p:sp>
        <p:nvSpPr>
          <p:cNvPr id="4" name="Text Placeholder 3"/>
          <p:cNvSpPr>
            <a:spLocks noGrp="1"/>
          </p:cNvSpPr>
          <p:nvPr>
            <p:ph type="body" sz="half" idx="2"/>
          </p:nvPr>
        </p:nvSpPr>
        <p:spPr>
          <a:xfrm>
            <a:off x="84911" y="1328495"/>
            <a:ext cx="3190448" cy="5453305"/>
          </a:xfrm>
        </p:spPr>
        <p:txBody>
          <a:bodyPr>
            <a:normAutofit/>
          </a:bodyPr>
          <a:lstStyle/>
          <a:p>
            <a:pPr marL="285750" indent="-285750">
              <a:buFont typeface="Arial" panose="020B0604020202020204" pitchFamily="34" charset="0"/>
              <a:buChar char="•"/>
            </a:pPr>
            <a:r>
              <a:rPr lang="en-IE" sz="1400" dirty="0"/>
              <a:t>L3: Strategy: How to collect the data? There are many sources of suitable secondary DS datasets published by;</a:t>
            </a:r>
          </a:p>
          <a:p>
            <a:pPr marL="742950" lvl="1" indent="-285750">
              <a:buFont typeface="Arial" panose="020B0604020202020204" pitchFamily="34" charset="0"/>
              <a:buChar char="•"/>
            </a:pPr>
            <a:r>
              <a:rPr lang="en-IE" sz="1200" i="0" dirty="0">
                <a:solidFill>
                  <a:srgbClr val="494949"/>
                </a:solidFill>
                <a:effectLst/>
              </a:rPr>
              <a:t>Government Depts</a:t>
            </a:r>
          </a:p>
          <a:p>
            <a:pPr marL="742950" lvl="1" indent="-285750">
              <a:buFont typeface="Arial" panose="020B0604020202020204" pitchFamily="34" charset="0"/>
              <a:buChar char="•"/>
            </a:pPr>
            <a:r>
              <a:rPr lang="en-IE" sz="1200" dirty="0">
                <a:solidFill>
                  <a:srgbClr val="494949"/>
                </a:solidFill>
              </a:rPr>
              <a:t>Industry Bodies</a:t>
            </a:r>
          </a:p>
          <a:p>
            <a:pPr marL="742950" lvl="1" indent="-285750">
              <a:buFont typeface="Arial" panose="020B0604020202020204" pitchFamily="34" charset="0"/>
              <a:buChar char="•"/>
            </a:pPr>
            <a:r>
              <a:rPr lang="en-IE" sz="1200" dirty="0">
                <a:solidFill>
                  <a:srgbClr val="494949"/>
                </a:solidFill>
              </a:rPr>
              <a:t>International Agencies</a:t>
            </a:r>
          </a:p>
          <a:p>
            <a:pPr marL="742950" lvl="1" indent="-285750">
              <a:buFont typeface="Arial" panose="020B0604020202020204" pitchFamily="34" charset="0"/>
              <a:buChar char="•"/>
            </a:pPr>
            <a:r>
              <a:rPr lang="en-IE" sz="1200" i="0" dirty="0">
                <a:solidFill>
                  <a:srgbClr val="494949"/>
                </a:solidFill>
                <a:effectLst/>
              </a:rPr>
              <a:t>Aca</a:t>
            </a:r>
            <a:r>
              <a:rPr lang="en-IE" sz="1200" dirty="0">
                <a:solidFill>
                  <a:srgbClr val="494949"/>
                </a:solidFill>
              </a:rPr>
              <a:t>demia, etc.</a:t>
            </a:r>
          </a:p>
          <a:p>
            <a:pPr marL="742950" lvl="1" indent="-285750">
              <a:buFont typeface="Arial" panose="020B0604020202020204" pitchFamily="34" charset="0"/>
              <a:buChar char="•"/>
            </a:pPr>
            <a:endParaRPr lang="en-IE" i="0" dirty="0">
              <a:solidFill>
                <a:srgbClr val="494949"/>
              </a:solidFill>
              <a:effectLst/>
            </a:endParaRPr>
          </a:p>
          <a:p>
            <a:pPr marL="285750" indent="-285750">
              <a:buFont typeface="Arial" panose="020B0604020202020204" pitchFamily="34" charset="0"/>
              <a:buChar char="•"/>
            </a:pPr>
            <a:r>
              <a:rPr lang="en-US" sz="1400" dirty="0"/>
              <a:t>L4: Choices: Many DS algorithms rely exclusively on numerical data for statistical analysis. Hence, this research is largely a mono quantitative data collection approach.</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L5: Time Horizons: It is common to consider ML research modelling as an exercise on high data volumes in a relatively short timeframe, and hence ‘Cross-Sectional’. However. Some ML research will utilize historical datasets with years of data on a smaller range of subjects.</a:t>
            </a:r>
            <a:endParaRPr lang="en-US" sz="1600" dirty="0"/>
          </a:p>
        </p:txBody>
      </p:sp>
      <p:grpSp>
        <p:nvGrpSpPr>
          <p:cNvPr id="153" name="Group 152">
            <a:extLst>
              <a:ext uri="{FF2B5EF4-FFF2-40B4-BE49-F238E27FC236}">
                <a16:creationId xmlns:a16="http://schemas.microsoft.com/office/drawing/2014/main" id="{399830B1-2FB0-4C72-B2B7-38953325C9F9}"/>
              </a:ext>
            </a:extLst>
          </p:cNvPr>
          <p:cNvGrpSpPr/>
          <p:nvPr/>
        </p:nvGrpSpPr>
        <p:grpSpPr>
          <a:xfrm>
            <a:off x="3284381" y="1328495"/>
            <a:ext cx="8530273" cy="4859642"/>
            <a:chOff x="1375148" y="1249328"/>
            <a:chExt cx="10198814" cy="4859642"/>
          </a:xfrm>
        </p:grpSpPr>
        <p:sp>
          <p:nvSpPr>
            <p:cNvPr id="154" name="Oval 153">
              <a:extLst>
                <a:ext uri="{FF2B5EF4-FFF2-40B4-BE49-F238E27FC236}">
                  <a16:creationId xmlns:a16="http://schemas.microsoft.com/office/drawing/2014/main" id="{6D7064A4-267A-44EB-9460-1226A901A187}"/>
                </a:ext>
              </a:extLst>
            </p:cNvPr>
            <p:cNvSpPr/>
            <p:nvPr/>
          </p:nvSpPr>
          <p:spPr>
            <a:xfrm>
              <a:off x="1375148" y="1249328"/>
              <a:ext cx="7483660" cy="4859642"/>
            </a:xfrm>
            <a:prstGeom prst="ellipse">
              <a:avLst/>
            </a:prstGeom>
            <a:solidFill>
              <a:srgbClr val="4ABDEC">
                <a:lumMod val="40000"/>
                <a:lumOff val="6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4D278C11-36D8-434F-9247-D6E6199BCB7A}"/>
                </a:ext>
              </a:extLst>
            </p:cNvPr>
            <p:cNvSpPr/>
            <p:nvPr/>
          </p:nvSpPr>
          <p:spPr>
            <a:xfrm>
              <a:off x="1462797" y="1710964"/>
              <a:ext cx="6368812" cy="3936371"/>
            </a:xfrm>
            <a:prstGeom prst="ellipse">
              <a:avLst/>
            </a:prstGeom>
            <a:solidFill>
              <a:srgbClr val="4ABDEC">
                <a:lumMod val="60000"/>
                <a:lumOff val="4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6" name="Oval 155">
              <a:extLst>
                <a:ext uri="{FF2B5EF4-FFF2-40B4-BE49-F238E27FC236}">
                  <a16:creationId xmlns:a16="http://schemas.microsoft.com/office/drawing/2014/main" id="{511BE6FD-1AFD-434A-B032-AC544FB00120}"/>
                </a:ext>
              </a:extLst>
            </p:cNvPr>
            <p:cNvSpPr/>
            <p:nvPr/>
          </p:nvSpPr>
          <p:spPr>
            <a:xfrm>
              <a:off x="1553993" y="2165673"/>
              <a:ext cx="5417649" cy="3026952"/>
            </a:xfrm>
            <a:prstGeom prst="ellipse">
              <a:avLst/>
            </a:prstGeom>
            <a:solidFill>
              <a:srgbClr val="4ABDEC"/>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TextBox 156">
              <a:extLst>
                <a:ext uri="{FF2B5EF4-FFF2-40B4-BE49-F238E27FC236}">
                  <a16:creationId xmlns:a16="http://schemas.microsoft.com/office/drawing/2014/main" id="{2ABE252A-526F-4F38-8B77-FAFB14DD53EA}"/>
                </a:ext>
              </a:extLst>
            </p:cNvPr>
            <p:cNvSpPr txBox="1"/>
            <p:nvPr/>
          </p:nvSpPr>
          <p:spPr>
            <a:xfrm>
              <a:off x="5085074" y="2442671"/>
              <a:ext cx="1029573"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rPr>
                <a:t>Archival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rPr>
                <a:t>Research</a:t>
              </a:r>
            </a:p>
          </p:txBody>
        </p:sp>
        <p:sp>
          <p:nvSpPr>
            <p:cNvPr id="163" name="TextBox 162">
              <a:extLst>
                <a:ext uri="{FF2B5EF4-FFF2-40B4-BE49-F238E27FC236}">
                  <a16:creationId xmlns:a16="http://schemas.microsoft.com/office/drawing/2014/main" id="{3A12E0C7-D8F6-4E7E-A9AC-AD82852AA372}"/>
                </a:ext>
              </a:extLst>
            </p:cNvPr>
            <p:cNvSpPr txBox="1"/>
            <p:nvPr/>
          </p:nvSpPr>
          <p:spPr>
            <a:xfrm>
              <a:off x="6192069" y="2304172"/>
              <a:ext cx="779573"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Inductive</a:t>
              </a:r>
            </a:p>
          </p:txBody>
        </p:sp>
        <p:sp>
          <p:nvSpPr>
            <p:cNvPr id="164" name="TextBox 163">
              <a:extLst>
                <a:ext uri="{FF2B5EF4-FFF2-40B4-BE49-F238E27FC236}">
                  <a16:creationId xmlns:a16="http://schemas.microsoft.com/office/drawing/2014/main" id="{5AEC0559-E207-44D7-A99D-BF5C3F83C396}"/>
                </a:ext>
              </a:extLst>
            </p:cNvPr>
            <p:cNvSpPr txBox="1"/>
            <p:nvPr/>
          </p:nvSpPr>
          <p:spPr>
            <a:xfrm>
              <a:off x="7095456" y="1995509"/>
              <a:ext cx="834588"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Positivism</a:t>
              </a:r>
            </a:p>
          </p:txBody>
        </p:sp>
        <p:sp>
          <p:nvSpPr>
            <p:cNvPr id="168" name="Callout: Bent Line with Accent Bar 167">
              <a:extLst>
                <a:ext uri="{FF2B5EF4-FFF2-40B4-BE49-F238E27FC236}">
                  <a16:creationId xmlns:a16="http://schemas.microsoft.com/office/drawing/2014/main" id="{493A50E4-571E-4F06-8C5E-946675BF4339}"/>
                </a:ext>
              </a:extLst>
            </p:cNvPr>
            <p:cNvSpPr/>
            <p:nvPr/>
          </p:nvSpPr>
          <p:spPr>
            <a:xfrm flipH="1">
              <a:off x="9231311" y="1439546"/>
              <a:ext cx="2225439" cy="365126"/>
            </a:xfrm>
            <a:prstGeom prst="accentCallout2">
              <a:avLst>
                <a:gd name="adj1" fmla="val 18750"/>
                <a:gd name="adj2" fmla="val 105329"/>
                <a:gd name="adj3" fmla="val 54801"/>
                <a:gd name="adj4" fmla="val 115327"/>
                <a:gd name="adj5" fmla="val 52351"/>
                <a:gd name="adj6" fmla="val 273494"/>
              </a:avLst>
            </a:prstGeom>
            <a:solidFill>
              <a:srgbClr val="4ABDEC">
                <a:lumMod val="20000"/>
                <a:lumOff val="80000"/>
                <a:alpha val="50000"/>
              </a:srgbClr>
            </a:solidFill>
            <a:ln>
              <a:solidFill>
                <a:srgbClr val="44546A">
                  <a:alpha val="75000"/>
                </a:srgbClr>
              </a:solidFill>
              <a:extLst>
                <a:ext uri="{C807C97D-BFC1-408E-A445-0C87EB9F89A2}">
                  <ask:lineSketchStyleProps xmlns:ask="http://schemas.microsoft.com/office/drawing/2018/sketchyshapes" sd="2214188587">
                    <a:custGeom>
                      <a:avLst/>
                      <a:gdLst>
                        <a:gd name="connsiteX0" fmla="*/ 0 w 2122488"/>
                        <a:gd name="connsiteY0" fmla="*/ 0 h 365126"/>
                        <a:gd name="connsiteX1" fmla="*/ 573072 w 2122488"/>
                        <a:gd name="connsiteY1" fmla="*/ 0 h 365126"/>
                        <a:gd name="connsiteX2" fmla="*/ 1040019 w 2122488"/>
                        <a:gd name="connsiteY2" fmla="*/ 0 h 365126"/>
                        <a:gd name="connsiteX3" fmla="*/ 1549416 w 2122488"/>
                        <a:gd name="connsiteY3" fmla="*/ 0 h 365126"/>
                        <a:gd name="connsiteX4" fmla="*/ 2122488 w 2122488"/>
                        <a:gd name="connsiteY4" fmla="*/ 0 h 365126"/>
                        <a:gd name="connsiteX5" fmla="*/ 2122488 w 2122488"/>
                        <a:gd name="connsiteY5" fmla="*/ 365126 h 365126"/>
                        <a:gd name="connsiteX6" fmla="*/ 1655541 w 2122488"/>
                        <a:gd name="connsiteY6" fmla="*/ 365126 h 365126"/>
                        <a:gd name="connsiteX7" fmla="*/ 1146144 w 2122488"/>
                        <a:gd name="connsiteY7" fmla="*/ 365126 h 365126"/>
                        <a:gd name="connsiteX8" fmla="*/ 657971 w 2122488"/>
                        <a:gd name="connsiteY8" fmla="*/ 365126 h 365126"/>
                        <a:gd name="connsiteX9" fmla="*/ 0 w 2122488"/>
                        <a:gd name="connsiteY9" fmla="*/ 365126 h 365126"/>
                        <a:gd name="connsiteX10" fmla="*/ 0 w 2122488"/>
                        <a:gd name="connsiteY10" fmla="*/ 0 h 365126"/>
                        <a:gd name="connsiteX0" fmla="*/ 2235595 w 2122488"/>
                        <a:gd name="connsiteY0" fmla="*/ 0 h 365126"/>
                        <a:gd name="connsiteX1" fmla="*/ 2235595 w 2122488"/>
                        <a:gd name="connsiteY1" fmla="*/ 365126 h 365126"/>
                        <a:gd name="connsiteX2" fmla="*/ 2235595 w 2122488"/>
                        <a:gd name="connsiteY2" fmla="*/ 0 h 365126"/>
                        <a:gd name="connsiteX0" fmla="*/ 2235595 w 2122488"/>
                        <a:gd name="connsiteY0" fmla="*/ 68461 h 365126"/>
                        <a:gd name="connsiteX1" fmla="*/ 2447802 w 2122488"/>
                        <a:gd name="connsiteY1" fmla="*/ 200093 h 365126"/>
                        <a:gd name="connsiteX2" fmla="*/ 3018505 w 2122488"/>
                        <a:gd name="connsiteY2" fmla="*/ 198572 h 365126"/>
                        <a:gd name="connsiteX3" fmla="*/ 3757061 w 2122488"/>
                        <a:gd name="connsiteY3" fmla="*/ 196604 h 365126"/>
                        <a:gd name="connsiteX4" fmla="*/ 4428476 w 2122488"/>
                        <a:gd name="connsiteY4" fmla="*/ 194815 h 365126"/>
                        <a:gd name="connsiteX5" fmla="*/ 4999179 w 2122488"/>
                        <a:gd name="connsiteY5" fmla="*/ 193294 h 365126"/>
                        <a:gd name="connsiteX6" fmla="*/ 5804877 w 2122488"/>
                        <a:gd name="connsiteY6" fmla="*/ 191147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488" h="365126" stroke="0" extrusionOk="0">
                          <a:moveTo>
                            <a:pt x="0" y="0"/>
                          </a:moveTo>
                          <a:cubicBezTo>
                            <a:pt x="231800" y="28040"/>
                            <a:pt x="350461" y="17317"/>
                            <a:pt x="573072" y="0"/>
                          </a:cubicBezTo>
                          <a:cubicBezTo>
                            <a:pt x="795683" y="-17317"/>
                            <a:pt x="877422" y="11452"/>
                            <a:pt x="1040019" y="0"/>
                          </a:cubicBezTo>
                          <a:cubicBezTo>
                            <a:pt x="1202616" y="-11452"/>
                            <a:pt x="1315943" y="5323"/>
                            <a:pt x="1549416" y="0"/>
                          </a:cubicBezTo>
                          <a:cubicBezTo>
                            <a:pt x="1782889" y="-5323"/>
                            <a:pt x="1956763" y="-7167"/>
                            <a:pt x="2122488" y="0"/>
                          </a:cubicBezTo>
                          <a:cubicBezTo>
                            <a:pt x="2107594" y="103431"/>
                            <a:pt x="2138033" y="275610"/>
                            <a:pt x="2122488" y="365126"/>
                          </a:cubicBezTo>
                          <a:cubicBezTo>
                            <a:pt x="1919162" y="362184"/>
                            <a:pt x="1762556" y="348047"/>
                            <a:pt x="1655541" y="365126"/>
                          </a:cubicBezTo>
                          <a:cubicBezTo>
                            <a:pt x="1548526" y="382205"/>
                            <a:pt x="1255757" y="379715"/>
                            <a:pt x="1146144" y="365126"/>
                          </a:cubicBezTo>
                          <a:cubicBezTo>
                            <a:pt x="1036531" y="350537"/>
                            <a:pt x="882152" y="370415"/>
                            <a:pt x="657971" y="365126"/>
                          </a:cubicBezTo>
                          <a:cubicBezTo>
                            <a:pt x="433790" y="359837"/>
                            <a:pt x="223395" y="375534"/>
                            <a:pt x="0" y="365126"/>
                          </a:cubicBezTo>
                          <a:cubicBezTo>
                            <a:pt x="-4167" y="245263"/>
                            <a:pt x="17987" y="96003"/>
                            <a:pt x="0" y="0"/>
                          </a:cubicBezTo>
                          <a:close/>
                        </a:path>
                        <a:path w="2122488" h="365126" fill="none" extrusionOk="0">
                          <a:moveTo>
                            <a:pt x="2235595" y="0"/>
                          </a:moveTo>
                          <a:cubicBezTo>
                            <a:pt x="2227496" y="114706"/>
                            <a:pt x="2251546" y="205446"/>
                            <a:pt x="2235595" y="365126"/>
                          </a:cubicBezTo>
                          <a:cubicBezTo>
                            <a:pt x="2234546" y="191214"/>
                            <a:pt x="2253197" y="134563"/>
                            <a:pt x="2235595" y="0"/>
                          </a:cubicBezTo>
                          <a:close/>
                        </a:path>
                        <a:path w="2122488" h="365126" fill="none" extrusionOk="0">
                          <a:moveTo>
                            <a:pt x="2235595" y="68461"/>
                          </a:moveTo>
                          <a:cubicBezTo>
                            <a:pt x="2317994" y="119151"/>
                            <a:pt x="2382181" y="168098"/>
                            <a:pt x="2447802" y="200093"/>
                          </a:cubicBezTo>
                          <a:cubicBezTo>
                            <a:pt x="2653464" y="187335"/>
                            <a:pt x="2895666" y="221978"/>
                            <a:pt x="3018505" y="198572"/>
                          </a:cubicBezTo>
                          <a:cubicBezTo>
                            <a:pt x="3141344" y="175166"/>
                            <a:pt x="3491170" y="211983"/>
                            <a:pt x="3757061" y="196604"/>
                          </a:cubicBezTo>
                          <a:cubicBezTo>
                            <a:pt x="4022952" y="181225"/>
                            <a:pt x="4140181" y="212652"/>
                            <a:pt x="4428476" y="194815"/>
                          </a:cubicBezTo>
                          <a:cubicBezTo>
                            <a:pt x="4716771" y="176978"/>
                            <a:pt x="4818479" y="191191"/>
                            <a:pt x="4999179" y="193294"/>
                          </a:cubicBezTo>
                          <a:cubicBezTo>
                            <a:pt x="5179879" y="195397"/>
                            <a:pt x="5617772" y="215566"/>
                            <a:pt x="5804877" y="191147"/>
                          </a:cubicBezTo>
                        </a:path>
                        <a:path w="2122488" h="365126" fill="none" stroke="0" extrusionOk="0">
                          <a:moveTo>
                            <a:pt x="2235595" y="0"/>
                          </a:moveTo>
                          <a:cubicBezTo>
                            <a:pt x="2236902" y="178980"/>
                            <a:pt x="2234205" y="238723"/>
                            <a:pt x="2235595" y="365126"/>
                          </a:cubicBezTo>
                          <a:cubicBezTo>
                            <a:pt x="2252663" y="227813"/>
                            <a:pt x="2223123" y="113121"/>
                            <a:pt x="2235595" y="0"/>
                          </a:cubicBezTo>
                          <a:close/>
                        </a:path>
                        <a:path w="2122488" h="365126" fill="none" stroke="0" extrusionOk="0">
                          <a:moveTo>
                            <a:pt x="2235595" y="68461"/>
                          </a:moveTo>
                          <a:cubicBezTo>
                            <a:pt x="2282976" y="98660"/>
                            <a:pt x="2341890" y="140090"/>
                            <a:pt x="2447802" y="200093"/>
                          </a:cubicBezTo>
                          <a:cubicBezTo>
                            <a:pt x="2788027" y="204733"/>
                            <a:pt x="2886831" y="196439"/>
                            <a:pt x="3186359" y="198125"/>
                          </a:cubicBezTo>
                          <a:cubicBezTo>
                            <a:pt x="3485887" y="199811"/>
                            <a:pt x="3702873" y="223508"/>
                            <a:pt x="3924915" y="196157"/>
                          </a:cubicBezTo>
                          <a:cubicBezTo>
                            <a:pt x="4146957" y="168806"/>
                            <a:pt x="4282305" y="221889"/>
                            <a:pt x="4562759" y="194457"/>
                          </a:cubicBezTo>
                          <a:cubicBezTo>
                            <a:pt x="4843213" y="167025"/>
                            <a:pt x="5438716" y="200182"/>
                            <a:pt x="5804877" y="191147"/>
                          </a:cubicBezTo>
                        </a:path>
                      </a:pathLst>
                    </a:custGeom>
                    <ask:type>
                      <ask:lineSketchNone/>
                    </ask:type>
                  </ask:lineSketchStyleProps>
                </a:ext>
              </a:extLst>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L1:Research Philosophy</a:t>
              </a:r>
            </a:p>
          </p:txBody>
        </p:sp>
        <p:sp>
          <p:nvSpPr>
            <p:cNvPr id="169" name="Callout: Bent Line with Accent Bar 168">
              <a:extLst>
                <a:ext uri="{FF2B5EF4-FFF2-40B4-BE49-F238E27FC236}">
                  <a16:creationId xmlns:a16="http://schemas.microsoft.com/office/drawing/2014/main" id="{7F9CB655-2859-4650-8D90-C23DFA5A78FD}"/>
                </a:ext>
              </a:extLst>
            </p:cNvPr>
            <p:cNvSpPr/>
            <p:nvPr/>
          </p:nvSpPr>
          <p:spPr>
            <a:xfrm flipH="1">
              <a:off x="9261932" y="2095985"/>
              <a:ext cx="2194816" cy="365126"/>
            </a:xfrm>
            <a:prstGeom prst="accentCallout2">
              <a:avLst>
                <a:gd name="adj1" fmla="val 18750"/>
                <a:gd name="adj2" fmla="val 105329"/>
                <a:gd name="adj3" fmla="val 54801"/>
                <a:gd name="adj4" fmla="val 115327"/>
                <a:gd name="adj5" fmla="val 44359"/>
                <a:gd name="adj6" fmla="val 233162"/>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L2:Research Approaches</a:t>
              </a:r>
            </a:p>
          </p:txBody>
        </p:sp>
        <p:sp>
          <p:nvSpPr>
            <p:cNvPr id="170" name="Callout: Bent Line with Accent Bar 169">
              <a:extLst>
                <a:ext uri="{FF2B5EF4-FFF2-40B4-BE49-F238E27FC236}">
                  <a16:creationId xmlns:a16="http://schemas.microsoft.com/office/drawing/2014/main" id="{FA1651B6-636C-4601-9EA9-1E4B31923903}"/>
                </a:ext>
              </a:extLst>
            </p:cNvPr>
            <p:cNvSpPr/>
            <p:nvPr/>
          </p:nvSpPr>
          <p:spPr>
            <a:xfrm flipH="1">
              <a:off x="9336081" y="3476818"/>
              <a:ext cx="2237881" cy="365126"/>
            </a:xfrm>
            <a:prstGeom prst="accentCallout2">
              <a:avLst>
                <a:gd name="adj1" fmla="val 18750"/>
                <a:gd name="adj2" fmla="val 105329"/>
                <a:gd name="adj3" fmla="val -9140"/>
                <a:gd name="adj4" fmla="val 116244"/>
                <a:gd name="adj5" fmla="val -6261"/>
                <a:gd name="adj6" fmla="val 223996"/>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L3:Research Strategies</a:t>
              </a:r>
            </a:p>
          </p:txBody>
        </p:sp>
      </p:grpSp>
      <p:sp>
        <p:nvSpPr>
          <p:cNvPr id="171" name="Oval 170">
            <a:extLst>
              <a:ext uri="{FF2B5EF4-FFF2-40B4-BE49-F238E27FC236}">
                <a16:creationId xmlns:a16="http://schemas.microsoft.com/office/drawing/2014/main" id="{6983D7E9-73EA-443E-A297-ECB22AFCC159}"/>
              </a:ext>
            </a:extLst>
          </p:cNvPr>
          <p:cNvSpPr/>
          <p:nvPr/>
        </p:nvSpPr>
        <p:spPr>
          <a:xfrm>
            <a:off x="3463630" y="2495904"/>
            <a:ext cx="3371568" cy="2465601"/>
          </a:xfrm>
          <a:prstGeom prst="ellipse">
            <a:avLst/>
          </a:prstGeom>
          <a:solidFill>
            <a:srgbClr val="00B0F0">
              <a:alpha val="92000"/>
            </a:srgbClr>
          </a:solidFill>
          <a:ln w="12700" cap="flat" cmpd="sng" algn="ctr">
            <a:solidFill>
              <a:sysClr val="window" lastClr="FFFFFF"/>
            </a:solidFill>
            <a:prstDash val="solid"/>
            <a:miter lim="800000"/>
          </a:ln>
          <a:effectLst/>
        </p:spPr>
        <p:txBody>
          <a:bodyPr rtlCol="0" anchor="ctr"/>
          <a:lstStyle/>
          <a:p>
            <a:pPr algn="ctr"/>
            <a:endParaRPr lang="en-US" kern="0" dirty="0">
              <a:solidFill>
                <a:prstClr val="white"/>
              </a:solidFill>
              <a:latin typeface="Calibri" panose="020F0502020204030204"/>
            </a:endParaRPr>
          </a:p>
        </p:txBody>
      </p:sp>
      <p:sp>
        <p:nvSpPr>
          <p:cNvPr id="172" name="Oval 171">
            <a:extLst>
              <a:ext uri="{FF2B5EF4-FFF2-40B4-BE49-F238E27FC236}">
                <a16:creationId xmlns:a16="http://schemas.microsoft.com/office/drawing/2014/main" id="{5B0CB48B-7CD2-40C0-9C6A-658B70E50445}"/>
              </a:ext>
            </a:extLst>
          </p:cNvPr>
          <p:cNvSpPr/>
          <p:nvPr/>
        </p:nvSpPr>
        <p:spPr>
          <a:xfrm>
            <a:off x="2789533" y="6013274"/>
            <a:ext cx="5802410" cy="423847"/>
          </a:xfrm>
          <a:prstGeom prst="ellipse">
            <a:avLst/>
          </a:prstGeom>
          <a:solidFill>
            <a:sysClr val="windowText" lastClr="000000">
              <a:alpha val="10000"/>
            </a:sysClr>
          </a:solidFill>
          <a:ln>
            <a:noFill/>
          </a:ln>
          <a:effectLst>
            <a:softEdge rad="1143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Oval 172">
            <a:extLst>
              <a:ext uri="{FF2B5EF4-FFF2-40B4-BE49-F238E27FC236}">
                <a16:creationId xmlns:a16="http://schemas.microsoft.com/office/drawing/2014/main" id="{0CF1625A-5E87-4096-AB9E-C9D4A33CCF7B}"/>
              </a:ext>
            </a:extLst>
          </p:cNvPr>
          <p:cNvSpPr/>
          <p:nvPr/>
        </p:nvSpPr>
        <p:spPr>
          <a:xfrm>
            <a:off x="3513029" y="2788526"/>
            <a:ext cx="2242943" cy="1902855"/>
          </a:xfrm>
          <a:prstGeom prst="ellipse">
            <a:avLst/>
          </a:prstGeom>
          <a:solidFill>
            <a:srgbClr val="4ABDEC">
              <a:lumMod val="75000"/>
              <a:alpha val="94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ndParaRPr>
          </a:p>
        </p:txBody>
      </p:sp>
      <p:sp>
        <p:nvSpPr>
          <p:cNvPr id="174" name="Oval 173">
            <a:extLst>
              <a:ext uri="{FF2B5EF4-FFF2-40B4-BE49-F238E27FC236}">
                <a16:creationId xmlns:a16="http://schemas.microsoft.com/office/drawing/2014/main" id="{020E052A-81C0-4C0A-9945-73205EE50BD7}"/>
              </a:ext>
            </a:extLst>
          </p:cNvPr>
          <p:cNvSpPr/>
          <p:nvPr/>
        </p:nvSpPr>
        <p:spPr>
          <a:xfrm>
            <a:off x="3518338" y="3230545"/>
            <a:ext cx="1164922" cy="1060467"/>
          </a:xfrm>
          <a:prstGeom prst="ellipse">
            <a:avLst/>
          </a:prstGeom>
          <a:solidFill>
            <a:srgbClr val="0070C0">
              <a:alpha val="77647"/>
            </a:srgbClr>
          </a:solidFill>
          <a:ln w="12700" cap="flat" cmpd="sng" algn="ctr">
            <a:solidFill>
              <a:sysClr val="window" lastClr="FFFFFF"/>
            </a:solidFill>
            <a:prstDash val="solid"/>
            <a:miter lim="800000"/>
          </a:ln>
          <a:effectLst/>
        </p:spPr>
        <p:txBody>
          <a:bodyPr rtlCol="0" anchor="ctr"/>
          <a:lstStyle/>
          <a:p>
            <a:pPr algn="ctr"/>
            <a:r>
              <a:rPr lang="en-US" sz="1200" b="1" kern="0" dirty="0">
                <a:solidFill>
                  <a:prstClr val="white"/>
                </a:solidFill>
                <a:latin typeface="Calibri" panose="020F0502020204030204"/>
              </a:rPr>
              <a:t>Data Collection and Analysis</a:t>
            </a:r>
          </a:p>
        </p:txBody>
      </p:sp>
      <p:sp>
        <p:nvSpPr>
          <p:cNvPr id="175" name="Callout: Bent Line with Accent Bar 174">
            <a:extLst>
              <a:ext uri="{FF2B5EF4-FFF2-40B4-BE49-F238E27FC236}">
                <a16:creationId xmlns:a16="http://schemas.microsoft.com/office/drawing/2014/main" id="{27B61CAF-CCEA-480B-A8D4-A2F6356624AF}"/>
              </a:ext>
            </a:extLst>
          </p:cNvPr>
          <p:cNvSpPr/>
          <p:nvPr/>
        </p:nvSpPr>
        <p:spPr>
          <a:xfrm flipH="1">
            <a:off x="9949066" y="5738000"/>
            <a:ext cx="1871760" cy="365126"/>
          </a:xfrm>
          <a:prstGeom prst="accentCallout2">
            <a:avLst>
              <a:gd name="adj1" fmla="val 18750"/>
              <a:gd name="adj2" fmla="val 105329"/>
              <a:gd name="adj3" fmla="val 22831"/>
              <a:gd name="adj4" fmla="val 384816"/>
              <a:gd name="adj5" fmla="val -427204"/>
              <a:gd name="adj6" fmla="val 416947"/>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L6:Techniques + Procedures</a:t>
            </a:r>
          </a:p>
        </p:txBody>
      </p:sp>
      <p:sp>
        <p:nvSpPr>
          <p:cNvPr id="176" name="Callout: Bent Line with Accent Bar 175">
            <a:extLst>
              <a:ext uri="{FF2B5EF4-FFF2-40B4-BE49-F238E27FC236}">
                <a16:creationId xmlns:a16="http://schemas.microsoft.com/office/drawing/2014/main" id="{E2620D99-DB95-4BDE-8FBE-909B6E26152A}"/>
              </a:ext>
            </a:extLst>
          </p:cNvPr>
          <p:cNvSpPr/>
          <p:nvPr/>
        </p:nvSpPr>
        <p:spPr>
          <a:xfrm flipH="1">
            <a:off x="9942895" y="5164379"/>
            <a:ext cx="1871760" cy="365126"/>
          </a:xfrm>
          <a:prstGeom prst="accentCallout2">
            <a:avLst>
              <a:gd name="adj1" fmla="val 18750"/>
              <a:gd name="adj2" fmla="val 105329"/>
              <a:gd name="adj3" fmla="val 9510"/>
              <a:gd name="adj4" fmla="val 255571"/>
              <a:gd name="adj5" fmla="val -222061"/>
              <a:gd name="adj6" fmla="val 372490"/>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L5:Time Horizons</a:t>
            </a:r>
          </a:p>
        </p:txBody>
      </p:sp>
      <p:sp>
        <p:nvSpPr>
          <p:cNvPr id="177" name="TextBox 176">
            <a:extLst>
              <a:ext uri="{FF2B5EF4-FFF2-40B4-BE49-F238E27FC236}">
                <a16:creationId xmlns:a16="http://schemas.microsoft.com/office/drawing/2014/main" id="{305B8B25-C3E8-40F1-B76B-5EE204AF620E}"/>
              </a:ext>
            </a:extLst>
          </p:cNvPr>
          <p:cNvSpPr txBox="1"/>
          <p:nvPr/>
        </p:nvSpPr>
        <p:spPr>
          <a:xfrm>
            <a:off x="4362092" y="2911779"/>
            <a:ext cx="943491" cy="523220"/>
          </a:xfrm>
          <a:prstGeom prst="rect">
            <a:avLst/>
          </a:prstGeom>
          <a:noFill/>
        </p:spPr>
        <p:txBody>
          <a:bodyPr wrap="square" rtlCol="0">
            <a:spAutoFit/>
          </a:bodyPr>
          <a:lstStyle/>
          <a:p>
            <a:pPr algn="ctr"/>
            <a:r>
              <a:rPr lang="en-US" sz="1400" b="1" dirty="0">
                <a:solidFill>
                  <a:prstClr val="white"/>
                </a:solidFill>
                <a:latin typeface="Calibri" panose="020F0502020204030204"/>
              </a:rPr>
              <a:t>Cross Sectional</a:t>
            </a:r>
          </a:p>
        </p:txBody>
      </p:sp>
      <p:sp>
        <p:nvSpPr>
          <p:cNvPr id="178" name="TextBox 177">
            <a:extLst>
              <a:ext uri="{FF2B5EF4-FFF2-40B4-BE49-F238E27FC236}">
                <a16:creationId xmlns:a16="http://schemas.microsoft.com/office/drawing/2014/main" id="{3ECD08B0-DDE4-47CC-9A6A-26334D91814E}"/>
              </a:ext>
            </a:extLst>
          </p:cNvPr>
          <p:cNvSpPr txBox="1"/>
          <p:nvPr/>
        </p:nvSpPr>
        <p:spPr>
          <a:xfrm>
            <a:off x="4489776" y="4072260"/>
            <a:ext cx="994962" cy="276999"/>
          </a:xfrm>
          <a:prstGeom prst="rect">
            <a:avLst/>
          </a:prstGeom>
          <a:noFill/>
        </p:spPr>
        <p:txBody>
          <a:bodyPr wrap="square" rtlCol="0">
            <a:spAutoFit/>
          </a:bodyPr>
          <a:lstStyle/>
          <a:p>
            <a:pPr algn="ctr"/>
            <a:r>
              <a:rPr lang="en-US" sz="1200" b="1" dirty="0">
                <a:solidFill>
                  <a:schemeClr val="bg1">
                    <a:lumMod val="75000"/>
                  </a:schemeClr>
                </a:solidFill>
                <a:latin typeface="Calibri" panose="020F0502020204030204"/>
              </a:rPr>
              <a:t>Longitudinal</a:t>
            </a:r>
          </a:p>
        </p:txBody>
      </p:sp>
      <p:sp>
        <p:nvSpPr>
          <p:cNvPr id="179" name="Callout: Bent Line with Accent Bar 178">
            <a:extLst>
              <a:ext uri="{FF2B5EF4-FFF2-40B4-BE49-F238E27FC236}">
                <a16:creationId xmlns:a16="http://schemas.microsoft.com/office/drawing/2014/main" id="{20FEED5B-A72B-4D98-81AE-0B3FE131D86A}"/>
              </a:ext>
            </a:extLst>
          </p:cNvPr>
          <p:cNvSpPr/>
          <p:nvPr/>
        </p:nvSpPr>
        <p:spPr>
          <a:xfrm flipH="1">
            <a:off x="9959874" y="4283933"/>
            <a:ext cx="1871760" cy="365126"/>
          </a:xfrm>
          <a:prstGeom prst="accentCallout2">
            <a:avLst>
              <a:gd name="adj1" fmla="val 18750"/>
              <a:gd name="adj2" fmla="val 105329"/>
              <a:gd name="adj3" fmla="val -9140"/>
              <a:gd name="adj4" fmla="val 116244"/>
              <a:gd name="adj5" fmla="val -6261"/>
              <a:gd name="adj6" fmla="val 303743"/>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L4:Research Choices</a:t>
            </a:r>
          </a:p>
        </p:txBody>
      </p:sp>
      <p:sp>
        <p:nvSpPr>
          <p:cNvPr id="180" name="TextBox 179">
            <a:extLst>
              <a:ext uri="{FF2B5EF4-FFF2-40B4-BE49-F238E27FC236}">
                <a16:creationId xmlns:a16="http://schemas.microsoft.com/office/drawing/2014/main" id="{6F44AD91-6341-40E7-A2AF-640EB5661B33}"/>
              </a:ext>
            </a:extLst>
          </p:cNvPr>
          <p:cNvSpPr txBox="1"/>
          <p:nvPr/>
        </p:nvSpPr>
        <p:spPr>
          <a:xfrm>
            <a:off x="5393833" y="2667082"/>
            <a:ext cx="921715" cy="523220"/>
          </a:xfrm>
          <a:prstGeom prst="rect">
            <a:avLst/>
          </a:prstGeom>
          <a:noFill/>
        </p:spPr>
        <p:txBody>
          <a:bodyPr wrap="square" rtlCol="0">
            <a:spAutoFit/>
          </a:bodyPr>
          <a:lstStyle/>
          <a:p>
            <a:pPr algn="ctr">
              <a:defRPr/>
            </a:pPr>
            <a:r>
              <a:rPr lang="en-US" sz="1400" b="1" dirty="0">
                <a:solidFill>
                  <a:prstClr val="white"/>
                </a:solidFill>
                <a:latin typeface="Calibri" panose="020F0502020204030204"/>
              </a:rPr>
              <a:t>Mono Method</a:t>
            </a:r>
          </a:p>
        </p:txBody>
      </p:sp>
      <p:sp>
        <p:nvSpPr>
          <p:cNvPr id="184" name="TextBox 183">
            <a:extLst>
              <a:ext uri="{FF2B5EF4-FFF2-40B4-BE49-F238E27FC236}">
                <a16:creationId xmlns:a16="http://schemas.microsoft.com/office/drawing/2014/main" id="{3A01B0E5-A1AE-46C1-8990-7E536BD7CE60}"/>
              </a:ext>
            </a:extLst>
          </p:cNvPr>
          <p:cNvSpPr txBox="1"/>
          <p:nvPr/>
        </p:nvSpPr>
        <p:spPr>
          <a:xfrm>
            <a:off x="6550753" y="4372060"/>
            <a:ext cx="92204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Experiment</a:t>
            </a:r>
          </a:p>
        </p:txBody>
      </p:sp>
      <p:sp>
        <p:nvSpPr>
          <p:cNvPr id="25" name="TextBox 24">
            <a:extLst>
              <a:ext uri="{FF2B5EF4-FFF2-40B4-BE49-F238E27FC236}">
                <a16:creationId xmlns:a16="http://schemas.microsoft.com/office/drawing/2014/main" id="{175B93F2-7DE4-4170-A010-628AB6BF371A}"/>
              </a:ext>
            </a:extLst>
          </p:cNvPr>
          <p:cNvSpPr txBox="1"/>
          <p:nvPr/>
        </p:nvSpPr>
        <p:spPr>
          <a:xfrm>
            <a:off x="8718705" y="3092045"/>
            <a:ext cx="686406"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Realism</a:t>
            </a:r>
          </a:p>
        </p:txBody>
      </p:sp>
    </p:spTree>
    <p:extLst>
      <p:ext uri="{BB962C8B-B14F-4D97-AF65-F5344CB8AC3E}">
        <p14:creationId xmlns:p14="http://schemas.microsoft.com/office/powerpoint/2010/main" val="228591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Data Science Research Method – Archival Research</a:t>
            </a:r>
          </a:p>
        </p:txBody>
      </p:sp>
      <p:sp>
        <p:nvSpPr>
          <p:cNvPr id="4" name="Text Placeholder 3"/>
          <p:cNvSpPr>
            <a:spLocks noGrp="1"/>
          </p:cNvSpPr>
          <p:nvPr>
            <p:ph type="body" sz="half" idx="2"/>
          </p:nvPr>
        </p:nvSpPr>
        <p:spPr>
          <a:xfrm>
            <a:off x="84911" y="1328495"/>
            <a:ext cx="3190448" cy="5453305"/>
          </a:xfrm>
        </p:spPr>
        <p:txBody>
          <a:bodyPr>
            <a:normAutofit/>
          </a:bodyPr>
          <a:lstStyle/>
          <a:p>
            <a:pPr marL="285750" indent="-285750">
              <a:buFont typeface="Arial" panose="020B0604020202020204" pitchFamily="34" charset="0"/>
              <a:buChar char="•"/>
            </a:pPr>
            <a:r>
              <a:rPr lang="en-IE" sz="1400" dirty="0"/>
              <a:t>L6: Techniques and Procedures</a:t>
            </a:r>
            <a:r>
              <a:rPr lang="en-US" sz="1400" dirty="0"/>
              <a:t>. These are the practical steps that need to be handled in order to perform the research. The researcher now has access to historical dataset(s) and must execute an iterative process of;</a:t>
            </a:r>
          </a:p>
          <a:p>
            <a:pPr marL="742950" lvl="1" indent="-285750">
              <a:buFont typeface="Arial" panose="020B0604020202020204" pitchFamily="34" charset="0"/>
              <a:buChar char="•"/>
            </a:pPr>
            <a:r>
              <a:rPr lang="en-US" sz="1200" dirty="0"/>
              <a:t>Data sampling</a:t>
            </a:r>
          </a:p>
          <a:p>
            <a:pPr marL="742950" lvl="1" indent="-285750">
              <a:buFont typeface="Arial" panose="020B0604020202020204" pitchFamily="34" charset="0"/>
              <a:buChar char="•"/>
            </a:pPr>
            <a:r>
              <a:rPr lang="en-US" sz="1200" dirty="0"/>
              <a:t>Data cleansing</a:t>
            </a:r>
          </a:p>
          <a:p>
            <a:pPr marL="742950" lvl="1" indent="-285750">
              <a:buFont typeface="Arial" panose="020B0604020202020204" pitchFamily="34" charset="0"/>
              <a:buChar char="•"/>
            </a:pPr>
            <a:r>
              <a:rPr lang="en-US" sz="1200" dirty="0"/>
              <a:t>Data feature engineering</a:t>
            </a:r>
          </a:p>
          <a:p>
            <a:pPr marL="742950" lvl="1" indent="-285750">
              <a:buFont typeface="Arial" panose="020B0604020202020204" pitchFamily="34" charset="0"/>
              <a:buChar char="•"/>
            </a:pPr>
            <a:r>
              <a:rPr lang="en-US" sz="1200" dirty="0"/>
              <a:t>Data modelling and assessment</a:t>
            </a:r>
          </a:p>
          <a:p>
            <a:pPr marL="742950" lvl="1" indent="-285750">
              <a:buFont typeface="Arial" panose="020B0604020202020204" pitchFamily="34" charset="0"/>
              <a:buChar char="•"/>
            </a:pPr>
            <a:endParaRPr lang="en-US" sz="1200" dirty="0"/>
          </a:p>
          <a:p>
            <a:pPr marL="742950" lvl="1" indent="-285750">
              <a:buFont typeface="Arial" panose="020B0604020202020204" pitchFamily="34" charset="0"/>
              <a:buChar char="•"/>
            </a:pPr>
            <a:endParaRPr lang="en-US" sz="1200" dirty="0"/>
          </a:p>
          <a:p>
            <a:pPr marL="285750" indent="-285750">
              <a:buFont typeface="Arial" panose="020B0604020202020204" pitchFamily="34" charset="0"/>
              <a:buChar char="•"/>
            </a:pPr>
            <a:r>
              <a:rPr lang="en-IE" sz="1400" dirty="0"/>
              <a:t>L6: Techniques and Procedures</a:t>
            </a:r>
            <a:r>
              <a:rPr lang="en-US" sz="1400" dirty="0"/>
              <a:t>. Tool kits for such DS ML research analysis can range from;</a:t>
            </a:r>
            <a:endParaRPr lang="en-US" sz="1200" dirty="0"/>
          </a:p>
          <a:p>
            <a:pPr marL="742950" lvl="1" indent="-285750">
              <a:buFont typeface="Arial" panose="020B0604020202020204" pitchFamily="34" charset="0"/>
              <a:buChar char="•"/>
            </a:pPr>
            <a:r>
              <a:rPr lang="en-US" sz="1200" dirty="0"/>
              <a:t>DS programming languages – such as Python or R.</a:t>
            </a:r>
          </a:p>
          <a:p>
            <a:pPr marL="742950" lvl="1" indent="-285750">
              <a:buFont typeface="Arial" panose="020B0604020202020204" pitchFamily="34" charset="0"/>
              <a:buChar char="•"/>
            </a:pPr>
            <a:r>
              <a:rPr lang="en-US" sz="1200" dirty="0"/>
              <a:t>ML development environments such as SAS EM or RapidMiner.</a:t>
            </a:r>
          </a:p>
          <a:p>
            <a:pPr marL="742950" lvl="1" indent="-285750">
              <a:buFont typeface="Arial" panose="020B0604020202020204" pitchFamily="34" charset="0"/>
              <a:buChar char="•"/>
            </a:pPr>
            <a:r>
              <a:rPr lang="en-US" sz="1200" dirty="0"/>
              <a:t>Cloud based ML development platforms such as AWS Sagemaker or AZURE ML.</a:t>
            </a:r>
          </a:p>
          <a:p>
            <a:pPr marL="742950" lvl="1" indent="-285750">
              <a:buFont typeface="Arial" panose="020B0604020202020204" pitchFamily="34" charset="0"/>
              <a:buChar char="•"/>
            </a:pPr>
            <a:endParaRPr lang="en-US" sz="1200" dirty="0"/>
          </a:p>
          <a:p>
            <a:pPr marL="742950" lvl="1" indent="-285750">
              <a:buFont typeface="Arial" panose="020B0604020202020204" pitchFamily="34" charset="0"/>
              <a:buChar char="•"/>
            </a:pPr>
            <a:endParaRPr lang="en-US" sz="1600" dirty="0"/>
          </a:p>
        </p:txBody>
      </p:sp>
      <p:grpSp>
        <p:nvGrpSpPr>
          <p:cNvPr id="153" name="Group 152">
            <a:extLst>
              <a:ext uri="{FF2B5EF4-FFF2-40B4-BE49-F238E27FC236}">
                <a16:creationId xmlns:a16="http://schemas.microsoft.com/office/drawing/2014/main" id="{399830B1-2FB0-4C72-B2B7-38953325C9F9}"/>
              </a:ext>
            </a:extLst>
          </p:cNvPr>
          <p:cNvGrpSpPr/>
          <p:nvPr/>
        </p:nvGrpSpPr>
        <p:grpSpPr>
          <a:xfrm>
            <a:off x="3284381" y="1328495"/>
            <a:ext cx="8432238" cy="4859642"/>
            <a:chOff x="1375148" y="1249328"/>
            <a:chExt cx="10081603" cy="4859642"/>
          </a:xfrm>
        </p:grpSpPr>
        <p:sp>
          <p:nvSpPr>
            <p:cNvPr id="154" name="Oval 153">
              <a:extLst>
                <a:ext uri="{FF2B5EF4-FFF2-40B4-BE49-F238E27FC236}">
                  <a16:creationId xmlns:a16="http://schemas.microsoft.com/office/drawing/2014/main" id="{6D7064A4-267A-44EB-9460-1226A901A187}"/>
                </a:ext>
              </a:extLst>
            </p:cNvPr>
            <p:cNvSpPr/>
            <p:nvPr/>
          </p:nvSpPr>
          <p:spPr>
            <a:xfrm>
              <a:off x="1375148" y="1249328"/>
              <a:ext cx="7483660" cy="4859642"/>
            </a:xfrm>
            <a:prstGeom prst="ellipse">
              <a:avLst/>
            </a:prstGeom>
            <a:solidFill>
              <a:srgbClr val="4ABDEC">
                <a:lumMod val="40000"/>
                <a:lumOff val="6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4D278C11-36D8-434F-9247-D6E6199BCB7A}"/>
                </a:ext>
              </a:extLst>
            </p:cNvPr>
            <p:cNvSpPr/>
            <p:nvPr/>
          </p:nvSpPr>
          <p:spPr>
            <a:xfrm>
              <a:off x="1462797" y="1710964"/>
              <a:ext cx="6368812" cy="3936371"/>
            </a:xfrm>
            <a:prstGeom prst="ellipse">
              <a:avLst/>
            </a:prstGeom>
            <a:solidFill>
              <a:srgbClr val="4ABDEC">
                <a:lumMod val="60000"/>
                <a:lumOff val="40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6" name="Oval 155">
              <a:extLst>
                <a:ext uri="{FF2B5EF4-FFF2-40B4-BE49-F238E27FC236}">
                  <a16:creationId xmlns:a16="http://schemas.microsoft.com/office/drawing/2014/main" id="{511BE6FD-1AFD-434A-B032-AC544FB00120}"/>
                </a:ext>
              </a:extLst>
            </p:cNvPr>
            <p:cNvSpPr/>
            <p:nvPr/>
          </p:nvSpPr>
          <p:spPr>
            <a:xfrm>
              <a:off x="1553993" y="2165673"/>
              <a:ext cx="5417649" cy="3026952"/>
            </a:xfrm>
            <a:prstGeom prst="ellipse">
              <a:avLst/>
            </a:prstGeom>
            <a:solidFill>
              <a:srgbClr val="4ABDEC"/>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TextBox 156">
              <a:extLst>
                <a:ext uri="{FF2B5EF4-FFF2-40B4-BE49-F238E27FC236}">
                  <a16:creationId xmlns:a16="http://schemas.microsoft.com/office/drawing/2014/main" id="{2ABE252A-526F-4F38-8B77-FAFB14DD53EA}"/>
                </a:ext>
              </a:extLst>
            </p:cNvPr>
            <p:cNvSpPr txBox="1"/>
            <p:nvPr/>
          </p:nvSpPr>
          <p:spPr>
            <a:xfrm>
              <a:off x="5063067" y="2442672"/>
              <a:ext cx="912662"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panose="020F0502020204030204"/>
                </a:rPr>
                <a:t>Archival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panose="020F0502020204030204"/>
                </a:rPr>
                <a:t>Research</a:t>
              </a:r>
            </a:p>
          </p:txBody>
        </p:sp>
        <p:sp>
          <p:nvSpPr>
            <p:cNvPr id="163" name="TextBox 162">
              <a:extLst>
                <a:ext uri="{FF2B5EF4-FFF2-40B4-BE49-F238E27FC236}">
                  <a16:creationId xmlns:a16="http://schemas.microsoft.com/office/drawing/2014/main" id="{3A12E0C7-D8F6-4E7E-A9AC-AD82852AA372}"/>
                </a:ext>
              </a:extLst>
            </p:cNvPr>
            <p:cNvSpPr txBox="1"/>
            <p:nvPr/>
          </p:nvSpPr>
          <p:spPr>
            <a:xfrm>
              <a:off x="6192069" y="2304172"/>
              <a:ext cx="779573"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Inductive</a:t>
              </a:r>
            </a:p>
          </p:txBody>
        </p:sp>
        <p:sp>
          <p:nvSpPr>
            <p:cNvPr id="164" name="TextBox 163">
              <a:extLst>
                <a:ext uri="{FF2B5EF4-FFF2-40B4-BE49-F238E27FC236}">
                  <a16:creationId xmlns:a16="http://schemas.microsoft.com/office/drawing/2014/main" id="{5AEC0559-E207-44D7-A99D-BF5C3F83C396}"/>
                </a:ext>
              </a:extLst>
            </p:cNvPr>
            <p:cNvSpPr txBox="1"/>
            <p:nvPr/>
          </p:nvSpPr>
          <p:spPr>
            <a:xfrm>
              <a:off x="7095456" y="1995509"/>
              <a:ext cx="834588"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Positivism</a:t>
              </a:r>
            </a:p>
          </p:txBody>
        </p:sp>
        <p:sp>
          <p:nvSpPr>
            <p:cNvPr id="168" name="Callout: Bent Line with Accent Bar 167">
              <a:extLst>
                <a:ext uri="{FF2B5EF4-FFF2-40B4-BE49-F238E27FC236}">
                  <a16:creationId xmlns:a16="http://schemas.microsoft.com/office/drawing/2014/main" id="{493A50E4-571E-4F06-8C5E-946675BF4339}"/>
                </a:ext>
              </a:extLst>
            </p:cNvPr>
            <p:cNvSpPr/>
            <p:nvPr/>
          </p:nvSpPr>
          <p:spPr>
            <a:xfrm flipH="1">
              <a:off x="9231311" y="1439546"/>
              <a:ext cx="2225439" cy="365126"/>
            </a:xfrm>
            <a:prstGeom prst="accentCallout2">
              <a:avLst>
                <a:gd name="adj1" fmla="val 18750"/>
                <a:gd name="adj2" fmla="val 105329"/>
                <a:gd name="adj3" fmla="val 54801"/>
                <a:gd name="adj4" fmla="val 115327"/>
                <a:gd name="adj5" fmla="val 52351"/>
                <a:gd name="adj6" fmla="val 273494"/>
              </a:avLst>
            </a:prstGeom>
            <a:solidFill>
              <a:srgbClr val="4ABDEC">
                <a:lumMod val="20000"/>
                <a:lumOff val="80000"/>
                <a:alpha val="50000"/>
              </a:srgbClr>
            </a:solidFill>
            <a:ln>
              <a:solidFill>
                <a:srgbClr val="44546A">
                  <a:alpha val="75000"/>
                </a:srgbClr>
              </a:solidFill>
              <a:extLst>
                <a:ext uri="{C807C97D-BFC1-408E-A445-0C87EB9F89A2}">
                  <ask:lineSketchStyleProps xmlns:ask="http://schemas.microsoft.com/office/drawing/2018/sketchyshapes" sd="2214188587">
                    <a:custGeom>
                      <a:avLst/>
                      <a:gdLst>
                        <a:gd name="connsiteX0" fmla="*/ 0 w 2122488"/>
                        <a:gd name="connsiteY0" fmla="*/ 0 h 365126"/>
                        <a:gd name="connsiteX1" fmla="*/ 573072 w 2122488"/>
                        <a:gd name="connsiteY1" fmla="*/ 0 h 365126"/>
                        <a:gd name="connsiteX2" fmla="*/ 1040019 w 2122488"/>
                        <a:gd name="connsiteY2" fmla="*/ 0 h 365126"/>
                        <a:gd name="connsiteX3" fmla="*/ 1549416 w 2122488"/>
                        <a:gd name="connsiteY3" fmla="*/ 0 h 365126"/>
                        <a:gd name="connsiteX4" fmla="*/ 2122488 w 2122488"/>
                        <a:gd name="connsiteY4" fmla="*/ 0 h 365126"/>
                        <a:gd name="connsiteX5" fmla="*/ 2122488 w 2122488"/>
                        <a:gd name="connsiteY5" fmla="*/ 365126 h 365126"/>
                        <a:gd name="connsiteX6" fmla="*/ 1655541 w 2122488"/>
                        <a:gd name="connsiteY6" fmla="*/ 365126 h 365126"/>
                        <a:gd name="connsiteX7" fmla="*/ 1146144 w 2122488"/>
                        <a:gd name="connsiteY7" fmla="*/ 365126 h 365126"/>
                        <a:gd name="connsiteX8" fmla="*/ 657971 w 2122488"/>
                        <a:gd name="connsiteY8" fmla="*/ 365126 h 365126"/>
                        <a:gd name="connsiteX9" fmla="*/ 0 w 2122488"/>
                        <a:gd name="connsiteY9" fmla="*/ 365126 h 365126"/>
                        <a:gd name="connsiteX10" fmla="*/ 0 w 2122488"/>
                        <a:gd name="connsiteY10" fmla="*/ 0 h 365126"/>
                        <a:gd name="connsiteX0" fmla="*/ 2235595 w 2122488"/>
                        <a:gd name="connsiteY0" fmla="*/ 0 h 365126"/>
                        <a:gd name="connsiteX1" fmla="*/ 2235595 w 2122488"/>
                        <a:gd name="connsiteY1" fmla="*/ 365126 h 365126"/>
                        <a:gd name="connsiteX2" fmla="*/ 2235595 w 2122488"/>
                        <a:gd name="connsiteY2" fmla="*/ 0 h 365126"/>
                        <a:gd name="connsiteX0" fmla="*/ 2235595 w 2122488"/>
                        <a:gd name="connsiteY0" fmla="*/ 68461 h 365126"/>
                        <a:gd name="connsiteX1" fmla="*/ 2447802 w 2122488"/>
                        <a:gd name="connsiteY1" fmla="*/ 200093 h 365126"/>
                        <a:gd name="connsiteX2" fmla="*/ 3018505 w 2122488"/>
                        <a:gd name="connsiteY2" fmla="*/ 198572 h 365126"/>
                        <a:gd name="connsiteX3" fmla="*/ 3757061 w 2122488"/>
                        <a:gd name="connsiteY3" fmla="*/ 196604 h 365126"/>
                        <a:gd name="connsiteX4" fmla="*/ 4428476 w 2122488"/>
                        <a:gd name="connsiteY4" fmla="*/ 194815 h 365126"/>
                        <a:gd name="connsiteX5" fmla="*/ 4999179 w 2122488"/>
                        <a:gd name="connsiteY5" fmla="*/ 193294 h 365126"/>
                        <a:gd name="connsiteX6" fmla="*/ 5804877 w 2122488"/>
                        <a:gd name="connsiteY6" fmla="*/ 191147 h 36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2488" h="365126" stroke="0" extrusionOk="0">
                          <a:moveTo>
                            <a:pt x="0" y="0"/>
                          </a:moveTo>
                          <a:cubicBezTo>
                            <a:pt x="231800" y="28040"/>
                            <a:pt x="350461" y="17317"/>
                            <a:pt x="573072" y="0"/>
                          </a:cubicBezTo>
                          <a:cubicBezTo>
                            <a:pt x="795683" y="-17317"/>
                            <a:pt x="877422" y="11452"/>
                            <a:pt x="1040019" y="0"/>
                          </a:cubicBezTo>
                          <a:cubicBezTo>
                            <a:pt x="1202616" y="-11452"/>
                            <a:pt x="1315943" y="5323"/>
                            <a:pt x="1549416" y="0"/>
                          </a:cubicBezTo>
                          <a:cubicBezTo>
                            <a:pt x="1782889" y="-5323"/>
                            <a:pt x="1956763" y="-7167"/>
                            <a:pt x="2122488" y="0"/>
                          </a:cubicBezTo>
                          <a:cubicBezTo>
                            <a:pt x="2107594" y="103431"/>
                            <a:pt x="2138033" y="275610"/>
                            <a:pt x="2122488" y="365126"/>
                          </a:cubicBezTo>
                          <a:cubicBezTo>
                            <a:pt x="1919162" y="362184"/>
                            <a:pt x="1762556" y="348047"/>
                            <a:pt x="1655541" y="365126"/>
                          </a:cubicBezTo>
                          <a:cubicBezTo>
                            <a:pt x="1548526" y="382205"/>
                            <a:pt x="1255757" y="379715"/>
                            <a:pt x="1146144" y="365126"/>
                          </a:cubicBezTo>
                          <a:cubicBezTo>
                            <a:pt x="1036531" y="350537"/>
                            <a:pt x="882152" y="370415"/>
                            <a:pt x="657971" y="365126"/>
                          </a:cubicBezTo>
                          <a:cubicBezTo>
                            <a:pt x="433790" y="359837"/>
                            <a:pt x="223395" y="375534"/>
                            <a:pt x="0" y="365126"/>
                          </a:cubicBezTo>
                          <a:cubicBezTo>
                            <a:pt x="-4167" y="245263"/>
                            <a:pt x="17987" y="96003"/>
                            <a:pt x="0" y="0"/>
                          </a:cubicBezTo>
                          <a:close/>
                        </a:path>
                        <a:path w="2122488" h="365126" fill="none" extrusionOk="0">
                          <a:moveTo>
                            <a:pt x="2235595" y="0"/>
                          </a:moveTo>
                          <a:cubicBezTo>
                            <a:pt x="2227496" y="114706"/>
                            <a:pt x="2251546" y="205446"/>
                            <a:pt x="2235595" y="365126"/>
                          </a:cubicBezTo>
                          <a:cubicBezTo>
                            <a:pt x="2234546" y="191214"/>
                            <a:pt x="2253197" y="134563"/>
                            <a:pt x="2235595" y="0"/>
                          </a:cubicBezTo>
                          <a:close/>
                        </a:path>
                        <a:path w="2122488" h="365126" fill="none" extrusionOk="0">
                          <a:moveTo>
                            <a:pt x="2235595" y="68461"/>
                          </a:moveTo>
                          <a:cubicBezTo>
                            <a:pt x="2317994" y="119151"/>
                            <a:pt x="2382181" y="168098"/>
                            <a:pt x="2447802" y="200093"/>
                          </a:cubicBezTo>
                          <a:cubicBezTo>
                            <a:pt x="2653464" y="187335"/>
                            <a:pt x="2895666" y="221978"/>
                            <a:pt x="3018505" y="198572"/>
                          </a:cubicBezTo>
                          <a:cubicBezTo>
                            <a:pt x="3141344" y="175166"/>
                            <a:pt x="3491170" y="211983"/>
                            <a:pt x="3757061" y="196604"/>
                          </a:cubicBezTo>
                          <a:cubicBezTo>
                            <a:pt x="4022952" y="181225"/>
                            <a:pt x="4140181" y="212652"/>
                            <a:pt x="4428476" y="194815"/>
                          </a:cubicBezTo>
                          <a:cubicBezTo>
                            <a:pt x="4716771" y="176978"/>
                            <a:pt x="4818479" y="191191"/>
                            <a:pt x="4999179" y="193294"/>
                          </a:cubicBezTo>
                          <a:cubicBezTo>
                            <a:pt x="5179879" y="195397"/>
                            <a:pt x="5617772" y="215566"/>
                            <a:pt x="5804877" y="191147"/>
                          </a:cubicBezTo>
                        </a:path>
                        <a:path w="2122488" h="365126" fill="none" stroke="0" extrusionOk="0">
                          <a:moveTo>
                            <a:pt x="2235595" y="0"/>
                          </a:moveTo>
                          <a:cubicBezTo>
                            <a:pt x="2236902" y="178980"/>
                            <a:pt x="2234205" y="238723"/>
                            <a:pt x="2235595" y="365126"/>
                          </a:cubicBezTo>
                          <a:cubicBezTo>
                            <a:pt x="2252663" y="227813"/>
                            <a:pt x="2223123" y="113121"/>
                            <a:pt x="2235595" y="0"/>
                          </a:cubicBezTo>
                          <a:close/>
                        </a:path>
                        <a:path w="2122488" h="365126" fill="none" stroke="0" extrusionOk="0">
                          <a:moveTo>
                            <a:pt x="2235595" y="68461"/>
                          </a:moveTo>
                          <a:cubicBezTo>
                            <a:pt x="2282976" y="98660"/>
                            <a:pt x="2341890" y="140090"/>
                            <a:pt x="2447802" y="200093"/>
                          </a:cubicBezTo>
                          <a:cubicBezTo>
                            <a:pt x="2788027" y="204733"/>
                            <a:pt x="2886831" y="196439"/>
                            <a:pt x="3186359" y="198125"/>
                          </a:cubicBezTo>
                          <a:cubicBezTo>
                            <a:pt x="3485887" y="199811"/>
                            <a:pt x="3702873" y="223508"/>
                            <a:pt x="3924915" y="196157"/>
                          </a:cubicBezTo>
                          <a:cubicBezTo>
                            <a:pt x="4146957" y="168806"/>
                            <a:pt x="4282305" y="221889"/>
                            <a:pt x="4562759" y="194457"/>
                          </a:cubicBezTo>
                          <a:cubicBezTo>
                            <a:pt x="4843213" y="167025"/>
                            <a:pt x="5438716" y="200182"/>
                            <a:pt x="5804877" y="191147"/>
                          </a:cubicBezTo>
                        </a:path>
                      </a:pathLst>
                    </a:custGeom>
                    <ask:type>
                      <ask:lineSketchNone/>
                    </ask:type>
                  </ask:lineSketchStyleProps>
                </a:ext>
              </a:extLst>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L1:Research Philosophy</a:t>
              </a:r>
            </a:p>
          </p:txBody>
        </p:sp>
        <p:sp>
          <p:nvSpPr>
            <p:cNvPr id="169" name="Callout: Bent Line with Accent Bar 168">
              <a:extLst>
                <a:ext uri="{FF2B5EF4-FFF2-40B4-BE49-F238E27FC236}">
                  <a16:creationId xmlns:a16="http://schemas.microsoft.com/office/drawing/2014/main" id="{7F9CB655-2859-4650-8D90-C23DFA5A78FD}"/>
                </a:ext>
              </a:extLst>
            </p:cNvPr>
            <p:cNvSpPr/>
            <p:nvPr/>
          </p:nvSpPr>
          <p:spPr>
            <a:xfrm flipH="1">
              <a:off x="9261932" y="2095985"/>
              <a:ext cx="2194816" cy="365126"/>
            </a:xfrm>
            <a:prstGeom prst="accentCallout2">
              <a:avLst>
                <a:gd name="adj1" fmla="val 18750"/>
                <a:gd name="adj2" fmla="val 105329"/>
                <a:gd name="adj3" fmla="val 54801"/>
                <a:gd name="adj4" fmla="val 115327"/>
                <a:gd name="adj5" fmla="val 44359"/>
                <a:gd name="adj6" fmla="val 233162"/>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L2:Research Approaches</a:t>
              </a:r>
            </a:p>
          </p:txBody>
        </p:sp>
        <p:sp>
          <p:nvSpPr>
            <p:cNvPr id="170" name="Callout: Bent Line with Accent Bar 169">
              <a:extLst>
                <a:ext uri="{FF2B5EF4-FFF2-40B4-BE49-F238E27FC236}">
                  <a16:creationId xmlns:a16="http://schemas.microsoft.com/office/drawing/2014/main" id="{FA1651B6-636C-4601-9EA9-1E4B31923903}"/>
                </a:ext>
              </a:extLst>
            </p:cNvPr>
            <p:cNvSpPr/>
            <p:nvPr/>
          </p:nvSpPr>
          <p:spPr>
            <a:xfrm flipH="1">
              <a:off x="9218872" y="3476818"/>
              <a:ext cx="2237879" cy="365126"/>
            </a:xfrm>
            <a:prstGeom prst="accentCallout2">
              <a:avLst>
                <a:gd name="adj1" fmla="val 18750"/>
                <a:gd name="adj2" fmla="val 105329"/>
                <a:gd name="adj3" fmla="val -9140"/>
                <a:gd name="adj4" fmla="val 116244"/>
                <a:gd name="adj5" fmla="val -6261"/>
                <a:gd name="adj6" fmla="val 223996"/>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L3:Research Strategies</a:t>
              </a:r>
            </a:p>
          </p:txBody>
        </p:sp>
      </p:grpSp>
      <p:sp>
        <p:nvSpPr>
          <p:cNvPr id="171" name="Oval 170">
            <a:extLst>
              <a:ext uri="{FF2B5EF4-FFF2-40B4-BE49-F238E27FC236}">
                <a16:creationId xmlns:a16="http://schemas.microsoft.com/office/drawing/2014/main" id="{6983D7E9-73EA-443E-A297-ECB22AFCC159}"/>
              </a:ext>
            </a:extLst>
          </p:cNvPr>
          <p:cNvSpPr/>
          <p:nvPr/>
        </p:nvSpPr>
        <p:spPr>
          <a:xfrm>
            <a:off x="3463630" y="2495904"/>
            <a:ext cx="3371568" cy="2465601"/>
          </a:xfrm>
          <a:prstGeom prst="ellipse">
            <a:avLst/>
          </a:prstGeom>
          <a:solidFill>
            <a:srgbClr val="00B0F0">
              <a:alpha val="92000"/>
            </a:srgbClr>
          </a:solidFill>
          <a:ln w="12700" cap="flat" cmpd="sng" algn="ctr">
            <a:solidFill>
              <a:sysClr val="window" lastClr="FFFFFF"/>
            </a:solidFill>
            <a:prstDash val="solid"/>
            <a:miter lim="800000"/>
          </a:ln>
          <a:effectLst/>
        </p:spPr>
        <p:txBody>
          <a:bodyPr rtlCol="0" anchor="ctr"/>
          <a:lstStyle/>
          <a:p>
            <a:pPr algn="ctr"/>
            <a:endParaRPr lang="en-US" kern="0" dirty="0">
              <a:solidFill>
                <a:prstClr val="white"/>
              </a:solidFill>
              <a:latin typeface="Calibri" panose="020F0502020204030204"/>
            </a:endParaRPr>
          </a:p>
        </p:txBody>
      </p:sp>
      <p:sp>
        <p:nvSpPr>
          <p:cNvPr id="172" name="Oval 171">
            <a:extLst>
              <a:ext uri="{FF2B5EF4-FFF2-40B4-BE49-F238E27FC236}">
                <a16:creationId xmlns:a16="http://schemas.microsoft.com/office/drawing/2014/main" id="{5B0CB48B-7CD2-40C0-9C6A-658B70E50445}"/>
              </a:ext>
            </a:extLst>
          </p:cNvPr>
          <p:cNvSpPr/>
          <p:nvPr/>
        </p:nvSpPr>
        <p:spPr>
          <a:xfrm>
            <a:off x="2789533" y="6013274"/>
            <a:ext cx="5802410" cy="423847"/>
          </a:xfrm>
          <a:prstGeom prst="ellipse">
            <a:avLst/>
          </a:prstGeom>
          <a:solidFill>
            <a:sysClr val="windowText" lastClr="000000">
              <a:alpha val="10000"/>
            </a:sysClr>
          </a:solidFill>
          <a:ln>
            <a:noFill/>
          </a:ln>
          <a:effectLst>
            <a:softEdge rad="1143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Oval 172">
            <a:extLst>
              <a:ext uri="{FF2B5EF4-FFF2-40B4-BE49-F238E27FC236}">
                <a16:creationId xmlns:a16="http://schemas.microsoft.com/office/drawing/2014/main" id="{0CF1625A-5E87-4096-AB9E-C9D4A33CCF7B}"/>
              </a:ext>
            </a:extLst>
          </p:cNvPr>
          <p:cNvSpPr/>
          <p:nvPr/>
        </p:nvSpPr>
        <p:spPr>
          <a:xfrm>
            <a:off x="3513029" y="2788526"/>
            <a:ext cx="2242943" cy="1902855"/>
          </a:xfrm>
          <a:prstGeom prst="ellipse">
            <a:avLst/>
          </a:prstGeom>
          <a:solidFill>
            <a:srgbClr val="4ABDEC">
              <a:lumMod val="75000"/>
              <a:alpha val="94000"/>
            </a:srgbClr>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ndParaRPr>
          </a:p>
        </p:txBody>
      </p:sp>
      <p:sp>
        <p:nvSpPr>
          <p:cNvPr id="174" name="Oval 173">
            <a:extLst>
              <a:ext uri="{FF2B5EF4-FFF2-40B4-BE49-F238E27FC236}">
                <a16:creationId xmlns:a16="http://schemas.microsoft.com/office/drawing/2014/main" id="{020E052A-81C0-4C0A-9945-73205EE50BD7}"/>
              </a:ext>
            </a:extLst>
          </p:cNvPr>
          <p:cNvSpPr/>
          <p:nvPr/>
        </p:nvSpPr>
        <p:spPr>
          <a:xfrm>
            <a:off x="3518338" y="3230545"/>
            <a:ext cx="1303828" cy="1060467"/>
          </a:xfrm>
          <a:prstGeom prst="ellipse">
            <a:avLst/>
          </a:prstGeom>
          <a:solidFill>
            <a:srgbClr val="0070C0">
              <a:alpha val="77647"/>
            </a:srgbClr>
          </a:solidFill>
          <a:ln w="12700" cap="flat" cmpd="sng" algn="ctr">
            <a:solidFill>
              <a:sysClr val="window" lastClr="FFFFFF"/>
            </a:solidFill>
            <a:prstDash val="solid"/>
            <a:miter lim="800000"/>
          </a:ln>
          <a:effectLst/>
        </p:spPr>
        <p:txBody>
          <a:bodyPr rtlCol="0" anchor="ctr"/>
          <a:lstStyle/>
          <a:p>
            <a:pPr algn="ctr"/>
            <a:r>
              <a:rPr lang="en-US" sz="1400" b="1" kern="0" dirty="0">
                <a:solidFill>
                  <a:prstClr val="white"/>
                </a:solidFill>
                <a:latin typeface="Calibri" panose="020F0502020204030204"/>
              </a:rPr>
              <a:t>Data Collection and Analysis</a:t>
            </a:r>
          </a:p>
        </p:txBody>
      </p:sp>
      <p:sp>
        <p:nvSpPr>
          <p:cNvPr id="175" name="Callout: Bent Line with Accent Bar 174">
            <a:extLst>
              <a:ext uri="{FF2B5EF4-FFF2-40B4-BE49-F238E27FC236}">
                <a16:creationId xmlns:a16="http://schemas.microsoft.com/office/drawing/2014/main" id="{27B61CAF-CCEA-480B-A8D4-A2F6356624AF}"/>
              </a:ext>
            </a:extLst>
          </p:cNvPr>
          <p:cNvSpPr/>
          <p:nvPr/>
        </p:nvSpPr>
        <p:spPr>
          <a:xfrm flipH="1">
            <a:off x="9949066" y="5737999"/>
            <a:ext cx="1871760" cy="450137"/>
          </a:xfrm>
          <a:prstGeom prst="accentCallout2">
            <a:avLst>
              <a:gd name="adj1" fmla="val 18750"/>
              <a:gd name="adj2" fmla="val 105329"/>
              <a:gd name="adj3" fmla="val 22831"/>
              <a:gd name="adj4" fmla="val 384816"/>
              <a:gd name="adj5" fmla="val -348632"/>
              <a:gd name="adj6" fmla="val 410035"/>
            </a:avLst>
          </a:prstGeom>
          <a:solidFill>
            <a:srgbClr val="FF0000">
              <a:alpha val="50000"/>
            </a:srgbClr>
          </a:solidFill>
          <a:ln w="28575">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L6:Techniques + Procedures</a:t>
            </a:r>
          </a:p>
        </p:txBody>
      </p:sp>
      <p:sp>
        <p:nvSpPr>
          <p:cNvPr id="176" name="Callout: Bent Line with Accent Bar 175">
            <a:extLst>
              <a:ext uri="{FF2B5EF4-FFF2-40B4-BE49-F238E27FC236}">
                <a16:creationId xmlns:a16="http://schemas.microsoft.com/office/drawing/2014/main" id="{E2620D99-DB95-4BDE-8FBE-909B6E26152A}"/>
              </a:ext>
            </a:extLst>
          </p:cNvPr>
          <p:cNvSpPr/>
          <p:nvPr/>
        </p:nvSpPr>
        <p:spPr>
          <a:xfrm flipH="1">
            <a:off x="9942895" y="5164379"/>
            <a:ext cx="1871760" cy="365126"/>
          </a:xfrm>
          <a:prstGeom prst="accentCallout2">
            <a:avLst>
              <a:gd name="adj1" fmla="val 18750"/>
              <a:gd name="adj2" fmla="val 105329"/>
              <a:gd name="adj3" fmla="val 9510"/>
              <a:gd name="adj4" fmla="val 255571"/>
              <a:gd name="adj5" fmla="val -222061"/>
              <a:gd name="adj6" fmla="val 372490"/>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L5:Time Horizons</a:t>
            </a:r>
          </a:p>
        </p:txBody>
      </p:sp>
      <p:sp>
        <p:nvSpPr>
          <p:cNvPr id="177" name="TextBox 176">
            <a:extLst>
              <a:ext uri="{FF2B5EF4-FFF2-40B4-BE49-F238E27FC236}">
                <a16:creationId xmlns:a16="http://schemas.microsoft.com/office/drawing/2014/main" id="{305B8B25-C3E8-40F1-B76B-5EE204AF620E}"/>
              </a:ext>
            </a:extLst>
          </p:cNvPr>
          <p:cNvSpPr txBox="1"/>
          <p:nvPr/>
        </p:nvSpPr>
        <p:spPr>
          <a:xfrm>
            <a:off x="4448352" y="2911779"/>
            <a:ext cx="943491" cy="461665"/>
          </a:xfrm>
          <a:prstGeom prst="rect">
            <a:avLst/>
          </a:prstGeom>
          <a:noFill/>
        </p:spPr>
        <p:txBody>
          <a:bodyPr wrap="square" rtlCol="0">
            <a:spAutoFit/>
          </a:bodyPr>
          <a:lstStyle/>
          <a:p>
            <a:pPr algn="ctr"/>
            <a:r>
              <a:rPr lang="en-US" sz="1200" b="1" dirty="0">
                <a:solidFill>
                  <a:prstClr val="white"/>
                </a:solidFill>
                <a:latin typeface="Calibri" panose="020F0502020204030204"/>
              </a:rPr>
              <a:t>Cross Sectional</a:t>
            </a:r>
          </a:p>
        </p:txBody>
      </p:sp>
      <p:sp>
        <p:nvSpPr>
          <p:cNvPr id="178" name="TextBox 177">
            <a:extLst>
              <a:ext uri="{FF2B5EF4-FFF2-40B4-BE49-F238E27FC236}">
                <a16:creationId xmlns:a16="http://schemas.microsoft.com/office/drawing/2014/main" id="{3ECD08B0-DDE4-47CC-9A6A-26334D91814E}"/>
              </a:ext>
            </a:extLst>
          </p:cNvPr>
          <p:cNvSpPr txBox="1"/>
          <p:nvPr/>
        </p:nvSpPr>
        <p:spPr>
          <a:xfrm>
            <a:off x="4541532" y="4115390"/>
            <a:ext cx="994962" cy="276999"/>
          </a:xfrm>
          <a:prstGeom prst="rect">
            <a:avLst/>
          </a:prstGeom>
          <a:noFill/>
        </p:spPr>
        <p:txBody>
          <a:bodyPr wrap="square" rtlCol="0">
            <a:spAutoFit/>
          </a:bodyPr>
          <a:lstStyle/>
          <a:p>
            <a:pPr algn="ctr"/>
            <a:r>
              <a:rPr lang="en-US" sz="1200" b="1" dirty="0">
                <a:solidFill>
                  <a:schemeClr val="bg1">
                    <a:lumMod val="75000"/>
                  </a:schemeClr>
                </a:solidFill>
                <a:latin typeface="Calibri" panose="020F0502020204030204"/>
              </a:rPr>
              <a:t>Longitudinal</a:t>
            </a:r>
          </a:p>
        </p:txBody>
      </p:sp>
      <p:sp>
        <p:nvSpPr>
          <p:cNvPr id="179" name="Callout: Bent Line with Accent Bar 178">
            <a:extLst>
              <a:ext uri="{FF2B5EF4-FFF2-40B4-BE49-F238E27FC236}">
                <a16:creationId xmlns:a16="http://schemas.microsoft.com/office/drawing/2014/main" id="{20FEED5B-A72B-4D98-81AE-0B3FE131D86A}"/>
              </a:ext>
            </a:extLst>
          </p:cNvPr>
          <p:cNvSpPr/>
          <p:nvPr/>
        </p:nvSpPr>
        <p:spPr>
          <a:xfrm flipH="1">
            <a:off x="9959874" y="4283933"/>
            <a:ext cx="1871760" cy="365126"/>
          </a:xfrm>
          <a:prstGeom prst="accentCallout2">
            <a:avLst>
              <a:gd name="adj1" fmla="val 18750"/>
              <a:gd name="adj2" fmla="val 105329"/>
              <a:gd name="adj3" fmla="val -9140"/>
              <a:gd name="adj4" fmla="val 116244"/>
              <a:gd name="adj5" fmla="val -6261"/>
              <a:gd name="adj6" fmla="val 303743"/>
            </a:avLst>
          </a:prstGeom>
          <a:solidFill>
            <a:srgbClr val="4ABDEC">
              <a:lumMod val="20000"/>
              <a:lumOff val="80000"/>
              <a:alpha val="50000"/>
            </a:srgbClr>
          </a:solidFill>
          <a:ln>
            <a:solidFill>
              <a:srgbClr val="44546A">
                <a:alpha val="75000"/>
              </a:srgbClr>
            </a:solidFill>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n-ea"/>
                <a:cs typeface="+mn-cs"/>
              </a:rPr>
              <a:t>L4:Research Choices</a:t>
            </a:r>
          </a:p>
        </p:txBody>
      </p:sp>
      <p:sp>
        <p:nvSpPr>
          <p:cNvPr id="180" name="TextBox 179">
            <a:extLst>
              <a:ext uri="{FF2B5EF4-FFF2-40B4-BE49-F238E27FC236}">
                <a16:creationId xmlns:a16="http://schemas.microsoft.com/office/drawing/2014/main" id="{6F44AD91-6341-40E7-A2AF-640EB5661B33}"/>
              </a:ext>
            </a:extLst>
          </p:cNvPr>
          <p:cNvSpPr txBox="1"/>
          <p:nvPr/>
        </p:nvSpPr>
        <p:spPr>
          <a:xfrm>
            <a:off x="5290347" y="2680946"/>
            <a:ext cx="921715" cy="461665"/>
          </a:xfrm>
          <a:prstGeom prst="rect">
            <a:avLst/>
          </a:prstGeom>
          <a:noFill/>
        </p:spPr>
        <p:txBody>
          <a:bodyPr wrap="square" rtlCol="0">
            <a:spAutoFit/>
          </a:bodyPr>
          <a:lstStyle/>
          <a:p>
            <a:pPr algn="ctr">
              <a:defRPr/>
            </a:pPr>
            <a:r>
              <a:rPr lang="en-US" sz="1200" b="1" dirty="0">
                <a:solidFill>
                  <a:prstClr val="white"/>
                </a:solidFill>
                <a:latin typeface="Calibri" panose="020F0502020204030204"/>
              </a:rPr>
              <a:t>Mono Method</a:t>
            </a:r>
          </a:p>
        </p:txBody>
      </p:sp>
      <p:sp>
        <p:nvSpPr>
          <p:cNvPr id="184" name="TextBox 183">
            <a:extLst>
              <a:ext uri="{FF2B5EF4-FFF2-40B4-BE49-F238E27FC236}">
                <a16:creationId xmlns:a16="http://schemas.microsoft.com/office/drawing/2014/main" id="{3A01B0E5-A1AE-46C1-8990-7E536BD7CE60}"/>
              </a:ext>
            </a:extLst>
          </p:cNvPr>
          <p:cNvSpPr txBox="1"/>
          <p:nvPr/>
        </p:nvSpPr>
        <p:spPr>
          <a:xfrm>
            <a:off x="6550753" y="4372060"/>
            <a:ext cx="92204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Experiment</a:t>
            </a:r>
          </a:p>
        </p:txBody>
      </p:sp>
      <p:sp>
        <p:nvSpPr>
          <p:cNvPr id="25" name="TextBox 24">
            <a:extLst>
              <a:ext uri="{FF2B5EF4-FFF2-40B4-BE49-F238E27FC236}">
                <a16:creationId xmlns:a16="http://schemas.microsoft.com/office/drawing/2014/main" id="{175B93F2-7DE4-4170-A010-628AB6BF371A}"/>
              </a:ext>
            </a:extLst>
          </p:cNvPr>
          <p:cNvSpPr txBox="1"/>
          <p:nvPr/>
        </p:nvSpPr>
        <p:spPr>
          <a:xfrm>
            <a:off x="8718705" y="3092045"/>
            <a:ext cx="686406"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1" u="none" strike="noStrike" kern="0" cap="none" spc="0" normalizeH="0" baseline="0" noProof="0" dirty="0">
                <a:ln>
                  <a:noFill/>
                </a:ln>
                <a:solidFill>
                  <a:schemeClr val="bg1">
                    <a:lumMod val="50000"/>
                  </a:schemeClr>
                </a:solidFill>
                <a:effectLst/>
                <a:uLnTx/>
                <a:uFillTx/>
                <a:latin typeface="Calibri" panose="020F0502020204030204"/>
              </a:rPr>
              <a:t>Realism</a:t>
            </a:r>
          </a:p>
        </p:txBody>
      </p:sp>
    </p:spTree>
    <p:extLst>
      <p:ext uri="{BB962C8B-B14F-4D97-AF65-F5344CB8AC3E}">
        <p14:creationId xmlns:p14="http://schemas.microsoft.com/office/powerpoint/2010/main" val="176298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76200"/>
            <a:ext cx="9980682" cy="1096962"/>
          </a:xfrm>
        </p:spPr>
        <p:txBody>
          <a:bodyPr anchor="b">
            <a:normAutofit/>
          </a:bodyPr>
          <a:lstStyle/>
          <a:p>
            <a:r>
              <a:rPr lang="en-US" dirty="0"/>
              <a:t>Our Research Questions</a:t>
            </a:r>
          </a:p>
        </p:txBody>
      </p:sp>
      <p:sp>
        <p:nvSpPr>
          <p:cNvPr id="4" name="Text Placeholder 3"/>
          <p:cNvSpPr>
            <a:spLocks noGrp="1"/>
          </p:cNvSpPr>
          <p:nvPr>
            <p:ph type="body" sz="half" idx="2"/>
          </p:nvPr>
        </p:nvSpPr>
        <p:spPr>
          <a:xfrm>
            <a:off x="1104900" y="1600200"/>
            <a:ext cx="3396996" cy="4572000"/>
          </a:xfrm>
        </p:spPr>
        <p:txBody>
          <a:bodyPr vert="horz" lIns="0" tIns="45720" rIns="0" bIns="45720" rtlCol="0">
            <a:normAutofit/>
          </a:bodyPr>
          <a:lstStyle/>
          <a:p>
            <a:pPr marL="285750" indent="-285750">
              <a:buFont typeface="Arial" panose="020B0604020202020204" pitchFamily="34" charset="0"/>
              <a:buChar char="•"/>
            </a:pPr>
            <a:r>
              <a:rPr lang="en-US" dirty="0"/>
              <a:t>Machine Learning to predict Credit Card Fraud?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 Learning and Big Data technologies in SMART buildings?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 Learning to predict repeat criminal offenders?</a:t>
            </a:r>
          </a:p>
          <a:p>
            <a:pPr marL="285750" indent="-285750">
              <a:buFont typeface="Arial" panose="020B0604020202020204" pitchFamily="34" charset="0"/>
              <a:buChar char="•"/>
            </a:pPr>
            <a:endParaRPr lang="en-US" cap="all" dirty="0"/>
          </a:p>
        </p:txBody>
      </p:sp>
      <p:pic>
        <p:nvPicPr>
          <p:cNvPr id="5" name="Picture Placeholder 4"/>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l="3055" r="3057" b="2"/>
          <a:stretch/>
        </p:blipFill>
        <p:spPr>
          <a:xfrm>
            <a:off x="4654671" y="1600199"/>
            <a:ext cx="6430912" cy="4572001"/>
          </a:xfrm>
          <a:noFill/>
        </p:spPr>
      </p:pic>
    </p:spTree>
    <p:extLst>
      <p:ext uri="{BB962C8B-B14F-4D97-AF65-F5344CB8AC3E}">
        <p14:creationId xmlns:p14="http://schemas.microsoft.com/office/powerpoint/2010/main" val="309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normAutofit/>
          </a:bodyPr>
          <a:lstStyle/>
          <a:p>
            <a:r>
              <a:rPr lang="en-US" sz="2800" dirty="0"/>
              <a:t>How Can Machine Learning predict/prevent credit card fraud?</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the Research</a:t>
            </a:r>
          </a:p>
        </p:txBody>
      </p:sp>
      <p:sp>
        <p:nvSpPr>
          <p:cNvPr id="4" name="Text Placeholder 3"/>
          <p:cNvSpPr>
            <a:spLocks noGrp="1"/>
          </p:cNvSpPr>
          <p:nvPr>
            <p:ph type="body" sz="half" idx="2"/>
          </p:nvPr>
        </p:nvSpPr>
        <p:spPr>
          <a:xfrm>
            <a:off x="1104899" y="1600200"/>
            <a:ext cx="4795569" cy="4572000"/>
          </a:xfrm>
        </p:spPr>
        <p:txBody>
          <a:bodyPr>
            <a:normAutofit lnSpcReduction="10000"/>
          </a:bodyPr>
          <a:lstStyle/>
          <a:p>
            <a:pPr marL="360000" indent="-285750">
              <a:lnSpc>
                <a:spcPct val="107000"/>
              </a:lnSpc>
              <a:spcBef>
                <a:spcPts val="0"/>
              </a:spcBef>
              <a:spcAft>
                <a:spcPts val="800"/>
              </a:spcAft>
              <a:buFont typeface="Arial" panose="020B0604020202020204" pitchFamily="34" charset="0"/>
              <a:buChar char="•"/>
            </a:pPr>
            <a:r>
              <a:rPr lang="en-IE" sz="1600" dirty="0">
                <a:solidFill>
                  <a:srgbClr val="000000"/>
                </a:solidFill>
                <a:effectLst/>
                <a:ea typeface="Calibri" panose="020F0502020204030204" pitchFamily="34" charset="0"/>
                <a:cs typeface="Calibri" panose="020F0502020204030204" pitchFamily="34" charset="0"/>
              </a:rPr>
              <a:t>Europe</a:t>
            </a:r>
            <a:r>
              <a:rPr lang="en-IE" sz="1600" dirty="0">
                <a:solidFill>
                  <a:srgbClr val="333333"/>
                </a:solidFill>
                <a:effectLst/>
                <a:ea typeface="Calibri" panose="020F0502020204030204" pitchFamily="34" charset="0"/>
                <a:cs typeface="Calibri" panose="020F0502020204030204" pitchFamily="34" charset="0"/>
              </a:rPr>
              <a:t> saw 17 credit cards with fraud on every 1,000 issued in 2013. By 2016, this had increased to 47 per 1,000</a:t>
            </a:r>
            <a:r>
              <a:rPr lang="en-IE" sz="1600" dirty="0">
                <a:solidFill>
                  <a:srgbClr val="333333"/>
                </a:solidFill>
                <a:ea typeface="Calibri" panose="020F0502020204030204" pitchFamily="34" charset="0"/>
                <a:cs typeface="Calibri" panose="020F0502020204030204" pitchFamily="34" charset="0"/>
              </a:rPr>
              <a:t> - </a:t>
            </a:r>
            <a:r>
              <a:rPr lang="en-IE" sz="1600" dirty="0">
                <a:solidFill>
                  <a:srgbClr val="333333"/>
                </a:solidFill>
                <a:effectLst/>
                <a:ea typeface="Calibri" panose="020F0502020204030204" pitchFamily="34" charset="0"/>
                <a:cs typeface="Calibri" panose="020F0502020204030204" pitchFamily="34" charset="0"/>
              </a:rPr>
              <a:t>an increase of 176%.</a:t>
            </a:r>
          </a:p>
          <a:p>
            <a:pPr marL="360000" indent="-285750">
              <a:lnSpc>
                <a:spcPct val="107000"/>
              </a:lnSpc>
              <a:spcBef>
                <a:spcPts val="0"/>
              </a:spcBef>
              <a:spcAft>
                <a:spcPts val="800"/>
              </a:spcAft>
              <a:buFont typeface="Arial" panose="020B0604020202020204" pitchFamily="34" charset="0"/>
              <a:buChar char="•"/>
            </a:pPr>
            <a:r>
              <a:rPr lang="en-IE" sz="1600" dirty="0">
                <a:solidFill>
                  <a:srgbClr val="333333"/>
                </a:solidFill>
                <a:effectLst/>
                <a:ea typeface="Calibri" panose="020F0502020204030204" pitchFamily="34" charset="0"/>
                <a:cs typeface="Calibri" panose="020F0502020204030204" pitchFamily="34" charset="0"/>
              </a:rPr>
              <a:t>In that year, </a:t>
            </a:r>
            <a:r>
              <a:rPr lang="en-IE" sz="1600" dirty="0">
                <a:effectLst/>
                <a:ea typeface="Calibri" panose="020F0502020204030204" pitchFamily="34" charset="0"/>
                <a:cs typeface="Times New Roman" panose="02020603050405020304" pitchFamily="18" charset="0"/>
              </a:rPr>
              <a:t>the total value of fraud for credit cards issued within the SEPA region was €1.8 billion. </a:t>
            </a:r>
          </a:p>
          <a:p>
            <a:pPr marL="360000" indent="-285750">
              <a:lnSpc>
                <a:spcPct val="107000"/>
              </a:lnSpc>
              <a:spcBef>
                <a:spcPts val="0"/>
              </a:spcBef>
              <a:spcAft>
                <a:spcPts val="800"/>
              </a:spcAft>
              <a:buFont typeface="Arial" panose="020B0604020202020204" pitchFamily="34" charset="0"/>
              <a:buChar char="•"/>
            </a:pPr>
            <a:r>
              <a:rPr lang="en-IE" sz="1600" dirty="0">
                <a:effectLst/>
                <a:ea typeface="Calibri" panose="020F0502020204030204" pitchFamily="34" charset="0"/>
                <a:cs typeface="Times New Roman" panose="02020603050405020304" pitchFamily="18" charset="0"/>
              </a:rPr>
              <a:t>Many organisations have a significant base of employees devoted to fraud investigation, but the volume of transactions requires an automated response to fraud detection.</a:t>
            </a:r>
          </a:p>
          <a:p>
            <a:pPr marL="360000" indent="-285750">
              <a:lnSpc>
                <a:spcPct val="107000"/>
              </a:lnSpc>
              <a:spcBef>
                <a:spcPts val="0"/>
              </a:spcBef>
              <a:spcAft>
                <a:spcPts val="800"/>
              </a:spcAft>
              <a:buFont typeface="Arial" panose="020B0604020202020204" pitchFamily="34" charset="0"/>
              <a:buChar char="•"/>
            </a:pPr>
            <a:r>
              <a:rPr lang="en-IE" sz="1600" dirty="0">
                <a:ea typeface="Calibri" panose="020F0502020204030204" pitchFamily="34" charset="0"/>
                <a:cs typeface="Times New Roman" panose="02020603050405020304" pitchFamily="18" charset="0"/>
              </a:rPr>
              <a:t>Financial crime is a constantly evolving threat and there are many academic networks supporting research into more efficient and accurate ML models to detect CC fraud </a:t>
            </a:r>
            <a:r>
              <a:rPr lang="en-IE" sz="1200" i="1" dirty="0">
                <a:ea typeface="Calibri" panose="020F0502020204030204" pitchFamily="34" charset="0"/>
                <a:cs typeface="Times New Roman" panose="02020603050405020304" pitchFamily="18" charset="0"/>
              </a:rPr>
              <a:t>(Example: www.researchgate.net/project/Fraud-detection-with-machine-learning)</a:t>
            </a:r>
            <a:r>
              <a:rPr lang="en-IE" sz="1600" dirty="0">
                <a:ea typeface="Calibri" panose="020F0502020204030204" pitchFamily="34" charset="0"/>
                <a:cs typeface="Times New Roman" panose="02020603050405020304" pitchFamily="18" charset="0"/>
              </a:rPr>
              <a:t>.</a:t>
            </a:r>
            <a:endParaRPr lang="en-IE" sz="1600" dirty="0">
              <a:effectLst/>
              <a:ea typeface="Calibri" panose="020F0502020204030204" pitchFamily="34" charset="0"/>
              <a:cs typeface="Times New Roman" panose="02020603050405020304" pitchFamily="18" charset="0"/>
            </a:endParaRPr>
          </a:p>
        </p:txBody>
      </p:sp>
      <p:pic>
        <p:nvPicPr>
          <p:cNvPr id="8" name="Picture Placeholder 7" descr="A person writing on a chalkboard&#10;&#10;Description automatically generated with low confidence">
            <a:extLst>
              <a:ext uri="{FF2B5EF4-FFF2-40B4-BE49-F238E27FC236}">
                <a16:creationId xmlns:a16="http://schemas.microsoft.com/office/drawing/2014/main" id="{2F19A75F-03EC-4260-A954-C2C9CAD5CD0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2447" r="22447"/>
          <a:stretch>
            <a:fillRect/>
          </a:stretch>
        </p:blipFill>
        <p:spPr>
          <a:xfrm>
            <a:off x="6096000" y="1600199"/>
            <a:ext cx="4989582" cy="4572001"/>
          </a:xfrm>
        </p:spPr>
      </p:pic>
    </p:spTree>
    <p:extLst>
      <p:ext uri="{BB962C8B-B14F-4D97-AF65-F5344CB8AC3E}">
        <p14:creationId xmlns:p14="http://schemas.microsoft.com/office/powerpoint/2010/main" val="137108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Methodology – Improving CC Fraud Detection</a:t>
            </a:r>
          </a:p>
        </p:txBody>
      </p:sp>
      <p:graphicFrame>
        <p:nvGraphicFramePr>
          <p:cNvPr id="4" name="Content Placeholder 3" descr="Stacke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702672633"/>
              </p:ext>
            </p:extLst>
          </p:nvPr>
        </p:nvGraphicFramePr>
        <p:xfrm>
          <a:off x="327805" y="1337094"/>
          <a:ext cx="11369614" cy="55209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picture containing background pattern&#10;&#10;Description automatically generated">
            <a:extLst>
              <a:ext uri="{FF2B5EF4-FFF2-40B4-BE49-F238E27FC236}">
                <a16:creationId xmlns:a16="http://schemas.microsoft.com/office/drawing/2014/main" id="{2FF4A1D5-C4A5-4536-90AA-001D22CBE37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805" y="2579298"/>
            <a:ext cx="1132936" cy="849702"/>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5F4AE496-0ADA-4D5E-ADB2-129D5115C06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95955" y="2579299"/>
            <a:ext cx="1535503" cy="849702"/>
          </a:xfrm>
          <a:prstGeom prst="rect">
            <a:avLst/>
          </a:prstGeom>
        </p:spPr>
      </p:pic>
      <p:pic>
        <p:nvPicPr>
          <p:cNvPr id="9" name="Picture 8" descr="A picture containing text, indoor, file&#10;&#10;Description automatically generated">
            <a:extLst>
              <a:ext uri="{FF2B5EF4-FFF2-40B4-BE49-F238E27FC236}">
                <a16:creationId xmlns:a16="http://schemas.microsoft.com/office/drawing/2014/main" id="{0B3B3D30-B438-484A-96C0-8225E58BA45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21195" y="1337094"/>
            <a:ext cx="1143000" cy="762000"/>
          </a:xfrm>
          <a:prstGeom prst="rect">
            <a:avLst/>
          </a:prstGeom>
        </p:spPr>
      </p:pic>
      <p:pic>
        <p:nvPicPr>
          <p:cNvPr id="11" name="Picture 10" descr="A picture containing shape&#10;&#10;Description automatically generated">
            <a:extLst>
              <a:ext uri="{FF2B5EF4-FFF2-40B4-BE49-F238E27FC236}">
                <a16:creationId xmlns:a16="http://schemas.microsoft.com/office/drawing/2014/main" id="{2021F10C-6DEA-449C-B975-DFCEB063DBE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721195" y="4059014"/>
            <a:ext cx="1143000" cy="762001"/>
          </a:xfrm>
          <a:prstGeom prst="rect">
            <a:avLst/>
          </a:prstGeom>
        </p:spPr>
      </p:pic>
    </p:spTree>
    <p:extLst>
      <p:ext uri="{BB962C8B-B14F-4D97-AF65-F5344CB8AC3E}">
        <p14:creationId xmlns:p14="http://schemas.microsoft.com/office/powerpoint/2010/main" val="1863482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784</TotalTime>
  <Words>1285</Words>
  <Application>Microsoft Office PowerPoint</Application>
  <PresentationFormat>Widescreen</PresentationFormat>
  <Paragraphs>152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Euphemia</vt:lpstr>
      <vt:lpstr>Plantagenet Cherokee</vt:lpstr>
      <vt:lpstr>Wingdings</vt:lpstr>
      <vt:lpstr>Academic Literature 16x9</vt:lpstr>
      <vt:lpstr>Scientific research + Literature </vt:lpstr>
      <vt:lpstr>Common Research Methods within Data Analytics</vt:lpstr>
      <vt:lpstr>Data Science Research Method – Archival Research</vt:lpstr>
      <vt:lpstr>Data Science Research Method – Archival Research</vt:lpstr>
      <vt:lpstr>Data Science Research Method – Archival Research</vt:lpstr>
      <vt:lpstr>Our Research Questions</vt:lpstr>
      <vt:lpstr>How Can Machine Learning predict/prevent credit card fraud?</vt:lpstr>
      <vt:lpstr>Purpose of the Research</vt:lpstr>
      <vt:lpstr>Research Methodology – Improving CC Fraud Detection</vt:lpstr>
      <vt:lpstr>Research Methodology – Improving CC Fraud Detection</vt:lpstr>
      <vt:lpstr>Further Research Considerations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Ciaran Finnegan</dc:creator>
  <cp:lastModifiedBy>Ciaran Finnegan</cp:lastModifiedBy>
  <cp:revision>76</cp:revision>
  <dcterms:created xsi:type="dcterms:W3CDTF">2022-02-05T16:09:44Z</dcterms:created>
  <dcterms:modified xsi:type="dcterms:W3CDTF">2022-02-16T21:40:13Z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