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45"/>
    <p:restoredTop sz="96327"/>
  </p:normalViewPr>
  <p:slideViewPr>
    <p:cSldViewPr snapToGrid="0" snapToObjects="1">
      <p:cViewPr varScale="1">
        <p:scale>
          <a:sx n="102" d="100"/>
          <a:sy n="102" d="100"/>
        </p:scale>
        <p:origin x="216" y="2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5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746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9319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04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6292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907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882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8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6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3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9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4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5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0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3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21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50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057D5-28C1-9540-86B9-D0B0B24782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Opening a Gym in Massachusetts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DF278-CC67-5944-9623-EB99C2D729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By: Jack Daoud</a:t>
            </a:r>
          </a:p>
          <a:p>
            <a:endParaRPr lang="en-US" dirty="0"/>
          </a:p>
          <a:p>
            <a:r>
              <a:rPr lang="en-US" dirty="0"/>
              <a:t>IBM Applied Data Science Capstone</a:t>
            </a:r>
          </a:p>
        </p:txBody>
      </p:sp>
    </p:spTree>
    <p:extLst>
      <p:ext uri="{BB962C8B-B14F-4D97-AF65-F5344CB8AC3E}">
        <p14:creationId xmlns:p14="http://schemas.microsoft.com/office/powerpoint/2010/main" val="3995317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78EA6-0612-F848-91FC-FF1E3ADD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7E0AB-563D-E949-BE8C-C1FA1376E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chronic conditions contribute to 56% of all mortality in Massachusetts and over 53% of all health care expenditures ($30.9 billion a year).</a:t>
            </a:r>
            <a:r>
              <a:rPr lang="en-US" baseline="30000" dirty="0"/>
              <a:t>2</a:t>
            </a:r>
          </a:p>
          <a:p>
            <a:r>
              <a:rPr lang="en-US" dirty="0"/>
              <a:t>Some of these conditions are manageable when an individual commits to a healthy regime, which of course involves physical activity. This is based off the fact that physical </a:t>
            </a:r>
            <a:r>
              <a:rPr lang="en-US" i="1" dirty="0"/>
              <a:t>inactivity</a:t>
            </a:r>
            <a:r>
              <a:rPr lang="en-US" dirty="0"/>
              <a:t> is a risk factor for cardiovascular disease, type 2 diabetes, cancer of the colon and breast, obesity, hypertension, bone and joint diseases, and depression.</a:t>
            </a:r>
            <a:r>
              <a:rPr lang="en-US" baseline="300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3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0A38D-02D6-034C-AC38-3BC1C4BF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59D39D-0607-DA47-B1F2-822C2C8CA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922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reasonable solution would be for social entrepreneurs to open health clubs in potential markets (growing neighborhoods within Massachusetts). Growing neighborhoods are preferred so that the entrepreneurs could achieve a successful business outcome, i.e. make a profit.</a:t>
            </a:r>
          </a:p>
          <a:p>
            <a:r>
              <a:rPr lang="en-US" dirty="0"/>
              <a:t>To predict market growth, housing price data will be used as a proxy. This assumes that as the demand for housing increases in a certain neighborhood, then the population of that neighborhood is increasing. Therefore, average home price growth will be used as a primary indicator of potential markets.</a:t>
            </a:r>
          </a:p>
          <a:p>
            <a:r>
              <a:rPr lang="en-US" dirty="0"/>
              <a:t>Another important factor to consider when opening a business is competition. There are many big franchise gyms that currently exist within Massachusetts, and so when considering a location for a new health club, it would be wise to not set up shop beside a big player. Venue data from Foursquare will be used to help identify competition heavy locations that should be avoided.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3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1415-09D9-2F49-9AF7-0B66F3909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Locations within MA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8FB2B2D4-D910-8D45-A239-1D1120A3A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383" y="1470211"/>
            <a:ext cx="8574769" cy="512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9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53F4-2AF4-0C43-93F2-4E17D7AB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Growth Locations in 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0F2B2-BAC0-7C4F-9283-02895C357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28802"/>
            <a:ext cx="8915400" cy="3777622"/>
          </a:xfrm>
        </p:spPr>
        <p:txBody>
          <a:bodyPr/>
          <a:lstStyle/>
          <a:p>
            <a:r>
              <a:rPr lang="en-US" dirty="0"/>
              <a:t>High growth is defined as having experienced growth rates in the 90th percentile the past 5 years (2016-2021). This is demarcated by the red line.</a:t>
            </a:r>
          </a:p>
        </p:txBody>
      </p:sp>
      <p:pic>
        <p:nvPicPr>
          <p:cNvPr id="1026" name="Picture 2" descr="bar plot growth rate">
            <a:extLst>
              <a:ext uri="{FF2B5EF4-FFF2-40B4-BE49-F238E27FC236}">
                <a16:creationId xmlns:a16="http://schemas.microsoft.com/office/drawing/2014/main" id="{05C12781-7E2A-7046-AFE2-464A872CA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859" y="2870499"/>
            <a:ext cx="9968753" cy="398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63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53F4-2AF4-0C43-93F2-4E17D7AB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Growth Locations in MA</a:t>
            </a:r>
          </a:p>
        </p:txBody>
      </p:sp>
      <p:pic>
        <p:nvPicPr>
          <p:cNvPr id="2050" name="Picture 2" descr="potential locations">
            <a:extLst>
              <a:ext uri="{FF2B5EF4-FFF2-40B4-BE49-F238E27FC236}">
                <a16:creationId xmlns:a16="http://schemas.microsoft.com/office/drawing/2014/main" id="{98FEFB80-2B71-8E4A-B03C-EAE0CA235D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564340"/>
            <a:ext cx="8324229" cy="500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57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57241-6081-0440-9064-66E0DD35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Heavy Locations</a:t>
            </a:r>
          </a:p>
        </p:txBody>
      </p:sp>
      <p:pic>
        <p:nvPicPr>
          <p:cNvPr id="3074" name="Picture 2" descr="potential_competitors">
            <a:extLst>
              <a:ext uri="{FF2B5EF4-FFF2-40B4-BE49-F238E27FC236}">
                <a16:creationId xmlns:a16="http://schemas.microsoft.com/office/drawing/2014/main" id="{E78C0985-4291-4841-AEF1-1BDFB1738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4" y="1541928"/>
            <a:ext cx="7949569" cy="476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285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8AE2-D532-7C43-BF1B-000CF275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Clustered Neighborhoods</a:t>
            </a:r>
          </a:p>
        </p:txBody>
      </p:sp>
      <p:pic>
        <p:nvPicPr>
          <p:cNvPr id="4098" name="Picture 2" descr="clustered neighborhoods">
            <a:extLst>
              <a:ext uri="{FF2B5EF4-FFF2-40B4-BE49-F238E27FC236}">
                <a16:creationId xmlns:a16="http://schemas.microsoft.com/office/drawing/2014/main" id="{A8D27A65-E3F0-CC4F-A00C-CFFD474E6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416715"/>
            <a:ext cx="8407400" cy="509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551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3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E9AD5AC9-722D-B444-B3D3-B4E244B040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544" b="-2"/>
          <a:stretch/>
        </p:blipFill>
        <p:spPr>
          <a:xfrm>
            <a:off x="1" y="10"/>
            <a:ext cx="7574440" cy="6857990"/>
          </a:xfrm>
          <a:prstGeom prst="rect">
            <a:avLst/>
          </a:prstGeom>
        </p:spPr>
      </p:pic>
      <p:sp>
        <p:nvSpPr>
          <p:cNvPr id="51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E21E9-1BFC-BC4C-817C-5419DD44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EFFFF"/>
                </a:solidFill>
              </a:rPr>
              <a:t>Optimal Neighborhood for a Gym</a:t>
            </a:r>
          </a:p>
        </p:txBody>
      </p:sp>
      <p:sp>
        <p:nvSpPr>
          <p:cNvPr id="39" name="Content Placeholder 6">
            <a:extLst>
              <a:ext uri="{FF2B5EF4-FFF2-40B4-BE49-F238E27FC236}">
                <a16:creationId xmlns:a16="http://schemas.microsoft.com/office/drawing/2014/main" id="{90A26BEB-C162-BE45-9509-205ECC080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770" y="2017668"/>
            <a:ext cx="3750205" cy="3857816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Lowell is a neighborhood that is experiencing high growth the past 5 years in comparison to the rest of Massachusetts. It also has potentially limited competition at this point.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75466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{1E7B8BFE-B9A1-144E-BD45-4FAE2A789768}tf10001069</Template>
  <TotalTime>11</TotalTime>
  <Words>357</Words>
  <Application>Microsoft Macintosh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Opening a Gym in Massachusetts</vt:lpstr>
      <vt:lpstr>The Problem</vt:lpstr>
      <vt:lpstr>The Solution</vt:lpstr>
      <vt:lpstr>Locations within MA</vt:lpstr>
      <vt:lpstr>High Growth Locations in MA</vt:lpstr>
      <vt:lpstr>High Growth Locations in MA</vt:lpstr>
      <vt:lpstr>Competition Heavy Locations</vt:lpstr>
      <vt:lpstr>Clustered Neighborhoods</vt:lpstr>
      <vt:lpstr>Optimal Neighborhood for a Gym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a Gym in Massachusetts</dc:title>
  <dc:creator>Jack Daoud</dc:creator>
  <cp:lastModifiedBy>Jack Daoud</cp:lastModifiedBy>
  <cp:revision>2</cp:revision>
  <dcterms:created xsi:type="dcterms:W3CDTF">2021-07-19T03:26:13Z</dcterms:created>
  <dcterms:modified xsi:type="dcterms:W3CDTF">2021-07-19T03:38:03Z</dcterms:modified>
</cp:coreProperties>
</file>