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324" r:id="rId5"/>
    <p:sldId id="327" r:id="rId6"/>
    <p:sldId id="747" r:id="rId7"/>
    <p:sldId id="325" r:id="rId8"/>
    <p:sldId id="328" r:id="rId9"/>
    <p:sldId id="752" r:id="rId10"/>
    <p:sldId id="750" r:id="rId11"/>
    <p:sldId id="330" r:id="rId12"/>
    <p:sldId id="332" r:id="rId13"/>
    <p:sldId id="331" r:id="rId14"/>
    <p:sldId id="333" r:id="rId15"/>
    <p:sldId id="749" r:id="rId16"/>
    <p:sldId id="748" r:id="rId17"/>
    <p:sldId id="75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Default Section" id="{1CAF8D46-DDF9-46D4-BFD9-CE56C75CFEF9}">
          <p14:sldIdLst>
            <p14:sldId id="324"/>
            <p14:sldId id="327"/>
            <p14:sldId id="747"/>
            <p14:sldId id="325"/>
            <p14:sldId id="328"/>
            <p14:sldId id="752"/>
            <p14:sldId id="750"/>
            <p14:sldId id="330"/>
            <p14:sldId id="332"/>
            <p14:sldId id="331"/>
            <p14:sldId id="333"/>
          </p14:sldIdLst>
        </p14:section>
        <p14:section name="Appendix" id="{F65C6B47-9204-418F-A585-F21DBF5FEC58}">
          <p14:sldIdLst>
            <p14:sldId id="749"/>
            <p14:sldId id="748"/>
            <p14:sldId id="753"/>
          </p14:sldIdLst>
        </p14:section>
      </p14:sectionLst>
    </p:ext>
    <p:ext uri="{EFAFB233-063F-42B5-8137-9DF3F51BA10A}">
      <p15:sldGuideLst xmlns:p15="http://schemas.microsoft.com/office/powerpoint/2012/main">
        <p15:guide id="1" orient="horz" pos="2256" userDrawn="1">
          <p15:clr>
            <a:srgbClr val="A4A3A4"/>
          </p15:clr>
        </p15:guide>
        <p15:guide id="2" pos="45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ina Novello Moreira" initials="CM" lastIdx="1" clrIdx="0">
    <p:extLst>
      <p:ext uri="{19B8F6BF-5375-455C-9EA6-DF929625EA0E}">
        <p15:presenceInfo xmlns:p15="http://schemas.microsoft.com/office/powerpoint/2012/main" userId="S::cnovellomoreira2019@student.hult.edu::6604a569-7057-4f84-aa55-d6136c9cbd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0849"/>
    <a:srgbClr val="70706F"/>
    <a:srgbClr val="007B7E"/>
    <a:srgbClr val="FF362D"/>
    <a:srgbClr val="232725"/>
    <a:srgbClr val="FFDFAA"/>
    <a:srgbClr val="FD6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E0A6C-EAA5-3E8B-70FF-41ACA7541DD1}" v="112" dt="2021-04-04T17:02:35.495"/>
    <p1510:client id="{B3BCE419-E3F5-424D-BD6B-A5404D713D7C}" v="2516" dt="2021-04-03T23:22:18.118"/>
    <p1510:client id="{BA119EEE-C912-C3EA-F8DB-A8E840B444C6}" v="2" dt="2021-04-03T21:45:52.243"/>
    <p1510:client id="{C0B3E912-E7AD-4FF4-AE27-0EB93C544FF7}" v="2066" dt="2021-04-03T23:26:51.34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4"/>
    <p:restoredTop sz="94659"/>
  </p:normalViewPr>
  <p:slideViewPr>
    <p:cSldViewPr snapToGrid="0" snapToObjects="1">
      <p:cViewPr varScale="1">
        <p:scale>
          <a:sx n="43" d="100"/>
          <a:sy n="43" d="100"/>
        </p:scale>
        <p:origin x="336" y="256"/>
      </p:cViewPr>
      <p:guideLst>
        <p:guide orient="horz" pos="2256"/>
        <p:guide pos="45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$ 44,000 is the average total profit per week obtained with the sales of the 5 products</a:t>
            </a:r>
          </a:p>
        </p:txBody>
      </p:sp>
    </p:spTree>
    <p:extLst>
      <p:ext uri="{BB962C8B-B14F-4D97-AF65-F5344CB8AC3E}">
        <p14:creationId xmlns:p14="http://schemas.microsoft.com/office/powerpoint/2010/main" val="243065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a:t>Only </a:t>
            </a:r>
            <a:r>
              <a:rPr lang="pt-BR" err="1"/>
              <a:t>one</a:t>
            </a:r>
            <a:r>
              <a:rPr lang="pt-BR"/>
              <a:t> </a:t>
            </a:r>
            <a:r>
              <a:rPr lang="pt-BR" err="1"/>
              <a:t>product</a:t>
            </a:r>
            <a:r>
              <a:rPr lang="pt-BR"/>
              <a:t> </a:t>
            </a:r>
            <a:r>
              <a:rPr lang="pt-BR" err="1"/>
              <a:t>can</a:t>
            </a:r>
            <a:r>
              <a:rPr lang="pt-BR"/>
              <a:t> use </a:t>
            </a:r>
            <a:r>
              <a:rPr lang="pt-BR" err="1"/>
              <a:t>each</a:t>
            </a:r>
            <a:r>
              <a:rPr lang="pt-BR"/>
              <a:t> marketing tool </a:t>
            </a:r>
            <a:r>
              <a:rPr lang="pt-BR" err="1"/>
              <a:t>at</a:t>
            </a:r>
            <a:r>
              <a:rPr lang="pt-BR"/>
              <a:t> a time.</a:t>
            </a:r>
            <a:endParaRPr lang="en-US"/>
          </a:p>
        </p:txBody>
      </p:sp>
    </p:spTree>
    <p:extLst>
      <p:ext uri="{BB962C8B-B14F-4D97-AF65-F5344CB8AC3E}">
        <p14:creationId xmlns:p14="http://schemas.microsoft.com/office/powerpoint/2010/main" val="216285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772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93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t>$ 44,035 is the original average total profit per week obtained with the sales of the 5 products. </a:t>
            </a:r>
          </a:p>
          <a:p>
            <a:pPr marL="0" marR="0" lvl="0" indent="0" defTabSz="457200" eaLnBrk="1" fontAlgn="auto" latinLnBrk="0" hangingPunct="1">
              <a:lnSpc>
                <a:spcPct val="117999"/>
              </a:lnSpc>
              <a:spcBef>
                <a:spcPts val="0"/>
              </a:spcBef>
              <a:spcAft>
                <a:spcPts val="0"/>
              </a:spcAft>
              <a:buClrTx/>
              <a:buSzTx/>
              <a:buFontTx/>
              <a:buNone/>
              <a:tabLst/>
              <a:defRPr/>
            </a:pPr>
            <a:r>
              <a:rPr lang="en-US"/>
              <a:t>$ 135,018 is the optimized average total profit per week obtained with the sales of the 5 products considering the price changes and use of marketing tools.</a:t>
            </a:r>
          </a:p>
          <a:p>
            <a:pPr marL="0" marR="0" lvl="0" indent="0" defTabSz="457200" eaLnBrk="1" fontAlgn="auto" latinLnBrk="0" hangingPunct="1">
              <a:lnSpc>
                <a:spcPct val="117999"/>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91544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a:t>The </a:t>
            </a:r>
            <a:r>
              <a:rPr lang="pt-BR" err="1"/>
              <a:t>prices</a:t>
            </a:r>
            <a:r>
              <a:rPr lang="pt-BR"/>
              <a:t> </a:t>
            </a:r>
            <a:r>
              <a:rPr lang="pt-BR" err="1"/>
              <a:t>shown</a:t>
            </a:r>
            <a:r>
              <a:rPr lang="pt-BR"/>
              <a:t> </a:t>
            </a:r>
            <a:r>
              <a:rPr lang="pt-BR" err="1"/>
              <a:t>here</a:t>
            </a:r>
            <a:r>
              <a:rPr lang="pt-BR"/>
              <a:t> </a:t>
            </a:r>
            <a:r>
              <a:rPr lang="pt-BR" err="1"/>
              <a:t>represent</a:t>
            </a:r>
            <a:r>
              <a:rPr lang="pt-BR"/>
              <a:t> </a:t>
            </a:r>
            <a:r>
              <a:rPr lang="pt-BR" err="1"/>
              <a:t>the</a:t>
            </a:r>
            <a:r>
              <a:rPr lang="pt-BR"/>
              <a:t> ideal </a:t>
            </a:r>
            <a:r>
              <a:rPr lang="pt-BR" err="1"/>
              <a:t>prices</a:t>
            </a:r>
            <a:r>
              <a:rPr lang="pt-BR"/>
              <a:t> per </a:t>
            </a:r>
            <a:r>
              <a:rPr lang="pt-BR" err="1"/>
              <a:t>unit</a:t>
            </a:r>
            <a:r>
              <a:rPr lang="pt-BR"/>
              <a:t> (</a:t>
            </a:r>
            <a:r>
              <a:rPr lang="pt-BR" err="1"/>
              <a:t>not</a:t>
            </a:r>
            <a:r>
              <a:rPr lang="pt-BR"/>
              <a:t> </a:t>
            </a:r>
            <a:r>
              <a:rPr lang="pt-BR" err="1"/>
              <a:t>prices</a:t>
            </a:r>
            <a:r>
              <a:rPr lang="pt-BR"/>
              <a:t> per </a:t>
            </a:r>
            <a:r>
              <a:rPr lang="pt-BR" err="1"/>
              <a:t>ounce</a:t>
            </a:r>
            <a:r>
              <a:rPr lang="pt-BR"/>
              <a:t>). The </a:t>
            </a:r>
            <a:r>
              <a:rPr lang="pt-BR" err="1"/>
              <a:t>arrows</a:t>
            </a:r>
            <a:r>
              <a:rPr lang="pt-BR"/>
              <a:t> </a:t>
            </a:r>
            <a:r>
              <a:rPr lang="pt-BR" err="1"/>
              <a:t>indicate</a:t>
            </a:r>
            <a:r>
              <a:rPr lang="pt-BR"/>
              <a:t> </a:t>
            </a:r>
            <a:r>
              <a:rPr lang="pt-BR" err="1"/>
              <a:t>whether</a:t>
            </a:r>
            <a:r>
              <a:rPr lang="pt-BR"/>
              <a:t> </a:t>
            </a:r>
            <a:r>
              <a:rPr lang="pt-BR" err="1"/>
              <a:t>the</a:t>
            </a:r>
            <a:r>
              <a:rPr lang="pt-BR"/>
              <a:t> </a:t>
            </a:r>
            <a:r>
              <a:rPr lang="pt-BR" err="1"/>
              <a:t>prices</a:t>
            </a:r>
            <a:r>
              <a:rPr lang="pt-BR"/>
              <a:t> </a:t>
            </a:r>
            <a:r>
              <a:rPr lang="pt-BR" err="1"/>
              <a:t>increased</a:t>
            </a:r>
            <a:r>
              <a:rPr lang="pt-BR"/>
              <a:t> </a:t>
            </a:r>
            <a:r>
              <a:rPr lang="pt-BR" err="1"/>
              <a:t>or</a:t>
            </a:r>
            <a:r>
              <a:rPr lang="pt-BR"/>
              <a:t> </a:t>
            </a:r>
            <a:r>
              <a:rPr lang="pt-BR" err="1"/>
              <a:t>decreased</a:t>
            </a:r>
            <a:r>
              <a:rPr lang="pt-BR"/>
              <a:t> in </a:t>
            </a:r>
            <a:r>
              <a:rPr lang="pt-BR" err="1"/>
              <a:t>comparison</a:t>
            </a:r>
            <a:r>
              <a:rPr lang="pt-BR"/>
              <a:t> </a:t>
            </a:r>
            <a:r>
              <a:rPr lang="pt-BR" err="1"/>
              <a:t>to</a:t>
            </a:r>
            <a:r>
              <a:rPr lang="pt-BR"/>
              <a:t> </a:t>
            </a:r>
            <a:r>
              <a:rPr lang="pt-BR" err="1"/>
              <a:t>the</a:t>
            </a:r>
            <a:r>
              <a:rPr lang="pt-BR"/>
              <a:t> original </a:t>
            </a:r>
            <a:r>
              <a:rPr lang="pt-BR" err="1"/>
              <a:t>historical</a:t>
            </a:r>
            <a:r>
              <a:rPr lang="pt-BR"/>
              <a:t> </a:t>
            </a:r>
            <a:r>
              <a:rPr lang="pt-BR" err="1"/>
              <a:t>averages</a:t>
            </a:r>
            <a:r>
              <a:rPr lang="pt-BR"/>
              <a:t>. </a:t>
            </a:r>
          </a:p>
          <a:p>
            <a:endParaRPr lang="pt-BR"/>
          </a:p>
          <a:p>
            <a:r>
              <a:rPr lang="pt-BR" err="1"/>
              <a:t>We</a:t>
            </a:r>
            <a:r>
              <a:rPr lang="pt-BR"/>
              <a:t> are </a:t>
            </a:r>
            <a:r>
              <a:rPr lang="pt-BR" err="1"/>
              <a:t>aware</a:t>
            </a:r>
            <a:r>
              <a:rPr lang="pt-BR"/>
              <a:t> </a:t>
            </a:r>
            <a:r>
              <a:rPr lang="pt-BR" err="1"/>
              <a:t>that</a:t>
            </a:r>
            <a:r>
              <a:rPr lang="pt-BR"/>
              <a:t> </a:t>
            </a:r>
            <a:r>
              <a:rPr lang="pt-BR" err="1"/>
              <a:t>the</a:t>
            </a:r>
            <a:r>
              <a:rPr lang="pt-BR"/>
              <a:t> </a:t>
            </a:r>
            <a:r>
              <a:rPr lang="pt-BR" err="1"/>
              <a:t>grocery</a:t>
            </a:r>
            <a:r>
              <a:rPr lang="pt-BR"/>
              <a:t> store </a:t>
            </a:r>
            <a:r>
              <a:rPr lang="pt-BR" err="1"/>
              <a:t>can´t</a:t>
            </a:r>
            <a:r>
              <a:rPr lang="pt-BR"/>
              <a:t> use </a:t>
            </a:r>
            <a:r>
              <a:rPr lang="pt-BR" err="1"/>
              <a:t>the</a:t>
            </a:r>
            <a:r>
              <a:rPr lang="pt-BR"/>
              <a:t> marketing tools </a:t>
            </a:r>
            <a:r>
              <a:rPr lang="pt-BR" err="1"/>
              <a:t>with</a:t>
            </a:r>
            <a:r>
              <a:rPr lang="pt-BR"/>
              <a:t> </a:t>
            </a:r>
            <a:r>
              <a:rPr lang="pt-BR" err="1"/>
              <a:t>the</a:t>
            </a:r>
            <a:r>
              <a:rPr lang="pt-BR"/>
              <a:t> </a:t>
            </a:r>
            <a:r>
              <a:rPr lang="pt-BR" err="1"/>
              <a:t>same</a:t>
            </a:r>
            <a:r>
              <a:rPr lang="pt-BR"/>
              <a:t> </a:t>
            </a:r>
            <a:r>
              <a:rPr lang="pt-BR" err="1"/>
              <a:t>product</a:t>
            </a:r>
            <a:r>
              <a:rPr lang="pt-BR"/>
              <a:t> </a:t>
            </a:r>
            <a:r>
              <a:rPr lang="pt-BR" err="1"/>
              <a:t>every</a:t>
            </a:r>
            <a:r>
              <a:rPr lang="pt-BR"/>
              <a:t> </a:t>
            </a:r>
            <a:r>
              <a:rPr lang="pt-BR" err="1"/>
              <a:t>week</a:t>
            </a:r>
            <a:r>
              <a:rPr lang="pt-BR"/>
              <a:t>, </a:t>
            </a:r>
            <a:r>
              <a:rPr lang="pt-BR" err="1"/>
              <a:t>but</a:t>
            </a:r>
            <a:r>
              <a:rPr lang="pt-BR"/>
              <a:t> </a:t>
            </a:r>
            <a:r>
              <a:rPr lang="pt-BR" err="1"/>
              <a:t>the</a:t>
            </a:r>
            <a:r>
              <a:rPr lang="pt-BR"/>
              <a:t> </a:t>
            </a:r>
            <a:r>
              <a:rPr lang="pt-BR" err="1"/>
              <a:t>combination</a:t>
            </a:r>
            <a:r>
              <a:rPr lang="pt-BR"/>
              <a:t> </a:t>
            </a:r>
            <a:r>
              <a:rPr lang="pt-BR" err="1"/>
              <a:t>presented</a:t>
            </a:r>
            <a:r>
              <a:rPr lang="pt-BR"/>
              <a:t> </a:t>
            </a:r>
            <a:r>
              <a:rPr lang="pt-BR" err="1"/>
              <a:t>here</a:t>
            </a:r>
            <a:r>
              <a:rPr lang="pt-BR"/>
              <a:t> </a:t>
            </a:r>
            <a:r>
              <a:rPr lang="pt-BR" err="1"/>
              <a:t>is</a:t>
            </a:r>
            <a:r>
              <a:rPr lang="pt-BR"/>
              <a:t> </a:t>
            </a:r>
            <a:r>
              <a:rPr lang="pt-BR" err="1"/>
              <a:t>the</a:t>
            </a:r>
            <a:r>
              <a:rPr lang="pt-BR"/>
              <a:t> </a:t>
            </a:r>
            <a:r>
              <a:rPr lang="pt-BR" err="1"/>
              <a:t>one</a:t>
            </a:r>
            <a:r>
              <a:rPr lang="pt-BR"/>
              <a:t> </a:t>
            </a:r>
            <a:r>
              <a:rPr lang="pt-BR" err="1"/>
              <a:t>that</a:t>
            </a:r>
            <a:r>
              <a:rPr lang="pt-BR"/>
              <a:t> </a:t>
            </a:r>
            <a:r>
              <a:rPr lang="pt-BR" err="1"/>
              <a:t>generates</a:t>
            </a:r>
            <a:r>
              <a:rPr lang="pt-BR"/>
              <a:t> </a:t>
            </a:r>
            <a:r>
              <a:rPr lang="pt-BR" err="1"/>
              <a:t>the</a:t>
            </a:r>
            <a:r>
              <a:rPr lang="pt-BR"/>
              <a:t> </a:t>
            </a:r>
            <a:r>
              <a:rPr lang="pt-BR" err="1"/>
              <a:t>highest</a:t>
            </a:r>
            <a:r>
              <a:rPr lang="pt-BR"/>
              <a:t> </a:t>
            </a:r>
            <a:r>
              <a:rPr lang="pt-BR" err="1"/>
              <a:t>amount</a:t>
            </a:r>
            <a:r>
              <a:rPr lang="pt-BR"/>
              <a:t> </a:t>
            </a:r>
            <a:r>
              <a:rPr lang="pt-BR" err="1"/>
              <a:t>of</a:t>
            </a:r>
            <a:r>
              <a:rPr lang="pt-BR"/>
              <a:t> </a:t>
            </a:r>
            <a:r>
              <a:rPr lang="pt-BR" err="1"/>
              <a:t>profits</a:t>
            </a:r>
            <a:r>
              <a:rPr lang="pt-BR"/>
              <a:t>.</a:t>
            </a:r>
            <a:endParaRPr lang="en-US"/>
          </a:p>
        </p:txBody>
      </p:sp>
    </p:spTree>
    <p:extLst>
      <p:ext uri="{BB962C8B-B14F-4D97-AF65-F5344CB8AC3E}">
        <p14:creationId xmlns:p14="http://schemas.microsoft.com/office/powerpoint/2010/main" val="216081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957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400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01_blank">
    <p:spTree>
      <p:nvGrpSpPr>
        <p:cNvPr id="1" name=""/>
        <p:cNvGrpSpPr/>
        <p:nvPr/>
      </p:nvGrpSpPr>
      <p:grpSpPr>
        <a:xfrm>
          <a:off x="0" y="0"/>
          <a:ext cx="0" cy="0"/>
          <a:chOff x="0" y="0"/>
          <a:chExt cx="0" cy="0"/>
        </a:xfrm>
      </p:grpSpPr>
      <p:sp>
        <p:nvSpPr>
          <p:cNvPr id="1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1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16FA72F0-A50F-FB49-82A4-13F1D062ABDA}"/>
              </a:ext>
            </a:extLst>
          </p:cNvPr>
          <p:cNvSpPr>
            <a:spLocks noGrp="1"/>
          </p:cNvSpPr>
          <p:nvPr>
            <p:ph type="pic" sz="quarter" idx="10" hasCustomPrompt="1"/>
          </p:nvPr>
        </p:nvSpPr>
        <p:spPr>
          <a:xfrm>
            <a:off x="1175358"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5" name="Рисунок 2">
            <a:extLst>
              <a:ext uri="{FF2B5EF4-FFF2-40B4-BE49-F238E27FC236}">
                <a16:creationId xmlns:a16="http://schemas.microsoft.com/office/drawing/2014/main" id="{C9E38CF5-FC6D-CA43-80F8-84663F78A9EC}"/>
              </a:ext>
            </a:extLst>
          </p:cNvPr>
          <p:cNvSpPr>
            <a:spLocks noGrp="1"/>
          </p:cNvSpPr>
          <p:nvPr>
            <p:ph type="pic" sz="quarter" idx="11" hasCustomPrompt="1"/>
          </p:nvPr>
        </p:nvSpPr>
        <p:spPr>
          <a:xfrm>
            <a:off x="4411853"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6" name="Рисунок 2">
            <a:extLst>
              <a:ext uri="{FF2B5EF4-FFF2-40B4-BE49-F238E27FC236}">
                <a16:creationId xmlns:a16="http://schemas.microsoft.com/office/drawing/2014/main" id="{CD57A785-D618-9244-B863-E39FFD745ECC}"/>
              </a:ext>
            </a:extLst>
          </p:cNvPr>
          <p:cNvSpPr>
            <a:spLocks noGrp="1"/>
          </p:cNvSpPr>
          <p:nvPr>
            <p:ph type="pic" sz="quarter" idx="12" hasCustomPrompt="1"/>
          </p:nvPr>
        </p:nvSpPr>
        <p:spPr>
          <a:xfrm>
            <a:off x="7648348"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7" name="Рисунок 2">
            <a:extLst>
              <a:ext uri="{FF2B5EF4-FFF2-40B4-BE49-F238E27FC236}">
                <a16:creationId xmlns:a16="http://schemas.microsoft.com/office/drawing/2014/main" id="{12150E46-F678-0540-B35B-037C03B15CF6}"/>
              </a:ext>
            </a:extLst>
          </p:cNvPr>
          <p:cNvSpPr>
            <a:spLocks noGrp="1"/>
          </p:cNvSpPr>
          <p:nvPr>
            <p:ph type="pic" sz="quarter" idx="13" hasCustomPrompt="1"/>
          </p:nvPr>
        </p:nvSpPr>
        <p:spPr>
          <a:xfrm>
            <a:off x="10884843"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8" name="Рисунок 2">
            <a:extLst>
              <a:ext uri="{FF2B5EF4-FFF2-40B4-BE49-F238E27FC236}">
                <a16:creationId xmlns:a16="http://schemas.microsoft.com/office/drawing/2014/main" id="{40FEDDDE-3E6A-A345-9F61-834F3EF6AB26}"/>
              </a:ext>
            </a:extLst>
          </p:cNvPr>
          <p:cNvSpPr>
            <a:spLocks noGrp="1"/>
          </p:cNvSpPr>
          <p:nvPr>
            <p:ph type="pic" sz="quarter" idx="14" hasCustomPrompt="1"/>
          </p:nvPr>
        </p:nvSpPr>
        <p:spPr>
          <a:xfrm>
            <a:off x="14121338"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9" name="Рисунок 2">
            <a:extLst>
              <a:ext uri="{FF2B5EF4-FFF2-40B4-BE49-F238E27FC236}">
                <a16:creationId xmlns:a16="http://schemas.microsoft.com/office/drawing/2014/main" id="{9160C6CC-B511-6644-914B-B61983B52556}"/>
              </a:ext>
            </a:extLst>
          </p:cNvPr>
          <p:cNvSpPr>
            <a:spLocks noGrp="1"/>
          </p:cNvSpPr>
          <p:nvPr>
            <p:ph type="pic" sz="quarter" idx="15" hasCustomPrompt="1"/>
          </p:nvPr>
        </p:nvSpPr>
        <p:spPr>
          <a:xfrm>
            <a:off x="17357833"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0" name="Рисунок 2">
            <a:extLst>
              <a:ext uri="{FF2B5EF4-FFF2-40B4-BE49-F238E27FC236}">
                <a16:creationId xmlns:a16="http://schemas.microsoft.com/office/drawing/2014/main" id="{A78CE039-5BBF-9749-BC8D-473E06A9F6E6}"/>
              </a:ext>
            </a:extLst>
          </p:cNvPr>
          <p:cNvSpPr>
            <a:spLocks noGrp="1"/>
          </p:cNvSpPr>
          <p:nvPr>
            <p:ph type="pic" sz="quarter" idx="16" hasCustomPrompt="1"/>
          </p:nvPr>
        </p:nvSpPr>
        <p:spPr>
          <a:xfrm>
            <a:off x="20594326" y="1588755"/>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1" name="Рисунок 2">
            <a:extLst>
              <a:ext uri="{FF2B5EF4-FFF2-40B4-BE49-F238E27FC236}">
                <a16:creationId xmlns:a16="http://schemas.microsoft.com/office/drawing/2014/main" id="{FAA4C3A5-3080-6745-B5A2-222C2948BE63}"/>
              </a:ext>
            </a:extLst>
          </p:cNvPr>
          <p:cNvSpPr>
            <a:spLocks noGrp="1"/>
          </p:cNvSpPr>
          <p:nvPr>
            <p:ph type="pic" sz="quarter" idx="17" hasCustomPrompt="1"/>
          </p:nvPr>
        </p:nvSpPr>
        <p:spPr>
          <a:xfrm>
            <a:off x="1175358"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2" name="Рисунок 2">
            <a:extLst>
              <a:ext uri="{FF2B5EF4-FFF2-40B4-BE49-F238E27FC236}">
                <a16:creationId xmlns:a16="http://schemas.microsoft.com/office/drawing/2014/main" id="{F17A100A-8BED-CB44-971B-2EEE2A1EBC44}"/>
              </a:ext>
            </a:extLst>
          </p:cNvPr>
          <p:cNvSpPr>
            <a:spLocks noGrp="1"/>
          </p:cNvSpPr>
          <p:nvPr>
            <p:ph type="pic" sz="quarter" idx="18" hasCustomPrompt="1"/>
          </p:nvPr>
        </p:nvSpPr>
        <p:spPr>
          <a:xfrm>
            <a:off x="4411853"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3" name="Рисунок 2">
            <a:extLst>
              <a:ext uri="{FF2B5EF4-FFF2-40B4-BE49-F238E27FC236}">
                <a16:creationId xmlns:a16="http://schemas.microsoft.com/office/drawing/2014/main" id="{412057E6-7B84-3742-8949-CF6ED8C7BEF8}"/>
              </a:ext>
            </a:extLst>
          </p:cNvPr>
          <p:cNvSpPr>
            <a:spLocks noGrp="1"/>
          </p:cNvSpPr>
          <p:nvPr>
            <p:ph type="pic" sz="quarter" idx="19" hasCustomPrompt="1"/>
          </p:nvPr>
        </p:nvSpPr>
        <p:spPr>
          <a:xfrm>
            <a:off x="7648348"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4" name="Рисунок 2">
            <a:extLst>
              <a:ext uri="{FF2B5EF4-FFF2-40B4-BE49-F238E27FC236}">
                <a16:creationId xmlns:a16="http://schemas.microsoft.com/office/drawing/2014/main" id="{A33ADD16-E8F3-9244-B464-40EEEFEEA70E}"/>
              </a:ext>
            </a:extLst>
          </p:cNvPr>
          <p:cNvSpPr>
            <a:spLocks noGrp="1"/>
          </p:cNvSpPr>
          <p:nvPr>
            <p:ph type="pic" sz="quarter" idx="20" hasCustomPrompt="1"/>
          </p:nvPr>
        </p:nvSpPr>
        <p:spPr>
          <a:xfrm>
            <a:off x="10884843"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5" name="Рисунок 2">
            <a:extLst>
              <a:ext uri="{FF2B5EF4-FFF2-40B4-BE49-F238E27FC236}">
                <a16:creationId xmlns:a16="http://schemas.microsoft.com/office/drawing/2014/main" id="{A3161FC7-4A9D-164F-9775-CF2A4052BC50}"/>
              </a:ext>
            </a:extLst>
          </p:cNvPr>
          <p:cNvSpPr>
            <a:spLocks noGrp="1"/>
          </p:cNvSpPr>
          <p:nvPr>
            <p:ph type="pic" sz="quarter" idx="21" hasCustomPrompt="1"/>
          </p:nvPr>
        </p:nvSpPr>
        <p:spPr>
          <a:xfrm>
            <a:off x="14121338"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6" name="Рисунок 2">
            <a:extLst>
              <a:ext uri="{FF2B5EF4-FFF2-40B4-BE49-F238E27FC236}">
                <a16:creationId xmlns:a16="http://schemas.microsoft.com/office/drawing/2014/main" id="{528C53DB-3220-B842-B712-4C84851EBF3C}"/>
              </a:ext>
            </a:extLst>
          </p:cNvPr>
          <p:cNvSpPr>
            <a:spLocks noGrp="1"/>
          </p:cNvSpPr>
          <p:nvPr>
            <p:ph type="pic" sz="quarter" idx="22" hasCustomPrompt="1"/>
          </p:nvPr>
        </p:nvSpPr>
        <p:spPr>
          <a:xfrm>
            <a:off x="17357833"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7" name="Рисунок 2">
            <a:extLst>
              <a:ext uri="{FF2B5EF4-FFF2-40B4-BE49-F238E27FC236}">
                <a16:creationId xmlns:a16="http://schemas.microsoft.com/office/drawing/2014/main" id="{379290BE-9D68-E443-AE8C-4577EB553990}"/>
              </a:ext>
            </a:extLst>
          </p:cNvPr>
          <p:cNvSpPr>
            <a:spLocks noGrp="1"/>
          </p:cNvSpPr>
          <p:nvPr>
            <p:ph type="pic" sz="quarter" idx="23" hasCustomPrompt="1"/>
          </p:nvPr>
        </p:nvSpPr>
        <p:spPr>
          <a:xfrm>
            <a:off x="20594326" y="7941428"/>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19" name="Рисунок 2">
            <a:extLst>
              <a:ext uri="{FF2B5EF4-FFF2-40B4-BE49-F238E27FC236}">
                <a16:creationId xmlns:a16="http://schemas.microsoft.com/office/drawing/2014/main" id="{D0391E70-4F1C-3343-900B-639A963B760D}"/>
              </a:ext>
            </a:extLst>
          </p:cNvPr>
          <p:cNvSpPr>
            <a:spLocks noGrp="1"/>
          </p:cNvSpPr>
          <p:nvPr>
            <p:ph type="pic" sz="quarter" idx="24" hasCustomPrompt="1"/>
          </p:nvPr>
        </p:nvSpPr>
        <p:spPr>
          <a:xfrm>
            <a:off x="1175358"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0" name="Рисунок 2">
            <a:extLst>
              <a:ext uri="{FF2B5EF4-FFF2-40B4-BE49-F238E27FC236}">
                <a16:creationId xmlns:a16="http://schemas.microsoft.com/office/drawing/2014/main" id="{238D1CDE-D539-EC4D-8BC2-D667C4751A0D}"/>
              </a:ext>
            </a:extLst>
          </p:cNvPr>
          <p:cNvSpPr>
            <a:spLocks noGrp="1"/>
          </p:cNvSpPr>
          <p:nvPr>
            <p:ph type="pic" sz="quarter" idx="25" hasCustomPrompt="1"/>
          </p:nvPr>
        </p:nvSpPr>
        <p:spPr>
          <a:xfrm>
            <a:off x="4411853"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1" name="Рисунок 2">
            <a:extLst>
              <a:ext uri="{FF2B5EF4-FFF2-40B4-BE49-F238E27FC236}">
                <a16:creationId xmlns:a16="http://schemas.microsoft.com/office/drawing/2014/main" id="{6D84EC99-47ED-7447-96DD-A09EA6CB1F13}"/>
              </a:ext>
            </a:extLst>
          </p:cNvPr>
          <p:cNvSpPr>
            <a:spLocks noGrp="1"/>
          </p:cNvSpPr>
          <p:nvPr>
            <p:ph type="pic" sz="quarter" idx="26" hasCustomPrompt="1"/>
          </p:nvPr>
        </p:nvSpPr>
        <p:spPr>
          <a:xfrm>
            <a:off x="7648348"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2" name="Рисунок 2">
            <a:extLst>
              <a:ext uri="{FF2B5EF4-FFF2-40B4-BE49-F238E27FC236}">
                <a16:creationId xmlns:a16="http://schemas.microsoft.com/office/drawing/2014/main" id="{F22BDC08-24E2-814A-923D-A8A827D8DED8}"/>
              </a:ext>
            </a:extLst>
          </p:cNvPr>
          <p:cNvSpPr>
            <a:spLocks noGrp="1"/>
          </p:cNvSpPr>
          <p:nvPr>
            <p:ph type="pic" sz="quarter" idx="27" hasCustomPrompt="1"/>
          </p:nvPr>
        </p:nvSpPr>
        <p:spPr>
          <a:xfrm>
            <a:off x="10884843"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3" name="Рисунок 2">
            <a:extLst>
              <a:ext uri="{FF2B5EF4-FFF2-40B4-BE49-F238E27FC236}">
                <a16:creationId xmlns:a16="http://schemas.microsoft.com/office/drawing/2014/main" id="{6418E66D-657F-204A-BA5D-40406AF466B7}"/>
              </a:ext>
            </a:extLst>
          </p:cNvPr>
          <p:cNvSpPr>
            <a:spLocks noGrp="1"/>
          </p:cNvSpPr>
          <p:nvPr>
            <p:ph type="pic" sz="quarter" idx="28" hasCustomPrompt="1"/>
          </p:nvPr>
        </p:nvSpPr>
        <p:spPr>
          <a:xfrm>
            <a:off x="14121338"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4" name="Рисунок 2">
            <a:extLst>
              <a:ext uri="{FF2B5EF4-FFF2-40B4-BE49-F238E27FC236}">
                <a16:creationId xmlns:a16="http://schemas.microsoft.com/office/drawing/2014/main" id="{BDD665A9-D7D1-AE4E-9A60-55E15DB62E33}"/>
              </a:ext>
            </a:extLst>
          </p:cNvPr>
          <p:cNvSpPr>
            <a:spLocks noGrp="1"/>
          </p:cNvSpPr>
          <p:nvPr>
            <p:ph type="pic" sz="quarter" idx="29" hasCustomPrompt="1"/>
          </p:nvPr>
        </p:nvSpPr>
        <p:spPr>
          <a:xfrm>
            <a:off x="17357833"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
        <p:nvSpPr>
          <p:cNvPr id="25" name="Рисунок 2">
            <a:extLst>
              <a:ext uri="{FF2B5EF4-FFF2-40B4-BE49-F238E27FC236}">
                <a16:creationId xmlns:a16="http://schemas.microsoft.com/office/drawing/2014/main" id="{EDEFE315-5527-7844-A6D3-DA117C603A19}"/>
              </a:ext>
            </a:extLst>
          </p:cNvPr>
          <p:cNvSpPr>
            <a:spLocks noGrp="1"/>
          </p:cNvSpPr>
          <p:nvPr>
            <p:ph type="pic" sz="quarter" idx="30" hasCustomPrompt="1"/>
          </p:nvPr>
        </p:nvSpPr>
        <p:spPr>
          <a:xfrm>
            <a:off x="20594326" y="4765091"/>
            <a:ext cx="2646363" cy="2477920"/>
          </a:xfrm>
          <a:solidFill>
            <a:schemeClr val="accent5"/>
          </a:solidFill>
        </p:spPr>
        <p:txBody>
          <a:bodyPr/>
          <a:lstStyle>
            <a:lvl1pPr>
              <a:defRPr sz="1800">
                <a:solidFill>
                  <a:schemeClr val="tx2"/>
                </a:solidFill>
              </a:defRPr>
            </a:lvl1pPr>
          </a:lstStyle>
          <a:p>
            <a:r>
              <a:rPr lang="en-US" err="1"/>
              <a:t>img</a:t>
            </a:r>
            <a:endParaRPr lang="ru-RU"/>
          </a:p>
        </p:txBody>
      </p:sp>
    </p:spTree>
    <p:extLst>
      <p:ext uri="{BB962C8B-B14F-4D97-AF65-F5344CB8AC3E}">
        <p14:creationId xmlns:p14="http://schemas.microsoft.com/office/powerpoint/2010/main" val="232456480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
            <a:extLst>
              <a:ext uri="{FF2B5EF4-FFF2-40B4-BE49-F238E27FC236}">
                <a16:creationId xmlns:a16="http://schemas.microsoft.com/office/drawing/2014/main" id="{D088C274-2A66-4A0C-85F9-182E9D311614}"/>
              </a:ext>
            </a:extLst>
          </p:cNvPr>
          <p:cNvSpPr txBox="1"/>
          <p:nvPr/>
        </p:nvSpPr>
        <p:spPr>
          <a:xfrm>
            <a:off x="1129163" y="6454846"/>
            <a:ext cx="10861946" cy="225702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6000">
                <a:solidFill>
                  <a:schemeClr val="tx2"/>
                </a:solidFill>
                <a:latin typeface="Calibri"/>
              </a:rPr>
              <a:t>Team Project  </a:t>
            </a:r>
          </a:p>
          <a:p>
            <a:pPr algn="l">
              <a:defRPr sz="8000" b="0" cap="all">
                <a:solidFill>
                  <a:srgbClr val="141413"/>
                </a:solidFill>
                <a:latin typeface="Montserrat Bold"/>
                <a:ea typeface="Montserrat Bold"/>
                <a:cs typeface="Montserrat Bold"/>
                <a:sym typeface="Montserrat Bold"/>
              </a:defRPr>
            </a:pPr>
            <a:r>
              <a:rPr lang="en-US">
                <a:solidFill>
                  <a:schemeClr val="accent1"/>
                </a:solidFill>
                <a:latin typeface="Calibri"/>
              </a:rPr>
              <a:t>profit </a:t>
            </a:r>
            <a:r>
              <a:rPr lang="en-US">
                <a:solidFill>
                  <a:schemeClr val="accent4"/>
                </a:solidFill>
                <a:latin typeface="Calibri"/>
              </a:rPr>
              <a:t>optimization</a:t>
            </a:r>
          </a:p>
        </p:txBody>
      </p:sp>
      <p:sp>
        <p:nvSpPr>
          <p:cNvPr id="3" name="Profesional Template for PowerPoint, Keynote, Google Slides">
            <a:extLst>
              <a:ext uri="{FF2B5EF4-FFF2-40B4-BE49-F238E27FC236}">
                <a16:creationId xmlns:a16="http://schemas.microsoft.com/office/drawing/2014/main" id="{C4E53941-FA09-43CA-8F3E-5FD178AA8A51}"/>
              </a:ext>
            </a:extLst>
          </p:cNvPr>
          <p:cNvSpPr txBox="1"/>
          <p:nvPr/>
        </p:nvSpPr>
        <p:spPr>
          <a:xfrm>
            <a:off x="1196068" y="9077231"/>
            <a:ext cx="9839077" cy="5506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a:lnSpc>
                <a:spcPct val="120000"/>
              </a:lnSpc>
              <a:defRPr sz="2600" b="0">
                <a:solidFill>
                  <a:srgbClr val="646977"/>
                </a:solidFill>
                <a:latin typeface="Roboto"/>
                <a:ea typeface="Roboto"/>
                <a:cs typeface="Roboto"/>
                <a:sym typeface="Roboto"/>
              </a:defRPr>
            </a:lvl1pPr>
          </a:lstStyle>
          <a:p>
            <a:r>
              <a:rPr lang="en-US" b="1">
                <a:solidFill>
                  <a:schemeClr val="tx2"/>
                </a:solidFill>
                <a:latin typeface="Calibri"/>
                <a:cs typeface="Calibri"/>
              </a:rPr>
              <a:t>Authors: </a:t>
            </a:r>
            <a:r>
              <a:rPr lang="en-US">
                <a:solidFill>
                  <a:schemeClr val="tx2"/>
                </a:solidFill>
                <a:latin typeface="Calibri"/>
                <a:cs typeface="Calibri"/>
              </a:rPr>
              <a:t>Carolina Novello Moreira,</a:t>
            </a:r>
            <a:r>
              <a:rPr lang="en-US" b="1">
                <a:solidFill>
                  <a:schemeClr val="tx2"/>
                </a:solidFill>
                <a:latin typeface="Calibri"/>
                <a:cs typeface="Calibri"/>
              </a:rPr>
              <a:t> </a:t>
            </a:r>
            <a:r>
              <a:rPr lang="en-US">
                <a:solidFill>
                  <a:schemeClr val="tx2"/>
                </a:solidFill>
                <a:latin typeface="Calibri"/>
                <a:cs typeface="Calibri"/>
              </a:rPr>
              <a:t>Jack Daoud, Max Lembke</a:t>
            </a:r>
          </a:p>
        </p:txBody>
      </p:sp>
      <p:sp>
        <p:nvSpPr>
          <p:cNvPr id="4" name="Прямоугольный треугольник 13">
            <a:extLst>
              <a:ext uri="{FF2B5EF4-FFF2-40B4-BE49-F238E27FC236}">
                <a16:creationId xmlns:a16="http://schemas.microsoft.com/office/drawing/2014/main" id="{EA580EF4-B31C-4D1C-A68A-603699F3524F}"/>
              </a:ext>
            </a:extLst>
          </p:cNvPr>
          <p:cNvSpPr/>
          <p:nvPr/>
        </p:nvSpPr>
        <p:spPr>
          <a:xfrm rot="2700000">
            <a:off x="16083063" y="4616461"/>
            <a:ext cx="4858729" cy="4858729"/>
          </a:xfrm>
          <a:prstGeom prst="r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Прямоугольный треугольник 14">
            <a:extLst>
              <a:ext uri="{FF2B5EF4-FFF2-40B4-BE49-F238E27FC236}">
                <a16:creationId xmlns:a16="http://schemas.microsoft.com/office/drawing/2014/main" id="{889B31AA-6E58-422D-B09A-DC7640C5A63F}"/>
              </a:ext>
            </a:extLst>
          </p:cNvPr>
          <p:cNvSpPr/>
          <p:nvPr/>
        </p:nvSpPr>
        <p:spPr>
          <a:xfrm rot="13500000">
            <a:off x="12647421" y="8270346"/>
            <a:ext cx="4858729" cy="4858729"/>
          </a:xfrm>
          <a:prstGeom prst="rtTriangle">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Прямоугольный треугольник 15">
            <a:extLst>
              <a:ext uri="{FF2B5EF4-FFF2-40B4-BE49-F238E27FC236}">
                <a16:creationId xmlns:a16="http://schemas.microsoft.com/office/drawing/2014/main" id="{DE5B8D17-1E90-4A88-A9C9-2EFF7D14D3D7}"/>
              </a:ext>
            </a:extLst>
          </p:cNvPr>
          <p:cNvSpPr/>
          <p:nvPr/>
        </p:nvSpPr>
        <p:spPr>
          <a:xfrm rot="13500000">
            <a:off x="10929598" y="962576"/>
            <a:ext cx="4858729" cy="4858729"/>
          </a:xfrm>
          <a:prstGeom prst="rtTriangle">
            <a:avLst/>
          </a:prstGeom>
          <a:solidFill>
            <a:schemeClr val="accent2"/>
          </a:solidFill>
          <a:ln w="12700" cap="flat">
            <a:solidFill>
              <a:srgbClr val="FF914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Прямоугольный треугольник 16">
            <a:extLst>
              <a:ext uri="{FF2B5EF4-FFF2-40B4-BE49-F238E27FC236}">
                <a16:creationId xmlns:a16="http://schemas.microsoft.com/office/drawing/2014/main" id="{D16CE050-4368-4D1B-A89E-3BB218A403FA}"/>
              </a:ext>
            </a:extLst>
          </p:cNvPr>
          <p:cNvSpPr/>
          <p:nvPr/>
        </p:nvSpPr>
        <p:spPr>
          <a:xfrm rot="2700000">
            <a:off x="18759352" y="-2691308"/>
            <a:ext cx="4858729" cy="4858729"/>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Прямоугольный треугольник 17">
            <a:extLst>
              <a:ext uri="{FF2B5EF4-FFF2-40B4-BE49-F238E27FC236}">
                <a16:creationId xmlns:a16="http://schemas.microsoft.com/office/drawing/2014/main" id="{8817BEB3-3918-4879-9315-92C2D2C19030}"/>
              </a:ext>
            </a:extLst>
          </p:cNvPr>
          <p:cNvSpPr/>
          <p:nvPr/>
        </p:nvSpPr>
        <p:spPr>
          <a:xfrm rot="2700000">
            <a:off x="17800879" y="11924232"/>
            <a:ext cx="4858729" cy="4858729"/>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Прямоугольный треугольник 18">
            <a:extLst>
              <a:ext uri="{FF2B5EF4-FFF2-40B4-BE49-F238E27FC236}">
                <a16:creationId xmlns:a16="http://schemas.microsoft.com/office/drawing/2014/main" id="{A8EB13EC-48F5-4021-A482-7FD3B96F65EE}"/>
              </a:ext>
            </a:extLst>
          </p:cNvPr>
          <p:cNvSpPr/>
          <p:nvPr/>
        </p:nvSpPr>
        <p:spPr>
          <a:xfrm rot="13500000">
            <a:off x="18892762" y="6399401"/>
            <a:ext cx="4858729" cy="4858729"/>
          </a:xfrm>
          <a:prstGeom prst="rtTriangle">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Прямоугольный треугольник 19">
            <a:extLst>
              <a:ext uri="{FF2B5EF4-FFF2-40B4-BE49-F238E27FC236}">
                <a16:creationId xmlns:a16="http://schemas.microsoft.com/office/drawing/2014/main" id="{39647327-1187-4BE2-A228-E4ADCC3C5E0F}"/>
              </a:ext>
            </a:extLst>
          </p:cNvPr>
          <p:cNvSpPr/>
          <p:nvPr/>
        </p:nvSpPr>
        <p:spPr>
          <a:xfrm rot="2700000">
            <a:off x="9927600" y="11745710"/>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Прямоугольный треугольник 21">
            <a:extLst>
              <a:ext uri="{FF2B5EF4-FFF2-40B4-BE49-F238E27FC236}">
                <a16:creationId xmlns:a16="http://schemas.microsoft.com/office/drawing/2014/main" id="{8AA93E25-6B93-41B1-976C-7D25DD5317A0}"/>
              </a:ext>
            </a:extLst>
          </p:cNvPr>
          <p:cNvSpPr/>
          <p:nvPr/>
        </p:nvSpPr>
        <p:spPr>
          <a:xfrm rot="13500000">
            <a:off x="18892765" y="-820363"/>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Прямоугольный треугольник 22">
            <a:extLst>
              <a:ext uri="{FF2B5EF4-FFF2-40B4-BE49-F238E27FC236}">
                <a16:creationId xmlns:a16="http://schemas.microsoft.com/office/drawing/2014/main" id="{DC3F9A0A-763F-4478-B6E1-629DEB5ECF08}"/>
              </a:ext>
            </a:extLst>
          </p:cNvPr>
          <p:cNvSpPr/>
          <p:nvPr/>
        </p:nvSpPr>
        <p:spPr>
          <a:xfrm rot="2700000">
            <a:off x="10796190" y="-3106204"/>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67866911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8A2F10B-534C-4C63-B92C-C75228537DF5}"/>
              </a:ext>
            </a:extLst>
          </p:cNvPr>
          <p:cNvSpPr/>
          <p:nvPr/>
        </p:nvSpPr>
        <p:spPr>
          <a:xfrm>
            <a:off x="8396353" y="3001864"/>
            <a:ext cx="312573" cy="10392694"/>
          </a:xfrm>
          <a:prstGeom prst="round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Rectangle: Rounded Corners 3">
            <a:extLst>
              <a:ext uri="{FF2B5EF4-FFF2-40B4-BE49-F238E27FC236}">
                <a16:creationId xmlns:a16="http://schemas.microsoft.com/office/drawing/2014/main" id="{61331233-A684-4075-A5F0-C596D7CBAAEC}"/>
              </a:ext>
            </a:extLst>
          </p:cNvPr>
          <p:cNvSpPr/>
          <p:nvPr/>
        </p:nvSpPr>
        <p:spPr>
          <a:xfrm>
            <a:off x="15764050" y="3001864"/>
            <a:ext cx="312573" cy="10392694"/>
          </a:xfrm>
          <a:prstGeom prst="round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ectangle: Rounded Corners 4">
            <a:extLst>
              <a:ext uri="{FF2B5EF4-FFF2-40B4-BE49-F238E27FC236}">
                <a16:creationId xmlns:a16="http://schemas.microsoft.com/office/drawing/2014/main" id="{7C60C121-0BF5-4809-AB2B-18FD9CFDA23B}"/>
              </a:ext>
            </a:extLst>
          </p:cNvPr>
          <p:cNvSpPr/>
          <p:nvPr/>
        </p:nvSpPr>
        <p:spPr>
          <a:xfrm flipV="1">
            <a:off x="8396353" y="5644074"/>
            <a:ext cx="7680270" cy="328943"/>
          </a:xfrm>
          <a:prstGeom prst="round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 name="Group 5">
            <a:extLst>
              <a:ext uri="{FF2B5EF4-FFF2-40B4-BE49-F238E27FC236}">
                <a16:creationId xmlns:a16="http://schemas.microsoft.com/office/drawing/2014/main" id="{1CBCDD3F-1016-4468-BC41-02B831E1661C}"/>
              </a:ext>
            </a:extLst>
          </p:cNvPr>
          <p:cNvGrpSpPr/>
          <p:nvPr/>
        </p:nvGrpSpPr>
        <p:grpSpPr>
          <a:xfrm>
            <a:off x="13981378" y="6981245"/>
            <a:ext cx="797113" cy="2029947"/>
            <a:chOff x="13398712" y="1705367"/>
            <a:chExt cx="1365532" cy="3477491"/>
          </a:xfrm>
        </p:grpSpPr>
        <p:grpSp>
          <p:nvGrpSpPr>
            <p:cNvPr id="146" name="Graphic 2">
              <a:extLst>
                <a:ext uri="{FF2B5EF4-FFF2-40B4-BE49-F238E27FC236}">
                  <a16:creationId xmlns:a16="http://schemas.microsoft.com/office/drawing/2014/main" id="{D2930708-19A1-4454-8193-AD753B439796}"/>
                </a:ext>
              </a:extLst>
            </p:cNvPr>
            <p:cNvGrpSpPr/>
            <p:nvPr/>
          </p:nvGrpSpPr>
          <p:grpSpPr>
            <a:xfrm>
              <a:off x="13398713" y="1705367"/>
              <a:ext cx="1329430" cy="3477491"/>
              <a:chOff x="17677088" y="8609016"/>
              <a:chExt cx="1864380" cy="4876799"/>
            </a:xfrm>
          </p:grpSpPr>
          <p:grpSp>
            <p:nvGrpSpPr>
              <p:cNvPr id="148" name="Graphic 2">
                <a:extLst>
                  <a:ext uri="{FF2B5EF4-FFF2-40B4-BE49-F238E27FC236}">
                    <a16:creationId xmlns:a16="http://schemas.microsoft.com/office/drawing/2014/main" id="{5EED2D61-DF91-4E32-B3C9-83481E2D1282}"/>
                  </a:ext>
                </a:extLst>
              </p:cNvPr>
              <p:cNvGrpSpPr/>
              <p:nvPr/>
            </p:nvGrpSpPr>
            <p:grpSpPr>
              <a:xfrm>
                <a:off x="17677088" y="8903390"/>
                <a:ext cx="1864380" cy="4582425"/>
                <a:chOff x="17677088" y="8903390"/>
                <a:chExt cx="1864380" cy="4582425"/>
              </a:xfrm>
            </p:grpSpPr>
            <p:sp>
              <p:nvSpPr>
                <p:cNvPr id="166" name="Freeform: Shape 165">
                  <a:extLst>
                    <a:ext uri="{FF2B5EF4-FFF2-40B4-BE49-F238E27FC236}">
                      <a16:creationId xmlns:a16="http://schemas.microsoft.com/office/drawing/2014/main" id="{87F97D89-6E72-48E9-9061-EB58BAC83214}"/>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CE389BA-7708-4016-9E95-5F5024E31BF0}"/>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149" name="Graphic 2">
                <a:extLst>
                  <a:ext uri="{FF2B5EF4-FFF2-40B4-BE49-F238E27FC236}">
                    <a16:creationId xmlns:a16="http://schemas.microsoft.com/office/drawing/2014/main" id="{8EC99CB7-5F59-4A53-B44C-6C5A678718C6}"/>
                  </a:ext>
                </a:extLst>
              </p:cNvPr>
              <p:cNvGrpSpPr/>
              <p:nvPr/>
            </p:nvGrpSpPr>
            <p:grpSpPr>
              <a:xfrm>
                <a:off x="17971453" y="10421743"/>
                <a:ext cx="1275631" cy="2769698"/>
                <a:chOff x="17971453" y="10421743"/>
                <a:chExt cx="1275631" cy="2769698"/>
              </a:xfrm>
            </p:grpSpPr>
            <p:sp>
              <p:nvSpPr>
                <p:cNvPr id="164" name="Freeform: Shape 163">
                  <a:extLst>
                    <a:ext uri="{FF2B5EF4-FFF2-40B4-BE49-F238E27FC236}">
                      <a16:creationId xmlns:a16="http://schemas.microsoft.com/office/drawing/2014/main" id="{3DA92F3C-9C63-4C2D-803D-7839790BC1C3}"/>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0B7F546-9094-455B-A3FF-797226DF919B}"/>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150" name="Graphic 2">
                <a:extLst>
                  <a:ext uri="{FF2B5EF4-FFF2-40B4-BE49-F238E27FC236}">
                    <a16:creationId xmlns:a16="http://schemas.microsoft.com/office/drawing/2014/main" id="{9F2570AA-36B9-49AA-9AE2-26CD0B9FE1CF}"/>
                  </a:ext>
                </a:extLst>
              </p:cNvPr>
              <p:cNvGrpSpPr/>
              <p:nvPr/>
            </p:nvGrpSpPr>
            <p:grpSpPr>
              <a:xfrm>
                <a:off x="17988088" y="8609016"/>
                <a:ext cx="1242368" cy="392498"/>
                <a:chOff x="17988088" y="8609016"/>
                <a:chExt cx="1242368" cy="392498"/>
              </a:xfrm>
              <a:solidFill>
                <a:srgbClr val="FF914D"/>
              </a:solidFill>
            </p:grpSpPr>
            <p:sp>
              <p:nvSpPr>
                <p:cNvPr id="162" name="Freeform: Shape 161">
                  <a:extLst>
                    <a:ext uri="{FF2B5EF4-FFF2-40B4-BE49-F238E27FC236}">
                      <a16:creationId xmlns:a16="http://schemas.microsoft.com/office/drawing/2014/main" id="{71D5DCD7-863F-44C6-ABDA-CF3528F22DA6}"/>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AECA0FF-D98B-44B0-BB2E-2F8A76969851}"/>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151" name="Graphic 2">
                <a:extLst>
                  <a:ext uri="{FF2B5EF4-FFF2-40B4-BE49-F238E27FC236}">
                    <a16:creationId xmlns:a16="http://schemas.microsoft.com/office/drawing/2014/main" id="{E77A6001-174B-4FB8-A671-7391E9CBF533}"/>
                  </a:ext>
                </a:extLst>
              </p:cNvPr>
              <p:cNvGrpSpPr/>
              <p:nvPr/>
            </p:nvGrpSpPr>
            <p:grpSpPr>
              <a:xfrm>
                <a:off x="18251118" y="10699073"/>
                <a:ext cx="755550" cy="2492368"/>
                <a:chOff x="18251118" y="10699073"/>
                <a:chExt cx="755550" cy="2492368"/>
              </a:xfrm>
              <a:solidFill>
                <a:srgbClr val="FF914D"/>
              </a:solidFill>
            </p:grpSpPr>
            <p:grpSp>
              <p:nvGrpSpPr>
                <p:cNvPr id="155" name="Graphic 2">
                  <a:extLst>
                    <a:ext uri="{FF2B5EF4-FFF2-40B4-BE49-F238E27FC236}">
                      <a16:creationId xmlns:a16="http://schemas.microsoft.com/office/drawing/2014/main" id="{FA77466F-EBA9-4D86-817C-D0B98CB6137C}"/>
                    </a:ext>
                  </a:extLst>
                </p:cNvPr>
                <p:cNvGrpSpPr/>
                <p:nvPr/>
              </p:nvGrpSpPr>
              <p:grpSpPr>
                <a:xfrm>
                  <a:off x="18251118" y="10699073"/>
                  <a:ext cx="740842" cy="2050807"/>
                  <a:chOff x="18251118" y="10699073"/>
                  <a:chExt cx="740842" cy="2050807"/>
                </a:xfrm>
                <a:solidFill>
                  <a:srgbClr val="FF914D"/>
                </a:solidFill>
              </p:grpSpPr>
              <p:sp>
                <p:nvSpPr>
                  <p:cNvPr id="159" name="Freeform: Shape 158">
                    <a:extLst>
                      <a:ext uri="{FF2B5EF4-FFF2-40B4-BE49-F238E27FC236}">
                        <a16:creationId xmlns:a16="http://schemas.microsoft.com/office/drawing/2014/main" id="{55C72570-01E3-4BB3-9CD8-65B66EF23B66}"/>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FF8AB67-0691-470F-88BC-DBC0C9EE5BD7}"/>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C40763-ECE7-4844-8121-53939DA71E47}"/>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156" name="Graphic 2">
                  <a:extLst>
                    <a:ext uri="{FF2B5EF4-FFF2-40B4-BE49-F238E27FC236}">
                      <a16:creationId xmlns:a16="http://schemas.microsoft.com/office/drawing/2014/main" id="{5837020A-36F9-46F3-A6CF-FFAB99B1496D}"/>
                    </a:ext>
                  </a:extLst>
                </p:cNvPr>
                <p:cNvGrpSpPr/>
                <p:nvPr/>
              </p:nvGrpSpPr>
              <p:grpSpPr>
                <a:xfrm>
                  <a:off x="18476795" y="12926504"/>
                  <a:ext cx="529873" cy="264937"/>
                  <a:chOff x="18476795" y="12926504"/>
                  <a:chExt cx="529873" cy="264937"/>
                </a:xfrm>
                <a:solidFill>
                  <a:srgbClr val="FF914D"/>
                </a:solidFill>
              </p:grpSpPr>
              <p:sp>
                <p:nvSpPr>
                  <p:cNvPr id="157" name="Freeform: Shape 156">
                    <a:extLst>
                      <a:ext uri="{FF2B5EF4-FFF2-40B4-BE49-F238E27FC236}">
                        <a16:creationId xmlns:a16="http://schemas.microsoft.com/office/drawing/2014/main" id="{E8495A0F-6646-4B7D-9CD1-C1C575342A35}"/>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C80020A-EC58-4643-B8B9-7789AF45B251}"/>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152" name="Graphic 2">
                <a:extLst>
                  <a:ext uri="{FF2B5EF4-FFF2-40B4-BE49-F238E27FC236}">
                    <a16:creationId xmlns:a16="http://schemas.microsoft.com/office/drawing/2014/main" id="{ED8D49E2-D013-4D50-A671-624ECCA2B7FA}"/>
                  </a:ext>
                </a:extLst>
              </p:cNvPr>
              <p:cNvGrpSpPr/>
              <p:nvPr/>
            </p:nvGrpSpPr>
            <p:grpSpPr>
              <a:xfrm>
                <a:off x="17677088" y="11484071"/>
                <a:ext cx="1864370" cy="991059"/>
                <a:chOff x="17677088" y="11484071"/>
                <a:chExt cx="1864370" cy="991059"/>
              </a:xfrm>
            </p:grpSpPr>
            <p:sp>
              <p:nvSpPr>
                <p:cNvPr id="153" name="Freeform: Shape 152">
                  <a:extLst>
                    <a:ext uri="{FF2B5EF4-FFF2-40B4-BE49-F238E27FC236}">
                      <a16:creationId xmlns:a16="http://schemas.microsoft.com/office/drawing/2014/main" id="{B8086065-A6B1-4868-97CB-F9D9F234D1DD}"/>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DB194EA-B4F8-43AA-87C3-BD44CDC8DC16}"/>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147" name="Project…">
              <a:extLst>
                <a:ext uri="{FF2B5EF4-FFF2-40B4-BE49-F238E27FC236}">
                  <a16:creationId xmlns:a16="http://schemas.microsoft.com/office/drawing/2014/main" id="{B6860B3B-B8AA-4794-B2CE-7995AF9569C6}"/>
                </a:ext>
              </a:extLst>
            </p:cNvPr>
            <p:cNvSpPr txBox="1"/>
            <p:nvPr/>
          </p:nvSpPr>
          <p:spPr>
            <a:xfrm>
              <a:off x="13398712" y="3461256"/>
              <a:ext cx="1365532" cy="13222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400">
                  <a:solidFill>
                    <a:schemeClr val="accent3"/>
                  </a:solidFill>
                  <a:latin typeface="Calibri" panose="020F0502020204030204" pitchFamily="34" charset="0"/>
                  <a:cs typeface="Calibri" panose="020F0502020204030204" pitchFamily="34" charset="0"/>
                </a:rPr>
                <a:t>3</a:t>
              </a:r>
              <a:endParaRPr sz="4400">
                <a:solidFill>
                  <a:schemeClr val="accent3"/>
                </a:solidFill>
                <a:latin typeface="Calibri" panose="020F0502020204030204" pitchFamily="34" charset="0"/>
                <a:cs typeface="Calibri" panose="020F0502020204030204" pitchFamily="34" charset="0"/>
              </a:endParaRPr>
            </a:p>
          </p:txBody>
        </p:sp>
      </p:grpSp>
      <p:sp>
        <p:nvSpPr>
          <p:cNvPr id="7" name="Rectangle: Rounded Corners 6">
            <a:extLst>
              <a:ext uri="{FF2B5EF4-FFF2-40B4-BE49-F238E27FC236}">
                <a16:creationId xmlns:a16="http://schemas.microsoft.com/office/drawing/2014/main" id="{178A3287-1201-497F-A9B2-4C542A6A69B3}"/>
              </a:ext>
            </a:extLst>
          </p:cNvPr>
          <p:cNvSpPr/>
          <p:nvPr/>
        </p:nvSpPr>
        <p:spPr>
          <a:xfrm flipV="1">
            <a:off x="8580645" y="9102459"/>
            <a:ext cx="7499735" cy="328943"/>
          </a:xfrm>
          <a:prstGeom prst="round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8" name="Group 7">
            <a:extLst>
              <a:ext uri="{FF2B5EF4-FFF2-40B4-BE49-F238E27FC236}">
                <a16:creationId xmlns:a16="http://schemas.microsoft.com/office/drawing/2014/main" id="{55C575AA-3143-427F-ADEB-34FA73CA93C1}"/>
              </a:ext>
            </a:extLst>
          </p:cNvPr>
          <p:cNvGrpSpPr/>
          <p:nvPr/>
        </p:nvGrpSpPr>
        <p:grpSpPr>
          <a:xfrm>
            <a:off x="12076286" y="3556574"/>
            <a:ext cx="797113" cy="2029947"/>
            <a:chOff x="13398712" y="1705367"/>
            <a:chExt cx="1365532" cy="3477491"/>
          </a:xfrm>
        </p:grpSpPr>
        <p:grpSp>
          <p:nvGrpSpPr>
            <p:cNvPr id="124" name="Graphic 2">
              <a:extLst>
                <a:ext uri="{FF2B5EF4-FFF2-40B4-BE49-F238E27FC236}">
                  <a16:creationId xmlns:a16="http://schemas.microsoft.com/office/drawing/2014/main" id="{E7F024C7-587B-4F6F-B5E7-1843BBB085D7}"/>
                </a:ext>
              </a:extLst>
            </p:cNvPr>
            <p:cNvGrpSpPr/>
            <p:nvPr/>
          </p:nvGrpSpPr>
          <p:grpSpPr>
            <a:xfrm>
              <a:off x="13398713" y="1705367"/>
              <a:ext cx="1329430" cy="3477491"/>
              <a:chOff x="17677088" y="8609016"/>
              <a:chExt cx="1864380" cy="4876799"/>
            </a:xfrm>
          </p:grpSpPr>
          <p:grpSp>
            <p:nvGrpSpPr>
              <p:cNvPr id="126" name="Graphic 2">
                <a:extLst>
                  <a:ext uri="{FF2B5EF4-FFF2-40B4-BE49-F238E27FC236}">
                    <a16:creationId xmlns:a16="http://schemas.microsoft.com/office/drawing/2014/main" id="{49ECF6ED-1EFB-46AB-A630-3CBCE205A00D}"/>
                  </a:ext>
                </a:extLst>
              </p:cNvPr>
              <p:cNvGrpSpPr/>
              <p:nvPr/>
            </p:nvGrpSpPr>
            <p:grpSpPr>
              <a:xfrm>
                <a:off x="17677088" y="8903390"/>
                <a:ext cx="1864380" cy="4582425"/>
                <a:chOff x="17677088" y="8903390"/>
                <a:chExt cx="1864380" cy="4582425"/>
              </a:xfrm>
            </p:grpSpPr>
            <p:sp>
              <p:nvSpPr>
                <p:cNvPr id="144" name="Freeform: Shape 143">
                  <a:extLst>
                    <a:ext uri="{FF2B5EF4-FFF2-40B4-BE49-F238E27FC236}">
                      <a16:creationId xmlns:a16="http://schemas.microsoft.com/office/drawing/2014/main" id="{E7457EFA-1430-430D-85FA-C5E0214EC2FF}"/>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4884F90-3519-4BCF-8954-21BF9974085E}"/>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127" name="Graphic 2">
                <a:extLst>
                  <a:ext uri="{FF2B5EF4-FFF2-40B4-BE49-F238E27FC236}">
                    <a16:creationId xmlns:a16="http://schemas.microsoft.com/office/drawing/2014/main" id="{A5C62E82-A9D7-4B9F-8A86-EE650C23DFEF}"/>
                  </a:ext>
                </a:extLst>
              </p:cNvPr>
              <p:cNvGrpSpPr/>
              <p:nvPr/>
            </p:nvGrpSpPr>
            <p:grpSpPr>
              <a:xfrm>
                <a:off x="17971453" y="10421743"/>
                <a:ext cx="1275631" cy="2769698"/>
                <a:chOff x="17971453" y="10421743"/>
                <a:chExt cx="1275631" cy="2769698"/>
              </a:xfrm>
            </p:grpSpPr>
            <p:sp>
              <p:nvSpPr>
                <p:cNvPr id="142" name="Freeform: Shape 141">
                  <a:extLst>
                    <a:ext uri="{FF2B5EF4-FFF2-40B4-BE49-F238E27FC236}">
                      <a16:creationId xmlns:a16="http://schemas.microsoft.com/office/drawing/2014/main" id="{37501623-CC36-4358-BB66-2473DF7D8F88}"/>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5CC2D6E-E8CD-412F-86C3-407A80370D31}"/>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128" name="Graphic 2">
                <a:extLst>
                  <a:ext uri="{FF2B5EF4-FFF2-40B4-BE49-F238E27FC236}">
                    <a16:creationId xmlns:a16="http://schemas.microsoft.com/office/drawing/2014/main" id="{61DF2E91-23EC-48F2-AE07-E26CD0194512}"/>
                  </a:ext>
                </a:extLst>
              </p:cNvPr>
              <p:cNvGrpSpPr/>
              <p:nvPr/>
            </p:nvGrpSpPr>
            <p:grpSpPr>
              <a:xfrm>
                <a:off x="17988088" y="8609016"/>
                <a:ext cx="1242368" cy="392498"/>
                <a:chOff x="17988088" y="8609016"/>
                <a:chExt cx="1242368" cy="392498"/>
              </a:xfrm>
              <a:solidFill>
                <a:srgbClr val="FF914D"/>
              </a:solidFill>
            </p:grpSpPr>
            <p:sp>
              <p:nvSpPr>
                <p:cNvPr id="140" name="Freeform: Shape 139">
                  <a:extLst>
                    <a:ext uri="{FF2B5EF4-FFF2-40B4-BE49-F238E27FC236}">
                      <a16:creationId xmlns:a16="http://schemas.microsoft.com/office/drawing/2014/main" id="{CE75A9DF-7C96-406C-BD50-1864B5F899E0}"/>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926FC4A-1E06-46E8-ABA7-349CEEEB8DFB}"/>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129" name="Graphic 2">
                <a:extLst>
                  <a:ext uri="{FF2B5EF4-FFF2-40B4-BE49-F238E27FC236}">
                    <a16:creationId xmlns:a16="http://schemas.microsoft.com/office/drawing/2014/main" id="{316F0CD8-F18D-4973-A44C-B2193EE00BA4}"/>
                  </a:ext>
                </a:extLst>
              </p:cNvPr>
              <p:cNvGrpSpPr/>
              <p:nvPr/>
            </p:nvGrpSpPr>
            <p:grpSpPr>
              <a:xfrm>
                <a:off x="18251118" y="10699073"/>
                <a:ext cx="755550" cy="2492368"/>
                <a:chOff x="18251118" y="10699073"/>
                <a:chExt cx="755550" cy="2492368"/>
              </a:xfrm>
              <a:solidFill>
                <a:srgbClr val="FF914D"/>
              </a:solidFill>
            </p:grpSpPr>
            <p:grpSp>
              <p:nvGrpSpPr>
                <p:cNvPr id="133" name="Graphic 2">
                  <a:extLst>
                    <a:ext uri="{FF2B5EF4-FFF2-40B4-BE49-F238E27FC236}">
                      <a16:creationId xmlns:a16="http://schemas.microsoft.com/office/drawing/2014/main" id="{BF8B81B5-8A29-490B-8A80-90E026DF2A5A}"/>
                    </a:ext>
                  </a:extLst>
                </p:cNvPr>
                <p:cNvGrpSpPr/>
                <p:nvPr/>
              </p:nvGrpSpPr>
              <p:grpSpPr>
                <a:xfrm>
                  <a:off x="18251118" y="10699073"/>
                  <a:ext cx="740842" cy="2050807"/>
                  <a:chOff x="18251118" y="10699073"/>
                  <a:chExt cx="740842" cy="2050807"/>
                </a:xfrm>
                <a:solidFill>
                  <a:srgbClr val="FF914D"/>
                </a:solidFill>
              </p:grpSpPr>
              <p:sp>
                <p:nvSpPr>
                  <p:cNvPr id="137" name="Freeform: Shape 136">
                    <a:extLst>
                      <a:ext uri="{FF2B5EF4-FFF2-40B4-BE49-F238E27FC236}">
                        <a16:creationId xmlns:a16="http://schemas.microsoft.com/office/drawing/2014/main" id="{98E8CD4D-F7F8-4942-B8DA-DAFC82AB8E61}"/>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B6A156E-3764-406E-940D-6C122C165764}"/>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C1F0A5B-6782-41BD-997E-1D59DAFECEBF}"/>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134" name="Graphic 2">
                  <a:extLst>
                    <a:ext uri="{FF2B5EF4-FFF2-40B4-BE49-F238E27FC236}">
                      <a16:creationId xmlns:a16="http://schemas.microsoft.com/office/drawing/2014/main" id="{FDAA669D-47E9-4216-A599-5F1FCBD0DC90}"/>
                    </a:ext>
                  </a:extLst>
                </p:cNvPr>
                <p:cNvGrpSpPr/>
                <p:nvPr/>
              </p:nvGrpSpPr>
              <p:grpSpPr>
                <a:xfrm>
                  <a:off x="18476795" y="12926504"/>
                  <a:ext cx="529873" cy="264937"/>
                  <a:chOff x="18476795" y="12926504"/>
                  <a:chExt cx="529873" cy="264937"/>
                </a:xfrm>
                <a:solidFill>
                  <a:srgbClr val="FF914D"/>
                </a:solidFill>
              </p:grpSpPr>
              <p:sp>
                <p:nvSpPr>
                  <p:cNvPr id="135" name="Freeform: Shape 134">
                    <a:extLst>
                      <a:ext uri="{FF2B5EF4-FFF2-40B4-BE49-F238E27FC236}">
                        <a16:creationId xmlns:a16="http://schemas.microsoft.com/office/drawing/2014/main" id="{217ADF14-8C6F-4371-BF8B-4D553A579FFE}"/>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D232558-9A3A-444B-9286-39570AFF189F}"/>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130" name="Graphic 2">
                <a:extLst>
                  <a:ext uri="{FF2B5EF4-FFF2-40B4-BE49-F238E27FC236}">
                    <a16:creationId xmlns:a16="http://schemas.microsoft.com/office/drawing/2014/main" id="{8A2BA95D-12F9-4F0F-93B0-CFE5A2F75BAA}"/>
                  </a:ext>
                </a:extLst>
              </p:cNvPr>
              <p:cNvGrpSpPr/>
              <p:nvPr/>
            </p:nvGrpSpPr>
            <p:grpSpPr>
              <a:xfrm>
                <a:off x="17677088" y="11484071"/>
                <a:ext cx="1864370" cy="991059"/>
                <a:chOff x="17677088" y="11484071"/>
                <a:chExt cx="1864370" cy="991059"/>
              </a:xfrm>
            </p:grpSpPr>
            <p:sp>
              <p:nvSpPr>
                <p:cNvPr id="131" name="Freeform: Shape 130">
                  <a:extLst>
                    <a:ext uri="{FF2B5EF4-FFF2-40B4-BE49-F238E27FC236}">
                      <a16:creationId xmlns:a16="http://schemas.microsoft.com/office/drawing/2014/main" id="{C21FE660-EBF2-44F5-BD9B-7998907049DA}"/>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0CAEDCE-2A19-4F5D-AF4D-E6A3E7C2FBE0}"/>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125" name="Project…">
              <a:extLst>
                <a:ext uri="{FF2B5EF4-FFF2-40B4-BE49-F238E27FC236}">
                  <a16:creationId xmlns:a16="http://schemas.microsoft.com/office/drawing/2014/main" id="{D23A4378-BA33-4254-A5D8-DEFB02D91B60}"/>
                </a:ext>
              </a:extLst>
            </p:cNvPr>
            <p:cNvSpPr txBox="1"/>
            <p:nvPr/>
          </p:nvSpPr>
          <p:spPr>
            <a:xfrm>
              <a:off x="13398712" y="3527989"/>
              <a:ext cx="1365532" cy="11134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accent3"/>
                  </a:solidFill>
                  <a:latin typeface="Calibri" panose="020F0502020204030204" pitchFamily="34" charset="0"/>
                  <a:cs typeface="Calibri" panose="020F0502020204030204" pitchFamily="34" charset="0"/>
                </a:rPr>
                <a:t>1</a:t>
              </a:r>
              <a:endParaRPr sz="4400">
                <a:solidFill>
                  <a:schemeClr val="accent3"/>
                </a:solidFill>
                <a:latin typeface="Calibri" panose="020F0502020204030204" pitchFamily="34" charset="0"/>
                <a:cs typeface="Calibri" panose="020F0502020204030204" pitchFamily="34" charset="0"/>
              </a:endParaRPr>
            </a:p>
          </p:txBody>
        </p:sp>
      </p:grpSp>
      <p:sp>
        <p:nvSpPr>
          <p:cNvPr id="9" name="Rectangle: Rounded Corners 8">
            <a:extLst>
              <a:ext uri="{FF2B5EF4-FFF2-40B4-BE49-F238E27FC236}">
                <a16:creationId xmlns:a16="http://schemas.microsoft.com/office/drawing/2014/main" id="{F2D361E0-18D2-4C77-8D7C-DB394DD4D612}"/>
              </a:ext>
            </a:extLst>
          </p:cNvPr>
          <p:cNvSpPr/>
          <p:nvPr/>
        </p:nvSpPr>
        <p:spPr>
          <a:xfrm flipV="1">
            <a:off x="8396353" y="12378766"/>
            <a:ext cx="7499736" cy="328943"/>
          </a:xfrm>
          <a:prstGeom prst="round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0" name="Group 9">
            <a:extLst>
              <a:ext uri="{FF2B5EF4-FFF2-40B4-BE49-F238E27FC236}">
                <a16:creationId xmlns:a16="http://schemas.microsoft.com/office/drawing/2014/main" id="{EE77377A-BDA1-4BBA-9220-E2665F464648}"/>
              </a:ext>
            </a:extLst>
          </p:cNvPr>
          <p:cNvGrpSpPr/>
          <p:nvPr/>
        </p:nvGrpSpPr>
        <p:grpSpPr>
          <a:xfrm>
            <a:off x="9893762" y="6967182"/>
            <a:ext cx="797113" cy="2029947"/>
            <a:chOff x="13398712" y="1705367"/>
            <a:chExt cx="1365532" cy="3477491"/>
          </a:xfrm>
        </p:grpSpPr>
        <p:grpSp>
          <p:nvGrpSpPr>
            <p:cNvPr id="102" name="Graphic 2">
              <a:extLst>
                <a:ext uri="{FF2B5EF4-FFF2-40B4-BE49-F238E27FC236}">
                  <a16:creationId xmlns:a16="http://schemas.microsoft.com/office/drawing/2014/main" id="{D986D406-FC9E-464E-8CE7-50395BD36AB5}"/>
                </a:ext>
              </a:extLst>
            </p:cNvPr>
            <p:cNvGrpSpPr/>
            <p:nvPr/>
          </p:nvGrpSpPr>
          <p:grpSpPr>
            <a:xfrm>
              <a:off x="13398713" y="1705367"/>
              <a:ext cx="1329430" cy="3477491"/>
              <a:chOff x="17677088" y="8609016"/>
              <a:chExt cx="1864380" cy="4876799"/>
            </a:xfrm>
          </p:grpSpPr>
          <p:grpSp>
            <p:nvGrpSpPr>
              <p:cNvPr id="104" name="Graphic 2">
                <a:extLst>
                  <a:ext uri="{FF2B5EF4-FFF2-40B4-BE49-F238E27FC236}">
                    <a16:creationId xmlns:a16="http://schemas.microsoft.com/office/drawing/2014/main" id="{5177E860-8F81-4779-B029-BFF6064D23AD}"/>
                  </a:ext>
                </a:extLst>
              </p:cNvPr>
              <p:cNvGrpSpPr/>
              <p:nvPr/>
            </p:nvGrpSpPr>
            <p:grpSpPr>
              <a:xfrm>
                <a:off x="17677088" y="8903390"/>
                <a:ext cx="1864380" cy="4582425"/>
                <a:chOff x="17677088" y="8903390"/>
                <a:chExt cx="1864380" cy="4582425"/>
              </a:xfrm>
            </p:grpSpPr>
            <p:sp>
              <p:nvSpPr>
                <p:cNvPr id="122" name="Freeform: Shape 121">
                  <a:extLst>
                    <a:ext uri="{FF2B5EF4-FFF2-40B4-BE49-F238E27FC236}">
                      <a16:creationId xmlns:a16="http://schemas.microsoft.com/office/drawing/2014/main" id="{B81BB02E-7B57-4F52-92D0-40CFCF50C2DF}"/>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70090FB-A124-4376-9DA9-5CF42D2DDC39}"/>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105" name="Graphic 2">
                <a:extLst>
                  <a:ext uri="{FF2B5EF4-FFF2-40B4-BE49-F238E27FC236}">
                    <a16:creationId xmlns:a16="http://schemas.microsoft.com/office/drawing/2014/main" id="{76C5F3F4-73AB-4ADA-9C73-CA3EB57DCD48}"/>
                  </a:ext>
                </a:extLst>
              </p:cNvPr>
              <p:cNvGrpSpPr/>
              <p:nvPr/>
            </p:nvGrpSpPr>
            <p:grpSpPr>
              <a:xfrm>
                <a:off x="17971453" y="10421743"/>
                <a:ext cx="1275631" cy="2769698"/>
                <a:chOff x="17971453" y="10421743"/>
                <a:chExt cx="1275631" cy="2769698"/>
              </a:xfrm>
            </p:grpSpPr>
            <p:sp>
              <p:nvSpPr>
                <p:cNvPr id="120" name="Freeform: Shape 119">
                  <a:extLst>
                    <a:ext uri="{FF2B5EF4-FFF2-40B4-BE49-F238E27FC236}">
                      <a16:creationId xmlns:a16="http://schemas.microsoft.com/office/drawing/2014/main" id="{BF7D40FA-1E30-4341-AD2A-19B3CF2D0973}"/>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0DF3D39-4D10-4EFC-AAF1-6A6EBBA8C19A}"/>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106" name="Graphic 2">
                <a:extLst>
                  <a:ext uri="{FF2B5EF4-FFF2-40B4-BE49-F238E27FC236}">
                    <a16:creationId xmlns:a16="http://schemas.microsoft.com/office/drawing/2014/main" id="{CD3C52A8-ADDE-45EC-8964-FC73F357DD8D}"/>
                  </a:ext>
                </a:extLst>
              </p:cNvPr>
              <p:cNvGrpSpPr/>
              <p:nvPr/>
            </p:nvGrpSpPr>
            <p:grpSpPr>
              <a:xfrm>
                <a:off x="17988088" y="8609016"/>
                <a:ext cx="1242368" cy="392498"/>
                <a:chOff x="17988088" y="8609016"/>
                <a:chExt cx="1242368" cy="392498"/>
              </a:xfrm>
              <a:solidFill>
                <a:srgbClr val="FF914D"/>
              </a:solidFill>
            </p:grpSpPr>
            <p:sp>
              <p:nvSpPr>
                <p:cNvPr id="118" name="Freeform: Shape 117">
                  <a:extLst>
                    <a:ext uri="{FF2B5EF4-FFF2-40B4-BE49-F238E27FC236}">
                      <a16:creationId xmlns:a16="http://schemas.microsoft.com/office/drawing/2014/main" id="{15975C91-5F70-437F-B43E-4C1002CC17BD}"/>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477384-1AE0-4097-88F9-6A66A4CB376A}"/>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107" name="Graphic 2">
                <a:extLst>
                  <a:ext uri="{FF2B5EF4-FFF2-40B4-BE49-F238E27FC236}">
                    <a16:creationId xmlns:a16="http://schemas.microsoft.com/office/drawing/2014/main" id="{8FEF550D-9F83-47EA-9853-54FBB9427531}"/>
                  </a:ext>
                </a:extLst>
              </p:cNvPr>
              <p:cNvGrpSpPr/>
              <p:nvPr/>
            </p:nvGrpSpPr>
            <p:grpSpPr>
              <a:xfrm>
                <a:off x="18251118" y="10699073"/>
                <a:ext cx="755550" cy="2492368"/>
                <a:chOff x="18251118" y="10699073"/>
                <a:chExt cx="755550" cy="2492368"/>
              </a:xfrm>
              <a:solidFill>
                <a:srgbClr val="FF914D"/>
              </a:solidFill>
            </p:grpSpPr>
            <p:grpSp>
              <p:nvGrpSpPr>
                <p:cNvPr id="111" name="Graphic 2">
                  <a:extLst>
                    <a:ext uri="{FF2B5EF4-FFF2-40B4-BE49-F238E27FC236}">
                      <a16:creationId xmlns:a16="http://schemas.microsoft.com/office/drawing/2014/main" id="{1B260A6E-CF05-4711-8397-557F3B7FEFF7}"/>
                    </a:ext>
                  </a:extLst>
                </p:cNvPr>
                <p:cNvGrpSpPr/>
                <p:nvPr/>
              </p:nvGrpSpPr>
              <p:grpSpPr>
                <a:xfrm>
                  <a:off x="18251118" y="10699073"/>
                  <a:ext cx="740842" cy="2050807"/>
                  <a:chOff x="18251118" y="10699073"/>
                  <a:chExt cx="740842" cy="2050807"/>
                </a:xfrm>
                <a:solidFill>
                  <a:srgbClr val="FF914D"/>
                </a:solidFill>
              </p:grpSpPr>
              <p:sp>
                <p:nvSpPr>
                  <p:cNvPr id="115" name="Freeform: Shape 114">
                    <a:extLst>
                      <a:ext uri="{FF2B5EF4-FFF2-40B4-BE49-F238E27FC236}">
                        <a16:creationId xmlns:a16="http://schemas.microsoft.com/office/drawing/2014/main" id="{423AD61E-6915-4920-9DD5-911A88F76185}"/>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F5DA4CD-A4B9-4799-B1DD-71A6C399A884}"/>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DE9C2C6-056B-4F26-B182-5C8873965D3C}"/>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112" name="Graphic 2">
                  <a:extLst>
                    <a:ext uri="{FF2B5EF4-FFF2-40B4-BE49-F238E27FC236}">
                      <a16:creationId xmlns:a16="http://schemas.microsoft.com/office/drawing/2014/main" id="{4ABBBA45-572B-484F-9829-4F00E0C82FFE}"/>
                    </a:ext>
                  </a:extLst>
                </p:cNvPr>
                <p:cNvGrpSpPr/>
                <p:nvPr/>
              </p:nvGrpSpPr>
              <p:grpSpPr>
                <a:xfrm>
                  <a:off x="18476795" y="12926504"/>
                  <a:ext cx="529873" cy="264937"/>
                  <a:chOff x="18476795" y="12926504"/>
                  <a:chExt cx="529873" cy="264937"/>
                </a:xfrm>
                <a:solidFill>
                  <a:srgbClr val="FF914D"/>
                </a:solidFill>
              </p:grpSpPr>
              <p:sp>
                <p:nvSpPr>
                  <p:cNvPr id="113" name="Freeform: Shape 112">
                    <a:extLst>
                      <a:ext uri="{FF2B5EF4-FFF2-40B4-BE49-F238E27FC236}">
                        <a16:creationId xmlns:a16="http://schemas.microsoft.com/office/drawing/2014/main" id="{5252117E-45B6-47A2-86E0-796459F11ECE}"/>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E2AADF7-B9D1-4F44-A32F-85E7DBCDF1D6}"/>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108" name="Graphic 2">
                <a:extLst>
                  <a:ext uri="{FF2B5EF4-FFF2-40B4-BE49-F238E27FC236}">
                    <a16:creationId xmlns:a16="http://schemas.microsoft.com/office/drawing/2014/main" id="{1C1F7030-3B87-4812-B392-0DBB462C06F4}"/>
                  </a:ext>
                </a:extLst>
              </p:cNvPr>
              <p:cNvGrpSpPr/>
              <p:nvPr/>
            </p:nvGrpSpPr>
            <p:grpSpPr>
              <a:xfrm>
                <a:off x="17677088" y="11484071"/>
                <a:ext cx="1864370" cy="991059"/>
                <a:chOff x="17677088" y="11484071"/>
                <a:chExt cx="1864370" cy="991059"/>
              </a:xfrm>
            </p:grpSpPr>
            <p:sp>
              <p:nvSpPr>
                <p:cNvPr id="109" name="Freeform: Shape 108">
                  <a:extLst>
                    <a:ext uri="{FF2B5EF4-FFF2-40B4-BE49-F238E27FC236}">
                      <a16:creationId xmlns:a16="http://schemas.microsoft.com/office/drawing/2014/main" id="{F73E027A-7C21-4504-B174-70FCA5689BE3}"/>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57C9318-C619-456C-BC76-7D1D9EBBB183}"/>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103" name="Project…">
              <a:extLst>
                <a:ext uri="{FF2B5EF4-FFF2-40B4-BE49-F238E27FC236}">
                  <a16:creationId xmlns:a16="http://schemas.microsoft.com/office/drawing/2014/main" id="{FB7BA600-E741-4392-8980-524A584988B8}"/>
                </a:ext>
              </a:extLst>
            </p:cNvPr>
            <p:cNvSpPr txBox="1"/>
            <p:nvPr/>
          </p:nvSpPr>
          <p:spPr>
            <a:xfrm>
              <a:off x="13398712" y="3423600"/>
              <a:ext cx="1365532" cy="13222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400">
                  <a:solidFill>
                    <a:schemeClr val="accent3"/>
                  </a:solidFill>
                  <a:latin typeface="Calibri" panose="020F0502020204030204" pitchFamily="34" charset="0"/>
                  <a:cs typeface="Calibri" panose="020F0502020204030204" pitchFamily="34" charset="0"/>
                </a:rPr>
                <a:t>2</a:t>
              </a:r>
              <a:endParaRPr sz="4400">
                <a:solidFill>
                  <a:schemeClr val="accent3"/>
                </a:solidFill>
                <a:latin typeface="Calibri" panose="020F0502020204030204" pitchFamily="34" charset="0"/>
                <a:cs typeface="Calibri" panose="020F0502020204030204" pitchFamily="34" charset="0"/>
              </a:endParaRPr>
            </a:p>
          </p:txBody>
        </p:sp>
      </p:grpSp>
      <p:grpSp>
        <p:nvGrpSpPr>
          <p:cNvPr id="11" name="Group 10">
            <a:extLst>
              <a:ext uri="{FF2B5EF4-FFF2-40B4-BE49-F238E27FC236}">
                <a16:creationId xmlns:a16="http://schemas.microsoft.com/office/drawing/2014/main" id="{75FB5BC4-A171-4385-BE21-DA143DFF70EE}"/>
              </a:ext>
            </a:extLst>
          </p:cNvPr>
          <p:cNvGrpSpPr/>
          <p:nvPr/>
        </p:nvGrpSpPr>
        <p:grpSpPr>
          <a:xfrm>
            <a:off x="17192917" y="2541158"/>
            <a:ext cx="4487060" cy="3046938"/>
            <a:chOff x="2450684" y="2223498"/>
            <a:chExt cx="4532638" cy="3077888"/>
          </a:xfrm>
        </p:grpSpPr>
        <p:sp>
          <p:nvSpPr>
            <p:cNvPr id="94" name="Прямоугольный треугольник 31">
              <a:extLst>
                <a:ext uri="{FF2B5EF4-FFF2-40B4-BE49-F238E27FC236}">
                  <a16:creationId xmlns:a16="http://schemas.microsoft.com/office/drawing/2014/main" id="{D8B5E98A-7771-4D26-9470-1FD61AF3D226}"/>
                </a:ext>
              </a:extLst>
            </p:cNvPr>
            <p:cNvSpPr/>
            <p:nvPr/>
          </p:nvSpPr>
          <p:spPr>
            <a:xfrm rot="18900000">
              <a:off x="4033343" y="2223498"/>
              <a:ext cx="1315691" cy="1315691"/>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95" name="Group 94">
              <a:extLst>
                <a:ext uri="{FF2B5EF4-FFF2-40B4-BE49-F238E27FC236}">
                  <a16:creationId xmlns:a16="http://schemas.microsoft.com/office/drawing/2014/main" id="{1930FCBD-9513-4570-A49B-9AB40610AB52}"/>
                </a:ext>
              </a:extLst>
            </p:cNvPr>
            <p:cNvGrpSpPr/>
            <p:nvPr/>
          </p:nvGrpSpPr>
          <p:grpSpPr>
            <a:xfrm>
              <a:off x="2450684" y="2839001"/>
              <a:ext cx="4532638" cy="2462385"/>
              <a:chOff x="2450684" y="2839001"/>
              <a:chExt cx="4532638" cy="2462385"/>
            </a:xfrm>
          </p:grpSpPr>
          <p:sp>
            <p:nvSpPr>
              <p:cNvPr id="96" name="Прямоугольник 30">
                <a:extLst>
                  <a:ext uri="{FF2B5EF4-FFF2-40B4-BE49-F238E27FC236}">
                    <a16:creationId xmlns:a16="http://schemas.microsoft.com/office/drawing/2014/main" id="{AF335A80-4CFB-401A-9445-DB83C12F3C8D}"/>
                  </a:ext>
                </a:extLst>
              </p:cNvPr>
              <p:cNvSpPr/>
              <p:nvPr/>
            </p:nvSpPr>
            <p:spPr>
              <a:xfrm>
                <a:off x="2450684" y="3230537"/>
                <a:ext cx="4532638" cy="2002073"/>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Project…">
                <a:extLst>
                  <a:ext uri="{FF2B5EF4-FFF2-40B4-BE49-F238E27FC236}">
                    <a16:creationId xmlns:a16="http://schemas.microsoft.com/office/drawing/2014/main" id="{7510F1F5-176B-4A8C-AFB1-0ED0930216A7}"/>
                  </a:ext>
                </a:extLst>
              </p:cNvPr>
              <p:cNvSpPr txBox="1"/>
              <p:nvPr/>
            </p:nvSpPr>
            <p:spPr>
              <a:xfrm>
                <a:off x="4050282" y="2839001"/>
                <a:ext cx="1365532" cy="65659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bg1"/>
                    </a:solidFill>
                  </a:rPr>
                  <a:t>01</a:t>
                </a:r>
                <a:endParaRPr sz="3600">
                  <a:solidFill>
                    <a:schemeClr val="bg1"/>
                  </a:solidFill>
                </a:endParaRPr>
              </a:p>
            </p:txBody>
          </p:sp>
          <p:sp>
            <p:nvSpPr>
              <p:cNvPr id="100" name="TextBox 99">
                <a:extLst>
                  <a:ext uri="{FF2B5EF4-FFF2-40B4-BE49-F238E27FC236}">
                    <a16:creationId xmlns:a16="http://schemas.microsoft.com/office/drawing/2014/main" id="{BF15F069-6674-4915-9DDC-7B2F26FD0111}"/>
                  </a:ext>
                </a:extLst>
              </p:cNvPr>
              <p:cNvSpPr txBox="1"/>
              <p:nvPr/>
            </p:nvSpPr>
            <p:spPr>
              <a:xfrm>
                <a:off x="2556163" y="4498220"/>
                <a:ext cx="4328049" cy="8031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Display                     </a:t>
                </a:r>
                <a:r>
                  <a:rPr lang="en-US" b="0">
                    <a:solidFill>
                      <a:schemeClr val="tx2"/>
                    </a:solidFill>
                    <a:latin typeface="Calibri" panose="020F0502020204030204" pitchFamily="34" charset="0"/>
                    <a:cs typeface="Calibri" panose="020F0502020204030204" pitchFamily="34" charset="0"/>
                  </a:rPr>
                  <a:t>Feature</a:t>
                </a:r>
                <a:endPar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101" name="TextBox 100">
                <a:extLst>
                  <a:ext uri="{FF2B5EF4-FFF2-40B4-BE49-F238E27FC236}">
                    <a16:creationId xmlns:a16="http://schemas.microsoft.com/office/drawing/2014/main" id="{46A971AD-991B-4E25-9E6A-237D3B43F6BD}"/>
                  </a:ext>
                </a:extLst>
              </p:cNvPr>
              <p:cNvSpPr txBox="1"/>
              <p:nvPr/>
            </p:nvSpPr>
            <p:spPr>
              <a:xfrm>
                <a:off x="4134034" y="3749908"/>
                <a:ext cx="1659916" cy="8498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$ 3</a:t>
                </a:r>
                <a:r>
                  <a:rPr lang="en-US" sz="3200">
                    <a:solidFill>
                      <a:schemeClr val="tx2"/>
                    </a:solidFill>
                    <a:latin typeface="Calibri" panose="020F0502020204030204" pitchFamily="34" charset="0"/>
                    <a:cs typeface="Calibri" panose="020F0502020204030204" pitchFamily="34" charset="0"/>
                  </a:rPr>
                  <a:t>.20</a:t>
                </a:r>
                <a:endPar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grpSp>
      </p:grpSp>
      <p:sp>
        <p:nvSpPr>
          <p:cNvPr id="86" name="Прямоугольный треугольник 31">
            <a:extLst>
              <a:ext uri="{FF2B5EF4-FFF2-40B4-BE49-F238E27FC236}">
                <a16:creationId xmlns:a16="http://schemas.microsoft.com/office/drawing/2014/main" id="{ED62B07A-5A5C-4934-BADE-D1A3144C14C8}"/>
              </a:ext>
            </a:extLst>
          </p:cNvPr>
          <p:cNvSpPr/>
          <p:nvPr/>
        </p:nvSpPr>
        <p:spPr>
          <a:xfrm rot="18900000">
            <a:off x="4270778" y="6066395"/>
            <a:ext cx="1302461" cy="1302461"/>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87" name="Group 86">
            <a:extLst>
              <a:ext uri="{FF2B5EF4-FFF2-40B4-BE49-F238E27FC236}">
                <a16:creationId xmlns:a16="http://schemas.microsoft.com/office/drawing/2014/main" id="{2BE84AE9-A37D-42C7-9958-2CB2D1AF75D5}"/>
              </a:ext>
            </a:extLst>
          </p:cNvPr>
          <p:cNvGrpSpPr/>
          <p:nvPr/>
        </p:nvGrpSpPr>
        <p:grpSpPr>
          <a:xfrm>
            <a:off x="2704033" y="6675884"/>
            <a:ext cx="4487060" cy="2437623"/>
            <a:chOff x="2450684" y="2839001"/>
            <a:chExt cx="4532638" cy="2462385"/>
          </a:xfrm>
        </p:grpSpPr>
        <p:sp>
          <p:nvSpPr>
            <p:cNvPr id="88" name="Прямоугольник 30">
              <a:extLst>
                <a:ext uri="{FF2B5EF4-FFF2-40B4-BE49-F238E27FC236}">
                  <a16:creationId xmlns:a16="http://schemas.microsoft.com/office/drawing/2014/main" id="{00AF3415-0C0F-4709-816B-01F8911C426F}"/>
                </a:ext>
              </a:extLst>
            </p:cNvPr>
            <p:cNvSpPr/>
            <p:nvPr/>
          </p:nvSpPr>
          <p:spPr>
            <a:xfrm>
              <a:off x="2450684" y="3230537"/>
              <a:ext cx="4532638" cy="2002073"/>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Project…">
              <a:extLst>
                <a:ext uri="{FF2B5EF4-FFF2-40B4-BE49-F238E27FC236}">
                  <a16:creationId xmlns:a16="http://schemas.microsoft.com/office/drawing/2014/main" id="{882D5214-A97B-41B0-89C7-772853BCF7DD}"/>
                </a:ext>
              </a:extLst>
            </p:cNvPr>
            <p:cNvSpPr txBox="1"/>
            <p:nvPr/>
          </p:nvSpPr>
          <p:spPr>
            <a:xfrm>
              <a:off x="4050282" y="2839001"/>
              <a:ext cx="1365532" cy="65659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bg1"/>
                  </a:solidFill>
                </a:rPr>
                <a:t>02</a:t>
              </a:r>
              <a:endParaRPr sz="3600">
                <a:solidFill>
                  <a:schemeClr val="bg1"/>
                </a:solidFill>
              </a:endParaRPr>
            </a:p>
          </p:txBody>
        </p:sp>
        <p:sp>
          <p:nvSpPr>
            <p:cNvPr id="92" name="TextBox 91">
              <a:extLst>
                <a:ext uri="{FF2B5EF4-FFF2-40B4-BE49-F238E27FC236}">
                  <a16:creationId xmlns:a16="http://schemas.microsoft.com/office/drawing/2014/main" id="{64BBB8E5-53C3-4485-B59D-A281F7EA501B}"/>
                </a:ext>
              </a:extLst>
            </p:cNvPr>
            <p:cNvSpPr txBox="1"/>
            <p:nvPr/>
          </p:nvSpPr>
          <p:spPr>
            <a:xfrm>
              <a:off x="2556163" y="4498220"/>
              <a:ext cx="4328049" cy="8031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Display                     </a:t>
              </a:r>
              <a:r>
                <a:rPr lang="en-US" b="0">
                  <a:solidFill>
                    <a:schemeClr val="tx2"/>
                  </a:solidFill>
                  <a:latin typeface="Calibri" panose="020F0502020204030204" pitchFamily="34" charset="0"/>
                  <a:cs typeface="Calibri" panose="020F0502020204030204" pitchFamily="34" charset="0"/>
                </a:rPr>
                <a:t>Feature</a:t>
              </a:r>
              <a:endPar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93" name="TextBox 92">
              <a:extLst>
                <a:ext uri="{FF2B5EF4-FFF2-40B4-BE49-F238E27FC236}">
                  <a16:creationId xmlns:a16="http://schemas.microsoft.com/office/drawing/2014/main" id="{4518EF11-B1D9-42E9-93D8-3742832CB2AA}"/>
                </a:ext>
              </a:extLst>
            </p:cNvPr>
            <p:cNvSpPr txBox="1"/>
            <p:nvPr/>
          </p:nvSpPr>
          <p:spPr>
            <a:xfrm>
              <a:off x="4076462" y="3730048"/>
              <a:ext cx="1659916" cy="8498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 </a:t>
              </a:r>
              <a:r>
                <a:rPr lang="en-US" sz="3200">
                  <a:solidFill>
                    <a:schemeClr val="tx2"/>
                  </a:solidFill>
                  <a:latin typeface="Calibri" panose="020F0502020204030204" pitchFamily="34" charset="0"/>
                  <a:cs typeface="Calibri" panose="020F0502020204030204" pitchFamily="34" charset="0"/>
                </a:rPr>
                <a:t>3.84</a:t>
              </a:r>
              <a:endPar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grpSp>
      <p:sp>
        <p:nvSpPr>
          <p:cNvPr id="78" name="Прямоугольный треугольник 31">
            <a:extLst>
              <a:ext uri="{FF2B5EF4-FFF2-40B4-BE49-F238E27FC236}">
                <a16:creationId xmlns:a16="http://schemas.microsoft.com/office/drawing/2014/main" id="{711BB727-72FD-484E-9D2B-5FFE5A8EDF5D}"/>
              </a:ext>
            </a:extLst>
          </p:cNvPr>
          <p:cNvSpPr/>
          <p:nvPr/>
        </p:nvSpPr>
        <p:spPr>
          <a:xfrm rot="18900000">
            <a:off x="18759662" y="6066395"/>
            <a:ext cx="1302461" cy="1302461"/>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Прямоугольник 30">
            <a:extLst>
              <a:ext uri="{FF2B5EF4-FFF2-40B4-BE49-F238E27FC236}">
                <a16:creationId xmlns:a16="http://schemas.microsoft.com/office/drawing/2014/main" id="{1ACC2567-40C4-4CB5-8F4F-F957E1D8C462}"/>
              </a:ext>
            </a:extLst>
          </p:cNvPr>
          <p:cNvSpPr/>
          <p:nvPr/>
        </p:nvSpPr>
        <p:spPr>
          <a:xfrm>
            <a:off x="17192917" y="7063308"/>
            <a:ext cx="4487060" cy="1981940"/>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Project…">
            <a:extLst>
              <a:ext uri="{FF2B5EF4-FFF2-40B4-BE49-F238E27FC236}">
                <a16:creationId xmlns:a16="http://schemas.microsoft.com/office/drawing/2014/main" id="{6620A6AF-4022-40B9-938D-EE9F1C48B1CA}"/>
              </a:ext>
            </a:extLst>
          </p:cNvPr>
          <p:cNvSpPr txBox="1"/>
          <p:nvPr/>
        </p:nvSpPr>
        <p:spPr>
          <a:xfrm>
            <a:off x="18776430" y="6675709"/>
            <a:ext cx="1351801" cy="6499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bg1"/>
                </a:solidFill>
              </a:rPr>
              <a:t>03</a:t>
            </a:r>
            <a:endParaRPr sz="3600">
              <a:solidFill>
                <a:schemeClr val="bg1"/>
              </a:solidFill>
            </a:endParaRPr>
          </a:p>
        </p:txBody>
      </p:sp>
      <p:sp>
        <p:nvSpPr>
          <p:cNvPr id="84" name="TextBox 83">
            <a:extLst>
              <a:ext uri="{FF2B5EF4-FFF2-40B4-BE49-F238E27FC236}">
                <a16:creationId xmlns:a16="http://schemas.microsoft.com/office/drawing/2014/main" id="{7D2550D6-CC8B-4019-B115-0DBEDD764C0F}"/>
              </a:ext>
            </a:extLst>
          </p:cNvPr>
          <p:cNvSpPr txBox="1"/>
          <p:nvPr/>
        </p:nvSpPr>
        <p:spPr>
          <a:xfrm>
            <a:off x="17297335" y="8318243"/>
            <a:ext cx="4284528" cy="795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Display                     </a:t>
            </a:r>
            <a:r>
              <a:rPr lang="en-US" b="0">
                <a:solidFill>
                  <a:schemeClr val="tx2"/>
                </a:solidFill>
                <a:latin typeface="Calibri" panose="020F0502020204030204" pitchFamily="34" charset="0"/>
                <a:cs typeface="Calibri" panose="020F0502020204030204" pitchFamily="34" charset="0"/>
              </a:rPr>
              <a:t>Feature</a:t>
            </a:r>
            <a:endPar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85" name="TextBox 84">
            <a:extLst>
              <a:ext uri="{FF2B5EF4-FFF2-40B4-BE49-F238E27FC236}">
                <a16:creationId xmlns:a16="http://schemas.microsoft.com/office/drawing/2014/main" id="{2A87E600-5407-48E4-9D15-6284FE91AEB4}"/>
              </a:ext>
            </a:extLst>
          </p:cNvPr>
          <p:cNvSpPr txBox="1"/>
          <p:nvPr/>
        </p:nvSpPr>
        <p:spPr>
          <a:xfrm>
            <a:off x="18877708" y="7599373"/>
            <a:ext cx="16432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$ 2.56</a:t>
            </a:r>
          </a:p>
        </p:txBody>
      </p:sp>
      <p:sp>
        <p:nvSpPr>
          <p:cNvPr id="70" name="Прямоугольный треугольник 31">
            <a:extLst>
              <a:ext uri="{FF2B5EF4-FFF2-40B4-BE49-F238E27FC236}">
                <a16:creationId xmlns:a16="http://schemas.microsoft.com/office/drawing/2014/main" id="{B2A6B357-14E7-4F4D-8891-FA888D1CE5AB}"/>
              </a:ext>
            </a:extLst>
          </p:cNvPr>
          <p:cNvSpPr/>
          <p:nvPr/>
        </p:nvSpPr>
        <p:spPr>
          <a:xfrm rot="18900000">
            <a:off x="4251678" y="9552088"/>
            <a:ext cx="1302461" cy="1302461"/>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Прямоугольник 30">
            <a:extLst>
              <a:ext uri="{FF2B5EF4-FFF2-40B4-BE49-F238E27FC236}">
                <a16:creationId xmlns:a16="http://schemas.microsoft.com/office/drawing/2014/main" id="{1D1B267E-4FCA-4DDF-AC41-0BBB6250FA53}"/>
              </a:ext>
            </a:extLst>
          </p:cNvPr>
          <p:cNvSpPr/>
          <p:nvPr/>
        </p:nvSpPr>
        <p:spPr>
          <a:xfrm>
            <a:off x="2684933" y="10549001"/>
            <a:ext cx="4487060" cy="1981940"/>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Project…">
            <a:extLst>
              <a:ext uri="{FF2B5EF4-FFF2-40B4-BE49-F238E27FC236}">
                <a16:creationId xmlns:a16="http://schemas.microsoft.com/office/drawing/2014/main" id="{E38E7881-4FB9-43BA-A890-C56F793FC5ED}"/>
              </a:ext>
            </a:extLst>
          </p:cNvPr>
          <p:cNvSpPr txBox="1"/>
          <p:nvPr/>
        </p:nvSpPr>
        <p:spPr>
          <a:xfrm>
            <a:off x="4268446" y="10161402"/>
            <a:ext cx="1351801" cy="6499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bg1"/>
                </a:solidFill>
              </a:rPr>
              <a:t>04</a:t>
            </a:r>
            <a:endParaRPr sz="3600">
              <a:solidFill>
                <a:schemeClr val="bg1"/>
              </a:solidFill>
            </a:endParaRPr>
          </a:p>
        </p:txBody>
      </p:sp>
      <p:pic>
        <p:nvPicPr>
          <p:cNvPr id="74" name="Graphic 73">
            <a:extLst>
              <a:ext uri="{FF2B5EF4-FFF2-40B4-BE49-F238E27FC236}">
                <a16:creationId xmlns:a16="http://schemas.microsoft.com/office/drawing/2014/main" id="{DDB3974B-7DF4-459E-9D5A-71AB101086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56517" y="11675063"/>
            <a:ext cx="424575" cy="424575"/>
          </a:xfrm>
          <a:prstGeom prst="rect">
            <a:avLst/>
          </a:prstGeom>
        </p:spPr>
      </p:pic>
      <p:sp>
        <p:nvSpPr>
          <p:cNvPr id="76" name="TextBox 75">
            <a:extLst>
              <a:ext uri="{FF2B5EF4-FFF2-40B4-BE49-F238E27FC236}">
                <a16:creationId xmlns:a16="http://schemas.microsoft.com/office/drawing/2014/main" id="{D069E67A-C3F5-4732-977E-A3888223794C}"/>
              </a:ext>
            </a:extLst>
          </p:cNvPr>
          <p:cNvSpPr txBox="1"/>
          <p:nvPr/>
        </p:nvSpPr>
        <p:spPr>
          <a:xfrm>
            <a:off x="2789351" y="11803936"/>
            <a:ext cx="4284528" cy="795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Display                     </a:t>
            </a:r>
            <a:r>
              <a:rPr lang="en-US" b="0">
                <a:solidFill>
                  <a:schemeClr val="tx2"/>
                </a:solidFill>
                <a:latin typeface="Calibri" panose="020F0502020204030204" pitchFamily="34" charset="0"/>
                <a:cs typeface="Calibri" panose="020F0502020204030204" pitchFamily="34" charset="0"/>
              </a:rPr>
              <a:t>Feature</a:t>
            </a:r>
            <a:endPar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77" name="TextBox 76">
            <a:extLst>
              <a:ext uri="{FF2B5EF4-FFF2-40B4-BE49-F238E27FC236}">
                <a16:creationId xmlns:a16="http://schemas.microsoft.com/office/drawing/2014/main" id="{5F511781-BE97-4463-93D8-C8689AEF700E}"/>
              </a:ext>
            </a:extLst>
          </p:cNvPr>
          <p:cNvSpPr txBox="1"/>
          <p:nvPr/>
        </p:nvSpPr>
        <p:spPr>
          <a:xfrm>
            <a:off x="4330762" y="11063149"/>
            <a:ext cx="16432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 </a:t>
            </a:r>
            <a:r>
              <a:rPr lang="en-US" sz="3200">
                <a:solidFill>
                  <a:schemeClr val="tx2"/>
                </a:solidFill>
                <a:latin typeface="Calibri" panose="020F0502020204030204" pitchFamily="34" charset="0"/>
                <a:cs typeface="Calibri" panose="020F0502020204030204" pitchFamily="34" charset="0"/>
              </a:rPr>
              <a:t>3.20</a:t>
            </a:r>
            <a:endPar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62" name="Прямоугольный треугольник 31">
            <a:extLst>
              <a:ext uri="{FF2B5EF4-FFF2-40B4-BE49-F238E27FC236}">
                <a16:creationId xmlns:a16="http://schemas.microsoft.com/office/drawing/2014/main" id="{EAB81BD7-9FE5-49C5-85FF-0527B82E207A}"/>
              </a:ext>
            </a:extLst>
          </p:cNvPr>
          <p:cNvSpPr/>
          <p:nvPr/>
        </p:nvSpPr>
        <p:spPr>
          <a:xfrm rot="18900000">
            <a:off x="18759662" y="9529568"/>
            <a:ext cx="1302461" cy="1302461"/>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4" name="Прямоугольник 30">
            <a:extLst>
              <a:ext uri="{FF2B5EF4-FFF2-40B4-BE49-F238E27FC236}">
                <a16:creationId xmlns:a16="http://schemas.microsoft.com/office/drawing/2014/main" id="{FB2D922E-83F9-4B92-9ABA-1AE163CB4174}"/>
              </a:ext>
            </a:extLst>
          </p:cNvPr>
          <p:cNvSpPr/>
          <p:nvPr/>
        </p:nvSpPr>
        <p:spPr>
          <a:xfrm>
            <a:off x="17192917" y="10526480"/>
            <a:ext cx="4487060" cy="1981940"/>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5" name="Project…">
            <a:extLst>
              <a:ext uri="{FF2B5EF4-FFF2-40B4-BE49-F238E27FC236}">
                <a16:creationId xmlns:a16="http://schemas.microsoft.com/office/drawing/2014/main" id="{7E63165F-C87C-49B0-AE43-7FEEB57949EA}"/>
              </a:ext>
            </a:extLst>
          </p:cNvPr>
          <p:cNvSpPr txBox="1"/>
          <p:nvPr/>
        </p:nvSpPr>
        <p:spPr>
          <a:xfrm>
            <a:off x="18776430" y="10138881"/>
            <a:ext cx="1351801" cy="6499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bg1"/>
                </a:solidFill>
              </a:rPr>
              <a:t>05</a:t>
            </a:r>
            <a:endParaRPr sz="3600">
              <a:solidFill>
                <a:schemeClr val="bg1"/>
              </a:solidFill>
            </a:endParaRPr>
          </a:p>
        </p:txBody>
      </p:sp>
      <p:sp>
        <p:nvSpPr>
          <p:cNvPr id="68" name="TextBox 67">
            <a:extLst>
              <a:ext uri="{FF2B5EF4-FFF2-40B4-BE49-F238E27FC236}">
                <a16:creationId xmlns:a16="http://schemas.microsoft.com/office/drawing/2014/main" id="{7FEF609F-A6E8-44C7-BBD6-4785D9CD0CB4}"/>
              </a:ext>
            </a:extLst>
          </p:cNvPr>
          <p:cNvSpPr txBox="1"/>
          <p:nvPr/>
        </p:nvSpPr>
        <p:spPr>
          <a:xfrm>
            <a:off x="17306053" y="11765973"/>
            <a:ext cx="4284528" cy="795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Display                     </a:t>
            </a:r>
            <a:r>
              <a:rPr lang="en-US" b="0">
                <a:solidFill>
                  <a:schemeClr val="tx2"/>
                </a:solidFill>
                <a:latin typeface="Calibri" panose="020F0502020204030204" pitchFamily="34" charset="0"/>
                <a:cs typeface="Calibri" panose="020F0502020204030204" pitchFamily="34" charset="0"/>
              </a:rPr>
              <a:t>Feature</a:t>
            </a:r>
            <a:endParaRPr kumimoji="0" lang="en-US" sz="3000" b="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endParaRPr>
          </a:p>
        </p:txBody>
      </p:sp>
      <p:sp>
        <p:nvSpPr>
          <p:cNvPr id="69" name="TextBox 68">
            <a:extLst>
              <a:ext uri="{FF2B5EF4-FFF2-40B4-BE49-F238E27FC236}">
                <a16:creationId xmlns:a16="http://schemas.microsoft.com/office/drawing/2014/main" id="{0817953D-B798-420C-8FDA-DEDEFBCCAD82}"/>
              </a:ext>
            </a:extLst>
          </p:cNvPr>
          <p:cNvSpPr txBox="1"/>
          <p:nvPr/>
        </p:nvSpPr>
        <p:spPr>
          <a:xfrm>
            <a:off x="18793372" y="11077903"/>
            <a:ext cx="164322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tabLst/>
            </a:pPr>
            <a:r>
              <a:rPr kumimoji="0" lang="en-US" sz="3200" i="0" u="none" strike="noStrike" cap="none" spc="0" normalizeH="0" baseline="0">
                <a:ln>
                  <a:noFill/>
                </a:ln>
                <a:solidFill>
                  <a:schemeClr val="tx2"/>
                </a:solidFill>
                <a:effectLst/>
                <a:uFillTx/>
                <a:latin typeface="Calibri" panose="020F0502020204030204" pitchFamily="34" charset="0"/>
                <a:cs typeface="Calibri" panose="020F0502020204030204" pitchFamily="34" charset="0"/>
                <a:sym typeface="Helvetica Neue"/>
              </a:rPr>
              <a:t>$ 1.28</a:t>
            </a:r>
          </a:p>
        </p:txBody>
      </p:sp>
      <p:grpSp>
        <p:nvGrpSpPr>
          <p:cNvPr id="16" name="Group 15">
            <a:extLst>
              <a:ext uri="{FF2B5EF4-FFF2-40B4-BE49-F238E27FC236}">
                <a16:creationId xmlns:a16="http://schemas.microsoft.com/office/drawing/2014/main" id="{60A68AD8-0A36-4E9B-899F-98BF81701F69}"/>
              </a:ext>
            </a:extLst>
          </p:cNvPr>
          <p:cNvGrpSpPr/>
          <p:nvPr/>
        </p:nvGrpSpPr>
        <p:grpSpPr>
          <a:xfrm>
            <a:off x="13984042" y="10278473"/>
            <a:ext cx="797113" cy="2029947"/>
            <a:chOff x="13398712" y="1705367"/>
            <a:chExt cx="1365532" cy="3477491"/>
          </a:xfrm>
        </p:grpSpPr>
        <p:grpSp>
          <p:nvGrpSpPr>
            <p:cNvPr id="40" name="Graphic 2">
              <a:extLst>
                <a:ext uri="{FF2B5EF4-FFF2-40B4-BE49-F238E27FC236}">
                  <a16:creationId xmlns:a16="http://schemas.microsoft.com/office/drawing/2014/main" id="{31FD99A1-6B05-496A-BBF0-79B471B0E6AC}"/>
                </a:ext>
              </a:extLst>
            </p:cNvPr>
            <p:cNvGrpSpPr/>
            <p:nvPr/>
          </p:nvGrpSpPr>
          <p:grpSpPr>
            <a:xfrm>
              <a:off x="13398713" y="1705367"/>
              <a:ext cx="1329430" cy="3477491"/>
              <a:chOff x="17677088" y="8609016"/>
              <a:chExt cx="1864380" cy="4876799"/>
            </a:xfrm>
          </p:grpSpPr>
          <p:grpSp>
            <p:nvGrpSpPr>
              <p:cNvPr id="42" name="Graphic 2">
                <a:extLst>
                  <a:ext uri="{FF2B5EF4-FFF2-40B4-BE49-F238E27FC236}">
                    <a16:creationId xmlns:a16="http://schemas.microsoft.com/office/drawing/2014/main" id="{206EAD93-1B3E-43B9-BBF9-B3BDF0C7ED7F}"/>
                  </a:ext>
                </a:extLst>
              </p:cNvPr>
              <p:cNvGrpSpPr/>
              <p:nvPr/>
            </p:nvGrpSpPr>
            <p:grpSpPr>
              <a:xfrm>
                <a:off x="17677088" y="8903390"/>
                <a:ext cx="1864380" cy="4582425"/>
                <a:chOff x="17677088" y="8903390"/>
                <a:chExt cx="1864380" cy="4582425"/>
              </a:xfrm>
            </p:grpSpPr>
            <p:sp>
              <p:nvSpPr>
                <p:cNvPr id="60" name="Freeform: Shape 59">
                  <a:extLst>
                    <a:ext uri="{FF2B5EF4-FFF2-40B4-BE49-F238E27FC236}">
                      <a16:creationId xmlns:a16="http://schemas.microsoft.com/office/drawing/2014/main" id="{1ACEFD29-FED1-45C3-B293-0AE1AC2BDD2F}"/>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B65048E-CD07-4516-99BD-D9BFC4C2C72D}"/>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43" name="Graphic 2">
                <a:extLst>
                  <a:ext uri="{FF2B5EF4-FFF2-40B4-BE49-F238E27FC236}">
                    <a16:creationId xmlns:a16="http://schemas.microsoft.com/office/drawing/2014/main" id="{3BC05EEE-3E14-45A4-9C8B-28A6D8457E42}"/>
                  </a:ext>
                </a:extLst>
              </p:cNvPr>
              <p:cNvGrpSpPr/>
              <p:nvPr/>
            </p:nvGrpSpPr>
            <p:grpSpPr>
              <a:xfrm>
                <a:off x="17971453" y="10421743"/>
                <a:ext cx="1275631" cy="2769698"/>
                <a:chOff x="17971453" y="10421743"/>
                <a:chExt cx="1275631" cy="2769698"/>
              </a:xfrm>
            </p:grpSpPr>
            <p:sp>
              <p:nvSpPr>
                <p:cNvPr id="58" name="Freeform: Shape 57">
                  <a:extLst>
                    <a:ext uri="{FF2B5EF4-FFF2-40B4-BE49-F238E27FC236}">
                      <a16:creationId xmlns:a16="http://schemas.microsoft.com/office/drawing/2014/main" id="{E7052D14-3F6A-40DF-A02B-861F76D57E19}"/>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0F723D1-109A-4257-8AEB-7CD47EF585EB}"/>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44" name="Graphic 2">
                <a:extLst>
                  <a:ext uri="{FF2B5EF4-FFF2-40B4-BE49-F238E27FC236}">
                    <a16:creationId xmlns:a16="http://schemas.microsoft.com/office/drawing/2014/main" id="{D1E1A316-C8E2-43C2-8284-17351EBCBCC5}"/>
                  </a:ext>
                </a:extLst>
              </p:cNvPr>
              <p:cNvGrpSpPr/>
              <p:nvPr/>
            </p:nvGrpSpPr>
            <p:grpSpPr>
              <a:xfrm>
                <a:off x="17988088" y="8609016"/>
                <a:ext cx="1242368" cy="392498"/>
                <a:chOff x="17988088" y="8609016"/>
                <a:chExt cx="1242368" cy="392498"/>
              </a:xfrm>
              <a:solidFill>
                <a:srgbClr val="FF914D"/>
              </a:solidFill>
            </p:grpSpPr>
            <p:sp>
              <p:nvSpPr>
                <p:cNvPr id="56" name="Freeform: Shape 55">
                  <a:extLst>
                    <a:ext uri="{FF2B5EF4-FFF2-40B4-BE49-F238E27FC236}">
                      <a16:creationId xmlns:a16="http://schemas.microsoft.com/office/drawing/2014/main" id="{6327ED03-817F-4065-9BEE-096EA40294C9}"/>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EB87020-1586-4D13-A475-420F05E700DB}"/>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45" name="Graphic 2">
                <a:extLst>
                  <a:ext uri="{FF2B5EF4-FFF2-40B4-BE49-F238E27FC236}">
                    <a16:creationId xmlns:a16="http://schemas.microsoft.com/office/drawing/2014/main" id="{1F3CE87E-DC67-4D9B-AA23-D0FF569E193D}"/>
                  </a:ext>
                </a:extLst>
              </p:cNvPr>
              <p:cNvGrpSpPr/>
              <p:nvPr/>
            </p:nvGrpSpPr>
            <p:grpSpPr>
              <a:xfrm>
                <a:off x="18251118" y="10699073"/>
                <a:ext cx="755550" cy="2492368"/>
                <a:chOff x="18251118" y="10699073"/>
                <a:chExt cx="755550" cy="2492368"/>
              </a:xfrm>
              <a:solidFill>
                <a:srgbClr val="FF914D"/>
              </a:solidFill>
            </p:grpSpPr>
            <p:grpSp>
              <p:nvGrpSpPr>
                <p:cNvPr id="49" name="Graphic 2">
                  <a:extLst>
                    <a:ext uri="{FF2B5EF4-FFF2-40B4-BE49-F238E27FC236}">
                      <a16:creationId xmlns:a16="http://schemas.microsoft.com/office/drawing/2014/main" id="{468EB1BF-BC6D-4CE8-A001-09D1883420C1}"/>
                    </a:ext>
                  </a:extLst>
                </p:cNvPr>
                <p:cNvGrpSpPr/>
                <p:nvPr/>
              </p:nvGrpSpPr>
              <p:grpSpPr>
                <a:xfrm>
                  <a:off x="18251118" y="10699073"/>
                  <a:ext cx="740842" cy="2050807"/>
                  <a:chOff x="18251118" y="10699073"/>
                  <a:chExt cx="740842" cy="2050807"/>
                </a:xfrm>
                <a:solidFill>
                  <a:srgbClr val="FF914D"/>
                </a:solidFill>
              </p:grpSpPr>
              <p:sp>
                <p:nvSpPr>
                  <p:cNvPr id="53" name="Freeform: Shape 52">
                    <a:extLst>
                      <a:ext uri="{FF2B5EF4-FFF2-40B4-BE49-F238E27FC236}">
                        <a16:creationId xmlns:a16="http://schemas.microsoft.com/office/drawing/2014/main" id="{E6380FFE-FFFF-4804-B290-58DB669E29C6}"/>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91ACCE5-54F4-4F0B-8241-1F85FA3916C8}"/>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4A8780-97F9-4604-BB24-6EB8450BD702}"/>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50" name="Graphic 2">
                  <a:extLst>
                    <a:ext uri="{FF2B5EF4-FFF2-40B4-BE49-F238E27FC236}">
                      <a16:creationId xmlns:a16="http://schemas.microsoft.com/office/drawing/2014/main" id="{D4147C3A-181D-48D4-9453-E888941AF2D0}"/>
                    </a:ext>
                  </a:extLst>
                </p:cNvPr>
                <p:cNvGrpSpPr/>
                <p:nvPr/>
              </p:nvGrpSpPr>
              <p:grpSpPr>
                <a:xfrm>
                  <a:off x="18476795" y="12926504"/>
                  <a:ext cx="529873" cy="264937"/>
                  <a:chOff x="18476795" y="12926504"/>
                  <a:chExt cx="529873" cy="264937"/>
                </a:xfrm>
                <a:solidFill>
                  <a:srgbClr val="FF914D"/>
                </a:solidFill>
              </p:grpSpPr>
              <p:sp>
                <p:nvSpPr>
                  <p:cNvPr id="51" name="Freeform: Shape 50">
                    <a:extLst>
                      <a:ext uri="{FF2B5EF4-FFF2-40B4-BE49-F238E27FC236}">
                        <a16:creationId xmlns:a16="http://schemas.microsoft.com/office/drawing/2014/main" id="{4964E899-3A09-4A5B-B75C-014EBA37E6BB}"/>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F44FABD-B159-4FB8-BE61-7937A6C85DAE}"/>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46" name="Graphic 2">
                <a:extLst>
                  <a:ext uri="{FF2B5EF4-FFF2-40B4-BE49-F238E27FC236}">
                    <a16:creationId xmlns:a16="http://schemas.microsoft.com/office/drawing/2014/main" id="{F1C2CA64-696F-4896-8FA5-F38C73E86E15}"/>
                  </a:ext>
                </a:extLst>
              </p:cNvPr>
              <p:cNvGrpSpPr/>
              <p:nvPr/>
            </p:nvGrpSpPr>
            <p:grpSpPr>
              <a:xfrm>
                <a:off x="17677088" y="11484071"/>
                <a:ext cx="1864370" cy="991059"/>
                <a:chOff x="17677088" y="11484071"/>
                <a:chExt cx="1864370" cy="991059"/>
              </a:xfrm>
            </p:grpSpPr>
            <p:sp>
              <p:nvSpPr>
                <p:cNvPr id="47" name="Freeform: Shape 46">
                  <a:extLst>
                    <a:ext uri="{FF2B5EF4-FFF2-40B4-BE49-F238E27FC236}">
                      <a16:creationId xmlns:a16="http://schemas.microsoft.com/office/drawing/2014/main" id="{1F8CA71A-EC21-4A3D-AA0F-957445EA56E4}"/>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CA6BAA5-AF59-4F41-8E58-EADA55172552}"/>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41" name="Project…">
              <a:extLst>
                <a:ext uri="{FF2B5EF4-FFF2-40B4-BE49-F238E27FC236}">
                  <a16:creationId xmlns:a16="http://schemas.microsoft.com/office/drawing/2014/main" id="{4E21BFE2-27BE-43F3-A1D5-EC881D47503A}"/>
                </a:ext>
              </a:extLst>
            </p:cNvPr>
            <p:cNvSpPr txBox="1"/>
            <p:nvPr/>
          </p:nvSpPr>
          <p:spPr>
            <a:xfrm>
              <a:off x="13398712" y="3461256"/>
              <a:ext cx="1365532" cy="132227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400">
                  <a:solidFill>
                    <a:schemeClr val="accent3"/>
                  </a:solidFill>
                  <a:latin typeface="Calibri" panose="020F0502020204030204" pitchFamily="34" charset="0"/>
                  <a:cs typeface="Calibri" panose="020F0502020204030204" pitchFamily="34" charset="0"/>
                </a:rPr>
                <a:t>5</a:t>
              </a:r>
              <a:endParaRPr sz="4400">
                <a:solidFill>
                  <a:schemeClr val="accent3"/>
                </a:solidFill>
                <a:latin typeface="Calibri" panose="020F0502020204030204" pitchFamily="34" charset="0"/>
                <a:cs typeface="Calibri" panose="020F0502020204030204" pitchFamily="34" charset="0"/>
              </a:endParaRPr>
            </a:p>
          </p:txBody>
        </p:sp>
      </p:grpSp>
      <p:grpSp>
        <p:nvGrpSpPr>
          <p:cNvPr id="17" name="Group 16">
            <a:extLst>
              <a:ext uri="{FF2B5EF4-FFF2-40B4-BE49-F238E27FC236}">
                <a16:creationId xmlns:a16="http://schemas.microsoft.com/office/drawing/2014/main" id="{024B791D-834F-422A-B250-60E690421DDF}"/>
              </a:ext>
            </a:extLst>
          </p:cNvPr>
          <p:cNvGrpSpPr/>
          <p:nvPr/>
        </p:nvGrpSpPr>
        <p:grpSpPr>
          <a:xfrm>
            <a:off x="9896426" y="10264409"/>
            <a:ext cx="797113" cy="2029947"/>
            <a:chOff x="13398712" y="1705367"/>
            <a:chExt cx="1365532" cy="3477491"/>
          </a:xfrm>
        </p:grpSpPr>
        <p:grpSp>
          <p:nvGrpSpPr>
            <p:cNvPr id="18" name="Graphic 2">
              <a:extLst>
                <a:ext uri="{FF2B5EF4-FFF2-40B4-BE49-F238E27FC236}">
                  <a16:creationId xmlns:a16="http://schemas.microsoft.com/office/drawing/2014/main" id="{C3D5C106-9310-4ECA-886C-FAC906662C17}"/>
                </a:ext>
              </a:extLst>
            </p:cNvPr>
            <p:cNvGrpSpPr/>
            <p:nvPr/>
          </p:nvGrpSpPr>
          <p:grpSpPr>
            <a:xfrm>
              <a:off x="13398713" y="1705367"/>
              <a:ext cx="1329430" cy="3477491"/>
              <a:chOff x="17677088" y="8609016"/>
              <a:chExt cx="1864380" cy="4876799"/>
            </a:xfrm>
          </p:grpSpPr>
          <p:grpSp>
            <p:nvGrpSpPr>
              <p:cNvPr id="20" name="Graphic 2">
                <a:extLst>
                  <a:ext uri="{FF2B5EF4-FFF2-40B4-BE49-F238E27FC236}">
                    <a16:creationId xmlns:a16="http://schemas.microsoft.com/office/drawing/2014/main" id="{B1A2F178-E43C-4ACF-86DE-40F6194C62FE}"/>
                  </a:ext>
                </a:extLst>
              </p:cNvPr>
              <p:cNvGrpSpPr/>
              <p:nvPr/>
            </p:nvGrpSpPr>
            <p:grpSpPr>
              <a:xfrm>
                <a:off x="17677088" y="8903390"/>
                <a:ext cx="1864380" cy="4582425"/>
                <a:chOff x="17677088" y="8903390"/>
                <a:chExt cx="1864380" cy="4582425"/>
              </a:xfrm>
            </p:grpSpPr>
            <p:sp>
              <p:nvSpPr>
                <p:cNvPr id="38" name="Freeform: Shape 37">
                  <a:extLst>
                    <a:ext uri="{FF2B5EF4-FFF2-40B4-BE49-F238E27FC236}">
                      <a16:creationId xmlns:a16="http://schemas.microsoft.com/office/drawing/2014/main" id="{9D5E90D7-85F1-4457-BE1E-8DD2898C0EF6}"/>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90D1BE-9467-407C-BA17-925319DB01C5}"/>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21" name="Graphic 2">
                <a:extLst>
                  <a:ext uri="{FF2B5EF4-FFF2-40B4-BE49-F238E27FC236}">
                    <a16:creationId xmlns:a16="http://schemas.microsoft.com/office/drawing/2014/main" id="{A330A7AA-175B-4C45-93B6-66958E1A2887}"/>
                  </a:ext>
                </a:extLst>
              </p:cNvPr>
              <p:cNvGrpSpPr/>
              <p:nvPr/>
            </p:nvGrpSpPr>
            <p:grpSpPr>
              <a:xfrm>
                <a:off x="17971453" y="10421743"/>
                <a:ext cx="1275631" cy="2769698"/>
                <a:chOff x="17971453" y="10421743"/>
                <a:chExt cx="1275631" cy="2769698"/>
              </a:xfrm>
            </p:grpSpPr>
            <p:sp>
              <p:nvSpPr>
                <p:cNvPr id="36" name="Freeform: Shape 35">
                  <a:extLst>
                    <a:ext uri="{FF2B5EF4-FFF2-40B4-BE49-F238E27FC236}">
                      <a16:creationId xmlns:a16="http://schemas.microsoft.com/office/drawing/2014/main" id="{E35FD4F3-3B77-46CD-B331-C5D6A7E0E2E3}"/>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4A2BFB7-DC20-4207-A132-EB73A7BAB637}"/>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22" name="Graphic 2">
                <a:extLst>
                  <a:ext uri="{FF2B5EF4-FFF2-40B4-BE49-F238E27FC236}">
                    <a16:creationId xmlns:a16="http://schemas.microsoft.com/office/drawing/2014/main" id="{8D2633A8-D2B7-4B0A-B3F5-E4C6F3596A9D}"/>
                  </a:ext>
                </a:extLst>
              </p:cNvPr>
              <p:cNvGrpSpPr/>
              <p:nvPr/>
            </p:nvGrpSpPr>
            <p:grpSpPr>
              <a:xfrm>
                <a:off x="17988088" y="8609016"/>
                <a:ext cx="1242368" cy="392498"/>
                <a:chOff x="17988088" y="8609016"/>
                <a:chExt cx="1242368" cy="392498"/>
              </a:xfrm>
              <a:solidFill>
                <a:srgbClr val="FF914D"/>
              </a:solidFill>
            </p:grpSpPr>
            <p:sp>
              <p:nvSpPr>
                <p:cNvPr id="34" name="Freeform: Shape 33">
                  <a:extLst>
                    <a:ext uri="{FF2B5EF4-FFF2-40B4-BE49-F238E27FC236}">
                      <a16:creationId xmlns:a16="http://schemas.microsoft.com/office/drawing/2014/main" id="{B3520B62-37CA-41C8-BCC2-F23FBB490DFB}"/>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113C63A-6C52-4049-80FB-324D15D58243}"/>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23" name="Graphic 2">
                <a:extLst>
                  <a:ext uri="{FF2B5EF4-FFF2-40B4-BE49-F238E27FC236}">
                    <a16:creationId xmlns:a16="http://schemas.microsoft.com/office/drawing/2014/main" id="{380179C2-A806-40DE-A58C-B6B70A159819}"/>
                  </a:ext>
                </a:extLst>
              </p:cNvPr>
              <p:cNvGrpSpPr/>
              <p:nvPr/>
            </p:nvGrpSpPr>
            <p:grpSpPr>
              <a:xfrm>
                <a:off x="18251118" y="10699073"/>
                <a:ext cx="755550" cy="2492368"/>
                <a:chOff x="18251118" y="10699073"/>
                <a:chExt cx="755550" cy="2492368"/>
              </a:xfrm>
              <a:solidFill>
                <a:srgbClr val="FF914D"/>
              </a:solidFill>
            </p:grpSpPr>
            <p:grpSp>
              <p:nvGrpSpPr>
                <p:cNvPr id="27" name="Graphic 2">
                  <a:extLst>
                    <a:ext uri="{FF2B5EF4-FFF2-40B4-BE49-F238E27FC236}">
                      <a16:creationId xmlns:a16="http://schemas.microsoft.com/office/drawing/2014/main" id="{8A6B75A0-B880-4498-8D2B-01B5798CAA49}"/>
                    </a:ext>
                  </a:extLst>
                </p:cNvPr>
                <p:cNvGrpSpPr/>
                <p:nvPr/>
              </p:nvGrpSpPr>
              <p:grpSpPr>
                <a:xfrm>
                  <a:off x="18251118" y="10699073"/>
                  <a:ext cx="740842" cy="2050807"/>
                  <a:chOff x="18251118" y="10699073"/>
                  <a:chExt cx="740842" cy="2050807"/>
                </a:xfrm>
                <a:solidFill>
                  <a:srgbClr val="FF914D"/>
                </a:solidFill>
              </p:grpSpPr>
              <p:sp>
                <p:nvSpPr>
                  <p:cNvPr id="31" name="Freeform: Shape 30">
                    <a:extLst>
                      <a:ext uri="{FF2B5EF4-FFF2-40B4-BE49-F238E27FC236}">
                        <a16:creationId xmlns:a16="http://schemas.microsoft.com/office/drawing/2014/main" id="{5B7D7B6B-2ACC-4F11-BEB5-53EADA3CDBD8}"/>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57ECB73-F08A-4B26-AE1F-66C72E434494}"/>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122B13F-68EE-43F1-8917-403A30421FA3}"/>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28" name="Graphic 2">
                  <a:extLst>
                    <a:ext uri="{FF2B5EF4-FFF2-40B4-BE49-F238E27FC236}">
                      <a16:creationId xmlns:a16="http://schemas.microsoft.com/office/drawing/2014/main" id="{4A290CA0-EAAF-4332-9A66-3C2AB3548AFD}"/>
                    </a:ext>
                  </a:extLst>
                </p:cNvPr>
                <p:cNvGrpSpPr/>
                <p:nvPr/>
              </p:nvGrpSpPr>
              <p:grpSpPr>
                <a:xfrm>
                  <a:off x="18476795" y="12926504"/>
                  <a:ext cx="529873" cy="264937"/>
                  <a:chOff x="18476795" y="12926504"/>
                  <a:chExt cx="529873" cy="264937"/>
                </a:xfrm>
                <a:solidFill>
                  <a:srgbClr val="FF914D"/>
                </a:solidFill>
              </p:grpSpPr>
              <p:sp>
                <p:nvSpPr>
                  <p:cNvPr id="29" name="Freeform: Shape 28">
                    <a:extLst>
                      <a:ext uri="{FF2B5EF4-FFF2-40B4-BE49-F238E27FC236}">
                        <a16:creationId xmlns:a16="http://schemas.microsoft.com/office/drawing/2014/main" id="{BC903D43-57FF-4703-86D0-6CE44F9CA948}"/>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1C27575-BE51-4A2E-8DF7-F7CF1605ECF8}"/>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24" name="Graphic 2">
                <a:extLst>
                  <a:ext uri="{FF2B5EF4-FFF2-40B4-BE49-F238E27FC236}">
                    <a16:creationId xmlns:a16="http://schemas.microsoft.com/office/drawing/2014/main" id="{48ECCDEB-0FEB-4171-AAD9-F938801FC413}"/>
                  </a:ext>
                </a:extLst>
              </p:cNvPr>
              <p:cNvGrpSpPr/>
              <p:nvPr/>
            </p:nvGrpSpPr>
            <p:grpSpPr>
              <a:xfrm>
                <a:off x="17677088" y="11484071"/>
                <a:ext cx="1864370" cy="991059"/>
                <a:chOff x="17677088" y="11484071"/>
                <a:chExt cx="1864370" cy="991059"/>
              </a:xfrm>
            </p:grpSpPr>
            <p:sp>
              <p:nvSpPr>
                <p:cNvPr id="25" name="Freeform: Shape 24">
                  <a:extLst>
                    <a:ext uri="{FF2B5EF4-FFF2-40B4-BE49-F238E27FC236}">
                      <a16:creationId xmlns:a16="http://schemas.microsoft.com/office/drawing/2014/main" id="{AA2A40FD-DE43-4F24-9B81-F8F2D8833F2B}"/>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A412F24-81B0-4856-8019-EC28BD0CC1BD}"/>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19" name="Project…">
              <a:extLst>
                <a:ext uri="{FF2B5EF4-FFF2-40B4-BE49-F238E27FC236}">
                  <a16:creationId xmlns:a16="http://schemas.microsoft.com/office/drawing/2014/main" id="{1291145B-0210-482A-9B9E-8409EC725D3D}"/>
                </a:ext>
              </a:extLst>
            </p:cNvPr>
            <p:cNvSpPr txBox="1"/>
            <p:nvPr/>
          </p:nvSpPr>
          <p:spPr>
            <a:xfrm>
              <a:off x="13398712" y="3527989"/>
              <a:ext cx="1365532" cy="11134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3600">
                  <a:solidFill>
                    <a:schemeClr val="accent3"/>
                  </a:solidFill>
                  <a:latin typeface="Calibri" panose="020F0502020204030204" pitchFamily="34" charset="0"/>
                  <a:cs typeface="Calibri" panose="020F0502020204030204" pitchFamily="34" charset="0"/>
                </a:rPr>
                <a:t>4</a:t>
              </a:r>
              <a:endParaRPr sz="4400">
                <a:solidFill>
                  <a:schemeClr val="accent3"/>
                </a:solidFill>
                <a:latin typeface="Calibri" panose="020F0502020204030204" pitchFamily="34" charset="0"/>
                <a:cs typeface="Calibri" panose="020F0502020204030204" pitchFamily="34" charset="0"/>
              </a:endParaRPr>
            </a:p>
          </p:txBody>
        </p:sp>
      </p:grpSp>
      <p:sp>
        <p:nvSpPr>
          <p:cNvPr id="168" name="Rectangle 167">
            <a:extLst>
              <a:ext uri="{FF2B5EF4-FFF2-40B4-BE49-F238E27FC236}">
                <a16:creationId xmlns:a16="http://schemas.microsoft.com/office/drawing/2014/main" id="{340B260F-732B-4507-A181-4D9209BA9496}"/>
              </a:ext>
            </a:extLst>
          </p:cNvPr>
          <p:cNvSpPr/>
          <p:nvPr/>
        </p:nvSpPr>
        <p:spPr>
          <a:xfrm>
            <a:off x="1422200" y="723232"/>
            <a:ext cx="9028434" cy="1107996"/>
          </a:xfrm>
          <a:prstGeom prst="rect">
            <a:avLst/>
          </a:prstGeom>
        </p:spPr>
        <p:txBody>
          <a:bodyPr wrap="none">
            <a:spAutoFit/>
          </a:bodyPr>
          <a:lstStyle/>
          <a:p>
            <a:pPr algn="l" fontAlgn="base"/>
            <a:r>
              <a:rPr lang="en-US" sz="6600">
                <a:gradFill>
                  <a:gsLst>
                    <a:gs pos="0">
                      <a:schemeClr val="accent1"/>
                    </a:gs>
                    <a:gs pos="99000">
                      <a:schemeClr val="accent3">
                        <a:alpha val="69000"/>
                      </a:schemeClr>
                    </a:gs>
                  </a:gsLst>
                  <a:lin ang="0" scaled="1"/>
                </a:gradFill>
              </a:rPr>
              <a:t>OPTMIZED</a:t>
            </a:r>
            <a:r>
              <a:rPr lang="en-US" sz="6600" b="1">
                <a:solidFill>
                  <a:schemeClr val="accent1"/>
                </a:solidFill>
              </a:rPr>
              <a:t> </a:t>
            </a:r>
            <a:r>
              <a:rPr lang="en-US" sz="6600">
                <a:solidFill>
                  <a:schemeClr val="tx2"/>
                </a:solidFill>
                <a:latin typeface="+mj-lt"/>
              </a:rPr>
              <a:t>SETTINGS</a:t>
            </a:r>
          </a:p>
        </p:txBody>
      </p:sp>
      <p:sp>
        <p:nvSpPr>
          <p:cNvPr id="169" name="TextBox 168">
            <a:extLst>
              <a:ext uri="{FF2B5EF4-FFF2-40B4-BE49-F238E27FC236}">
                <a16:creationId xmlns:a16="http://schemas.microsoft.com/office/drawing/2014/main" id="{E5DACF1D-31CF-40BA-B59C-341A7CA5F34F}"/>
              </a:ext>
            </a:extLst>
          </p:cNvPr>
          <p:cNvSpPr txBox="1"/>
          <p:nvPr/>
        </p:nvSpPr>
        <p:spPr>
          <a:xfrm flipH="1">
            <a:off x="1422200" y="1973136"/>
            <a:ext cx="20424181"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Combination of prices per product and use of marketing tools that generates the maximum average profit </a:t>
            </a:r>
          </a:p>
        </p:txBody>
      </p:sp>
      <p:pic>
        <p:nvPicPr>
          <p:cNvPr id="179" name="Graphic 178">
            <a:extLst>
              <a:ext uri="{FF2B5EF4-FFF2-40B4-BE49-F238E27FC236}">
                <a16:creationId xmlns:a16="http://schemas.microsoft.com/office/drawing/2014/main" id="{84FD265F-2F5E-458F-B04C-7119DE53B2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43666" y="11657549"/>
            <a:ext cx="424575" cy="424575"/>
          </a:xfrm>
          <a:prstGeom prst="rect">
            <a:avLst/>
          </a:prstGeom>
        </p:spPr>
      </p:pic>
      <p:sp>
        <p:nvSpPr>
          <p:cNvPr id="182" name="Arrow: Right 181">
            <a:extLst>
              <a:ext uri="{FF2B5EF4-FFF2-40B4-BE49-F238E27FC236}">
                <a16:creationId xmlns:a16="http://schemas.microsoft.com/office/drawing/2014/main" id="{69C327FA-0CE6-4C5B-8109-0F2F5915C15F}"/>
              </a:ext>
            </a:extLst>
          </p:cNvPr>
          <p:cNvSpPr/>
          <p:nvPr/>
        </p:nvSpPr>
        <p:spPr>
          <a:xfrm rot="16200000">
            <a:off x="19927796" y="4350029"/>
            <a:ext cx="388240" cy="298272"/>
          </a:xfrm>
          <a:prstGeom prst="rightArrow">
            <a:avLst/>
          </a:prstGeom>
          <a:solidFill>
            <a:schemeClr val="accent4"/>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3" name="Arrow: Right 182">
            <a:extLst>
              <a:ext uri="{FF2B5EF4-FFF2-40B4-BE49-F238E27FC236}">
                <a16:creationId xmlns:a16="http://schemas.microsoft.com/office/drawing/2014/main" id="{8D9B8F5F-8F30-4961-A651-F868A93BCBDB}"/>
              </a:ext>
            </a:extLst>
          </p:cNvPr>
          <p:cNvSpPr/>
          <p:nvPr/>
        </p:nvSpPr>
        <p:spPr>
          <a:xfrm rot="5400000">
            <a:off x="5426217" y="7877384"/>
            <a:ext cx="388240" cy="298272"/>
          </a:xfrm>
          <a:prstGeom prst="rightArrow">
            <a:avLst/>
          </a:prstGeom>
          <a:solidFill>
            <a:srgbClr val="FF362D"/>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4" name="Arrow: Right 183">
            <a:extLst>
              <a:ext uri="{FF2B5EF4-FFF2-40B4-BE49-F238E27FC236}">
                <a16:creationId xmlns:a16="http://schemas.microsoft.com/office/drawing/2014/main" id="{A04C47F0-69CA-4505-8B6F-70512A1EFAD4}"/>
              </a:ext>
            </a:extLst>
          </p:cNvPr>
          <p:cNvSpPr/>
          <p:nvPr/>
        </p:nvSpPr>
        <p:spPr>
          <a:xfrm rot="5400000">
            <a:off x="19937520" y="7924038"/>
            <a:ext cx="388240" cy="298272"/>
          </a:xfrm>
          <a:prstGeom prst="rightArrow">
            <a:avLst/>
          </a:prstGeom>
          <a:solidFill>
            <a:schemeClr val="accent6"/>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5" name="Arrow: Right 184">
            <a:extLst>
              <a:ext uri="{FF2B5EF4-FFF2-40B4-BE49-F238E27FC236}">
                <a16:creationId xmlns:a16="http://schemas.microsoft.com/office/drawing/2014/main" id="{6D768E3A-88DE-4128-8A8D-AA78EBFDE08A}"/>
              </a:ext>
            </a:extLst>
          </p:cNvPr>
          <p:cNvSpPr/>
          <p:nvPr/>
        </p:nvSpPr>
        <p:spPr>
          <a:xfrm rot="16200000">
            <a:off x="5445227" y="11362761"/>
            <a:ext cx="388240" cy="298272"/>
          </a:xfrm>
          <a:prstGeom prst="rightArrow">
            <a:avLst/>
          </a:prstGeom>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6" name="Arrow: Right 185">
            <a:extLst>
              <a:ext uri="{FF2B5EF4-FFF2-40B4-BE49-F238E27FC236}">
                <a16:creationId xmlns:a16="http://schemas.microsoft.com/office/drawing/2014/main" id="{6A3F8074-DBB7-4500-81F2-DA3EBA029B95}"/>
              </a:ext>
            </a:extLst>
          </p:cNvPr>
          <p:cNvSpPr/>
          <p:nvPr/>
        </p:nvSpPr>
        <p:spPr>
          <a:xfrm rot="5400000">
            <a:off x="19951281" y="11415825"/>
            <a:ext cx="388240" cy="298272"/>
          </a:xfrm>
          <a:prstGeom prst="rightArrow">
            <a:avLst/>
          </a:prstGeom>
          <a:solidFill>
            <a:srgbClr val="F50849"/>
          </a:solidFill>
          <a:ln/>
        </p:spPr>
        <p:style>
          <a:lnRef idx="3">
            <a:schemeClr val="lt1"/>
          </a:lnRef>
          <a:fillRef idx="1">
            <a:schemeClr val="accent4"/>
          </a:fillRef>
          <a:effectRef idx="1">
            <a:schemeClr val="accent4"/>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72" name="Graphic 171">
            <a:extLst>
              <a:ext uri="{FF2B5EF4-FFF2-40B4-BE49-F238E27FC236}">
                <a16:creationId xmlns:a16="http://schemas.microsoft.com/office/drawing/2014/main" id="{F09889CC-B5A6-4C72-A153-B784BB06B5C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00901" y="4661935"/>
            <a:ext cx="335806" cy="335806"/>
          </a:xfrm>
          <a:prstGeom prst="rect">
            <a:avLst/>
          </a:prstGeom>
        </p:spPr>
      </p:pic>
      <p:pic>
        <p:nvPicPr>
          <p:cNvPr id="173" name="Graphic 172">
            <a:extLst>
              <a:ext uri="{FF2B5EF4-FFF2-40B4-BE49-F238E27FC236}">
                <a16:creationId xmlns:a16="http://schemas.microsoft.com/office/drawing/2014/main" id="{23F18D45-3862-435A-A157-1F74E83858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88050" y="4661935"/>
            <a:ext cx="335806" cy="335806"/>
          </a:xfrm>
          <a:prstGeom prst="rect">
            <a:avLst/>
          </a:prstGeom>
        </p:spPr>
      </p:pic>
      <p:pic>
        <p:nvPicPr>
          <p:cNvPr id="174" name="Graphic 173">
            <a:extLst>
              <a:ext uri="{FF2B5EF4-FFF2-40B4-BE49-F238E27FC236}">
                <a16:creationId xmlns:a16="http://schemas.microsoft.com/office/drawing/2014/main" id="{2832399C-FE77-479E-BCCF-C98A1B2911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00901" y="8221109"/>
            <a:ext cx="335806" cy="335806"/>
          </a:xfrm>
          <a:prstGeom prst="rect">
            <a:avLst/>
          </a:prstGeom>
        </p:spPr>
      </p:pic>
      <p:pic>
        <p:nvPicPr>
          <p:cNvPr id="175" name="Graphic 174">
            <a:extLst>
              <a:ext uri="{FF2B5EF4-FFF2-40B4-BE49-F238E27FC236}">
                <a16:creationId xmlns:a16="http://schemas.microsoft.com/office/drawing/2014/main" id="{7062AF14-68D7-490B-A592-B5B553DEB96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88050" y="8221109"/>
            <a:ext cx="335806" cy="335806"/>
          </a:xfrm>
          <a:prstGeom prst="rect">
            <a:avLst/>
          </a:prstGeom>
        </p:spPr>
      </p:pic>
      <p:pic>
        <p:nvPicPr>
          <p:cNvPr id="178" name="Graphic 177">
            <a:extLst>
              <a:ext uri="{FF2B5EF4-FFF2-40B4-BE49-F238E27FC236}">
                <a16:creationId xmlns:a16="http://schemas.microsoft.com/office/drawing/2014/main" id="{1EF5A721-D701-4CC8-BF75-0AA065D12E1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42033" y="11693422"/>
            <a:ext cx="335806" cy="335806"/>
          </a:xfrm>
          <a:prstGeom prst="rect">
            <a:avLst/>
          </a:prstGeom>
        </p:spPr>
      </p:pic>
      <p:pic>
        <p:nvPicPr>
          <p:cNvPr id="187" name="Graphic 186">
            <a:extLst>
              <a:ext uri="{FF2B5EF4-FFF2-40B4-BE49-F238E27FC236}">
                <a16:creationId xmlns:a16="http://schemas.microsoft.com/office/drawing/2014/main" id="{79B3C776-F552-4D87-8631-A828DE8CBF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0055" y="11693422"/>
            <a:ext cx="335806" cy="335806"/>
          </a:xfrm>
          <a:prstGeom prst="rect">
            <a:avLst/>
          </a:prstGeom>
        </p:spPr>
      </p:pic>
      <p:pic>
        <p:nvPicPr>
          <p:cNvPr id="188" name="Graphic 187">
            <a:extLst>
              <a:ext uri="{FF2B5EF4-FFF2-40B4-BE49-F238E27FC236}">
                <a16:creationId xmlns:a16="http://schemas.microsoft.com/office/drawing/2014/main" id="{D496E8C1-3C04-4335-BC05-B2FD726ACEA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42033" y="8225331"/>
            <a:ext cx="335806" cy="335806"/>
          </a:xfrm>
          <a:prstGeom prst="rect">
            <a:avLst/>
          </a:prstGeom>
        </p:spPr>
      </p:pic>
      <p:pic>
        <p:nvPicPr>
          <p:cNvPr id="189" name="Graphic 188">
            <a:extLst>
              <a:ext uri="{FF2B5EF4-FFF2-40B4-BE49-F238E27FC236}">
                <a16:creationId xmlns:a16="http://schemas.microsoft.com/office/drawing/2014/main" id="{68465F69-8E11-47F3-BD86-EABD5A876E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0055" y="8225331"/>
            <a:ext cx="335806" cy="335806"/>
          </a:xfrm>
          <a:prstGeom prst="rect">
            <a:avLst/>
          </a:prstGeom>
        </p:spPr>
      </p:pic>
    </p:spTree>
    <p:extLst>
      <p:ext uri="{BB962C8B-B14F-4D97-AF65-F5344CB8AC3E}">
        <p14:creationId xmlns:p14="http://schemas.microsoft.com/office/powerpoint/2010/main" val="12037143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ject…">
            <a:extLst>
              <a:ext uri="{FF2B5EF4-FFF2-40B4-BE49-F238E27FC236}">
                <a16:creationId xmlns:a16="http://schemas.microsoft.com/office/drawing/2014/main" id="{5FEC1AB3-083F-4123-BEC8-B125AC7A0FC1}"/>
              </a:ext>
            </a:extLst>
          </p:cNvPr>
          <p:cNvSpPr txBox="1"/>
          <p:nvPr/>
        </p:nvSpPr>
        <p:spPr>
          <a:xfrm>
            <a:off x="1129163" y="6470237"/>
            <a:ext cx="10861946" cy="2226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13800">
                <a:solidFill>
                  <a:schemeClr val="accent1"/>
                </a:solidFill>
                <a:latin typeface="Calibri"/>
              </a:rPr>
              <a:t>Thank </a:t>
            </a:r>
            <a:r>
              <a:rPr lang="en-US" sz="13800">
                <a:solidFill>
                  <a:schemeClr val="accent4"/>
                </a:solidFill>
                <a:latin typeface="Calibri"/>
              </a:rPr>
              <a:t>you!</a:t>
            </a:r>
          </a:p>
        </p:txBody>
      </p:sp>
      <p:sp>
        <p:nvSpPr>
          <p:cNvPr id="3" name="Прямоугольный треугольник 13">
            <a:extLst>
              <a:ext uri="{FF2B5EF4-FFF2-40B4-BE49-F238E27FC236}">
                <a16:creationId xmlns:a16="http://schemas.microsoft.com/office/drawing/2014/main" id="{EF010AC7-F0D6-4A42-8C5F-9A363F801309}"/>
              </a:ext>
            </a:extLst>
          </p:cNvPr>
          <p:cNvSpPr/>
          <p:nvPr/>
        </p:nvSpPr>
        <p:spPr>
          <a:xfrm rot="2700000">
            <a:off x="16083063" y="4616461"/>
            <a:ext cx="4858729" cy="4858729"/>
          </a:xfrm>
          <a:prstGeom prst="rtTriangle">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Прямоугольный треугольник 14">
            <a:extLst>
              <a:ext uri="{FF2B5EF4-FFF2-40B4-BE49-F238E27FC236}">
                <a16:creationId xmlns:a16="http://schemas.microsoft.com/office/drawing/2014/main" id="{D75EB9ED-34DE-421A-B6C0-4F243E67C13F}"/>
              </a:ext>
            </a:extLst>
          </p:cNvPr>
          <p:cNvSpPr/>
          <p:nvPr/>
        </p:nvSpPr>
        <p:spPr>
          <a:xfrm rot="13500000">
            <a:off x="12647421" y="8270346"/>
            <a:ext cx="4858729" cy="4858729"/>
          </a:xfrm>
          <a:prstGeom prst="rtTriangle">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Прямоугольный треугольник 15">
            <a:extLst>
              <a:ext uri="{FF2B5EF4-FFF2-40B4-BE49-F238E27FC236}">
                <a16:creationId xmlns:a16="http://schemas.microsoft.com/office/drawing/2014/main" id="{C97B62C8-D65D-486A-ABB0-293F94C0A1D5}"/>
              </a:ext>
            </a:extLst>
          </p:cNvPr>
          <p:cNvSpPr/>
          <p:nvPr/>
        </p:nvSpPr>
        <p:spPr>
          <a:xfrm rot="13500000">
            <a:off x="10929598" y="962576"/>
            <a:ext cx="4858729" cy="4858729"/>
          </a:xfrm>
          <a:prstGeom prst="rtTriangle">
            <a:avLst/>
          </a:prstGeom>
          <a:solidFill>
            <a:schemeClr val="accent2"/>
          </a:solidFill>
          <a:ln w="12700" cap="flat">
            <a:solidFill>
              <a:srgbClr val="FF914D"/>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Прямоугольный треугольник 16">
            <a:extLst>
              <a:ext uri="{FF2B5EF4-FFF2-40B4-BE49-F238E27FC236}">
                <a16:creationId xmlns:a16="http://schemas.microsoft.com/office/drawing/2014/main" id="{59AEBEF3-3530-4C81-A3BB-38E18B6165FB}"/>
              </a:ext>
            </a:extLst>
          </p:cNvPr>
          <p:cNvSpPr/>
          <p:nvPr/>
        </p:nvSpPr>
        <p:spPr>
          <a:xfrm rot="2700000">
            <a:off x="18759352" y="-2691308"/>
            <a:ext cx="4858729" cy="4858729"/>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Прямоугольный треугольник 17">
            <a:extLst>
              <a:ext uri="{FF2B5EF4-FFF2-40B4-BE49-F238E27FC236}">
                <a16:creationId xmlns:a16="http://schemas.microsoft.com/office/drawing/2014/main" id="{F6FAD095-0074-434C-9017-D41E46247148}"/>
              </a:ext>
            </a:extLst>
          </p:cNvPr>
          <p:cNvSpPr/>
          <p:nvPr/>
        </p:nvSpPr>
        <p:spPr>
          <a:xfrm rot="2700000">
            <a:off x="17800879" y="11924232"/>
            <a:ext cx="4858729" cy="4858729"/>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Прямоугольный треугольник 18">
            <a:extLst>
              <a:ext uri="{FF2B5EF4-FFF2-40B4-BE49-F238E27FC236}">
                <a16:creationId xmlns:a16="http://schemas.microsoft.com/office/drawing/2014/main" id="{76635047-F17A-498B-9CDE-D6A38B08E794}"/>
              </a:ext>
            </a:extLst>
          </p:cNvPr>
          <p:cNvSpPr/>
          <p:nvPr/>
        </p:nvSpPr>
        <p:spPr>
          <a:xfrm rot="13500000">
            <a:off x="18892762" y="6399401"/>
            <a:ext cx="4858729" cy="4858729"/>
          </a:xfrm>
          <a:prstGeom prst="rtTriangle">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Прямоугольный треугольник 19">
            <a:extLst>
              <a:ext uri="{FF2B5EF4-FFF2-40B4-BE49-F238E27FC236}">
                <a16:creationId xmlns:a16="http://schemas.microsoft.com/office/drawing/2014/main" id="{677B7B08-6794-4ED2-94C2-60B1CDC1AFFC}"/>
              </a:ext>
            </a:extLst>
          </p:cNvPr>
          <p:cNvSpPr/>
          <p:nvPr/>
        </p:nvSpPr>
        <p:spPr>
          <a:xfrm rot="2700000">
            <a:off x="9927600" y="11745710"/>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Прямоугольный треугольник 21">
            <a:extLst>
              <a:ext uri="{FF2B5EF4-FFF2-40B4-BE49-F238E27FC236}">
                <a16:creationId xmlns:a16="http://schemas.microsoft.com/office/drawing/2014/main" id="{F215209F-BD26-4305-87D5-B1140CD736C3}"/>
              </a:ext>
            </a:extLst>
          </p:cNvPr>
          <p:cNvSpPr/>
          <p:nvPr/>
        </p:nvSpPr>
        <p:spPr>
          <a:xfrm rot="13500000">
            <a:off x="18892765" y="-820363"/>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Прямоугольный треугольник 22">
            <a:extLst>
              <a:ext uri="{FF2B5EF4-FFF2-40B4-BE49-F238E27FC236}">
                <a16:creationId xmlns:a16="http://schemas.microsoft.com/office/drawing/2014/main" id="{23094AB8-0C1C-4347-AAD1-45D7B95C9626}"/>
              </a:ext>
            </a:extLst>
          </p:cNvPr>
          <p:cNvSpPr/>
          <p:nvPr/>
        </p:nvSpPr>
        <p:spPr>
          <a:xfrm rot="2700000">
            <a:off x="10796190" y="-3106204"/>
            <a:ext cx="4858729" cy="4858729"/>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TextBox 11">
            <a:extLst>
              <a:ext uri="{FF2B5EF4-FFF2-40B4-BE49-F238E27FC236}">
                <a16:creationId xmlns:a16="http://schemas.microsoft.com/office/drawing/2014/main" id="{90C06EBF-CB8C-4040-AE9C-894E05BC3F36}"/>
              </a:ext>
            </a:extLst>
          </p:cNvPr>
          <p:cNvSpPr txBox="1"/>
          <p:nvPr/>
        </p:nvSpPr>
        <p:spPr>
          <a:xfrm flipH="1">
            <a:off x="1277506" y="8794630"/>
            <a:ext cx="4124847" cy="1107996"/>
          </a:xfrm>
          <a:prstGeom prst="rect">
            <a:avLst/>
          </a:prstGeom>
          <a:noFill/>
        </p:spPr>
        <p:txBody>
          <a:bodyPr wrap="none" rtlCol="0">
            <a:spAutoFit/>
          </a:bodyPr>
          <a:lstStyle/>
          <a:p>
            <a:pPr algn="l"/>
            <a:r>
              <a:rPr lang="en-US" sz="6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Questions?</a:t>
            </a:r>
          </a:p>
        </p:txBody>
      </p:sp>
    </p:spTree>
    <p:extLst>
      <p:ext uri="{BB962C8B-B14F-4D97-AF65-F5344CB8AC3E}">
        <p14:creationId xmlns:p14="http://schemas.microsoft.com/office/powerpoint/2010/main" val="10844337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лилиния 27">
            <a:extLst>
              <a:ext uri="{FF2B5EF4-FFF2-40B4-BE49-F238E27FC236}">
                <a16:creationId xmlns:a16="http://schemas.microsoft.com/office/drawing/2014/main" id="{E7C0FFCC-6403-46CC-9432-0BDBCBDC053D}"/>
              </a:ext>
            </a:extLst>
          </p:cNvPr>
          <p:cNvSpPr/>
          <p:nvPr/>
        </p:nvSpPr>
        <p:spPr>
          <a:xfrm rot="18900000">
            <a:off x="-11217941" y="-3923130"/>
            <a:ext cx="25449019" cy="11329263"/>
          </a:xfrm>
          <a:custGeom>
            <a:avLst/>
            <a:gdLst>
              <a:gd name="connsiteX0" fmla="*/ 25449019 w 25449019"/>
              <a:gd name="connsiteY0" fmla="*/ 8341262 h 11329263"/>
              <a:gd name="connsiteX1" fmla="*/ 25449019 w 25449019"/>
              <a:gd name="connsiteY1" fmla="*/ 11329263 h 11329263"/>
              <a:gd name="connsiteX2" fmla="*/ 8341261 w 25449019"/>
              <a:gd name="connsiteY2" fmla="*/ 11329262 h 11329263"/>
              <a:gd name="connsiteX3" fmla="*/ 8341262 w 25449019"/>
              <a:gd name="connsiteY3" fmla="*/ 8341262 h 11329263"/>
              <a:gd name="connsiteX4" fmla="*/ 21278388 w 25449019"/>
              <a:gd name="connsiteY4" fmla="*/ 4170631 h 11329263"/>
              <a:gd name="connsiteX5" fmla="*/ 21278387 w 25449019"/>
              <a:gd name="connsiteY5" fmla="*/ 7158631 h 11329263"/>
              <a:gd name="connsiteX6" fmla="*/ 4170631 w 25449019"/>
              <a:gd name="connsiteY6" fmla="*/ 7158631 h 11329263"/>
              <a:gd name="connsiteX7" fmla="*/ 4170631 w 25449019"/>
              <a:gd name="connsiteY7" fmla="*/ 4170631 h 11329263"/>
              <a:gd name="connsiteX8" fmla="*/ 17107758 w 25449019"/>
              <a:gd name="connsiteY8" fmla="*/ 1 h 11329263"/>
              <a:gd name="connsiteX9" fmla="*/ 17107758 w 25449019"/>
              <a:gd name="connsiteY9" fmla="*/ 2988001 h 11329263"/>
              <a:gd name="connsiteX10" fmla="*/ 0 w 25449019"/>
              <a:gd name="connsiteY10" fmla="*/ 2988001 h 11329263"/>
              <a:gd name="connsiteX11" fmla="*/ 0 w 25449019"/>
              <a:gd name="connsiteY11" fmla="*/ 0 h 1132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49019" h="11329263">
                <a:moveTo>
                  <a:pt x="25449019" y="8341262"/>
                </a:moveTo>
                <a:lnTo>
                  <a:pt x="25449019" y="11329263"/>
                </a:lnTo>
                <a:lnTo>
                  <a:pt x="8341261" y="11329262"/>
                </a:lnTo>
                <a:lnTo>
                  <a:pt x="8341262" y="8341262"/>
                </a:lnTo>
                <a:close/>
                <a:moveTo>
                  <a:pt x="21278388" y="4170631"/>
                </a:moveTo>
                <a:lnTo>
                  <a:pt x="21278387" y="7158631"/>
                </a:lnTo>
                <a:lnTo>
                  <a:pt x="4170631" y="7158631"/>
                </a:lnTo>
                <a:lnTo>
                  <a:pt x="4170631" y="4170631"/>
                </a:lnTo>
                <a:close/>
                <a:moveTo>
                  <a:pt x="17107758" y="1"/>
                </a:moveTo>
                <a:lnTo>
                  <a:pt x="17107758" y="2988001"/>
                </a:lnTo>
                <a:lnTo>
                  <a:pt x="0" y="2988001"/>
                </a:lnTo>
                <a:lnTo>
                  <a:pt x="0" y="0"/>
                </a:ln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Прямоугольный треугольник 43">
            <a:extLst>
              <a:ext uri="{FF2B5EF4-FFF2-40B4-BE49-F238E27FC236}">
                <a16:creationId xmlns:a16="http://schemas.microsoft.com/office/drawing/2014/main" id="{D4D78FA4-F063-48A9-9127-24F47964D526}"/>
              </a:ext>
            </a:extLst>
          </p:cNvPr>
          <p:cNvSpPr/>
          <p:nvPr/>
        </p:nvSpPr>
        <p:spPr>
          <a:xfrm rot="13500000">
            <a:off x="-1501443" y="7760137"/>
            <a:ext cx="3002886" cy="3002886"/>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Project…">
            <a:extLst>
              <a:ext uri="{FF2B5EF4-FFF2-40B4-BE49-F238E27FC236}">
                <a16:creationId xmlns:a16="http://schemas.microsoft.com/office/drawing/2014/main" id="{E638E003-D87B-47B7-8C53-4C0C48C96725}"/>
              </a:ext>
            </a:extLst>
          </p:cNvPr>
          <p:cNvSpPr txBox="1"/>
          <p:nvPr/>
        </p:nvSpPr>
        <p:spPr>
          <a:xfrm>
            <a:off x="5817336" y="8440314"/>
            <a:ext cx="12400157" cy="22570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14000">
                <a:solidFill>
                  <a:schemeClr val="accent1"/>
                </a:solidFill>
              </a:rPr>
              <a:t>APPENDIX</a:t>
            </a:r>
            <a:endParaRPr sz="14000">
              <a:solidFill>
                <a:schemeClr val="accent1"/>
              </a:solidFill>
            </a:endParaRPr>
          </a:p>
        </p:txBody>
      </p:sp>
    </p:spTree>
    <p:extLst>
      <p:ext uri="{BB962C8B-B14F-4D97-AF65-F5344CB8AC3E}">
        <p14:creationId xmlns:p14="http://schemas.microsoft.com/office/powerpoint/2010/main" val="19055556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498420-FC71-43EB-BE3D-1793E5016A1B}"/>
              </a:ext>
            </a:extLst>
          </p:cNvPr>
          <p:cNvSpPr/>
          <p:nvPr/>
        </p:nvSpPr>
        <p:spPr>
          <a:xfrm>
            <a:off x="2058457" y="723232"/>
            <a:ext cx="20267087"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COMPARISON:</a:t>
            </a:r>
            <a:r>
              <a:rPr lang="en-US" sz="6600" b="1">
                <a:solidFill>
                  <a:schemeClr val="accent1"/>
                </a:solidFill>
              </a:rPr>
              <a:t> </a:t>
            </a:r>
            <a:r>
              <a:rPr lang="en-US" sz="6600">
                <a:solidFill>
                  <a:schemeClr val="tx2"/>
                </a:solidFill>
                <a:latin typeface="+mj-lt"/>
              </a:rPr>
              <a:t>BEFORE &amp; AFTER OPTIMIZATION</a:t>
            </a:r>
          </a:p>
        </p:txBody>
      </p:sp>
      <p:pic>
        <p:nvPicPr>
          <p:cNvPr id="2" name="Picture 2">
            <a:extLst>
              <a:ext uri="{FF2B5EF4-FFF2-40B4-BE49-F238E27FC236}">
                <a16:creationId xmlns:a16="http://schemas.microsoft.com/office/drawing/2014/main" id="{DA7CE833-A6DC-41CE-8681-3785571B05E5}"/>
              </a:ext>
            </a:extLst>
          </p:cNvPr>
          <p:cNvPicPr>
            <a:picLocks noChangeAspect="1"/>
          </p:cNvPicPr>
          <p:nvPr/>
        </p:nvPicPr>
        <p:blipFill rotWithShape="1">
          <a:blip r:embed="rId3"/>
          <a:srcRect t="13090"/>
          <a:stretch/>
        </p:blipFill>
        <p:spPr>
          <a:xfrm>
            <a:off x="2839373" y="1831228"/>
            <a:ext cx="18705253" cy="11600626"/>
          </a:xfrm>
          <a:prstGeom prst="rect">
            <a:avLst/>
          </a:prstGeom>
        </p:spPr>
      </p:pic>
    </p:spTree>
    <p:extLst>
      <p:ext uri="{BB962C8B-B14F-4D97-AF65-F5344CB8AC3E}">
        <p14:creationId xmlns:p14="http://schemas.microsoft.com/office/powerpoint/2010/main" val="4027954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3F442-EBFE-4887-B09B-E7791EEB76A1}"/>
              </a:ext>
            </a:extLst>
          </p:cNvPr>
          <p:cNvPicPr>
            <a:picLocks noChangeAspect="1"/>
          </p:cNvPicPr>
          <p:nvPr/>
        </p:nvPicPr>
        <p:blipFill>
          <a:blip r:embed="rId2"/>
          <a:stretch>
            <a:fillRect/>
          </a:stretch>
        </p:blipFill>
        <p:spPr>
          <a:xfrm>
            <a:off x="4482130" y="3726717"/>
            <a:ext cx="15004948" cy="9485612"/>
          </a:xfrm>
          <a:prstGeom prst="rect">
            <a:avLst/>
          </a:prstGeom>
        </p:spPr>
      </p:pic>
      <p:sp>
        <p:nvSpPr>
          <p:cNvPr id="5" name="TextBox 4">
            <a:extLst>
              <a:ext uri="{FF2B5EF4-FFF2-40B4-BE49-F238E27FC236}">
                <a16:creationId xmlns:a16="http://schemas.microsoft.com/office/drawing/2014/main" id="{0B24883E-1B3B-4A9B-B1B2-668453961816}"/>
              </a:ext>
            </a:extLst>
          </p:cNvPr>
          <p:cNvSpPr txBox="1"/>
          <p:nvPr/>
        </p:nvSpPr>
        <p:spPr>
          <a:xfrm flipH="1">
            <a:off x="1422200" y="1973136"/>
            <a:ext cx="9879628"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Average total profits distribution of all simulations</a:t>
            </a:r>
          </a:p>
        </p:txBody>
      </p:sp>
      <p:sp>
        <p:nvSpPr>
          <p:cNvPr id="6" name="Rectangle 5">
            <a:extLst>
              <a:ext uri="{FF2B5EF4-FFF2-40B4-BE49-F238E27FC236}">
                <a16:creationId xmlns:a16="http://schemas.microsoft.com/office/drawing/2014/main" id="{AE53195B-1D4E-43C0-82E8-126B387308A4}"/>
              </a:ext>
            </a:extLst>
          </p:cNvPr>
          <p:cNvSpPr/>
          <p:nvPr/>
        </p:nvSpPr>
        <p:spPr>
          <a:xfrm>
            <a:off x="1422200" y="723232"/>
            <a:ext cx="13167387" cy="1107996"/>
          </a:xfrm>
          <a:prstGeom prst="rect">
            <a:avLst/>
          </a:prstGeom>
        </p:spPr>
        <p:txBody>
          <a:bodyPr wrap="none">
            <a:spAutoFit/>
          </a:bodyPr>
          <a:lstStyle/>
          <a:p>
            <a:pPr algn="l" fontAlgn="base"/>
            <a:r>
              <a:rPr lang="en-US" sz="6600">
                <a:gradFill>
                  <a:gsLst>
                    <a:gs pos="0">
                      <a:schemeClr val="accent1"/>
                    </a:gs>
                    <a:gs pos="99000">
                      <a:schemeClr val="accent3">
                        <a:alpha val="69000"/>
                      </a:schemeClr>
                    </a:gs>
                  </a:gsLst>
                  <a:lin ang="0" scaled="1"/>
                </a:gradFill>
              </a:rPr>
              <a:t>TOTAL PROFITS</a:t>
            </a:r>
            <a:r>
              <a:rPr lang="en-US" sz="6600" b="1">
                <a:solidFill>
                  <a:schemeClr val="accent1"/>
                </a:solidFill>
              </a:rPr>
              <a:t> </a:t>
            </a:r>
            <a:r>
              <a:rPr lang="en-US" sz="6600">
                <a:solidFill>
                  <a:schemeClr val="tx2"/>
                </a:solidFill>
                <a:latin typeface="+mj-lt"/>
              </a:rPr>
              <a:t>DISTRIBUTION</a:t>
            </a:r>
          </a:p>
        </p:txBody>
      </p:sp>
    </p:spTree>
    <p:extLst>
      <p:ext uri="{BB962C8B-B14F-4D97-AF65-F5344CB8AC3E}">
        <p14:creationId xmlns:p14="http://schemas.microsoft.com/office/powerpoint/2010/main" val="646519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1F92C2-B0B7-448A-B5E4-4EFDA476B7A3}"/>
              </a:ext>
            </a:extLst>
          </p:cNvPr>
          <p:cNvSpPr/>
          <p:nvPr/>
        </p:nvSpPr>
        <p:spPr>
          <a:xfrm>
            <a:off x="1422200" y="723232"/>
            <a:ext cx="8978740"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OVERVIEW</a:t>
            </a:r>
            <a:r>
              <a:rPr lang="en-US" sz="6600" b="1">
                <a:solidFill>
                  <a:schemeClr val="accent1"/>
                </a:solidFill>
              </a:rPr>
              <a:t> </a:t>
            </a:r>
            <a:r>
              <a:rPr lang="en-US" sz="6600">
                <a:solidFill>
                  <a:schemeClr val="tx2"/>
                </a:solidFill>
                <a:latin typeface="+mj-lt"/>
              </a:rPr>
              <a:t>PROJECT</a:t>
            </a:r>
          </a:p>
        </p:txBody>
      </p:sp>
      <p:sp>
        <p:nvSpPr>
          <p:cNvPr id="3" name="TextBox 2">
            <a:extLst>
              <a:ext uri="{FF2B5EF4-FFF2-40B4-BE49-F238E27FC236}">
                <a16:creationId xmlns:a16="http://schemas.microsoft.com/office/drawing/2014/main" id="{A55E5654-F177-4097-8480-C800076CF756}"/>
              </a:ext>
            </a:extLst>
          </p:cNvPr>
          <p:cNvSpPr txBox="1"/>
          <p:nvPr/>
        </p:nvSpPr>
        <p:spPr>
          <a:xfrm flipH="1">
            <a:off x="1422200" y="1973136"/>
            <a:ext cx="4873450"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Our Project Step by Step</a:t>
            </a:r>
          </a:p>
        </p:txBody>
      </p:sp>
      <p:grpSp>
        <p:nvGrpSpPr>
          <p:cNvPr id="4" name="Group 3">
            <a:extLst>
              <a:ext uri="{FF2B5EF4-FFF2-40B4-BE49-F238E27FC236}">
                <a16:creationId xmlns:a16="http://schemas.microsoft.com/office/drawing/2014/main" id="{9F4C04D5-25A7-41E3-B7F1-1D802F7A90F9}"/>
              </a:ext>
            </a:extLst>
          </p:cNvPr>
          <p:cNvGrpSpPr/>
          <p:nvPr/>
        </p:nvGrpSpPr>
        <p:grpSpPr>
          <a:xfrm>
            <a:off x="2829759" y="3716090"/>
            <a:ext cx="17843534" cy="7589324"/>
            <a:chOff x="2970175" y="4792161"/>
            <a:chExt cx="16191810" cy="6835567"/>
          </a:xfrm>
        </p:grpSpPr>
        <p:sp>
          <p:nvSpPr>
            <p:cNvPr id="5" name="Прямоугольный треугольник 14">
              <a:extLst>
                <a:ext uri="{FF2B5EF4-FFF2-40B4-BE49-F238E27FC236}">
                  <a16:creationId xmlns:a16="http://schemas.microsoft.com/office/drawing/2014/main" id="{9550CC13-C379-4B71-8111-359369BE325E}"/>
                </a:ext>
              </a:extLst>
            </p:cNvPr>
            <p:cNvSpPr/>
            <p:nvPr/>
          </p:nvSpPr>
          <p:spPr>
            <a:xfrm rot="18900000">
              <a:off x="4417529" y="4792161"/>
              <a:ext cx="1744194" cy="1744194"/>
            </a:xfrm>
            <a:prstGeom prst="rtTriangl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Прямоугольный треугольник 15">
              <a:extLst>
                <a:ext uri="{FF2B5EF4-FFF2-40B4-BE49-F238E27FC236}">
                  <a16:creationId xmlns:a16="http://schemas.microsoft.com/office/drawing/2014/main" id="{F70A3970-4182-4642-BDB5-D890A9A51DD9}"/>
                </a:ext>
              </a:extLst>
            </p:cNvPr>
            <p:cNvSpPr/>
            <p:nvPr/>
          </p:nvSpPr>
          <p:spPr>
            <a:xfrm rot="18900000">
              <a:off x="12157025" y="4794927"/>
              <a:ext cx="1744194" cy="1744194"/>
            </a:xfrm>
            <a:prstGeom prst="rtTriangle">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7" name="Group 6">
              <a:extLst>
                <a:ext uri="{FF2B5EF4-FFF2-40B4-BE49-F238E27FC236}">
                  <a16:creationId xmlns:a16="http://schemas.microsoft.com/office/drawing/2014/main" id="{0B618647-9816-4D43-8C55-36C202E6692D}"/>
                </a:ext>
              </a:extLst>
            </p:cNvPr>
            <p:cNvGrpSpPr/>
            <p:nvPr/>
          </p:nvGrpSpPr>
          <p:grpSpPr>
            <a:xfrm>
              <a:off x="2970175" y="5470766"/>
              <a:ext cx="16191810" cy="6156962"/>
              <a:chOff x="2970175" y="5470766"/>
              <a:chExt cx="16191810" cy="6156962"/>
            </a:xfrm>
          </p:grpSpPr>
          <p:sp>
            <p:nvSpPr>
              <p:cNvPr id="8" name="Шестиугольник 9">
                <a:extLst>
                  <a:ext uri="{FF2B5EF4-FFF2-40B4-BE49-F238E27FC236}">
                    <a16:creationId xmlns:a16="http://schemas.microsoft.com/office/drawing/2014/main" id="{1E68AC59-A782-4773-ADCF-0DA70A7756A2}"/>
                  </a:ext>
                </a:extLst>
              </p:cNvPr>
              <p:cNvSpPr/>
              <p:nvPr/>
            </p:nvSpPr>
            <p:spPr>
              <a:xfrm>
                <a:off x="2970175" y="5470766"/>
                <a:ext cx="4638903" cy="3999054"/>
              </a:xfrm>
              <a:prstGeom prst="hexagon">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Шестиугольник 10">
                <a:extLst>
                  <a:ext uri="{FF2B5EF4-FFF2-40B4-BE49-F238E27FC236}">
                    <a16:creationId xmlns:a16="http://schemas.microsoft.com/office/drawing/2014/main" id="{598C109A-44F4-4121-BFB5-FA016AA6797D}"/>
                  </a:ext>
                </a:extLst>
              </p:cNvPr>
              <p:cNvSpPr/>
              <p:nvPr/>
            </p:nvSpPr>
            <p:spPr>
              <a:xfrm>
                <a:off x="10672113" y="5470766"/>
                <a:ext cx="4638903" cy="3999054"/>
              </a:xfrm>
              <a:prstGeom prst="hexagon">
                <a:avLst/>
              </a:prstGeom>
              <a:noFill/>
              <a:ln w="76200" cap="flat">
                <a:solidFill>
                  <a:schemeClr val="accent4">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Шестиугольник 12">
                <a:extLst>
                  <a:ext uri="{FF2B5EF4-FFF2-40B4-BE49-F238E27FC236}">
                    <a16:creationId xmlns:a16="http://schemas.microsoft.com/office/drawing/2014/main" id="{6809041A-0A8A-4F56-B2EF-9A3DA1952077}"/>
                  </a:ext>
                </a:extLst>
              </p:cNvPr>
              <p:cNvSpPr/>
              <p:nvPr/>
            </p:nvSpPr>
            <p:spPr>
              <a:xfrm>
                <a:off x="6821144" y="7628674"/>
                <a:ext cx="4638903" cy="3999054"/>
              </a:xfrm>
              <a:prstGeom prst="hexagon">
                <a:avLst/>
              </a:prstGeom>
              <a:noFill/>
              <a:ln w="7620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Шестиугольник 13">
                <a:extLst>
                  <a:ext uri="{FF2B5EF4-FFF2-40B4-BE49-F238E27FC236}">
                    <a16:creationId xmlns:a16="http://schemas.microsoft.com/office/drawing/2014/main" id="{D6CF4271-7306-4155-B442-522864E8B86A}"/>
                  </a:ext>
                </a:extLst>
              </p:cNvPr>
              <p:cNvSpPr/>
              <p:nvPr/>
            </p:nvSpPr>
            <p:spPr>
              <a:xfrm>
                <a:off x="14523082" y="7628674"/>
                <a:ext cx="4638903" cy="3999054"/>
              </a:xfrm>
              <a:prstGeom prst="hexagon">
                <a:avLst/>
              </a:prstGeom>
              <a:noFill/>
              <a:ln w="762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Прямоугольный треугольник 17">
                <a:extLst>
                  <a:ext uri="{FF2B5EF4-FFF2-40B4-BE49-F238E27FC236}">
                    <a16:creationId xmlns:a16="http://schemas.microsoft.com/office/drawing/2014/main" id="{946884BF-DC7A-42E2-A7DF-041D4D860291}"/>
                  </a:ext>
                </a:extLst>
              </p:cNvPr>
              <p:cNvSpPr/>
              <p:nvPr/>
            </p:nvSpPr>
            <p:spPr>
              <a:xfrm rot="18900000">
                <a:off x="15988674" y="6951780"/>
                <a:ext cx="1744194" cy="1744194"/>
              </a:xfrm>
              <a:prstGeom prst="rtTriangle">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Прямоугольный треугольник 18">
                <a:extLst>
                  <a:ext uri="{FF2B5EF4-FFF2-40B4-BE49-F238E27FC236}">
                    <a16:creationId xmlns:a16="http://schemas.microsoft.com/office/drawing/2014/main" id="{13A54681-0ED5-438E-909D-44A72E5783A1}"/>
                  </a:ext>
                </a:extLst>
              </p:cNvPr>
              <p:cNvSpPr/>
              <p:nvPr/>
            </p:nvSpPr>
            <p:spPr>
              <a:xfrm rot="18900000">
                <a:off x="8276090" y="6951780"/>
                <a:ext cx="1744194" cy="1744194"/>
              </a:xfrm>
              <a:prstGeom prst="rtTriangle">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Project…">
                <a:extLst>
                  <a:ext uri="{FF2B5EF4-FFF2-40B4-BE49-F238E27FC236}">
                    <a16:creationId xmlns:a16="http://schemas.microsoft.com/office/drawing/2014/main" id="{59350497-A089-48A6-9BA6-23053B33B116}"/>
                  </a:ext>
                </a:extLst>
              </p:cNvPr>
              <p:cNvSpPr txBox="1"/>
              <p:nvPr/>
            </p:nvSpPr>
            <p:spPr>
              <a:xfrm>
                <a:off x="4606860" y="5801345"/>
                <a:ext cx="1365532" cy="7181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000">
                    <a:solidFill>
                      <a:schemeClr val="tx2"/>
                    </a:solidFill>
                    <a:latin typeface="Calibri" panose="020F0502020204030204" pitchFamily="34" charset="0"/>
                    <a:cs typeface="Calibri" panose="020F0502020204030204" pitchFamily="34" charset="0"/>
                  </a:rPr>
                  <a:t>01</a:t>
                </a:r>
                <a:endParaRPr sz="4000">
                  <a:solidFill>
                    <a:schemeClr val="tx2"/>
                  </a:solidFill>
                  <a:latin typeface="Calibri" panose="020F0502020204030204" pitchFamily="34" charset="0"/>
                  <a:cs typeface="Calibri" panose="020F0502020204030204" pitchFamily="34" charset="0"/>
                </a:endParaRPr>
              </a:p>
            </p:txBody>
          </p:sp>
          <p:sp>
            <p:nvSpPr>
              <p:cNvPr id="15" name="Project…">
                <a:extLst>
                  <a:ext uri="{FF2B5EF4-FFF2-40B4-BE49-F238E27FC236}">
                    <a16:creationId xmlns:a16="http://schemas.microsoft.com/office/drawing/2014/main" id="{44B7E437-A48E-43BD-82AE-D9AFFF1E59EC}"/>
                  </a:ext>
                </a:extLst>
              </p:cNvPr>
              <p:cNvSpPr txBox="1"/>
              <p:nvPr/>
            </p:nvSpPr>
            <p:spPr>
              <a:xfrm>
                <a:off x="12346356" y="5801345"/>
                <a:ext cx="1365532" cy="7181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000">
                    <a:solidFill>
                      <a:schemeClr val="bg1"/>
                    </a:solidFill>
                    <a:latin typeface="Calibri" panose="020F0502020204030204" pitchFamily="34" charset="0"/>
                    <a:cs typeface="Calibri" panose="020F0502020204030204" pitchFamily="34" charset="0"/>
                  </a:rPr>
                  <a:t>03</a:t>
                </a:r>
                <a:endParaRPr sz="4000">
                  <a:solidFill>
                    <a:schemeClr val="bg1"/>
                  </a:solidFill>
                  <a:latin typeface="Calibri" panose="020F0502020204030204" pitchFamily="34" charset="0"/>
                  <a:cs typeface="Calibri" panose="020F0502020204030204" pitchFamily="34" charset="0"/>
                </a:endParaRPr>
              </a:p>
            </p:txBody>
          </p:sp>
          <p:sp>
            <p:nvSpPr>
              <p:cNvPr id="16" name="Project…">
                <a:extLst>
                  <a:ext uri="{FF2B5EF4-FFF2-40B4-BE49-F238E27FC236}">
                    <a16:creationId xmlns:a16="http://schemas.microsoft.com/office/drawing/2014/main" id="{D649A5B0-D2FF-4855-A993-EF65E305B8C4}"/>
                  </a:ext>
                </a:extLst>
              </p:cNvPr>
              <p:cNvSpPr txBox="1"/>
              <p:nvPr/>
            </p:nvSpPr>
            <p:spPr>
              <a:xfrm>
                <a:off x="8457829" y="7932008"/>
                <a:ext cx="1365532" cy="7181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000">
                    <a:solidFill>
                      <a:schemeClr val="tx2"/>
                    </a:solidFill>
                    <a:latin typeface="Calibri" panose="020F0502020204030204" pitchFamily="34" charset="0"/>
                    <a:cs typeface="Calibri" panose="020F0502020204030204" pitchFamily="34" charset="0"/>
                  </a:rPr>
                  <a:t>02</a:t>
                </a:r>
                <a:endParaRPr sz="4000">
                  <a:solidFill>
                    <a:schemeClr val="tx2"/>
                  </a:solidFill>
                  <a:latin typeface="Calibri" panose="020F0502020204030204" pitchFamily="34" charset="0"/>
                  <a:cs typeface="Calibri" panose="020F0502020204030204" pitchFamily="34" charset="0"/>
                </a:endParaRPr>
              </a:p>
            </p:txBody>
          </p:sp>
          <p:sp>
            <p:nvSpPr>
              <p:cNvPr id="17" name="Project…">
                <a:extLst>
                  <a:ext uri="{FF2B5EF4-FFF2-40B4-BE49-F238E27FC236}">
                    <a16:creationId xmlns:a16="http://schemas.microsoft.com/office/drawing/2014/main" id="{9213FD6A-70BF-4445-8D4D-468168710C2B}"/>
                  </a:ext>
                </a:extLst>
              </p:cNvPr>
              <p:cNvSpPr txBox="1"/>
              <p:nvPr/>
            </p:nvSpPr>
            <p:spPr>
              <a:xfrm>
                <a:off x="16194750" y="7932008"/>
                <a:ext cx="1365532" cy="7181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000">
                    <a:solidFill>
                      <a:schemeClr val="bg1"/>
                    </a:solidFill>
                    <a:latin typeface="Calibri" panose="020F0502020204030204" pitchFamily="34" charset="0"/>
                    <a:cs typeface="Calibri" panose="020F0502020204030204" pitchFamily="34" charset="0"/>
                  </a:rPr>
                  <a:t>04</a:t>
                </a:r>
                <a:endParaRPr sz="4000">
                  <a:solidFill>
                    <a:schemeClr val="bg1"/>
                  </a:solidFill>
                  <a:latin typeface="Calibri" panose="020F0502020204030204" pitchFamily="34" charset="0"/>
                  <a:cs typeface="Calibri" panose="020F0502020204030204" pitchFamily="34" charset="0"/>
                </a:endParaRPr>
              </a:p>
            </p:txBody>
          </p:sp>
          <p:sp>
            <p:nvSpPr>
              <p:cNvPr id="18" name="Profesional Template for PowerPoint, Keynote, Google Slides">
                <a:extLst>
                  <a:ext uri="{FF2B5EF4-FFF2-40B4-BE49-F238E27FC236}">
                    <a16:creationId xmlns:a16="http://schemas.microsoft.com/office/drawing/2014/main" id="{8DCA762E-B0A4-4135-A1BB-6DC3D3E3F53C}"/>
                  </a:ext>
                </a:extLst>
              </p:cNvPr>
              <p:cNvSpPr txBox="1"/>
              <p:nvPr/>
            </p:nvSpPr>
            <p:spPr>
              <a:xfrm>
                <a:off x="3962929" y="7404733"/>
                <a:ext cx="2653391" cy="65126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a:lnSpc>
                    <a:spcPct val="120000"/>
                  </a:lnSpc>
                  <a:defRPr sz="2600" b="0">
                    <a:solidFill>
                      <a:srgbClr val="646977"/>
                    </a:solidFill>
                    <a:latin typeface="Roboto"/>
                    <a:ea typeface="Roboto"/>
                    <a:cs typeface="Roboto"/>
                    <a:sym typeface="Roboto"/>
                  </a:defRPr>
                </a:lvl1pPr>
              </a:lstStyle>
              <a:p>
                <a:pPr algn="ctr"/>
                <a:r>
                  <a:rPr lang="en-US" sz="3600" b="1">
                    <a:solidFill>
                      <a:schemeClr val="tx2"/>
                    </a:solidFill>
                    <a:latin typeface="Calibri" panose="020F0502020204030204" pitchFamily="34" charset="0"/>
                    <a:cs typeface="Calibri" panose="020F0502020204030204" pitchFamily="34" charset="0"/>
                  </a:rPr>
                  <a:t>Objective</a:t>
                </a:r>
                <a:endParaRPr sz="3600" b="1">
                  <a:solidFill>
                    <a:schemeClr val="tx2"/>
                  </a:solidFill>
                  <a:latin typeface="Calibri" panose="020F0502020204030204" pitchFamily="34" charset="0"/>
                  <a:cs typeface="Calibri" panose="020F0502020204030204" pitchFamily="34" charset="0"/>
                </a:endParaRPr>
              </a:p>
            </p:txBody>
          </p:sp>
          <p:sp>
            <p:nvSpPr>
              <p:cNvPr id="19" name="Profesional Template for PowerPoint, Keynote, Google Slides">
                <a:extLst>
                  <a:ext uri="{FF2B5EF4-FFF2-40B4-BE49-F238E27FC236}">
                    <a16:creationId xmlns:a16="http://schemas.microsoft.com/office/drawing/2014/main" id="{427BE7E7-5C9F-4584-B75E-D91F86D1A642}"/>
                  </a:ext>
                </a:extLst>
              </p:cNvPr>
              <p:cNvSpPr txBox="1"/>
              <p:nvPr/>
            </p:nvSpPr>
            <p:spPr>
              <a:xfrm>
                <a:off x="7509994" y="9575591"/>
                <a:ext cx="3261201" cy="65126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a:lnSpc>
                    <a:spcPct val="120000"/>
                  </a:lnSpc>
                  <a:defRPr sz="2600" b="0">
                    <a:solidFill>
                      <a:srgbClr val="646977"/>
                    </a:solidFill>
                    <a:latin typeface="Roboto"/>
                    <a:ea typeface="Roboto"/>
                    <a:cs typeface="Roboto"/>
                    <a:sym typeface="Roboto"/>
                  </a:defRPr>
                </a:lvl1pPr>
              </a:lstStyle>
              <a:p>
                <a:pPr algn="ctr"/>
                <a:r>
                  <a:rPr lang="en-US" sz="3600" b="1">
                    <a:solidFill>
                      <a:schemeClr val="tx2"/>
                    </a:solidFill>
                    <a:latin typeface="Calibri" panose="020F0502020204030204" pitchFamily="34" charset="0"/>
                    <a:cs typeface="Calibri" panose="020F0502020204030204" pitchFamily="34" charset="0"/>
                  </a:rPr>
                  <a:t>Overview</a:t>
                </a:r>
                <a:endParaRPr sz="3600" b="1">
                  <a:solidFill>
                    <a:schemeClr val="tx2"/>
                  </a:solidFill>
                  <a:latin typeface="Calibri" panose="020F0502020204030204" pitchFamily="34" charset="0"/>
                  <a:cs typeface="Calibri" panose="020F0502020204030204" pitchFamily="34" charset="0"/>
                </a:endParaRPr>
              </a:p>
            </p:txBody>
          </p:sp>
          <p:sp>
            <p:nvSpPr>
              <p:cNvPr id="20" name="Profesional Template for PowerPoint, Keynote, Google Slides">
                <a:extLst>
                  <a:ext uri="{FF2B5EF4-FFF2-40B4-BE49-F238E27FC236}">
                    <a16:creationId xmlns:a16="http://schemas.microsoft.com/office/drawing/2014/main" id="{8897748B-0B6B-47BA-AC2C-72461AACE76E}"/>
                  </a:ext>
                </a:extLst>
              </p:cNvPr>
              <p:cNvSpPr txBox="1"/>
              <p:nvPr/>
            </p:nvSpPr>
            <p:spPr>
              <a:xfrm>
                <a:off x="15211932" y="9651481"/>
                <a:ext cx="3261201" cy="65126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a:lnSpc>
                    <a:spcPct val="120000"/>
                  </a:lnSpc>
                  <a:defRPr sz="2600" b="0">
                    <a:solidFill>
                      <a:srgbClr val="646977"/>
                    </a:solidFill>
                    <a:latin typeface="Roboto"/>
                    <a:ea typeface="Roboto"/>
                    <a:cs typeface="Roboto"/>
                    <a:sym typeface="Roboto"/>
                  </a:defRPr>
                </a:lvl1pPr>
              </a:lstStyle>
              <a:p>
                <a:pPr algn="ctr"/>
                <a:r>
                  <a:rPr lang="en-US" sz="3600" b="1">
                    <a:solidFill>
                      <a:schemeClr val="tx2"/>
                    </a:solidFill>
                    <a:latin typeface="Calibri" panose="020F0502020204030204" pitchFamily="34" charset="0"/>
                    <a:cs typeface="Calibri" panose="020F0502020204030204" pitchFamily="34" charset="0"/>
                  </a:rPr>
                  <a:t>Results</a:t>
                </a:r>
                <a:endParaRPr sz="3600" b="1">
                  <a:solidFill>
                    <a:schemeClr val="tx2"/>
                  </a:solidFill>
                  <a:latin typeface="Calibri" panose="020F0502020204030204" pitchFamily="34" charset="0"/>
                  <a:cs typeface="Calibri" panose="020F0502020204030204" pitchFamily="34" charset="0"/>
                </a:endParaRPr>
              </a:p>
            </p:txBody>
          </p:sp>
          <p:sp>
            <p:nvSpPr>
              <p:cNvPr id="21" name="Profesional Template for PowerPoint, Keynote, Google Slides">
                <a:extLst>
                  <a:ext uri="{FF2B5EF4-FFF2-40B4-BE49-F238E27FC236}">
                    <a16:creationId xmlns:a16="http://schemas.microsoft.com/office/drawing/2014/main" id="{BD7D4949-B63E-45BD-9F7B-57FA17A9EF8D}"/>
                  </a:ext>
                </a:extLst>
              </p:cNvPr>
              <p:cNvSpPr txBox="1"/>
              <p:nvPr/>
            </p:nvSpPr>
            <p:spPr>
              <a:xfrm>
                <a:off x="11360964" y="7417683"/>
                <a:ext cx="3261201" cy="65126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algn="l">
                  <a:lnSpc>
                    <a:spcPct val="120000"/>
                  </a:lnSpc>
                  <a:defRPr sz="2600" b="0">
                    <a:solidFill>
                      <a:srgbClr val="646977"/>
                    </a:solidFill>
                    <a:latin typeface="Roboto"/>
                    <a:ea typeface="Roboto"/>
                    <a:cs typeface="Roboto"/>
                    <a:sym typeface="Roboto"/>
                  </a:defRPr>
                </a:lvl1pPr>
              </a:lstStyle>
              <a:p>
                <a:pPr algn="ctr"/>
                <a:r>
                  <a:rPr lang="en-US" sz="3600" b="1">
                    <a:solidFill>
                      <a:schemeClr val="tx2"/>
                    </a:solidFill>
                    <a:latin typeface="Calibri" panose="020F0502020204030204" pitchFamily="34" charset="0"/>
                    <a:cs typeface="Calibri" panose="020F0502020204030204" pitchFamily="34" charset="0"/>
                  </a:rPr>
                  <a:t>Data Optimization</a:t>
                </a:r>
                <a:endParaRPr sz="3600" b="1">
                  <a:solidFill>
                    <a:schemeClr val="tx2"/>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6924115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016111-EB42-44C5-9B14-EEED141EF90D}"/>
              </a:ext>
            </a:extLst>
          </p:cNvPr>
          <p:cNvSpPr/>
          <p:nvPr/>
        </p:nvSpPr>
        <p:spPr>
          <a:xfrm>
            <a:off x="1422200" y="723232"/>
            <a:ext cx="7098418"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OUR </a:t>
            </a:r>
            <a:r>
              <a:rPr lang="en-US" sz="6600">
                <a:solidFill>
                  <a:schemeClr val="tx2"/>
                </a:solidFill>
                <a:latin typeface="+mj-lt"/>
              </a:rPr>
              <a:t>OBJECTIVE</a:t>
            </a:r>
          </a:p>
        </p:txBody>
      </p:sp>
      <p:sp>
        <p:nvSpPr>
          <p:cNvPr id="15" name="TextBox 14">
            <a:extLst>
              <a:ext uri="{FF2B5EF4-FFF2-40B4-BE49-F238E27FC236}">
                <a16:creationId xmlns:a16="http://schemas.microsoft.com/office/drawing/2014/main" id="{B0911A00-796A-4A52-922A-4BE3D0FD1B49}"/>
              </a:ext>
            </a:extLst>
          </p:cNvPr>
          <p:cNvSpPr txBox="1"/>
          <p:nvPr/>
        </p:nvSpPr>
        <p:spPr>
          <a:xfrm flipH="1">
            <a:off x="1422200" y="1973136"/>
            <a:ext cx="3289683"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Optimize Profits</a:t>
            </a:r>
          </a:p>
        </p:txBody>
      </p:sp>
      <p:grpSp>
        <p:nvGrpSpPr>
          <p:cNvPr id="16" name="Group 15">
            <a:extLst>
              <a:ext uri="{FF2B5EF4-FFF2-40B4-BE49-F238E27FC236}">
                <a16:creationId xmlns:a16="http://schemas.microsoft.com/office/drawing/2014/main" id="{15720687-13EE-47E7-9E23-73F7066CEFCC}"/>
              </a:ext>
            </a:extLst>
          </p:cNvPr>
          <p:cNvGrpSpPr/>
          <p:nvPr/>
        </p:nvGrpSpPr>
        <p:grpSpPr>
          <a:xfrm rot="247817">
            <a:off x="14934006" y="3714646"/>
            <a:ext cx="8127813" cy="7200119"/>
            <a:chOff x="10626531" y="738601"/>
            <a:chExt cx="6658484" cy="5914600"/>
          </a:xfrm>
        </p:grpSpPr>
        <p:grpSp>
          <p:nvGrpSpPr>
            <p:cNvPr id="17" name="Group 16">
              <a:extLst>
                <a:ext uri="{FF2B5EF4-FFF2-40B4-BE49-F238E27FC236}">
                  <a16:creationId xmlns:a16="http://schemas.microsoft.com/office/drawing/2014/main" id="{8669FA86-BDBE-43BC-90A8-EF2ACF1AC55D}"/>
                </a:ext>
              </a:extLst>
            </p:cNvPr>
            <p:cNvGrpSpPr/>
            <p:nvPr/>
          </p:nvGrpSpPr>
          <p:grpSpPr>
            <a:xfrm rot="12024127">
              <a:off x="12949271" y="738601"/>
              <a:ext cx="4335744" cy="5702543"/>
              <a:chOff x="2787613" y="4989569"/>
              <a:chExt cx="5373643" cy="6433407"/>
            </a:xfrm>
          </p:grpSpPr>
          <p:sp>
            <p:nvSpPr>
              <p:cNvPr id="47" name="Freeform 338">
                <a:extLst>
                  <a:ext uri="{FF2B5EF4-FFF2-40B4-BE49-F238E27FC236}">
                    <a16:creationId xmlns:a16="http://schemas.microsoft.com/office/drawing/2014/main" id="{E7FD9D1A-7B19-404D-8D1E-A02DC62123A4}"/>
                  </a:ext>
                </a:extLst>
              </p:cNvPr>
              <p:cNvSpPr>
                <a:spLocks/>
              </p:cNvSpPr>
              <p:nvPr/>
            </p:nvSpPr>
            <p:spPr bwMode="auto">
              <a:xfrm>
                <a:off x="2787613" y="5074765"/>
                <a:ext cx="5163765" cy="6348211"/>
              </a:xfrm>
              <a:custGeom>
                <a:avLst/>
                <a:gdLst>
                  <a:gd name="T0" fmla="*/ 1045 w 2485"/>
                  <a:gd name="T1" fmla="*/ 4 h 3055"/>
                  <a:gd name="T2" fmla="*/ 1207 w 2485"/>
                  <a:gd name="T3" fmla="*/ 32 h 3055"/>
                  <a:gd name="T4" fmla="*/ 1368 w 2485"/>
                  <a:gd name="T5" fmla="*/ 86 h 3055"/>
                  <a:gd name="T6" fmla="*/ 1526 w 2485"/>
                  <a:gd name="T7" fmla="*/ 166 h 3055"/>
                  <a:gd name="T8" fmla="*/ 1681 w 2485"/>
                  <a:gd name="T9" fmla="*/ 267 h 3055"/>
                  <a:gd name="T10" fmla="*/ 1829 w 2485"/>
                  <a:gd name="T11" fmla="*/ 391 h 3055"/>
                  <a:gd name="T12" fmla="*/ 1966 w 2485"/>
                  <a:gd name="T13" fmla="*/ 534 h 3055"/>
                  <a:gd name="T14" fmla="*/ 2093 w 2485"/>
                  <a:gd name="T15" fmla="*/ 695 h 3055"/>
                  <a:gd name="T16" fmla="*/ 2207 w 2485"/>
                  <a:gd name="T17" fmla="*/ 874 h 3055"/>
                  <a:gd name="T18" fmla="*/ 2304 w 2485"/>
                  <a:gd name="T19" fmla="*/ 1067 h 3055"/>
                  <a:gd name="T20" fmla="*/ 2376 w 2485"/>
                  <a:gd name="T21" fmla="*/ 1254 h 3055"/>
                  <a:gd name="T22" fmla="*/ 2430 w 2485"/>
                  <a:gd name="T23" fmla="*/ 1442 h 3055"/>
                  <a:gd name="T24" fmla="*/ 2465 w 2485"/>
                  <a:gd name="T25" fmla="*/ 1631 h 3055"/>
                  <a:gd name="T26" fmla="*/ 2483 w 2485"/>
                  <a:gd name="T27" fmla="*/ 1815 h 3055"/>
                  <a:gd name="T28" fmla="*/ 2482 w 2485"/>
                  <a:gd name="T29" fmla="*/ 1996 h 3055"/>
                  <a:gd name="T30" fmla="*/ 2464 w 2485"/>
                  <a:gd name="T31" fmla="*/ 2169 h 3055"/>
                  <a:gd name="T32" fmla="*/ 2428 w 2485"/>
                  <a:gd name="T33" fmla="*/ 2334 h 3055"/>
                  <a:gd name="T34" fmla="*/ 2376 w 2485"/>
                  <a:gd name="T35" fmla="*/ 2486 h 3055"/>
                  <a:gd name="T36" fmla="*/ 2307 w 2485"/>
                  <a:gd name="T37" fmla="*/ 2624 h 3055"/>
                  <a:gd name="T38" fmla="*/ 2220 w 2485"/>
                  <a:gd name="T39" fmla="*/ 2748 h 3055"/>
                  <a:gd name="T40" fmla="*/ 2118 w 2485"/>
                  <a:gd name="T41" fmla="*/ 2852 h 3055"/>
                  <a:gd name="T42" fmla="*/ 2000 w 2485"/>
                  <a:gd name="T43" fmla="*/ 2936 h 3055"/>
                  <a:gd name="T44" fmla="*/ 1866 w 2485"/>
                  <a:gd name="T45" fmla="*/ 2999 h 3055"/>
                  <a:gd name="T46" fmla="*/ 1705 w 2485"/>
                  <a:gd name="T47" fmla="*/ 3041 h 3055"/>
                  <a:gd name="T48" fmla="*/ 1537 w 2485"/>
                  <a:gd name="T49" fmla="*/ 3055 h 3055"/>
                  <a:gd name="T50" fmla="*/ 1365 w 2485"/>
                  <a:gd name="T51" fmla="*/ 3042 h 3055"/>
                  <a:gd name="T52" fmla="*/ 1193 w 2485"/>
                  <a:gd name="T53" fmla="*/ 3004 h 3055"/>
                  <a:gd name="T54" fmla="*/ 1022 w 2485"/>
                  <a:gd name="T55" fmla="*/ 2940 h 3055"/>
                  <a:gd name="T56" fmla="*/ 856 w 2485"/>
                  <a:gd name="T57" fmla="*/ 2850 h 3055"/>
                  <a:gd name="T58" fmla="*/ 696 w 2485"/>
                  <a:gd name="T59" fmla="*/ 2736 h 3055"/>
                  <a:gd name="T60" fmla="*/ 547 w 2485"/>
                  <a:gd name="T61" fmla="*/ 2597 h 3055"/>
                  <a:gd name="T62" fmla="*/ 408 w 2485"/>
                  <a:gd name="T63" fmla="*/ 2435 h 3055"/>
                  <a:gd name="T64" fmla="*/ 285 w 2485"/>
                  <a:gd name="T65" fmla="*/ 2249 h 3055"/>
                  <a:gd name="T66" fmla="*/ 179 w 2485"/>
                  <a:gd name="T67" fmla="*/ 2041 h 3055"/>
                  <a:gd name="T68" fmla="*/ 102 w 2485"/>
                  <a:gd name="T69" fmla="*/ 1839 h 3055"/>
                  <a:gd name="T70" fmla="*/ 46 w 2485"/>
                  <a:gd name="T71" fmla="*/ 1637 h 3055"/>
                  <a:gd name="T72" fmla="*/ 13 w 2485"/>
                  <a:gd name="T73" fmla="*/ 1438 h 3055"/>
                  <a:gd name="T74" fmla="*/ 0 w 2485"/>
                  <a:gd name="T75" fmla="*/ 1243 h 3055"/>
                  <a:gd name="T76" fmla="*/ 8 w 2485"/>
                  <a:gd name="T77" fmla="*/ 1054 h 3055"/>
                  <a:gd name="T78" fmla="*/ 35 w 2485"/>
                  <a:gd name="T79" fmla="*/ 874 h 3055"/>
                  <a:gd name="T80" fmla="*/ 83 w 2485"/>
                  <a:gd name="T81" fmla="*/ 704 h 3055"/>
                  <a:gd name="T82" fmla="*/ 148 w 2485"/>
                  <a:gd name="T83" fmla="*/ 547 h 3055"/>
                  <a:gd name="T84" fmla="*/ 230 w 2485"/>
                  <a:gd name="T85" fmla="*/ 406 h 3055"/>
                  <a:gd name="T86" fmla="*/ 331 w 2485"/>
                  <a:gd name="T87" fmla="*/ 280 h 3055"/>
                  <a:gd name="T88" fmla="*/ 448 w 2485"/>
                  <a:gd name="T89" fmla="*/ 175 h 3055"/>
                  <a:gd name="T90" fmla="*/ 581 w 2485"/>
                  <a:gd name="T91" fmla="*/ 91 h 3055"/>
                  <a:gd name="T92" fmla="*/ 729 w 2485"/>
                  <a:gd name="T93" fmla="*/ 31 h 3055"/>
                  <a:gd name="T94" fmla="*/ 885 w 2485"/>
                  <a:gd name="T95" fmla="*/ 4 h 3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5" h="3055">
                    <a:moveTo>
                      <a:pt x="965" y="0"/>
                    </a:moveTo>
                    <a:lnTo>
                      <a:pt x="1045" y="4"/>
                    </a:lnTo>
                    <a:lnTo>
                      <a:pt x="1126" y="15"/>
                    </a:lnTo>
                    <a:lnTo>
                      <a:pt x="1207" y="32"/>
                    </a:lnTo>
                    <a:lnTo>
                      <a:pt x="1287" y="56"/>
                    </a:lnTo>
                    <a:lnTo>
                      <a:pt x="1368" y="86"/>
                    </a:lnTo>
                    <a:lnTo>
                      <a:pt x="1448" y="123"/>
                    </a:lnTo>
                    <a:lnTo>
                      <a:pt x="1526" y="166"/>
                    </a:lnTo>
                    <a:lnTo>
                      <a:pt x="1605" y="213"/>
                    </a:lnTo>
                    <a:lnTo>
                      <a:pt x="1681" y="267"/>
                    </a:lnTo>
                    <a:lnTo>
                      <a:pt x="1756" y="327"/>
                    </a:lnTo>
                    <a:lnTo>
                      <a:pt x="1829" y="391"/>
                    </a:lnTo>
                    <a:lnTo>
                      <a:pt x="1898" y="459"/>
                    </a:lnTo>
                    <a:lnTo>
                      <a:pt x="1966" y="534"/>
                    </a:lnTo>
                    <a:lnTo>
                      <a:pt x="2032" y="612"/>
                    </a:lnTo>
                    <a:lnTo>
                      <a:pt x="2093" y="695"/>
                    </a:lnTo>
                    <a:lnTo>
                      <a:pt x="2152" y="783"/>
                    </a:lnTo>
                    <a:lnTo>
                      <a:pt x="2207" y="874"/>
                    </a:lnTo>
                    <a:lnTo>
                      <a:pt x="2257" y="968"/>
                    </a:lnTo>
                    <a:lnTo>
                      <a:pt x="2304" y="1067"/>
                    </a:lnTo>
                    <a:lnTo>
                      <a:pt x="2342" y="1161"/>
                    </a:lnTo>
                    <a:lnTo>
                      <a:pt x="2376" y="1254"/>
                    </a:lnTo>
                    <a:lnTo>
                      <a:pt x="2406" y="1348"/>
                    </a:lnTo>
                    <a:lnTo>
                      <a:pt x="2430" y="1442"/>
                    </a:lnTo>
                    <a:lnTo>
                      <a:pt x="2451" y="1537"/>
                    </a:lnTo>
                    <a:lnTo>
                      <a:pt x="2465" y="1631"/>
                    </a:lnTo>
                    <a:lnTo>
                      <a:pt x="2477" y="1724"/>
                    </a:lnTo>
                    <a:lnTo>
                      <a:pt x="2483" y="1815"/>
                    </a:lnTo>
                    <a:lnTo>
                      <a:pt x="2485" y="1907"/>
                    </a:lnTo>
                    <a:lnTo>
                      <a:pt x="2482" y="1996"/>
                    </a:lnTo>
                    <a:lnTo>
                      <a:pt x="2476" y="2084"/>
                    </a:lnTo>
                    <a:lnTo>
                      <a:pt x="2464" y="2169"/>
                    </a:lnTo>
                    <a:lnTo>
                      <a:pt x="2448" y="2253"/>
                    </a:lnTo>
                    <a:lnTo>
                      <a:pt x="2428" y="2334"/>
                    </a:lnTo>
                    <a:lnTo>
                      <a:pt x="2405" y="2411"/>
                    </a:lnTo>
                    <a:lnTo>
                      <a:pt x="2376" y="2486"/>
                    </a:lnTo>
                    <a:lnTo>
                      <a:pt x="2343" y="2556"/>
                    </a:lnTo>
                    <a:lnTo>
                      <a:pt x="2307" y="2624"/>
                    </a:lnTo>
                    <a:lnTo>
                      <a:pt x="2266" y="2689"/>
                    </a:lnTo>
                    <a:lnTo>
                      <a:pt x="2220" y="2748"/>
                    </a:lnTo>
                    <a:lnTo>
                      <a:pt x="2172" y="2803"/>
                    </a:lnTo>
                    <a:lnTo>
                      <a:pt x="2118" y="2852"/>
                    </a:lnTo>
                    <a:lnTo>
                      <a:pt x="2061" y="2897"/>
                    </a:lnTo>
                    <a:lnTo>
                      <a:pt x="2000" y="2936"/>
                    </a:lnTo>
                    <a:lnTo>
                      <a:pt x="1935" y="2970"/>
                    </a:lnTo>
                    <a:lnTo>
                      <a:pt x="1866" y="2999"/>
                    </a:lnTo>
                    <a:lnTo>
                      <a:pt x="1786" y="3024"/>
                    </a:lnTo>
                    <a:lnTo>
                      <a:pt x="1705" y="3041"/>
                    </a:lnTo>
                    <a:lnTo>
                      <a:pt x="1621" y="3051"/>
                    </a:lnTo>
                    <a:lnTo>
                      <a:pt x="1537" y="3055"/>
                    </a:lnTo>
                    <a:lnTo>
                      <a:pt x="1451" y="3053"/>
                    </a:lnTo>
                    <a:lnTo>
                      <a:pt x="1365" y="3042"/>
                    </a:lnTo>
                    <a:lnTo>
                      <a:pt x="1279" y="3026"/>
                    </a:lnTo>
                    <a:lnTo>
                      <a:pt x="1193" y="3004"/>
                    </a:lnTo>
                    <a:lnTo>
                      <a:pt x="1108" y="2975"/>
                    </a:lnTo>
                    <a:lnTo>
                      <a:pt x="1022" y="2940"/>
                    </a:lnTo>
                    <a:lnTo>
                      <a:pt x="939" y="2898"/>
                    </a:lnTo>
                    <a:lnTo>
                      <a:pt x="856" y="2850"/>
                    </a:lnTo>
                    <a:lnTo>
                      <a:pt x="775" y="2796"/>
                    </a:lnTo>
                    <a:lnTo>
                      <a:pt x="696" y="2736"/>
                    </a:lnTo>
                    <a:lnTo>
                      <a:pt x="621" y="2669"/>
                    </a:lnTo>
                    <a:lnTo>
                      <a:pt x="547" y="2597"/>
                    </a:lnTo>
                    <a:lnTo>
                      <a:pt x="477" y="2518"/>
                    </a:lnTo>
                    <a:lnTo>
                      <a:pt x="408" y="2435"/>
                    </a:lnTo>
                    <a:lnTo>
                      <a:pt x="344" y="2344"/>
                    </a:lnTo>
                    <a:lnTo>
                      <a:pt x="285" y="2249"/>
                    </a:lnTo>
                    <a:lnTo>
                      <a:pt x="229" y="2148"/>
                    </a:lnTo>
                    <a:lnTo>
                      <a:pt x="179" y="2041"/>
                    </a:lnTo>
                    <a:lnTo>
                      <a:pt x="137" y="1940"/>
                    </a:lnTo>
                    <a:lnTo>
                      <a:pt x="102" y="1839"/>
                    </a:lnTo>
                    <a:lnTo>
                      <a:pt x="71" y="1738"/>
                    </a:lnTo>
                    <a:lnTo>
                      <a:pt x="46" y="1637"/>
                    </a:lnTo>
                    <a:lnTo>
                      <a:pt x="28" y="1538"/>
                    </a:lnTo>
                    <a:lnTo>
                      <a:pt x="13" y="1438"/>
                    </a:lnTo>
                    <a:lnTo>
                      <a:pt x="4" y="1340"/>
                    </a:lnTo>
                    <a:lnTo>
                      <a:pt x="0" y="1243"/>
                    </a:lnTo>
                    <a:lnTo>
                      <a:pt x="1" y="1148"/>
                    </a:lnTo>
                    <a:lnTo>
                      <a:pt x="8" y="1054"/>
                    </a:lnTo>
                    <a:lnTo>
                      <a:pt x="20" y="963"/>
                    </a:lnTo>
                    <a:lnTo>
                      <a:pt x="35" y="874"/>
                    </a:lnTo>
                    <a:lnTo>
                      <a:pt x="58" y="788"/>
                    </a:lnTo>
                    <a:lnTo>
                      <a:pt x="83" y="704"/>
                    </a:lnTo>
                    <a:lnTo>
                      <a:pt x="113" y="624"/>
                    </a:lnTo>
                    <a:lnTo>
                      <a:pt x="148" y="547"/>
                    </a:lnTo>
                    <a:lnTo>
                      <a:pt x="187" y="474"/>
                    </a:lnTo>
                    <a:lnTo>
                      <a:pt x="230" y="406"/>
                    </a:lnTo>
                    <a:lnTo>
                      <a:pt x="279" y="340"/>
                    </a:lnTo>
                    <a:lnTo>
                      <a:pt x="331" y="280"/>
                    </a:lnTo>
                    <a:lnTo>
                      <a:pt x="388" y="225"/>
                    </a:lnTo>
                    <a:lnTo>
                      <a:pt x="448" y="175"/>
                    </a:lnTo>
                    <a:lnTo>
                      <a:pt x="512" y="129"/>
                    </a:lnTo>
                    <a:lnTo>
                      <a:pt x="581" y="91"/>
                    </a:lnTo>
                    <a:lnTo>
                      <a:pt x="655" y="57"/>
                    </a:lnTo>
                    <a:lnTo>
                      <a:pt x="729" y="31"/>
                    </a:lnTo>
                    <a:lnTo>
                      <a:pt x="806" y="14"/>
                    </a:lnTo>
                    <a:lnTo>
                      <a:pt x="885" y="4"/>
                    </a:lnTo>
                    <a:lnTo>
                      <a:pt x="965" y="0"/>
                    </a:lnTo>
                    <a:close/>
                  </a:path>
                </a:pathLst>
              </a:custGeom>
              <a:gradFill>
                <a:gsLst>
                  <a:gs pos="99000">
                    <a:srgbClr val="FF914D">
                      <a:lumMod val="75000"/>
                    </a:srgbClr>
                  </a:gs>
                  <a:gs pos="0">
                    <a:srgbClr val="F57D31">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8" name="Freeform 339">
                <a:extLst>
                  <a:ext uri="{FF2B5EF4-FFF2-40B4-BE49-F238E27FC236}">
                    <a16:creationId xmlns:a16="http://schemas.microsoft.com/office/drawing/2014/main" id="{67E7C584-8C80-426B-9BFB-F54E810D1CFF}"/>
                  </a:ext>
                </a:extLst>
              </p:cNvPr>
              <p:cNvSpPr>
                <a:spLocks/>
              </p:cNvSpPr>
              <p:nvPr/>
            </p:nvSpPr>
            <p:spPr bwMode="auto">
              <a:xfrm>
                <a:off x="2935151" y="4989569"/>
                <a:ext cx="5226105" cy="6358598"/>
              </a:xfrm>
              <a:custGeom>
                <a:avLst/>
                <a:gdLst>
                  <a:gd name="T0" fmla="*/ 1107 w 2515"/>
                  <a:gd name="T1" fmla="*/ 7 h 3060"/>
                  <a:gd name="T2" fmla="*/ 1276 w 2515"/>
                  <a:gd name="T3" fmla="*/ 41 h 3060"/>
                  <a:gd name="T4" fmla="*/ 1444 w 2515"/>
                  <a:gd name="T5" fmla="*/ 102 h 3060"/>
                  <a:gd name="T6" fmla="*/ 1607 w 2515"/>
                  <a:gd name="T7" fmla="*/ 187 h 3060"/>
                  <a:gd name="T8" fmla="*/ 1766 w 2515"/>
                  <a:gd name="T9" fmla="*/ 297 h 3060"/>
                  <a:gd name="T10" fmla="*/ 1915 w 2515"/>
                  <a:gd name="T11" fmla="*/ 431 h 3060"/>
                  <a:gd name="T12" fmla="*/ 2054 w 2515"/>
                  <a:gd name="T13" fmla="*/ 584 h 3060"/>
                  <a:gd name="T14" fmla="*/ 2179 w 2515"/>
                  <a:gd name="T15" fmla="*/ 758 h 3060"/>
                  <a:gd name="T16" fmla="*/ 2289 w 2515"/>
                  <a:gd name="T17" fmla="*/ 949 h 3060"/>
                  <a:gd name="T18" fmla="*/ 2380 w 2515"/>
                  <a:gd name="T19" fmla="*/ 1153 h 3060"/>
                  <a:gd name="T20" fmla="*/ 2445 w 2515"/>
                  <a:gd name="T21" fmla="*/ 1355 h 3060"/>
                  <a:gd name="T22" fmla="*/ 2490 w 2515"/>
                  <a:gd name="T23" fmla="*/ 1557 h 3060"/>
                  <a:gd name="T24" fmla="*/ 2512 w 2515"/>
                  <a:gd name="T25" fmla="*/ 1754 h 3060"/>
                  <a:gd name="T26" fmla="*/ 2513 w 2515"/>
                  <a:gd name="T27" fmla="*/ 1947 h 3060"/>
                  <a:gd name="T28" fmla="*/ 2494 w 2515"/>
                  <a:gd name="T29" fmla="*/ 2131 h 3060"/>
                  <a:gd name="T30" fmla="*/ 2454 w 2515"/>
                  <a:gd name="T31" fmla="*/ 2307 h 3060"/>
                  <a:gd name="T32" fmla="*/ 2394 w 2515"/>
                  <a:gd name="T33" fmla="*/ 2469 h 3060"/>
                  <a:gd name="T34" fmla="*/ 2317 w 2515"/>
                  <a:gd name="T35" fmla="*/ 2616 h 3060"/>
                  <a:gd name="T36" fmla="*/ 2220 w 2515"/>
                  <a:gd name="T37" fmla="*/ 2747 h 3060"/>
                  <a:gd name="T38" fmla="*/ 2105 w 2515"/>
                  <a:gd name="T39" fmla="*/ 2858 h 3060"/>
                  <a:gd name="T40" fmla="*/ 1973 w 2515"/>
                  <a:gd name="T41" fmla="*/ 2948 h 3060"/>
                  <a:gd name="T42" fmla="*/ 1821 w 2515"/>
                  <a:gd name="T43" fmla="*/ 3015 h 3060"/>
                  <a:gd name="T44" fmla="*/ 1658 w 2515"/>
                  <a:gd name="T45" fmla="*/ 3052 h 3060"/>
                  <a:gd name="T46" fmla="*/ 1492 w 2515"/>
                  <a:gd name="T47" fmla="*/ 3060 h 3060"/>
                  <a:gd name="T48" fmla="*/ 1323 w 2515"/>
                  <a:gd name="T49" fmla="*/ 3040 h 3060"/>
                  <a:gd name="T50" fmla="*/ 1154 w 2515"/>
                  <a:gd name="T51" fmla="*/ 2991 h 3060"/>
                  <a:gd name="T52" fmla="*/ 988 w 2515"/>
                  <a:gd name="T53" fmla="*/ 2918 h 3060"/>
                  <a:gd name="T54" fmla="*/ 827 w 2515"/>
                  <a:gd name="T55" fmla="*/ 2820 h 3060"/>
                  <a:gd name="T56" fmla="*/ 674 w 2515"/>
                  <a:gd name="T57" fmla="*/ 2698 h 3060"/>
                  <a:gd name="T58" fmla="*/ 529 w 2515"/>
                  <a:gd name="T59" fmla="*/ 2556 h 3060"/>
                  <a:gd name="T60" fmla="*/ 396 w 2515"/>
                  <a:gd name="T61" fmla="*/ 2392 h 3060"/>
                  <a:gd name="T62" fmla="*/ 279 w 2515"/>
                  <a:gd name="T63" fmla="*/ 2209 h 3060"/>
                  <a:gd name="T64" fmla="*/ 176 w 2515"/>
                  <a:gd name="T65" fmla="*/ 2007 h 3060"/>
                  <a:gd name="T66" fmla="*/ 99 w 2515"/>
                  <a:gd name="T67" fmla="*/ 1805 h 3060"/>
                  <a:gd name="T68" fmla="*/ 44 w 2515"/>
                  <a:gd name="T69" fmla="*/ 1604 h 3060"/>
                  <a:gd name="T70" fmla="*/ 12 w 2515"/>
                  <a:gd name="T71" fmla="*/ 1404 h 3060"/>
                  <a:gd name="T72" fmla="*/ 0 w 2515"/>
                  <a:gd name="T73" fmla="*/ 1208 h 3060"/>
                  <a:gd name="T74" fmla="*/ 9 w 2515"/>
                  <a:gd name="T75" fmla="*/ 1020 h 3060"/>
                  <a:gd name="T76" fmla="*/ 39 w 2515"/>
                  <a:gd name="T77" fmla="*/ 839 h 3060"/>
                  <a:gd name="T78" fmla="*/ 89 w 2515"/>
                  <a:gd name="T79" fmla="*/ 670 h 3060"/>
                  <a:gd name="T80" fmla="*/ 157 w 2515"/>
                  <a:gd name="T81" fmla="*/ 516 h 3060"/>
                  <a:gd name="T82" fmla="*/ 245 w 2515"/>
                  <a:gd name="T83" fmla="*/ 376 h 3060"/>
                  <a:gd name="T84" fmla="*/ 351 w 2515"/>
                  <a:gd name="T85" fmla="*/ 255 h 3060"/>
                  <a:gd name="T86" fmla="*/ 475 w 2515"/>
                  <a:gd name="T87" fmla="*/ 155 h 3060"/>
                  <a:gd name="T88" fmla="*/ 615 w 2515"/>
                  <a:gd name="T89" fmla="*/ 76 h 3060"/>
                  <a:gd name="T90" fmla="*/ 775 w 2515"/>
                  <a:gd name="T91" fmla="*/ 22 h 3060"/>
                  <a:gd name="T92" fmla="*/ 940 w 2515"/>
                  <a:gd name="T93" fmla="*/ 0 h 3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5" h="3060">
                    <a:moveTo>
                      <a:pt x="1023" y="0"/>
                    </a:moveTo>
                    <a:lnTo>
                      <a:pt x="1107" y="7"/>
                    </a:lnTo>
                    <a:lnTo>
                      <a:pt x="1192" y="21"/>
                    </a:lnTo>
                    <a:lnTo>
                      <a:pt x="1276" y="41"/>
                    </a:lnTo>
                    <a:lnTo>
                      <a:pt x="1360" y="68"/>
                    </a:lnTo>
                    <a:lnTo>
                      <a:pt x="1444" y="102"/>
                    </a:lnTo>
                    <a:lnTo>
                      <a:pt x="1526" y="142"/>
                    </a:lnTo>
                    <a:lnTo>
                      <a:pt x="1607" y="187"/>
                    </a:lnTo>
                    <a:lnTo>
                      <a:pt x="1687" y="240"/>
                    </a:lnTo>
                    <a:lnTo>
                      <a:pt x="1766" y="297"/>
                    </a:lnTo>
                    <a:lnTo>
                      <a:pt x="1842" y="361"/>
                    </a:lnTo>
                    <a:lnTo>
                      <a:pt x="1915" y="431"/>
                    </a:lnTo>
                    <a:lnTo>
                      <a:pt x="1986" y="504"/>
                    </a:lnTo>
                    <a:lnTo>
                      <a:pt x="2054" y="584"/>
                    </a:lnTo>
                    <a:lnTo>
                      <a:pt x="2118" y="668"/>
                    </a:lnTo>
                    <a:lnTo>
                      <a:pt x="2179" y="758"/>
                    </a:lnTo>
                    <a:lnTo>
                      <a:pt x="2237" y="851"/>
                    </a:lnTo>
                    <a:lnTo>
                      <a:pt x="2289" y="949"/>
                    </a:lnTo>
                    <a:lnTo>
                      <a:pt x="2338" y="1053"/>
                    </a:lnTo>
                    <a:lnTo>
                      <a:pt x="2380" y="1153"/>
                    </a:lnTo>
                    <a:lnTo>
                      <a:pt x="2415" y="1254"/>
                    </a:lnTo>
                    <a:lnTo>
                      <a:pt x="2445" y="1355"/>
                    </a:lnTo>
                    <a:lnTo>
                      <a:pt x="2470" y="1456"/>
                    </a:lnTo>
                    <a:lnTo>
                      <a:pt x="2490" y="1557"/>
                    </a:lnTo>
                    <a:lnTo>
                      <a:pt x="2503" y="1656"/>
                    </a:lnTo>
                    <a:lnTo>
                      <a:pt x="2512" y="1754"/>
                    </a:lnTo>
                    <a:lnTo>
                      <a:pt x="2515" y="1851"/>
                    </a:lnTo>
                    <a:lnTo>
                      <a:pt x="2513" y="1947"/>
                    </a:lnTo>
                    <a:lnTo>
                      <a:pt x="2505" y="2041"/>
                    </a:lnTo>
                    <a:lnTo>
                      <a:pt x="2494" y="2131"/>
                    </a:lnTo>
                    <a:lnTo>
                      <a:pt x="2477" y="2220"/>
                    </a:lnTo>
                    <a:lnTo>
                      <a:pt x="2454" y="2307"/>
                    </a:lnTo>
                    <a:lnTo>
                      <a:pt x="2427" y="2389"/>
                    </a:lnTo>
                    <a:lnTo>
                      <a:pt x="2394" y="2469"/>
                    </a:lnTo>
                    <a:lnTo>
                      <a:pt x="2357" y="2545"/>
                    </a:lnTo>
                    <a:lnTo>
                      <a:pt x="2317" y="2616"/>
                    </a:lnTo>
                    <a:lnTo>
                      <a:pt x="2270" y="2684"/>
                    </a:lnTo>
                    <a:lnTo>
                      <a:pt x="2220" y="2747"/>
                    </a:lnTo>
                    <a:lnTo>
                      <a:pt x="2164" y="2806"/>
                    </a:lnTo>
                    <a:lnTo>
                      <a:pt x="2105" y="2858"/>
                    </a:lnTo>
                    <a:lnTo>
                      <a:pt x="2041" y="2906"/>
                    </a:lnTo>
                    <a:lnTo>
                      <a:pt x="1973" y="2948"/>
                    </a:lnTo>
                    <a:lnTo>
                      <a:pt x="1901" y="2984"/>
                    </a:lnTo>
                    <a:lnTo>
                      <a:pt x="1821" y="3015"/>
                    </a:lnTo>
                    <a:lnTo>
                      <a:pt x="1741" y="3037"/>
                    </a:lnTo>
                    <a:lnTo>
                      <a:pt x="1658" y="3052"/>
                    </a:lnTo>
                    <a:lnTo>
                      <a:pt x="1576" y="3060"/>
                    </a:lnTo>
                    <a:lnTo>
                      <a:pt x="1492" y="3060"/>
                    </a:lnTo>
                    <a:lnTo>
                      <a:pt x="1408" y="3053"/>
                    </a:lnTo>
                    <a:lnTo>
                      <a:pt x="1323" y="3040"/>
                    </a:lnTo>
                    <a:lnTo>
                      <a:pt x="1238" y="3019"/>
                    </a:lnTo>
                    <a:lnTo>
                      <a:pt x="1154" y="2991"/>
                    </a:lnTo>
                    <a:lnTo>
                      <a:pt x="1071" y="2957"/>
                    </a:lnTo>
                    <a:lnTo>
                      <a:pt x="988" y="2918"/>
                    </a:lnTo>
                    <a:lnTo>
                      <a:pt x="907" y="2872"/>
                    </a:lnTo>
                    <a:lnTo>
                      <a:pt x="827" y="2820"/>
                    </a:lnTo>
                    <a:lnTo>
                      <a:pt x="750" y="2762"/>
                    </a:lnTo>
                    <a:lnTo>
                      <a:pt x="674" y="2698"/>
                    </a:lnTo>
                    <a:lnTo>
                      <a:pt x="599" y="2630"/>
                    </a:lnTo>
                    <a:lnTo>
                      <a:pt x="529" y="2556"/>
                    </a:lnTo>
                    <a:lnTo>
                      <a:pt x="462" y="2476"/>
                    </a:lnTo>
                    <a:lnTo>
                      <a:pt x="396" y="2392"/>
                    </a:lnTo>
                    <a:lnTo>
                      <a:pt x="336" y="2303"/>
                    </a:lnTo>
                    <a:lnTo>
                      <a:pt x="279" y="2209"/>
                    </a:lnTo>
                    <a:lnTo>
                      <a:pt x="225" y="2110"/>
                    </a:lnTo>
                    <a:lnTo>
                      <a:pt x="176" y="2007"/>
                    </a:lnTo>
                    <a:lnTo>
                      <a:pt x="136" y="1906"/>
                    </a:lnTo>
                    <a:lnTo>
                      <a:pt x="99" y="1805"/>
                    </a:lnTo>
                    <a:lnTo>
                      <a:pt x="69" y="1705"/>
                    </a:lnTo>
                    <a:lnTo>
                      <a:pt x="44" y="1604"/>
                    </a:lnTo>
                    <a:lnTo>
                      <a:pt x="26" y="1503"/>
                    </a:lnTo>
                    <a:lnTo>
                      <a:pt x="12" y="1404"/>
                    </a:lnTo>
                    <a:lnTo>
                      <a:pt x="4" y="1305"/>
                    </a:lnTo>
                    <a:lnTo>
                      <a:pt x="0" y="1208"/>
                    </a:lnTo>
                    <a:lnTo>
                      <a:pt x="2" y="1113"/>
                    </a:lnTo>
                    <a:lnTo>
                      <a:pt x="9" y="1020"/>
                    </a:lnTo>
                    <a:lnTo>
                      <a:pt x="22" y="928"/>
                    </a:lnTo>
                    <a:lnTo>
                      <a:pt x="39" y="839"/>
                    </a:lnTo>
                    <a:lnTo>
                      <a:pt x="61" y="753"/>
                    </a:lnTo>
                    <a:lnTo>
                      <a:pt x="89" y="670"/>
                    </a:lnTo>
                    <a:lnTo>
                      <a:pt x="120" y="592"/>
                    </a:lnTo>
                    <a:lnTo>
                      <a:pt x="157" y="516"/>
                    </a:lnTo>
                    <a:lnTo>
                      <a:pt x="199" y="444"/>
                    </a:lnTo>
                    <a:lnTo>
                      <a:pt x="245" y="376"/>
                    </a:lnTo>
                    <a:lnTo>
                      <a:pt x="296" y="313"/>
                    </a:lnTo>
                    <a:lnTo>
                      <a:pt x="351" y="255"/>
                    </a:lnTo>
                    <a:lnTo>
                      <a:pt x="411" y="202"/>
                    </a:lnTo>
                    <a:lnTo>
                      <a:pt x="475" y="155"/>
                    </a:lnTo>
                    <a:lnTo>
                      <a:pt x="543" y="111"/>
                    </a:lnTo>
                    <a:lnTo>
                      <a:pt x="615" y="76"/>
                    </a:lnTo>
                    <a:lnTo>
                      <a:pt x="694" y="46"/>
                    </a:lnTo>
                    <a:lnTo>
                      <a:pt x="775" y="22"/>
                    </a:lnTo>
                    <a:lnTo>
                      <a:pt x="856" y="8"/>
                    </a:lnTo>
                    <a:lnTo>
                      <a:pt x="940" y="0"/>
                    </a:lnTo>
                    <a:lnTo>
                      <a:pt x="1023" y="0"/>
                    </a:lnTo>
                    <a:close/>
                  </a:path>
                </a:pathLst>
              </a:custGeom>
              <a:solidFill>
                <a:srgbClr val="FFFFFF"/>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49" name="Freeform 340">
                <a:extLst>
                  <a:ext uri="{FF2B5EF4-FFF2-40B4-BE49-F238E27FC236}">
                    <a16:creationId xmlns:a16="http://schemas.microsoft.com/office/drawing/2014/main" id="{8F3684A6-9E73-43B5-B7FB-1E5B8EED9F33}"/>
                  </a:ext>
                </a:extLst>
              </p:cNvPr>
              <p:cNvSpPr>
                <a:spLocks noEditPoints="1"/>
              </p:cNvSpPr>
              <p:nvPr/>
            </p:nvSpPr>
            <p:spPr bwMode="auto">
              <a:xfrm>
                <a:off x="2935151" y="4989569"/>
                <a:ext cx="5226105" cy="6358598"/>
              </a:xfrm>
              <a:custGeom>
                <a:avLst/>
                <a:gdLst>
                  <a:gd name="T0" fmla="*/ 859 w 2515"/>
                  <a:gd name="T1" fmla="*/ 241 h 3060"/>
                  <a:gd name="T2" fmla="*/ 645 w 2515"/>
                  <a:gd name="T3" fmla="*/ 321 h 3060"/>
                  <a:gd name="T4" fmla="*/ 475 w 2515"/>
                  <a:gd name="T5" fmla="*/ 451 h 3060"/>
                  <a:gd name="T6" fmla="*/ 343 w 2515"/>
                  <a:gd name="T7" fmla="*/ 621 h 3060"/>
                  <a:gd name="T8" fmla="*/ 250 w 2515"/>
                  <a:gd name="T9" fmla="*/ 828 h 3060"/>
                  <a:gd name="T10" fmla="*/ 197 w 2515"/>
                  <a:gd name="T11" fmla="*/ 1061 h 3060"/>
                  <a:gd name="T12" fmla="*/ 186 w 2515"/>
                  <a:gd name="T13" fmla="*/ 1313 h 3060"/>
                  <a:gd name="T14" fmla="*/ 220 w 2515"/>
                  <a:gd name="T15" fmla="*/ 1579 h 3060"/>
                  <a:gd name="T16" fmla="*/ 298 w 2515"/>
                  <a:gd name="T17" fmla="*/ 1847 h 3060"/>
                  <a:gd name="T18" fmla="*/ 430 w 2515"/>
                  <a:gd name="T19" fmla="*/ 2125 h 3060"/>
                  <a:gd name="T20" fmla="*/ 605 w 2515"/>
                  <a:gd name="T21" fmla="*/ 2370 h 3060"/>
                  <a:gd name="T22" fmla="*/ 809 w 2515"/>
                  <a:gd name="T23" fmla="*/ 2569 h 3060"/>
                  <a:gd name="T24" fmla="*/ 1031 w 2515"/>
                  <a:gd name="T25" fmla="*/ 2715 h 3060"/>
                  <a:gd name="T26" fmla="*/ 1266 w 2515"/>
                  <a:gd name="T27" fmla="*/ 2807 h 3060"/>
                  <a:gd name="T28" fmla="*/ 1503 w 2515"/>
                  <a:gd name="T29" fmla="*/ 2836 h 3060"/>
                  <a:gd name="T30" fmla="*/ 1732 w 2515"/>
                  <a:gd name="T31" fmla="*/ 2799 h 3060"/>
                  <a:gd name="T32" fmla="*/ 1931 w 2515"/>
                  <a:gd name="T33" fmla="*/ 2701 h 3060"/>
                  <a:gd name="T34" fmla="*/ 2088 w 2515"/>
                  <a:gd name="T35" fmla="*/ 2557 h 3060"/>
                  <a:gd name="T36" fmla="*/ 2207 w 2515"/>
                  <a:gd name="T37" fmla="*/ 2374 h 3060"/>
                  <a:gd name="T38" fmla="*/ 2288 w 2515"/>
                  <a:gd name="T39" fmla="*/ 2158 h 3060"/>
                  <a:gd name="T40" fmla="*/ 2326 w 2515"/>
                  <a:gd name="T41" fmla="*/ 1917 h 3060"/>
                  <a:gd name="T42" fmla="*/ 2322 w 2515"/>
                  <a:gd name="T43" fmla="*/ 1659 h 3060"/>
                  <a:gd name="T44" fmla="*/ 2275 w 2515"/>
                  <a:gd name="T45" fmla="*/ 1392 h 3060"/>
                  <a:gd name="T46" fmla="*/ 2179 w 2515"/>
                  <a:gd name="T47" fmla="*/ 1122 h 3060"/>
                  <a:gd name="T48" fmla="*/ 2030 w 2515"/>
                  <a:gd name="T49" fmla="*/ 848 h 3060"/>
                  <a:gd name="T50" fmla="*/ 1846 w 2515"/>
                  <a:gd name="T51" fmla="*/ 619 h 3060"/>
                  <a:gd name="T52" fmla="*/ 1635 w 2515"/>
                  <a:gd name="T53" fmla="*/ 436 h 3060"/>
                  <a:gd name="T54" fmla="*/ 1406 w 2515"/>
                  <a:gd name="T55" fmla="*/ 308 h 3060"/>
                  <a:gd name="T56" fmla="*/ 1170 w 2515"/>
                  <a:gd name="T57" fmla="*/ 236 h 3060"/>
                  <a:gd name="T58" fmla="*/ 1023 w 2515"/>
                  <a:gd name="T59" fmla="*/ 0 h 3060"/>
                  <a:gd name="T60" fmla="*/ 1276 w 2515"/>
                  <a:gd name="T61" fmla="*/ 41 h 3060"/>
                  <a:gd name="T62" fmla="*/ 1526 w 2515"/>
                  <a:gd name="T63" fmla="*/ 142 h 3060"/>
                  <a:gd name="T64" fmla="*/ 1766 w 2515"/>
                  <a:gd name="T65" fmla="*/ 297 h 3060"/>
                  <a:gd name="T66" fmla="*/ 1986 w 2515"/>
                  <a:gd name="T67" fmla="*/ 504 h 3060"/>
                  <a:gd name="T68" fmla="*/ 2179 w 2515"/>
                  <a:gd name="T69" fmla="*/ 758 h 3060"/>
                  <a:gd name="T70" fmla="*/ 2338 w 2515"/>
                  <a:gd name="T71" fmla="*/ 1053 h 3060"/>
                  <a:gd name="T72" fmla="*/ 2445 w 2515"/>
                  <a:gd name="T73" fmla="*/ 1355 h 3060"/>
                  <a:gd name="T74" fmla="*/ 2503 w 2515"/>
                  <a:gd name="T75" fmla="*/ 1656 h 3060"/>
                  <a:gd name="T76" fmla="*/ 2513 w 2515"/>
                  <a:gd name="T77" fmla="*/ 1947 h 3060"/>
                  <a:gd name="T78" fmla="*/ 2477 w 2515"/>
                  <a:gd name="T79" fmla="*/ 2220 h 3060"/>
                  <a:gd name="T80" fmla="*/ 2394 w 2515"/>
                  <a:gd name="T81" fmla="*/ 2469 h 3060"/>
                  <a:gd name="T82" fmla="*/ 2270 w 2515"/>
                  <a:gd name="T83" fmla="*/ 2684 h 3060"/>
                  <a:gd name="T84" fmla="*/ 2105 w 2515"/>
                  <a:gd name="T85" fmla="*/ 2858 h 3060"/>
                  <a:gd name="T86" fmla="*/ 1901 w 2515"/>
                  <a:gd name="T87" fmla="*/ 2984 h 3060"/>
                  <a:gd name="T88" fmla="*/ 1658 w 2515"/>
                  <a:gd name="T89" fmla="*/ 3052 h 3060"/>
                  <a:gd name="T90" fmla="*/ 1408 w 2515"/>
                  <a:gd name="T91" fmla="*/ 3053 h 3060"/>
                  <a:gd name="T92" fmla="*/ 1154 w 2515"/>
                  <a:gd name="T93" fmla="*/ 2991 h 3060"/>
                  <a:gd name="T94" fmla="*/ 907 w 2515"/>
                  <a:gd name="T95" fmla="*/ 2872 h 3060"/>
                  <a:gd name="T96" fmla="*/ 674 w 2515"/>
                  <a:gd name="T97" fmla="*/ 2698 h 3060"/>
                  <a:gd name="T98" fmla="*/ 462 w 2515"/>
                  <a:gd name="T99" fmla="*/ 2476 h 3060"/>
                  <a:gd name="T100" fmla="*/ 279 w 2515"/>
                  <a:gd name="T101" fmla="*/ 2209 h 3060"/>
                  <a:gd name="T102" fmla="*/ 136 w 2515"/>
                  <a:gd name="T103" fmla="*/ 1906 h 3060"/>
                  <a:gd name="T104" fmla="*/ 44 w 2515"/>
                  <a:gd name="T105" fmla="*/ 1604 h 3060"/>
                  <a:gd name="T106" fmla="*/ 4 w 2515"/>
                  <a:gd name="T107" fmla="*/ 1305 h 3060"/>
                  <a:gd name="T108" fmla="*/ 9 w 2515"/>
                  <a:gd name="T109" fmla="*/ 1020 h 3060"/>
                  <a:gd name="T110" fmla="*/ 61 w 2515"/>
                  <a:gd name="T111" fmla="*/ 753 h 3060"/>
                  <a:gd name="T112" fmla="*/ 157 w 2515"/>
                  <a:gd name="T113" fmla="*/ 516 h 3060"/>
                  <a:gd name="T114" fmla="*/ 296 w 2515"/>
                  <a:gd name="T115" fmla="*/ 313 h 3060"/>
                  <a:gd name="T116" fmla="*/ 475 w 2515"/>
                  <a:gd name="T117" fmla="*/ 155 h 3060"/>
                  <a:gd name="T118" fmla="*/ 694 w 2515"/>
                  <a:gd name="T119" fmla="*/ 46 h 3060"/>
                  <a:gd name="T120" fmla="*/ 940 w 2515"/>
                  <a:gd name="T121" fmla="*/ 0 h 3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15" h="3060">
                    <a:moveTo>
                      <a:pt x="1013" y="224"/>
                    </a:moveTo>
                    <a:lnTo>
                      <a:pt x="934" y="228"/>
                    </a:lnTo>
                    <a:lnTo>
                      <a:pt x="859" y="241"/>
                    </a:lnTo>
                    <a:lnTo>
                      <a:pt x="783" y="261"/>
                    </a:lnTo>
                    <a:lnTo>
                      <a:pt x="709" y="289"/>
                    </a:lnTo>
                    <a:lnTo>
                      <a:pt x="645" y="321"/>
                    </a:lnTo>
                    <a:lnTo>
                      <a:pt x="585" y="359"/>
                    </a:lnTo>
                    <a:lnTo>
                      <a:pt x="527" y="402"/>
                    </a:lnTo>
                    <a:lnTo>
                      <a:pt x="475" y="451"/>
                    </a:lnTo>
                    <a:lnTo>
                      <a:pt x="428" y="503"/>
                    </a:lnTo>
                    <a:lnTo>
                      <a:pt x="383" y="560"/>
                    </a:lnTo>
                    <a:lnTo>
                      <a:pt x="343" y="621"/>
                    </a:lnTo>
                    <a:lnTo>
                      <a:pt x="307" y="686"/>
                    </a:lnTo>
                    <a:lnTo>
                      <a:pt x="276" y="756"/>
                    </a:lnTo>
                    <a:lnTo>
                      <a:pt x="250" y="828"/>
                    </a:lnTo>
                    <a:lnTo>
                      <a:pt x="228" y="902"/>
                    </a:lnTo>
                    <a:lnTo>
                      <a:pt x="210" y="981"/>
                    </a:lnTo>
                    <a:lnTo>
                      <a:pt x="197" y="1061"/>
                    </a:lnTo>
                    <a:lnTo>
                      <a:pt x="188" y="1143"/>
                    </a:lnTo>
                    <a:lnTo>
                      <a:pt x="184" y="1227"/>
                    </a:lnTo>
                    <a:lnTo>
                      <a:pt x="186" y="1313"/>
                    </a:lnTo>
                    <a:lnTo>
                      <a:pt x="192" y="1401"/>
                    </a:lnTo>
                    <a:lnTo>
                      <a:pt x="204" y="1489"/>
                    </a:lnTo>
                    <a:lnTo>
                      <a:pt x="220" y="1579"/>
                    </a:lnTo>
                    <a:lnTo>
                      <a:pt x="241" y="1668"/>
                    </a:lnTo>
                    <a:lnTo>
                      <a:pt x="267" y="1758"/>
                    </a:lnTo>
                    <a:lnTo>
                      <a:pt x="298" y="1847"/>
                    </a:lnTo>
                    <a:lnTo>
                      <a:pt x="335" y="1938"/>
                    </a:lnTo>
                    <a:lnTo>
                      <a:pt x="381" y="2033"/>
                    </a:lnTo>
                    <a:lnTo>
                      <a:pt x="430" y="2125"/>
                    </a:lnTo>
                    <a:lnTo>
                      <a:pt x="485" y="2211"/>
                    </a:lnTo>
                    <a:lnTo>
                      <a:pt x="543" y="2292"/>
                    </a:lnTo>
                    <a:lnTo>
                      <a:pt x="605" y="2370"/>
                    </a:lnTo>
                    <a:lnTo>
                      <a:pt x="670" y="2442"/>
                    </a:lnTo>
                    <a:lnTo>
                      <a:pt x="738" y="2507"/>
                    </a:lnTo>
                    <a:lnTo>
                      <a:pt x="809" y="2569"/>
                    </a:lnTo>
                    <a:lnTo>
                      <a:pt x="881" y="2624"/>
                    </a:lnTo>
                    <a:lnTo>
                      <a:pt x="955" y="2672"/>
                    </a:lnTo>
                    <a:lnTo>
                      <a:pt x="1031" y="2715"/>
                    </a:lnTo>
                    <a:lnTo>
                      <a:pt x="1109" y="2753"/>
                    </a:lnTo>
                    <a:lnTo>
                      <a:pt x="1187" y="2783"/>
                    </a:lnTo>
                    <a:lnTo>
                      <a:pt x="1266" y="2807"/>
                    </a:lnTo>
                    <a:lnTo>
                      <a:pt x="1344" y="2824"/>
                    </a:lnTo>
                    <a:lnTo>
                      <a:pt x="1424" y="2833"/>
                    </a:lnTo>
                    <a:lnTo>
                      <a:pt x="1503" y="2836"/>
                    </a:lnTo>
                    <a:lnTo>
                      <a:pt x="1580" y="2832"/>
                    </a:lnTo>
                    <a:lnTo>
                      <a:pt x="1657" y="2819"/>
                    </a:lnTo>
                    <a:lnTo>
                      <a:pt x="1732" y="2799"/>
                    </a:lnTo>
                    <a:lnTo>
                      <a:pt x="1806" y="2770"/>
                    </a:lnTo>
                    <a:lnTo>
                      <a:pt x="1870" y="2739"/>
                    </a:lnTo>
                    <a:lnTo>
                      <a:pt x="1931" y="2701"/>
                    </a:lnTo>
                    <a:lnTo>
                      <a:pt x="1987" y="2658"/>
                    </a:lnTo>
                    <a:lnTo>
                      <a:pt x="2039" y="2611"/>
                    </a:lnTo>
                    <a:lnTo>
                      <a:pt x="2088" y="2557"/>
                    </a:lnTo>
                    <a:lnTo>
                      <a:pt x="2132" y="2501"/>
                    </a:lnTo>
                    <a:lnTo>
                      <a:pt x="2172" y="2439"/>
                    </a:lnTo>
                    <a:lnTo>
                      <a:pt x="2207" y="2374"/>
                    </a:lnTo>
                    <a:lnTo>
                      <a:pt x="2238" y="2304"/>
                    </a:lnTo>
                    <a:lnTo>
                      <a:pt x="2266" y="2232"/>
                    </a:lnTo>
                    <a:lnTo>
                      <a:pt x="2288" y="2158"/>
                    </a:lnTo>
                    <a:lnTo>
                      <a:pt x="2305" y="2080"/>
                    </a:lnTo>
                    <a:lnTo>
                      <a:pt x="2318" y="1999"/>
                    </a:lnTo>
                    <a:lnTo>
                      <a:pt x="2326" y="1917"/>
                    </a:lnTo>
                    <a:lnTo>
                      <a:pt x="2330" y="1833"/>
                    </a:lnTo>
                    <a:lnTo>
                      <a:pt x="2329" y="1747"/>
                    </a:lnTo>
                    <a:lnTo>
                      <a:pt x="2322" y="1659"/>
                    </a:lnTo>
                    <a:lnTo>
                      <a:pt x="2312" y="1571"/>
                    </a:lnTo>
                    <a:lnTo>
                      <a:pt x="2296" y="1482"/>
                    </a:lnTo>
                    <a:lnTo>
                      <a:pt x="2275" y="1392"/>
                    </a:lnTo>
                    <a:lnTo>
                      <a:pt x="2247" y="1301"/>
                    </a:lnTo>
                    <a:lnTo>
                      <a:pt x="2216" y="1212"/>
                    </a:lnTo>
                    <a:lnTo>
                      <a:pt x="2179" y="1122"/>
                    </a:lnTo>
                    <a:lnTo>
                      <a:pt x="2135" y="1027"/>
                    </a:lnTo>
                    <a:lnTo>
                      <a:pt x="2084" y="936"/>
                    </a:lnTo>
                    <a:lnTo>
                      <a:pt x="2030" y="848"/>
                    </a:lnTo>
                    <a:lnTo>
                      <a:pt x="1971" y="767"/>
                    </a:lnTo>
                    <a:lnTo>
                      <a:pt x="1910" y="690"/>
                    </a:lnTo>
                    <a:lnTo>
                      <a:pt x="1846" y="619"/>
                    </a:lnTo>
                    <a:lnTo>
                      <a:pt x="1778" y="553"/>
                    </a:lnTo>
                    <a:lnTo>
                      <a:pt x="1707" y="491"/>
                    </a:lnTo>
                    <a:lnTo>
                      <a:pt x="1635" y="436"/>
                    </a:lnTo>
                    <a:lnTo>
                      <a:pt x="1560" y="388"/>
                    </a:lnTo>
                    <a:lnTo>
                      <a:pt x="1484" y="344"/>
                    </a:lnTo>
                    <a:lnTo>
                      <a:pt x="1406" y="308"/>
                    </a:lnTo>
                    <a:lnTo>
                      <a:pt x="1328" y="276"/>
                    </a:lnTo>
                    <a:lnTo>
                      <a:pt x="1250" y="253"/>
                    </a:lnTo>
                    <a:lnTo>
                      <a:pt x="1170" y="236"/>
                    </a:lnTo>
                    <a:lnTo>
                      <a:pt x="1092" y="227"/>
                    </a:lnTo>
                    <a:lnTo>
                      <a:pt x="1013" y="224"/>
                    </a:lnTo>
                    <a:close/>
                    <a:moveTo>
                      <a:pt x="1023" y="0"/>
                    </a:moveTo>
                    <a:lnTo>
                      <a:pt x="1107" y="7"/>
                    </a:lnTo>
                    <a:lnTo>
                      <a:pt x="1192" y="21"/>
                    </a:lnTo>
                    <a:lnTo>
                      <a:pt x="1276" y="41"/>
                    </a:lnTo>
                    <a:lnTo>
                      <a:pt x="1360" y="68"/>
                    </a:lnTo>
                    <a:lnTo>
                      <a:pt x="1444" y="102"/>
                    </a:lnTo>
                    <a:lnTo>
                      <a:pt x="1526" y="142"/>
                    </a:lnTo>
                    <a:lnTo>
                      <a:pt x="1607" y="187"/>
                    </a:lnTo>
                    <a:lnTo>
                      <a:pt x="1687" y="240"/>
                    </a:lnTo>
                    <a:lnTo>
                      <a:pt x="1766" y="297"/>
                    </a:lnTo>
                    <a:lnTo>
                      <a:pt x="1842" y="361"/>
                    </a:lnTo>
                    <a:lnTo>
                      <a:pt x="1915" y="431"/>
                    </a:lnTo>
                    <a:lnTo>
                      <a:pt x="1986" y="504"/>
                    </a:lnTo>
                    <a:lnTo>
                      <a:pt x="2054" y="584"/>
                    </a:lnTo>
                    <a:lnTo>
                      <a:pt x="2118" y="668"/>
                    </a:lnTo>
                    <a:lnTo>
                      <a:pt x="2179" y="758"/>
                    </a:lnTo>
                    <a:lnTo>
                      <a:pt x="2237" y="851"/>
                    </a:lnTo>
                    <a:lnTo>
                      <a:pt x="2289" y="949"/>
                    </a:lnTo>
                    <a:lnTo>
                      <a:pt x="2338" y="1053"/>
                    </a:lnTo>
                    <a:lnTo>
                      <a:pt x="2380" y="1153"/>
                    </a:lnTo>
                    <a:lnTo>
                      <a:pt x="2415" y="1254"/>
                    </a:lnTo>
                    <a:lnTo>
                      <a:pt x="2445" y="1355"/>
                    </a:lnTo>
                    <a:lnTo>
                      <a:pt x="2470" y="1456"/>
                    </a:lnTo>
                    <a:lnTo>
                      <a:pt x="2490" y="1557"/>
                    </a:lnTo>
                    <a:lnTo>
                      <a:pt x="2503" y="1656"/>
                    </a:lnTo>
                    <a:lnTo>
                      <a:pt x="2512" y="1754"/>
                    </a:lnTo>
                    <a:lnTo>
                      <a:pt x="2515" y="1851"/>
                    </a:lnTo>
                    <a:lnTo>
                      <a:pt x="2513" y="1947"/>
                    </a:lnTo>
                    <a:lnTo>
                      <a:pt x="2505" y="2041"/>
                    </a:lnTo>
                    <a:lnTo>
                      <a:pt x="2494" y="2131"/>
                    </a:lnTo>
                    <a:lnTo>
                      <a:pt x="2477" y="2220"/>
                    </a:lnTo>
                    <a:lnTo>
                      <a:pt x="2454" y="2307"/>
                    </a:lnTo>
                    <a:lnTo>
                      <a:pt x="2427" y="2389"/>
                    </a:lnTo>
                    <a:lnTo>
                      <a:pt x="2394" y="2469"/>
                    </a:lnTo>
                    <a:lnTo>
                      <a:pt x="2357" y="2544"/>
                    </a:lnTo>
                    <a:lnTo>
                      <a:pt x="2317" y="2616"/>
                    </a:lnTo>
                    <a:lnTo>
                      <a:pt x="2270" y="2684"/>
                    </a:lnTo>
                    <a:lnTo>
                      <a:pt x="2220" y="2747"/>
                    </a:lnTo>
                    <a:lnTo>
                      <a:pt x="2164" y="2806"/>
                    </a:lnTo>
                    <a:lnTo>
                      <a:pt x="2105" y="2858"/>
                    </a:lnTo>
                    <a:lnTo>
                      <a:pt x="2041" y="2906"/>
                    </a:lnTo>
                    <a:lnTo>
                      <a:pt x="1973" y="2948"/>
                    </a:lnTo>
                    <a:lnTo>
                      <a:pt x="1901" y="2984"/>
                    </a:lnTo>
                    <a:lnTo>
                      <a:pt x="1821" y="3015"/>
                    </a:lnTo>
                    <a:lnTo>
                      <a:pt x="1741" y="3037"/>
                    </a:lnTo>
                    <a:lnTo>
                      <a:pt x="1658" y="3052"/>
                    </a:lnTo>
                    <a:lnTo>
                      <a:pt x="1576" y="3060"/>
                    </a:lnTo>
                    <a:lnTo>
                      <a:pt x="1492" y="3060"/>
                    </a:lnTo>
                    <a:lnTo>
                      <a:pt x="1408" y="3053"/>
                    </a:lnTo>
                    <a:lnTo>
                      <a:pt x="1323" y="3040"/>
                    </a:lnTo>
                    <a:lnTo>
                      <a:pt x="1238" y="3019"/>
                    </a:lnTo>
                    <a:lnTo>
                      <a:pt x="1154" y="2991"/>
                    </a:lnTo>
                    <a:lnTo>
                      <a:pt x="1071" y="2957"/>
                    </a:lnTo>
                    <a:lnTo>
                      <a:pt x="988" y="2918"/>
                    </a:lnTo>
                    <a:lnTo>
                      <a:pt x="907" y="2872"/>
                    </a:lnTo>
                    <a:lnTo>
                      <a:pt x="827" y="2820"/>
                    </a:lnTo>
                    <a:lnTo>
                      <a:pt x="750" y="2762"/>
                    </a:lnTo>
                    <a:lnTo>
                      <a:pt x="674" y="2698"/>
                    </a:lnTo>
                    <a:lnTo>
                      <a:pt x="599" y="2630"/>
                    </a:lnTo>
                    <a:lnTo>
                      <a:pt x="529" y="2556"/>
                    </a:lnTo>
                    <a:lnTo>
                      <a:pt x="462" y="2476"/>
                    </a:lnTo>
                    <a:lnTo>
                      <a:pt x="396" y="2392"/>
                    </a:lnTo>
                    <a:lnTo>
                      <a:pt x="336" y="2303"/>
                    </a:lnTo>
                    <a:lnTo>
                      <a:pt x="279" y="2209"/>
                    </a:lnTo>
                    <a:lnTo>
                      <a:pt x="225" y="2110"/>
                    </a:lnTo>
                    <a:lnTo>
                      <a:pt x="176" y="2007"/>
                    </a:lnTo>
                    <a:lnTo>
                      <a:pt x="136" y="1906"/>
                    </a:lnTo>
                    <a:lnTo>
                      <a:pt x="99" y="1805"/>
                    </a:lnTo>
                    <a:lnTo>
                      <a:pt x="69" y="1705"/>
                    </a:lnTo>
                    <a:lnTo>
                      <a:pt x="44" y="1604"/>
                    </a:lnTo>
                    <a:lnTo>
                      <a:pt x="26" y="1503"/>
                    </a:lnTo>
                    <a:lnTo>
                      <a:pt x="12" y="1404"/>
                    </a:lnTo>
                    <a:lnTo>
                      <a:pt x="4" y="1305"/>
                    </a:lnTo>
                    <a:lnTo>
                      <a:pt x="0" y="1208"/>
                    </a:lnTo>
                    <a:lnTo>
                      <a:pt x="2" y="1113"/>
                    </a:lnTo>
                    <a:lnTo>
                      <a:pt x="9" y="1020"/>
                    </a:lnTo>
                    <a:lnTo>
                      <a:pt x="22" y="928"/>
                    </a:lnTo>
                    <a:lnTo>
                      <a:pt x="39" y="839"/>
                    </a:lnTo>
                    <a:lnTo>
                      <a:pt x="61" y="753"/>
                    </a:lnTo>
                    <a:lnTo>
                      <a:pt x="89" y="670"/>
                    </a:lnTo>
                    <a:lnTo>
                      <a:pt x="120" y="592"/>
                    </a:lnTo>
                    <a:lnTo>
                      <a:pt x="157" y="516"/>
                    </a:lnTo>
                    <a:lnTo>
                      <a:pt x="199" y="444"/>
                    </a:lnTo>
                    <a:lnTo>
                      <a:pt x="245" y="376"/>
                    </a:lnTo>
                    <a:lnTo>
                      <a:pt x="296" y="313"/>
                    </a:lnTo>
                    <a:lnTo>
                      <a:pt x="351" y="255"/>
                    </a:lnTo>
                    <a:lnTo>
                      <a:pt x="411" y="202"/>
                    </a:lnTo>
                    <a:lnTo>
                      <a:pt x="475" y="155"/>
                    </a:lnTo>
                    <a:lnTo>
                      <a:pt x="543" y="111"/>
                    </a:lnTo>
                    <a:lnTo>
                      <a:pt x="615" y="76"/>
                    </a:lnTo>
                    <a:lnTo>
                      <a:pt x="694" y="46"/>
                    </a:lnTo>
                    <a:lnTo>
                      <a:pt x="775" y="22"/>
                    </a:lnTo>
                    <a:lnTo>
                      <a:pt x="856" y="8"/>
                    </a:lnTo>
                    <a:lnTo>
                      <a:pt x="940" y="0"/>
                    </a:lnTo>
                    <a:lnTo>
                      <a:pt x="1023"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50" name="Freeform 341">
                <a:extLst>
                  <a:ext uri="{FF2B5EF4-FFF2-40B4-BE49-F238E27FC236}">
                    <a16:creationId xmlns:a16="http://schemas.microsoft.com/office/drawing/2014/main" id="{237FE6F5-79A6-45A0-A3F0-E66A3B8E26EE}"/>
                  </a:ext>
                </a:extLst>
              </p:cNvPr>
              <p:cNvSpPr>
                <a:spLocks noEditPoints="1"/>
              </p:cNvSpPr>
              <p:nvPr/>
            </p:nvSpPr>
            <p:spPr bwMode="auto">
              <a:xfrm>
                <a:off x="3737250" y="5818679"/>
                <a:ext cx="3769444" cy="4592322"/>
              </a:xfrm>
              <a:custGeom>
                <a:avLst/>
                <a:gdLst>
                  <a:gd name="T0" fmla="*/ 654 w 1814"/>
                  <a:gd name="T1" fmla="*/ 233 h 2210"/>
                  <a:gd name="T2" fmla="*/ 486 w 1814"/>
                  <a:gd name="T3" fmla="*/ 296 h 2210"/>
                  <a:gd name="T4" fmla="*/ 352 w 1814"/>
                  <a:gd name="T5" fmla="*/ 408 h 2210"/>
                  <a:gd name="T6" fmla="*/ 257 w 1814"/>
                  <a:gd name="T7" fmla="*/ 559 h 2210"/>
                  <a:gd name="T8" fmla="*/ 200 w 1814"/>
                  <a:gd name="T9" fmla="*/ 740 h 2210"/>
                  <a:gd name="T10" fmla="*/ 185 w 1814"/>
                  <a:gd name="T11" fmla="*/ 944 h 2210"/>
                  <a:gd name="T12" fmla="*/ 212 w 1814"/>
                  <a:gd name="T13" fmla="*/ 1160 h 2210"/>
                  <a:gd name="T14" fmla="*/ 285 w 1814"/>
                  <a:gd name="T15" fmla="*/ 1380 h 2210"/>
                  <a:gd name="T16" fmla="*/ 406 w 1814"/>
                  <a:gd name="T17" fmla="*/ 1592 h 2210"/>
                  <a:gd name="T18" fmla="*/ 556 w 1814"/>
                  <a:gd name="T19" fmla="*/ 1764 h 2210"/>
                  <a:gd name="T20" fmla="*/ 729 w 1814"/>
                  <a:gd name="T21" fmla="*/ 1891 h 2210"/>
                  <a:gd name="T22" fmla="*/ 912 w 1814"/>
                  <a:gd name="T23" fmla="*/ 1965 h 2210"/>
                  <a:gd name="T24" fmla="*/ 1098 w 1814"/>
                  <a:gd name="T25" fmla="*/ 1984 h 2210"/>
                  <a:gd name="T26" fmla="*/ 1276 w 1814"/>
                  <a:gd name="T27" fmla="*/ 1942 h 2210"/>
                  <a:gd name="T28" fmla="*/ 1420 w 1814"/>
                  <a:gd name="T29" fmla="*/ 1845 h 2210"/>
                  <a:gd name="T30" fmla="*/ 1529 w 1814"/>
                  <a:gd name="T31" fmla="*/ 1706 h 2210"/>
                  <a:gd name="T32" fmla="*/ 1600 w 1814"/>
                  <a:gd name="T33" fmla="*/ 1533 h 2210"/>
                  <a:gd name="T34" fmla="*/ 1628 w 1814"/>
                  <a:gd name="T35" fmla="*/ 1336 h 2210"/>
                  <a:gd name="T36" fmla="*/ 1615 w 1814"/>
                  <a:gd name="T37" fmla="*/ 1124 h 2210"/>
                  <a:gd name="T38" fmla="*/ 1558 w 1814"/>
                  <a:gd name="T39" fmla="*/ 904 h 2210"/>
                  <a:gd name="T40" fmla="*/ 1452 w 1814"/>
                  <a:gd name="T41" fmla="*/ 685 h 2210"/>
                  <a:gd name="T42" fmla="*/ 1310 w 1814"/>
                  <a:gd name="T43" fmla="*/ 499 h 2210"/>
                  <a:gd name="T44" fmla="*/ 1144 w 1814"/>
                  <a:gd name="T45" fmla="*/ 358 h 2210"/>
                  <a:gd name="T46" fmla="*/ 963 w 1814"/>
                  <a:gd name="T47" fmla="*/ 265 h 2210"/>
                  <a:gd name="T48" fmla="*/ 778 w 1814"/>
                  <a:gd name="T49" fmla="*/ 226 h 2210"/>
                  <a:gd name="T50" fmla="*/ 853 w 1814"/>
                  <a:gd name="T51" fmla="*/ 15 h 2210"/>
                  <a:gd name="T52" fmla="*/ 1062 w 1814"/>
                  <a:gd name="T53" fmla="*/ 84 h 2210"/>
                  <a:gd name="T54" fmla="*/ 1262 w 1814"/>
                  <a:gd name="T55" fmla="*/ 207 h 2210"/>
                  <a:gd name="T56" fmla="*/ 1445 w 1814"/>
                  <a:gd name="T57" fmla="*/ 380 h 2210"/>
                  <a:gd name="T58" fmla="*/ 1601 w 1814"/>
                  <a:gd name="T59" fmla="*/ 595 h 2210"/>
                  <a:gd name="T60" fmla="*/ 1720 w 1814"/>
                  <a:gd name="T61" fmla="*/ 844 h 2210"/>
                  <a:gd name="T62" fmla="*/ 1789 w 1814"/>
                  <a:gd name="T63" fmla="*/ 1094 h 2210"/>
                  <a:gd name="T64" fmla="*/ 1814 w 1814"/>
                  <a:gd name="T65" fmla="*/ 1337 h 2210"/>
                  <a:gd name="T66" fmla="*/ 1793 w 1814"/>
                  <a:gd name="T67" fmla="*/ 1567 h 2210"/>
                  <a:gd name="T68" fmla="*/ 1731 w 1814"/>
                  <a:gd name="T69" fmla="*/ 1774 h 2210"/>
                  <a:gd name="T70" fmla="*/ 1627 w 1814"/>
                  <a:gd name="T71" fmla="*/ 1951 h 2210"/>
                  <a:gd name="T72" fmla="*/ 1486 w 1814"/>
                  <a:gd name="T73" fmla="*/ 2088 h 2210"/>
                  <a:gd name="T74" fmla="*/ 1305 w 1814"/>
                  <a:gd name="T75" fmla="*/ 2179 h 2210"/>
                  <a:gd name="T76" fmla="*/ 1100 w 1814"/>
                  <a:gd name="T77" fmla="*/ 2210 h 2210"/>
                  <a:gd name="T78" fmla="*/ 890 w 1814"/>
                  <a:gd name="T79" fmla="*/ 2179 h 2210"/>
                  <a:gd name="T80" fmla="*/ 683 w 1814"/>
                  <a:gd name="T81" fmla="*/ 2091 h 2210"/>
                  <a:gd name="T82" fmla="*/ 488 w 1814"/>
                  <a:gd name="T83" fmla="*/ 1951 h 2210"/>
                  <a:gd name="T84" fmla="*/ 313 w 1814"/>
                  <a:gd name="T85" fmla="*/ 1764 h 2210"/>
                  <a:gd name="T86" fmla="*/ 167 w 1814"/>
                  <a:gd name="T87" fmla="*/ 1535 h 2210"/>
                  <a:gd name="T88" fmla="*/ 64 w 1814"/>
                  <a:gd name="T89" fmla="*/ 1283 h 2210"/>
                  <a:gd name="T90" fmla="*/ 10 w 1814"/>
                  <a:gd name="T91" fmla="*/ 1035 h 2210"/>
                  <a:gd name="T92" fmla="*/ 1 w 1814"/>
                  <a:gd name="T93" fmla="*/ 795 h 2210"/>
                  <a:gd name="T94" fmla="*/ 37 w 1814"/>
                  <a:gd name="T95" fmla="*/ 571 h 2210"/>
                  <a:gd name="T96" fmla="*/ 112 w 1814"/>
                  <a:gd name="T97" fmla="*/ 374 h 2210"/>
                  <a:gd name="T98" fmla="*/ 229 w 1814"/>
                  <a:gd name="T99" fmla="*/ 209 h 2210"/>
                  <a:gd name="T100" fmla="*/ 383 w 1814"/>
                  <a:gd name="T101" fmla="*/ 87 h 2210"/>
                  <a:gd name="T102" fmla="*/ 576 w 1814"/>
                  <a:gd name="T103" fmla="*/ 15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4" h="2210">
                    <a:moveTo>
                      <a:pt x="778" y="226"/>
                    </a:moveTo>
                    <a:lnTo>
                      <a:pt x="716" y="227"/>
                    </a:lnTo>
                    <a:lnTo>
                      <a:pt x="654" y="233"/>
                    </a:lnTo>
                    <a:lnTo>
                      <a:pt x="596" y="248"/>
                    </a:lnTo>
                    <a:lnTo>
                      <a:pt x="538" y="270"/>
                    </a:lnTo>
                    <a:lnTo>
                      <a:pt x="486" y="296"/>
                    </a:lnTo>
                    <a:lnTo>
                      <a:pt x="437" y="329"/>
                    </a:lnTo>
                    <a:lnTo>
                      <a:pt x="393" y="366"/>
                    </a:lnTo>
                    <a:lnTo>
                      <a:pt x="352" y="408"/>
                    </a:lnTo>
                    <a:lnTo>
                      <a:pt x="317" y="455"/>
                    </a:lnTo>
                    <a:lnTo>
                      <a:pt x="284" y="504"/>
                    </a:lnTo>
                    <a:lnTo>
                      <a:pt x="257" y="559"/>
                    </a:lnTo>
                    <a:lnTo>
                      <a:pt x="233" y="617"/>
                    </a:lnTo>
                    <a:lnTo>
                      <a:pt x="215" y="677"/>
                    </a:lnTo>
                    <a:lnTo>
                      <a:pt x="200" y="740"/>
                    </a:lnTo>
                    <a:lnTo>
                      <a:pt x="190" y="807"/>
                    </a:lnTo>
                    <a:lnTo>
                      <a:pt x="185" y="875"/>
                    </a:lnTo>
                    <a:lnTo>
                      <a:pt x="185" y="944"/>
                    </a:lnTo>
                    <a:lnTo>
                      <a:pt x="188" y="1015"/>
                    </a:lnTo>
                    <a:lnTo>
                      <a:pt x="198" y="1087"/>
                    </a:lnTo>
                    <a:lnTo>
                      <a:pt x="212" y="1160"/>
                    </a:lnTo>
                    <a:lnTo>
                      <a:pt x="232" y="1234"/>
                    </a:lnTo>
                    <a:lnTo>
                      <a:pt x="257" y="1307"/>
                    </a:lnTo>
                    <a:lnTo>
                      <a:pt x="285" y="1380"/>
                    </a:lnTo>
                    <a:lnTo>
                      <a:pt x="322" y="1455"/>
                    </a:lnTo>
                    <a:lnTo>
                      <a:pt x="361" y="1526"/>
                    </a:lnTo>
                    <a:lnTo>
                      <a:pt x="406" y="1592"/>
                    </a:lnTo>
                    <a:lnTo>
                      <a:pt x="453" y="1654"/>
                    </a:lnTo>
                    <a:lnTo>
                      <a:pt x="504" y="1711"/>
                    </a:lnTo>
                    <a:lnTo>
                      <a:pt x="556" y="1764"/>
                    </a:lnTo>
                    <a:lnTo>
                      <a:pt x="613" y="1811"/>
                    </a:lnTo>
                    <a:lnTo>
                      <a:pt x="669" y="1854"/>
                    </a:lnTo>
                    <a:lnTo>
                      <a:pt x="729" y="1891"/>
                    </a:lnTo>
                    <a:lnTo>
                      <a:pt x="789" y="1921"/>
                    </a:lnTo>
                    <a:lnTo>
                      <a:pt x="851" y="1946"/>
                    </a:lnTo>
                    <a:lnTo>
                      <a:pt x="912" y="1965"/>
                    </a:lnTo>
                    <a:lnTo>
                      <a:pt x="974" y="1978"/>
                    </a:lnTo>
                    <a:lnTo>
                      <a:pt x="1037" y="1985"/>
                    </a:lnTo>
                    <a:lnTo>
                      <a:pt x="1098" y="1984"/>
                    </a:lnTo>
                    <a:lnTo>
                      <a:pt x="1158" y="1977"/>
                    </a:lnTo>
                    <a:lnTo>
                      <a:pt x="1217" y="1963"/>
                    </a:lnTo>
                    <a:lnTo>
                      <a:pt x="1276" y="1942"/>
                    </a:lnTo>
                    <a:lnTo>
                      <a:pt x="1329" y="1914"/>
                    </a:lnTo>
                    <a:lnTo>
                      <a:pt x="1376" y="1883"/>
                    </a:lnTo>
                    <a:lnTo>
                      <a:pt x="1420" y="1845"/>
                    </a:lnTo>
                    <a:lnTo>
                      <a:pt x="1461" y="1803"/>
                    </a:lnTo>
                    <a:lnTo>
                      <a:pt x="1498" y="1757"/>
                    </a:lnTo>
                    <a:lnTo>
                      <a:pt x="1529" y="1706"/>
                    </a:lnTo>
                    <a:lnTo>
                      <a:pt x="1556" y="1653"/>
                    </a:lnTo>
                    <a:lnTo>
                      <a:pt x="1580" y="1595"/>
                    </a:lnTo>
                    <a:lnTo>
                      <a:pt x="1600" y="1533"/>
                    </a:lnTo>
                    <a:lnTo>
                      <a:pt x="1614" y="1471"/>
                    </a:lnTo>
                    <a:lnTo>
                      <a:pt x="1623" y="1404"/>
                    </a:lnTo>
                    <a:lnTo>
                      <a:pt x="1628" y="1336"/>
                    </a:lnTo>
                    <a:lnTo>
                      <a:pt x="1628" y="1266"/>
                    </a:lnTo>
                    <a:lnTo>
                      <a:pt x="1625" y="1196"/>
                    </a:lnTo>
                    <a:lnTo>
                      <a:pt x="1615" y="1124"/>
                    </a:lnTo>
                    <a:lnTo>
                      <a:pt x="1601" y="1050"/>
                    </a:lnTo>
                    <a:lnTo>
                      <a:pt x="1581" y="977"/>
                    </a:lnTo>
                    <a:lnTo>
                      <a:pt x="1558" y="904"/>
                    </a:lnTo>
                    <a:lnTo>
                      <a:pt x="1528" y="830"/>
                    </a:lnTo>
                    <a:lnTo>
                      <a:pt x="1492" y="756"/>
                    </a:lnTo>
                    <a:lnTo>
                      <a:pt x="1452" y="685"/>
                    </a:lnTo>
                    <a:lnTo>
                      <a:pt x="1407" y="618"/>
                    </a:lnTo>
                    <a:lnTo>
                      <a:pt x="1360" y="557"/>
                    </a:lnTo>
                    <a:lnTo>
                      <a:pt x="1310" y="499"/>
                    </a:lnTo>
                    <a:lnTo>
                      <a:pt x="1257" y="447"/>
                    </a:lnTo>
                    <a:lnTo>
                      <a:pt x="1202" y="400"/>
                    </a:lnTo>
                    <a:lnTo>
                      <a:pt x="1144" y="358"/>
                    </a:lnTo>
                    <a:lnTo>
                      <a:pt x="1085" y="321"/>
                    </a:lnTo>
                    <a:lnTo>
                      <a:pt x="1025" y="290"/>
                    </a:lnTo>
                    <a:lnTo>
                      <a:pt x="963" y="265"/>
                    </a:lnTo>
                    <a:lnTo>
                      <a:pt x="901" y="245"/>
                    </a:lnTo>
                    <a:lnTo>
                      <a:pt x="839" y="232"/>
                    </a:lnTo>
                    <a:lnTo>
                      <a:pt x="778" y="226"/>
                    </a:lnTo>
                    <a:close/>
                    <a:moveTo>
                      <a:pt x="713" y="0"/>
                    </a:moveTo>
                    <a:lnTo>
                      <a:pt x="783" y="4"/>
                    </a:lnTo>
                    <a:lnTo>
                      <a:pt x="853" y="15"/>
                    </a:lnTo>
                    <a:lnTo>
                      <a:pt x="923" y="32"/>
                    </a:lnTo>
                    <a:lnTo>
                      <a:pt x="994" y="55"/>
                    </a:lnTo>
                    <a:lnTo>
                      <a:pt x="1062" y="84"/>
                    </a:lnTo>
                    <a:lnTo>
                      <a:pt x="1130" y="120"/>
                    </a:lnTo>
                    <a:lnTo>
                      <a:pt x="1196" y="161"/>
                    </a:lnTo>
                    <a:lnTo>
                      <a:pt x="1262" y="207"/>
                    </a:lnTo>
                    <a:lnTo>
                      <a:pt x="1325" y="260"/>
                    </a:lnTo>
                    <a:lnTo>
                      <a:pt x="1386" y="317"/>
                    </a:lnTo>
                    <a:lnTo>
                      <a:pt x="1445" y="380"/>
                    </a:lnTo>
                    <a:lnTo>
                      <a:pt x="1500" y="447"/>
                    </a:lnTo>
                    <a:lnTo>
                      <a:pt x="1553" y="519"/>
                    </a:lnTo>
                    <a:lnTo>
                      <a:pt x="1601" y="595"/>
                    </a:lnTo>
                    <a:lnTo>
                      <a:pt x="1645" y="676"/>
                    </a:lnTo>
                    <a:lnTo>
                      <a:pt x="1686" y="761"/>
                    </a:lnTo>
                    <a:lnTo>
                      <a:pt x="1720" y="844"/>
                    </a:lnTo>
                    <a:lnTo>
                      <a:pt x="1749" y="927"/>
                    </a:lnTo>
                    <a:lnTo>
                      <a:pt x="1772" y="1011"/>
                    </a:lnTo>
                    <a:lnTo>
                      <a:pt x="1789" y="1094"/>
                    </a:lnTo>
                    <a:lnTo>
                      <a:pt x="1803" y="1176"/>
                    </a:lnTo>
                    <a:lnTo>
                      <a:pt x="1810" y="1257"/>
                    </a:lnTo>
                    <a:lnTo>
                      <a:pt x="1814" y="1337"/>
                    </a:lnTo>
                    <a:lnTo>
                      <a:pt x="1812" y="1416"/>
                    </a:lnTo>
                    <a:lnTo>
                      <a:pt x="1805" y="1493"/>
                    </a:lnTo>
                    <a:lnTo>
                      <a:pt x="1793" y="1567"/>
                    </a:lnTo>
                    <a:lnTo>
                      <a:pt x="1776" y="1639"/>
                    </a:lnTo>
                    <a:lnTo>
                      <a:pt x="1755" y="1709"/>
                    </a:lnTo>
                    <a:lnTo>
                      <a:pt x="1731" y="1774"/>
                    </a:lnTo>
                    <a:lnTo>
                      <a:pt x="1700" y="1837"/>
                    </a:lnTo>
                    <a:lnTo>
                      <a:pt x="1666" y="1896"/>
                    </a:lnTo>
                    <a:lnTo>
                      <a:pt x="1627" y="1951"/>
                    </a:lnTo>
                    <a:lnTo>
                      <a:pt x="1584" y="2002"/>
                    </a:lnTo>
                    <a:lnTo>
                      <a:pt x="1537" y="2048"/>
                    </a:lnTo>
                    <a:lnTo>
                      <a:pt x="1486" y="2088"/>
                    </a:lnTo>
                    <a:lnTo>
                      <a:pt x="1429" y="2124"/>
                    </a:lnTo>
                    <a:lnTo>
                      <a:pt x="1371" y="2154"/>
                    </a:lnTo>
                    <a:lnTo>
                      <a:pt x="1305" y="2179"/>
                    </a:lnTo>
                    <a:lnTo>
                      <a:pt x="1237" y="2197"/>
                    </a:lnTo>
                    <a:lnTo>
                      <a:pt x="1169" y="2206"/>
                    </a:lnTo>
                    <a:lnTo>
                      <a:pt x="1100" y="2210"/>
                    </a:lnTo>
                    <a:lnTo>
                      <a:pt x="1030" y="2206"/>
                    </a:lnTo>
                    <a:lnTo>
                      <a:pt x="960" y="2196"/>
                    </a:lnTo>
                    <a:lnTo>
                      <a:pt x="890" y="2179"/>
                    </a:lnTo>
                    <a:lnTo>
                      <a:pt x="821" y="2155"/>
                    </a:lnTo>
                    <a:lnTo>
                      <a:pt x="751" y="2126"/>
                    </a:lnTo>
                    <a:lnTo>
                      <a:pt x="683" y="2091"/>
                    </a:lnTo>
                    <a:lnTo>
                      <a:pt x="617" y="2049"/>
                    </a:lnTo>
                    <a:lnTo>
                      <a:pt x="551" y="2003"/>
                    </a:lnTo>
                    <a:lnTo>
                      <a:pt x="488" y="1951"/>
                    </a:lnTo>
                    <a:lnTo>
                      <a:pt x="427" y="1893"/>
                    </a:lnTo>
                    <a:lnTo>
                      <a:pt x="369" y="1831"/>
                    </a:lnTo>
                    <a:lnTo>
                      <a:pt x="313" y="1764"/>
                    </a:lnTo>
                    <a:lnTo>
                      <a:pt x="260" y="1692"/>
                    </a:lnTo>
                    <a:lnTo>
                      <a:pt x="212" y="1616"/>
                    </a:lnTo>
                    <a:lnTo>
                      <a:pt x="167" y="1535"/>
                    </a:lnTo>
                    <a:lnTo>
                      <a:pt x="127" y="1450"/>
                    </a:lnTo>
                    <a:lnTo>
                      <a:pt x="93" y="1367"/>
                    </a:lnTo>
                    <a:lnTo>
                      <a:pt x="64" y="1283"/>
                    </a:lnTo>
                    <a:lnTo>
                      <a:pt x="42" y="1201"/>
                    </a:lnTo>
                    <a:lnTo>
                      <a:pt x="23" y="1117"/>
                    </a:lnTo>
                    <a:lnTo>
                      <a:pt x="10" y="1035"/>
                    </a:lnTo>
                    <a:lnTo>
                      <a:pt x="3" y="953"/>
                    </a:lnTo>
                    <a:lnTo>
                      <a:pt x="0" y="874"/>
                    </a:lnTo>
                    <a:lnTo>
                      <a:pt x="1" y="795"/>
                    </a:lnTo>
                    <a:lnTo>
                      <a:pt x="8" y="718"/>
                    </a:lnTo>
                    <a:lnTo>
                      <a:pt x="20" y="643"/>
                    </a:lnTo>
                    <a:lnTo>
                      <a:pt x="37" y="571"/>
                    </a:lnTo>
                    <a:lnTo>
                      <a:pt x="58" y="502"/>
                    </a:lnTo>
                    <a:lnTo>
                      <a:pt x="82" y="436"/>
                    </a:lnTo>
                    <a:lnTo>
                      <a:pt x="112" y="374"/>
                    </a:lnTo>
                    <a:lnTo>
                      <a:pt x="148" y="315"/>
                    </a:lnTo>
                    <a:lnTo>
                      <a:pt x="186" y="260"/>
                    </a:lnTo>
                    <a:lnTo>
                      <a:pt x="229" y="209"/>
                    </a:lnTo>
                    <a:lnTo>
                      <a:pt x="276" y="163"/>
                    </a:lnTo>
                    <a:lnTo>
                      <a:pt x="329" y="122"/>
                    </a:lnTo>
                    <a:lnTo>
                      <a:pt x="383" y="87"/>
                    </a:lnTo>
                    <a:lnTo>
                      <a:pt x="444" y="57"/>
                    </a:lnTo>
                    <a:lnTo>
                      <a:pt x="509" y="32"/>
                    </a:lnTo>
                    <a:lnTo>
                      <a:pt x="576" y="15"/>
                    </a:lnTo>
                    <a:lnTo>
                      <a:pt x="644" y="4"/>
                    </a:lnTo>
                    <a:lnTo>
                      <a:pt x="713" y="0"/>
                    </a:lnTo>
                    <a:close/>
                  </a:path>
                </a:pathLst>
              </a:custGeom>
              <a:gradFill>
                <a:gsLst>
                  <a:gs pos="99000">
                    <a:srgbClr val="F57D31"/>
                  </a:gs>
                  <a:gs pos="0">
                    <a:srgbClr val="FF914D"/>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51" name="Freeform 342">
                <a:extLst>
                  <a:ext uri="{FF2B5EF4-FFF2-40B4-BE49-F238E27FC236}">
                    <a16:creationId xmlns:a16="http://schemas.microsoft.com/office/drawing/2014/main" id="{D084BAB4-E0CF-4E54-9963-52A004CFF589}"/>
                  </a:ext>
                </a:extLst>
              </p:cNvPr>
              <p:cNvSpPr>
                <a:spLocks noEditPoints="1"/>
              </p:cNvSpPr>
              <p:nvPr/>
            </p:nvSpPr>
            <p:spPr bwMode="auto">
              <a:xfrm>
                <a:off x="4431291" y="6666494"/>
                <a:ext cx="2379278" cy="2898773"/>
              </a:xfrm>
              <a:custGeom>
                <a:avLst/>
                <a:gdLst>
                  <a:gd name="T0" fmla="*/ 462 w 1145"/>
                  <a:gd name="T1" fmla="*/ 226 h 1395"/>
                  <a:gd name="T2" fmla="*/ 374 w 1145"/>
                  <a:gd name="T3" fmla="*/ 248 h 1395"/>
                  <a:gd name="T4" fmla="*/ 303 w 1145"/>
                  <a:gd name="T5" fmla="*/ 294 h 1395"/>
                  <a:gd name="T6" fmla="*/ 247 w 1145"/>
                  <a:gd name="T7" fmla="*/ 358 h 1395"/>
                  <a:gd name="T8" fmla="*/ 209 w 1145"/>
                  <a:gd name="T9" fmla="*/ 439 h 1395"/>
                  <a:gd name="T10" fmla="*/ 188 w 1145"/>
                  <a:gd name="T11" fmla="*/ 531 h 1395"/>
                  <a:gd name="T12" fmla="*/ 186 w 1145"/>
                  <a:gd name="T13" fmla="*/ 632 h 1395"/>
                  <a:gd name="T14" fmla="*/ 201 w 1145"/>
                  <a:gd name="T15" fmla="*/ 738 h 1395"/>
                  <a:gd name="T16" fmla="*/ 238 w 1145"/>
                  <a:gd name="T17" fmla="*/ 845 h 1395"/>
                  <a:gd name="T18" fmla="*/ 298 w 1145"/>
                  <a:gd name="T19" fmla="*/ 951 h 1395"/>
                  <a:gd name="T20" fmla="*/ 372 w 1145"/>
                  <a:gd name="T21" fmla="*/ 1039 h 1395"/>
                  <a:gd name="T22" fmla="*/ 455 w 1145"/>
                  <a:gd name="T23" fmla="*/ 1106 h 1395"/>
                  <a:gd name="T24" fmla="*/ 544 w 1145"/>
                  <a:gd name="T25" fmla="*/ 1150 h 1395"/>
                  <a:gd name="T26" fmla="*/ 637 w 1145"/>
                  <a:gd name="T27" fmla="*/ 1170 h 1395"/>
                  <a:gd name="T28" fmla="*/ 728 w 1145"/>
                  <a:gd name="T29" fmla="*/ 1162 h 1395"/>
                  <a:gd name="T30" fmla="*/ 809 w 1145"/>
                  <a:gd name="T31" fmla="*/ 1127 h 1395"/>
                  <a:gd name="T32" fmla="*/ 872 w 1145"/>
                  <a:gd name="T33" fmla="*/ 1070 h 1395"/>
                  <a:gd name="T34" fmla="*/ 919 w 1145"/>
                  <a:gd name="T35" fmla="*/ 997 h 1395"/>
                  <a:gd name="T36" fmla="*/ 949 w 1145"/>
                  <a:gd name="T37" fmla="*/ 911 h 1395"/>
                  <a:gd name="T38" fmla="*/ 961 w 1145"/>
                  <a:gd name="T39" fmla="*/ 814 h 1395"/>
                  <a:gd name="T40" fmla="*/ 954 w 1145"/>
                  <a:gd name="T41" fmla="*/ 710 h 1395"/>
                  <a:gd name="T42" fmla="*/ 928 w 1145"/>
                  <a:gd name="T43" fmla="*/ 603 h 1395"/>
                  <a:gd name="T44" fmla="*/ 879 w 1145"/>
                  <a:gd name="T45" fmla="*/ 494 h 1395"/>
                  <a:gd name="T46" fmla="*/ 813 w 1145"/>
                  <a:gd name="T47" fmla="*/ 398 h 1395"/>
                  <a:gd name="T48" fmla="*/ 733 w 1145"/>
                  <a:gd name="T49" fmla="*/ 320 h 1395"/>
                  <a:gd name="T50" fmla="*/ 646 w 1145"/>
                  <a:gd name="T51" fmla="*/ 264 h 1395"/>
                  <a:gd name="T52" fmla="*/ 555 w 1145"/>
                  <a:gd name="T53" fmla="*/ 231 h 1395"/>
                  <a:gd name="T54" fmla="*/ 440 w 1145"/>
                  <a:gd name="T55" fmla="*/ 0 h 1395"/>
                  <a:gd name="T56" fmla="*/ 550 w 1145"/>
                  <a:gd name="T57" fmla="*/ 11 h 1395"/>
                  <a:gd name="T58" fmla="*/ 660 w 1145"/>
                  <a:gd name="T59" fmla="*/ 48 h 1395"/>
                  <a:gd name="T60" fmla="*/ 767 w 1145"/>
                  <a:gd name="T61" fmla="*/ 108 h 1395"/>
                  <a:gd name="T62" fmla="*/ 866 w 1145"/>
                  <a:gd name="T63" fmla="*/ 191 h 1395"/>
                  <a:gd name="T64" fmla="*/ 955 w 1145"/>
                  <a:gd name="T65" fmla="*/ 293 h 1395"/>
                  <a:gd name="T66" fmla="*/ 1033 w 1145"/>
                  <a:gd name="T67" fmla="*/ 413 h 1395"/>
                  <a:gd name="T68" fmla="*/ 1092 w 1145"/>
                  <a:gd name="T69" fmla="*/ 544 h 1395"/>
                  <a:gd name="T70" fmla="*/ 1128 w 1145"/>
                  <a:gd name="T71" fmla="*/ 675 h 1395"/>
                  <a:gd name="T72" fmla="*/ 1144 w 1145"/>
                  <a:gd name="T73" fmla="*/ 802 h 1395"/>
                  <a:gd name="T74" fmla="*/ 1141 w 1145"/>
                  <a:gd name="T75" fmla="*/ 925 h 1395"/>
                  <a:gd name="T76" fmla="*/ 1120 w 1145"/>
                  <a:gd name="T77" fmla="*/ 1040 h 1395"/>
                  <a:gd name="T78" fmla="*/ 1082 w 1145"/>
                  <a:gd name="T79" fmla="*/ 1144 h 1395"/>
                  <a:gd name="T80" fmla="*/ 1026 w 1145"/>
                  <a:gd name="T81" fmla="*/ 1234 h 1395"/>
                  <a:gd name="T82" fmla="*/ 954 w 1145"/>
                  <a:gd name="T83" fmla="*/ 1306 h 1395"/>
                  <a:gd name="T84" fmla="*/ 865 w 1145"/>
                  <a:gd name="T85" fmla="*/ 1360 h 1395"/>
                  <a:gd name="T86" fmla="*/ 759 w 1145"/>
                  <a:gd name="T87" fmla="*/ 1390 h 1395"/>
                  <a:gd name="T88" fmla="*/ 650 w 1145"/>
                  <a:gd name="T89" fmla="*/ 1392 h 1395"/>
                  <a:gd name="T90" fmla="*/ 540 w 1145"/>
                  <a:gd name="T91" fmla="*/ 1369 h 1395"/>
                  <a:gd name="T92" fmla="*/ 432 w 1145"/>
                  <a:gd name="T93" fmla="*/ 1319 h 1395"/>
                  <a:gd name="T94" fmla="*/ 328 w 1145"/>
                  <a:gd name="T95" fmla="*/ 1248 h 1395"/>
                  <a:gd name="T96" fmla="*/ 233 w 1145"/>
                  <a:gd name="T97" fmla="*/ 1156 h 1395"/>
                  <a:gd name="T98" fmla="*/ 149 w 1145"/>
                  <a:gd name="T99" fmla="*/ 1044 h 1395"/>
                  <a:gd name="T100" fmla="*/ 80 w 1145"/>
                  <a:gd name="T101" fmla="*/ 915 h 1395"/>
                  <a:gd name="T102" fmla="*/ 34 w 1145"/>
                  <a:gd name="T103" fmla="*/ 785 h 1395"/>
                  <a:gd name="T104" fmla="*/ 6 w 1145"/>
                  <a:gd name="T105" fmla="*/ 655 h 1395"/>
                  <a:gd name="T106" fmla="*/ 0 w 1145"/>
                  <a:gd name="T107" fmla="*/ 530 h 1395"/>
                  <a:gd name="T108" fmla="*/ 12 w 1145"/>
                  <a:gd name="T109" fmla="*/ 411 h 1395"/>
                  <a:gd name="T110" fmla="*/ 42 w 1145"/>
                  <a:gd name="T111" fmla="*/ 302 h 1395"/>
                  <a:gd name="T112" fmla="*/ 89 w 1145"/>
                  <a:gd name="T113" fmla="*/ 204 h 1395"/>
                  <a:gd name="T114" fmla="*/ 153 w 1145"/>
                  <a:gd name="T115" fmla="*/ 123 h 1395"/>
                  <a:gd name="T116" fmla="*/ 234 w 1145"/>
                  <a:gd name="T117" fmla="*/ 58 h 1395"/>
                  <a:gd name="T118" fmla="*/ 332 w 1145"/>
                  <a:gd name="T119" fmla="*/ 17 h 1395"/>
                  <a:gd name="T120" fmla="*/ 440 w 1145"/>
                  <a:gd name="T121" fmla="*/ 0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1395">
                    <a:moveTo>
                      <a:pt x="508" y="225"/>
                    </a:moveTo>
                    <a:lnTo>
                      <a:pt x="462" y="226"/>
                    </a:lnTo>
                    <a:lnTo>
                      <a:pt x="417" y="233"/>
                    </a:lnTo>
                    <a:lnTo>
                      <a:pt x="374" y="248"/>
                    </a:lnTo>
                    <a:lnTo>
                      <a:pt x="336" y="268"/>
                    </a:lnTo>
                    <a:lnTo>
                      <a:pt x="303" y="294"/>
                    </a:lnTo>
                    <a:lnTo>
                      <a:pt x="273" y="324"/>
                    </a:lnTo>
                    <a:lnTo>
                      <a:pt x="247" y="358"/>
                    </a:lnTo>
                    <a:lnTo>
                      <a:pt x="226" y="398"/>
                    </a:lnTo>
                    <a:lnTo>
                      <a:pt x="209" y="439"/>
                    </a:lnTo>
                    <a:lnTo>
                      <a:pt x="196" y="484"/>
                    </a:lnTo>
                    <a:lnTo>
                      <a:pt x="188" y="531"/>
                    </a:lnTo>
                    <a:lnTo>
                      <a:pt x="184" y="581"/>
                    </a:lnTo>
                    <a:lnTo>
                      <a:pt x="186" y="632"/>
                    </a:lnTo>
                    <a:lnTo>
                      <a:pt x="191" y="686"/>
                    </a:lnTo>
                    <a:lnTo>
                      <a:pt x="201" y="738"/>
                    </a:lnTo>
                    <a:lnTo>
                      <a:pt x="218" y="792"/>
                    </a:lnTo>
                    <a:lnTo>
                      <a:pt x="238" y="845"/>
                    </a:lnTo>
                    <a:lnTo>
                      <a:pt x="265" y="900"/>
                    </a:lnTo>
                    <a:lnTo>
                      <a:pt x="298" y="951"/>
                    </a:lnTo>
                    <a:lnTo>
                      <a:pt x="332" y="997"/>
                    </a:lnTo>
                    <a:lnTo>
                      <a:pt x="372" y="1039"/>
                    </a:lnTo>
                    <a:lnTo>
                      <a:pt x="412" y="1076"/>
                    </a:lnTo>
                    <a:lnTo>
                      <a:pt x="455" y="1106"/>
                    </a:lnTo>
                    <a:lnTo>
                      <a:pt x="500" y="1131"/>
                    </a:lnTo>
                    <a:lnTo>
                      <a:pt x="544" y="1150"/>
                    </a:lnTo>
                    <a:lnTo>
                      <a:pt x="591" y="1163"/>
                    </a:lnTo>
                    <a:lnTo>
                      <a:pt x="637" y="1170"/>
                    </a:lnTo>
                    <a:lnTo>
                      <a:pt x="683" y="1170"/>
                    </a:lnTo>
                    <a:lnTo>
                      <a:pt x="728" y="1162"/>
                    </a:lnTo>
                    <a:lnTo>
                      <a:pt x="771" y="1146"/>
                    </a:lnTo>
                    <a:lnTo>
                      <a:pt x="809" y="1127"/>
                    </a:lnTo>
                    <a:lnTo>
                      <a:pt x="843" y="1101"/>
                    </a:lnTo>
                    <a:lnTo>
                      <a:pt x="872" y="1070"/>
                    </a:lnTo>
                    <a:lnTo>
                      <a:pt x="898" y="1036"/>
                    </a:lnTo>
                    <a:lnTo>
                      <a:pt x="919" y="997"/>
                    </a:lnTo>
                    <a:lnTo>
                      <a:pt x="936" y="955"/>
                    </a:lnTo>
                    <a:lnTo>
                      <a:pt x="949" y="911"/>
                    </a:lnTo>
                    <a:lnTo>
                      <a:pt x="957" y="864"/>
                    </a:lnTo>
                    <a:lnTo>
                      <a:pt x="961" y="814"/>
                    </a:lnTo>
                    <a:lnTo>
                      <a:pt x="959" y="763"/>
                    </a:lnTo>
                    <a:lnTo>
                      <a:pt x="954" y="710"/>
                    </a:lnTo>
                    <a:lnTo>
                      <a:pt x="944" y="657"/>
                    </a:lnTo>
                    <a:lnTo>
                      <a:pt x="928" y="603"/>
                    </a:lnTo>
                    <a:lnTo>
                      <a:pt x="907" y="549"/>
                    </a:lnTo>
                    <a:lnTo>
                      <a:pt x="879" y="494"/>
                    </a:lnTo>
                    <a:lnTo>
                      <a:pt x="848" y="443"/>
                    </a:lnTo>
                    <a:lnTo>
                      <a:pt x="813" y="398"/>
                    </a:lnTo>
                    <a:lnTo>
                      <a:pt x="775" y="356"/>
                    </a:lnTo>
                    <a:lnTo>
                      <a:pt x="733" y="320"/>
                    </a:lnTo>
                    <a:lnTo>
                      <a:pt x="691" y="289"/>
                    </a:lnTo>
                    <a:lnTo>
                      <a:pt x="646" y="264"/>
                    </a:lnTo>
                    <a:lnTo>
                      <a:pt x="601" y="244"/>
                    </a:lnTo>
                    <a:lnTo>
                      <a:pt x="555" y="231"/>
                    </a:lnTo>
                    <a:lnTo>
                      <a:pt x="508" y="225"/>
                    </a:lnTo>
                    <a:close/>
                    <a:moveTo>
                      <a:pt x="440" y="0"/>
                    </a:moveTo>
                    <a:lnTo>
                      <a:pt x="495" y="2"/>
                    </a:lnTo>
                    <a:lnTo>
                      <a:pt x="550" y="11"/>
                    </a:lnTo>
                    <a:lnTo>
                      <a:pt x="606" y="26"/>
                    </a:lnTo>
                    <a:lnTo>
                      <a:pt x="660" y="48"/>
                    </a:lnTo>
                    <a:lnTo>
                      <a:pt x="713" y="76"/>
                    </a:lnTo>
                    <a:lnTo>
                      <a:pt x="767" y="108"/>
                    </a:lnTo>
                    <a:lnTo>
                      <a:pt x="818" y="146"/>
                    </a:lnTo>
                    <a:lnTo>
                      <a:pt x="866" y="191"/>
                    </a:lnTo>
                    <a:lnTo>
                      <a:pt x="912" y="239"/>
                    </a:lnTo>
                    <a:lnTo>
                      <a:pt x="955" y="293"/>
                    </a:lnTo>
                    <a:lnTo>
                      <a:pt x="996" y="350"/>
                    </a:lnTo>
                    <a:lnTo>
                      <a:pt x="1033" y="413"/>
                    </a:lnTo>
                    <a:lnTo>
                      <a:pt x="1065" y="480"/>
                    </a:lnTo>
                    <a:lnTo>
                      <a:pt x="1092" y="544"/>
                    </a:lnTo>
                    <a:lnTo>
                      <a:pt x="1111" y="610"/>
                    </a:lnTo>
                    <a:lnTo>
                      <a:pt x="1128" y="675"/>
                    </a:lnTo>
                    <a:lnTo>
                      <a:pt x="1139" y="739"/>
                    </a:lnTo>
                    <a:lnTo>
                      <a:pt x="1144" y="802"/>
                    </a:lnTo>
                    <a:lnTo>
                      <a:pt x="1145" y="865"/>
                    </a:lnTo>
                    <a:lnTo>
                      <a:pt x="1141" y="925"/>
                    </a:lnTo>
                    <a:lnTo>
                      <a:pt x="1133" y="984"/>
                    </a:lnTo>
                    <a:lnTo>
                      <a:pt x="1120" y="1040"/>
                    </a:lnTo>
                    <a:lnTo>
                      <a:pt x="1103" y="1093"/>
                    </a:lnTo>
                    <a:lnTo>
                      <a:pt x="1082" y="1144"/>
                    </a:lnTo>
                    <a:lnTo>
                      <a:pt x="1056" y="1191"/>
                    </a:lnTo>
                    <a:lnTo>
                      <a:pt x="1026" y="1234"/>
                    </a:lnTo>
                    <a:lnTo>
                      <a:pt x="992" y="1272"/>
                    </a:lnTo>
                    <a:lnTo>
                      <a:pt x="954" y="1306"/>
                    </a:lnTo>
                    <a:lnTo>
                      <a:pt x="911" y="1336"/>
                    </a:lnTo>
                    <a:lnTo>
                      <a:pt x="865" y="1360"/>
                    </a:lnTo>
                    <a:lnTo>
                      <a:pt x="814" y="1379"/>
                    </a:lnTo>
                    <a:lnTo>
                      <a:pt x="759" y="1390"/>
                    </a:lnTo>
                    <a:lnTo>
                      <a:pt x="705" y="1395"/>
                    </a:lnTo>
                    <a:lnTo>
                      <a:pt x="650" y="1392"/>
                    </a:lnTo>
                    <a:lnTo>
                      <a:pt x="595" y="1383"/>
                    </a:lnTo>
                    <a:lnTo>
                      <a:pt x="540" y="1369"/>
                    </a:lnTo>
                    <a:lnTo>
                      <a:pt x="485" y="1347"/>
                    </a:lnTo>
                    <a:lnTo>
                      <a:pt x="432" y="1319"/>
                    </a:lnTo>
                    <a:lnTo>
                      <a:pt x="379" y="1286"/>
                    </a:lnTo>
                    <a:lnTo>
                      <a:pt x="328" y="1248"/>
                    </a:lnTo>
                    <a:lnTo>
                      <a:pt x="279" y="1204"/>
                    </a:lnTo>
                    <a:lnTo>
                      <a:pt x="233" y="1156"/>
                    </a:lnTo>
                    <a:lnTo>
                      <a:pt x="190" y="1102"/>
                    </a:lnTo>
                    <a:lnTo>
                      <a:pt x="149" y="1044"/>
                    </a:lnTo>
                    <a:lnTo>
                      <a:pt x="112" y="981"/>
                    </a:lnTo>
                    <a:lnTo>
                      <a:pt x="80" y="915"/>
                    </a:lnTo>
                    <a:lnTo>
                      <a:pt x="55" y="850"/>
                    </a:lnTo>
                    <a:lnTo>
                      <a:pt x="34" y="785"/>
                    </a:lnTo>
                    <a:lnTo>
                      <a:pt x="18" y="721"/>
                    </a:lnTo>
                    <a:lnTo>
                      <a:pt x="6" y="655"/>
                    </a:lnTo>
                    <a:lnTo>
                      <a:pt x="1" y="593"/>
                    </a:lnTo>
                    <a:lnTo>
                      <a:pt x="0" y="530"/>
                    </a:lnTo>
                    <a:lnTo>
                      <a:pt x="4" y="470"/>
                    </a:lnTo>
                    <a:lnTo>
                      <a:pt x="12" y="411"/>
                    </a:lnTo>
                    <a:lnTo>
                      <a:pt x="25" y="354"/>
                    </a:lnTo>
                    <a:lnTo>
                      <a:pt x="42" y="302"/>
                    </a:lnTo>
                    <a:lnTo>
                      <a:pt x="63" y="251"/>
                    </a:lnTo>
                    <a:lnTo>
                      <a:pt x="89" y="204"/>
                    </a:lnTo>
                    <a:lnTo>
                      <a:pt x="119" y="161"/>
                    </a:lnTo>
                    <a:lnTo>
                      <a:pt x="153" y="123"/>
                    </a:lnTo>
                    <a:lnTo>
                      <a:pt x="192" y="89"/>
                    </a:lnTo>
                    <a:lnTo>
                      <a:pt x="234" y="58"/>
                    </a:lnTo>
                    <a:lnTo>
                      <a:pt x="280" y="35"/>
                    </a:lnTo>
                    <a:lnTo>
                      <a:pt x="332" y="17"/>
                    </a:lnTo>
                    <a:lnTo>
                      <a:pt x="385" y="5"/>
                    </a:lnTo>
                    <a:lnTo>
                      <a:pt x="440" y="0"/>
                    </a:lnTo>
                    <a:close/>
                  </a:path>
                </a:pathLst>
              </a:custGeom>
              <a:solidFill>
                <a:srgbClr val="FF914D"/>
              </a:soli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52" name="Freeform 343">
                <a:extLst>
                  <a:ext uri="{FF2B5EF4-FFF2-40B4-BE49-F238E27FC236}">
                    <a16:creationId xmlns:a16="http://schemas.microsoft.com/office/drawing/2014/main" id="{56A2533B-4B7B-49F0-AB54-E99A024B8D5D}"/>
                  </a:ext>
                </a:extLst>
              </p:cNvPr>
              <p:cNvSpPr>
                <a:spLocks/>
              </p:cNvSpPr>
              <p:nvPr/>
            </p:nvSpPr>
            <p:spPr bwMode="auto">
              <a:xfrm>
                <a:off x="5127412" y="7458202"/>
                <a:ext cx="1068078" cy="1302889"/>
              </a:xfrm>
              <a:custGeom>
                <a:avLst/>
                <a:gdLst>
                  <a:gd name="T0" fmla="*/ 195 w 514"/>
                  <a:gd name="T1" fmla="*/ 0 h 627"/>
                  <a:gd name="T2" fmla="*/ 230 w 514"/>
                  <a:gd name="T3" fmla="*/ 2 h 627"/>
                  <a:gd name="T4" fmla="*/ 267 w 514"/>
                  <a:gd name="T5" fmla="*/ 10 h 627"/>
                  <a:gd name="T6" fmla="*/ 302 w 514"/>
                  <a:gd name="T7" fmla="*/ 24 h 627"/>
                  <a:gd name="T8" fmla="*/ 338 w 514"/>
                  <a:gd name="T9" fmla="*/ 44 h 627"/>
                  <a:gd name="T10" fmla="*/ 370 w 514"/>
                  <a:gd name="T11" fmla="*/ 69 h 627"/>
                  <a:gd name="T12" fmla="*/ 402 w 514"/>
                  <a:gd name="T13" fmla="*/ 99 h 627"/>
                  <a:gd name="T14" fmla="*/ 431 w 514"/>
                  <a:gd name="T15" fmla="*/ 134 h 627"/>
                  <a:gd name="T16" fmla="*/ 457 w 514"/>
                  <a:gd name="T17" fmla="*/ 172 h 627"/>
                  <a:gd name="T18" fmla="*/ 478 w 514"/>
                  <a:gd name="T19" fmla="*/ 216 h 627"/>
                  <a:gd name="T20" fmla="*/ 495 w 514"/>
                  <a:gd name="T21" fmla="*/ 260 h 627"/>
                  <a:gd name="T22" fmla="*/ 507 w 514"/>
                  <a:gd name="T23" fmla="*/ 306 h 627"/>
                  <a:gd name="T24" fmla="*/ 513 w 514"/>
                  <a:gd name="T25" fmla="*/ 350 h 627"/>
                  <a:gd name="T26" fmla="*/ 514 w 514"/>
                  <a:gd name="T27" fmla="*/ 394 h 627"/>
                  <a:gd name="T28" fmla="*/ 510 w 514"/>
                  <a:gd name="T29" fmla="*/ 434 h 627"/>
                  <a:gd name="T30" fmla="*/ 501 w 514"/>
                  <a:gd name="T31" fmla="*/ 473 h 627"/>
                  <a:gd name="T32" fmla="*/ 487 w 514"/>
                  <a:gd name="T33" fmla="*/ 510 h 627"/>
                  <a:gd name="T34" fmla="*/ 470 w 514"/>
                  <a:gd name="T35" fmla="*/ 541 h 627"/>
                  <a:gd name="T36" fmla="*/ 446 w 514"/>
                  <a:gd name="T37" fmla="*/ 570 h 627"/>
                  <a:gd name="T38" fmla="*/ 420 w 514"/>
                  <a:gd name="T39" fmla="*/ 593 h 627"/>
                  <a:gd name="T40" fmla="*/ 389 w 514"/>
                  <a:gd name="T41" fmla="*/ 611 h 627"/>
                  <a:gd name="T42" fmla="*/ 355 w 514"/>
                  <a:gd name="T43" fmla="*/ 621 h 627"/>
                  <a:gd name="T44" fmla="*/ 319 w 514"/>
                  <a:gd name="T45" fmla="*/ 627 h 627"/>
                  <a:gd name="T46" fmla="*/ 283 w 514"/>
                  <a:gd name="T47" fmla="*/ 624 h 627"/>
                  <a:gd name="T48" fmla="*/ 247 w 514"/>
                  <a:gd name="T49" fmla="*/ 616 h 627"/>
                  <a:gd name="T50" fmla="*/ 211 w 514"/>
                  <a:gd name="T51" fmla="*/ 602 h 627"/>
                  <a:gd name="T52" fmla="*/ 177 w 514"/>
                  <a:gd name="T53" fmla="*/ 582 h 627"/>
                  <a:gd name="T54" fmla="*/ 143 w 514"/>
                  <a:gd name="T55" fmla="*/ 557 h 627"/>
                  <a:gd name="T56" fmla="*/ 111 w 514"/>
                  <a:gd name="T57" fmla="*/ 527 h 627"/>
                  <a:gd name="T58" fmla="*/ 82 w 514"/>
                  <a:gd name="T59" fmla="*/ 493 h 627"/>
                  <a:gd name="T60" fmla="*/ 57 w 514"/>
                  <a:gd name="T61" fmla="*/ 454 h 627"/>
                  <a:gd name="T62" fmla="*/ 35 w 514"/>
                  <a:gd name="T63" fmla="*/ 411 h 627"/>
                  <a:gd name="T64" fmla="*/ 18 w 514"/>
                  <a:gd name="T65" fmla="*/ 366 h 627"/>
                  <a:gd name="T66" fmla="*/ 6 w 514"/>
                  <a:gd name="T67" fmla="*/ 320 h 627"/>
                  <a:gd name="T68" fmla="*/ 1 w 514"/>
                  <a:gd name="T69" fmla="*/ 277 h 627"/>
                  <a:gd name="T70" fmla="*/ 0 w 514"/>
                  <a:gd name="T71" fmla="*/ 234 h 627"/>
                  <a:gd name="T72" fmla="*/ 4 w 514"/>
                  <a:gd name="T73" fmla="*/ 192 h 627"/>
                  <a:gd name="T74" fmla="*/ 13 w 514"/>
                  <a:gd name="T75" fmla="*/ 153 h 627"/>
                  <a:gd name="T76" fmla="*/ 26 w 514"/>
                  <a:gd name="T77" fmla="*/ 117 h 627"/>
                  <a:gd name="T78" fmla="*/ 44 w 514"/>
                  <a:gd name="T79" fmla="*/ 85 h 627"/>
                  <a:gd name="T80" fmla="*/ 67 w 514"/>
                  <a:gd name="T81" fmla="*/ 57 h 627"/>
                  <a:gd name="T82" fmla="*/ 94 w 514"/>
                  <a:gd name="T83" fmla="*/ 34 h 627"/>
                  <a:gd name="T84" fmla="*/ 126 w 514"/>
                  <a:gd name="T85" fmla="*/ 15 h 627"/>
                  <a:gd name="T86" fmla="*/ 160 w 514"/>
                  <a:gd name="T87" fmla="*/ 5 h 627"/>
                  <a:gd name="T88" fmla="*/ 195 w 514"/>
                  <a:gd name="T89"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627">
                    <a:moveTo>
                      <a:pt x="195" y="0"/>
                    </a:moveTo>
                    <a:lnTo>
                      <a:pt x="230" y="2"/>
                    </a:lnTo>
                    <a:lnTo>
                      <a:pt x="267" y="10"/>
                    </a:lnTo>
                    <a:lnTo>
                      <a:pt x="302" y="24"/>
                    </a:lnTo>
                    <a:lnTo>
                      <a:pt x="338" y="44"/>
                    </a:lnTo>
                    <a:lnTo>
                      <a:pt x="370" y="69"/>
                    </a:lnTo>
                    <a:lnTo>
                      <a:pt x="402" y="99"/>
                    </a:lnTo>
                    <a:lnTo>
                      <a:pt x="431" y="134"/>
                    </a:lnTo>
                    <a:lnTo>
                      <a:pt x="457" y="172"/>
                    </a:lnTo>
                    <a:lnTo>
                      <a:pt x="478" y="216"/>
                    </a:lnTo>
                    <a:lnTo>
                      <a:pt x="495" y="260"/>
                    </a:lnTo>
                    <a:lnTo>
                      <a:pt x="507" y="306"/>
                    </a:lnTo>
                    <a:lnTo>
                      <a:pt x="513" y="350"/>
                    </a:lnTo>
                    <a:lnTo>
                      <a:pt x="514" y="394"/>
                    </a:lnTo>
                    <a:lnTo>
                      <a:pt x="510" y="434"/>
                    </a:lnTo>
                    <a:lnTo>
                      <a:pt x="501" y="473"/>
                    </a:lnTo>
                    <a:lnTo>
                      <a:pt x="487" y="510"/>
                    </a:lnTo>
                    <a:lnTo>
                      <a:pt x="470" y="541"/>
                    </a:lnTo>
                    <a:lnTo>
                      <a:pt x="446" y="570"/>
                    </a:lnTo>
                    <a:lnTo>
                      <a:pt x="420" y="593"/>
                    </a:lnTo>
                    <a:lnTo>
                      <a:pt x="389" y="611"/>
                    </a:lnTo>
                    <a:lnTo>
                      <a:pt x="355" y="621"/>
                    </a:lnTo>
                    <a:lnTo>
                      <a:pt x="319" y="627"/>
                    </a:lnTo>
                    <a:lnTo>
                      <a:pt x="283" y="624"/>
                    </a:lnTo>
                    <a:lnTo>
                      <a:pt x="247" y="616"/>
                    </a:lnTo>
                    <a:lnTo>
                      <a:pt x="211" y="602"/>
                    </a:lnTo>
                    <a:lnTo>
                      <a:pt x="177" y="582"/>
                    </a:lnTo>
                    <a:lnTo>
                      <a:pt x="143" y="557"/>
                    </a:lnTo>
                    <a:lnTo>
                      <a:pt x="111" y="527"/>
                    </a:lnTo>
                    <a:lnTo>
                      <a:pt x="82" y="493"/>
                    </a:lnTo>
                    <a:lnTo>
                      <a:pt x="57" y="454"/>
                    </a:lnTo>
                    <a:lnTo>
                      <a:pt x="35" y="411"/>
                    </a:lnTo>
                    <a:lnTo>
                      <a:pt x="18" y="366"/>
                    </a:lnTo>
                    <a:lnTo>
                      <a:pt x="6" y="320"/>
                    </a:lnTo>
                    <a:lnTo>
                      <a:pt x="1" y="277"/>
                    </a:lnTo>
                    <a:lnTo>
                      <a:pt x="0" y="234"/>
                    </a:lnTo>
                    <a:lnTo>
                      <a:pt x="4" y="192"/>
                    </a:lnTo>
                    <a:lnTo>
                      <a:pt x="13" y="153"/>
                    </a:lnTo>
                    <a:lnTo>
                      <a:pt x="26" y="117"/>
                    </a:lnTo>
                    <a:lnTo>
                      <a:pt x="44" y="85"/>
                    </a:lnTo>
                    <a:lnTo>
                      <a:pt x="67" y="57"/>
                    </a:lnTo>
                    <a:lnTo>
                      <a:pt x="94" y="34"/>
                    </a:lnTo>
                    <a:lnTo>
                      <a:pt x="126" y="15"/>
                    </a:lnTo>
                    <a:lnTo>
                      <a:pt x="160" y="5"/>
                    </a:lnTo>
                    <a:lnTo>
                      <a:pt x="195" y="0"/>
                    </a:lnTo>
                    <a:close/>
                  </a:path>
                </a:pathLst>
              </a:custGeom>
              <a:solidFill>
                <a:schemeClr val="accent4"/>
              </a:soli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grpSp>
        <p:grpSp>
          <p:nvGrpSpPr>
            <p:cNvPr id="18" name="Group 17">
              <a:extLst>
                <a:ext uri="{FF2B5EF4-FFF2-40B4-BE49-F238E27FC236}">
                  <a16:creationId xmlns:a16="http://schemas.microsoft.com/office/drawing/2014/main" id="{4693D54E-61DA-43EA-855D-CE45E74AFBA7}"/>
                </a:ext>
              </a:extLst>
            </p:cNvPr>
            <p:cNvGrpSpPr>
              <a:grpSpLocks noChangeAspect="1"/>
            </p:cNvGrpSpPr>
            <p:nvPr/>
          </p:nvGrpSpPr>
          <p:grpSpPr>
            <a:xfrm rot="9900512">
              <a:off x="11362059" y="748014"/>
              <a:ext cx="3102590" cy="3228005"/>
              <a:chOff x="5868264" y="8300693"/>
              <a:chExt cx="3885811" cy="3680093"/>
            </a:xfrm>
          </p:grpSpPr>
          <p:sp>
            <p:nvSpPr>
              <p:cNvPr id="39" name="Freeform 344">
                <a:extLst>
                  <a:ext uri="{FF2B5EF4-FFF2-40B4-BE49-F238E27FC236}">
                    <a16:creationId xmlns:a16="http://schemas.microsoft.com/office/drawing/2014/main" id="{35FA7873-6EE0-42E8-8C27-D512CCDF3C75}"/>
                  </a:ext>
                </a:extLst>
              </p:cNvPr>
              <p:cNvSpPr>
                <a:spLocks/>
              </p:cNvSpPr>
              <p:nvPr/>
            </p:nvSpPr>
            <p:spPr bwMode="auto">
              <a:xfrm rot="5400000">
                <a:off x="5884887" y="8284070"/>
                <a:ext cx="494559" cy="527805"/>
              </a:xfrm>
              <a:custGeom>
                <a:avLst/>
                <a:gdLst>
                  <a:gd name="T0" fmla="*/ 223 w 238"/>
                  <a:gd name="T1" fmla="*/ 0 h 254"/>
                  <a:gd name="T2" fmla="*/ 238 w 238"/>
                  <a:gd name="T3" fmla="*/ 15 h 254"/>
                  <a:gd name="T4" fmla="*/ 38 w 238"/>
                  <a:gd name="T5" fmla="*/ 229 h 254"/>
                  <a:gd name="T6" fmla="*/ 0 w 238"/>
                  <a:gd name="T7" fmla="*/ 254 h 254"/>
                  <a:gd name="T8" fmla="*/ 24 w 238"/>
                  <a:gd name="T9" fmla="*/ 214 h 254"/>
                  <a:gd name="T10" fmla="*/ 223 w 238"/>
                  <a:gd name="T11" fmla="*/ 0 h 254"/>
                </a:gdLst>
                <a:ahLst/>
                <a:cxnLst>
                  <a:cxn ang="0">
                    <a:pos x="T0" y="T1"/>
                  </a:cxn>
                  <a:cxn ang="0">
                    <a:pos x="T2" y="T3"/>
                  </a:cxn>
                  <a:cxn ang="0">
                    <a:pos x="T4" y="T5"/>
                  </a:cxn>
                  <a:cxn ang="0">
                    <a:pos x="T6" y="T7"/>
                  </a:cxn>
                  <a:cxn ang="0">
                    <a:pos x="T8" y="T9"/>
                  </a:cxn>
                  <a:cxn ang="0">
                    <a:pos x="T10" y="T11"/>
                  </a:cxn>
                </a:cxnLst>
                <a:rect l="0" t="0" r="r" b="b"/>
                <a:pathLst>
                  <a:path w="238" h="254">
                    <a:moveTo>
                      <a:pt x="223" y="0"/>
                    </a:moveTo>
                    <a:lnTo>
                      <a:pt x="238" y="15"/>
                    </a:lnTo>
                    <a:lnTo>
                      <a:pt x="38" y="229"/>
                    </a:lnTo>
                    <a:lnTo>
                      <a:pt x="0" y="254"/>
                    </a:lnTo>
                    <a:lnTo>
                      <a:pt x="24" y="214"/>
                    </a:lnTo>
                    <a:lnTo>
                      <a:pt x="223" y="0"/>
                    </a:lnTo>
                    <a:close/>
                  </a:path>
                </a:pathLst>
              </a:custGeom>
              <a:solidFill>
                <a:srgbClr val="252625">
                  <a:lumMod val="75000"/>
                  <a:lumOff val="25000"/>
                </a:srgbClr>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40" name="Freeform 345">
                <a:extLst>
                  <a:ext uri="{FF2B5EF4-FFF2-40B4-BE49-F238E27FC236}">
                    <a16:creationId xmlns:a16="http://schemas.microsoft.com/office/drawing/2014/main" id="{A82A433A-058D-4A9F-92B5-7FA5E104EF57}"/>
                  </a:ext>
                </a:extLst>
              </p:cNvPr>
              <p:cNvSpPr>
                <a:spLocks/>
              </p:cNvSpPr>
              <p:nvPr/>
            </p:nvSpPr>
            <p:spPr bwMode="auto">
              <a:xfrm rot="5400000">
                <a:off x="8058448" y="10675817"/>
                <a:ext cx="1469128" cy="1140809"/>
              </a:xfrm>
              <a:custGeom>
                <a:avLst/>
                <a:gdLst>
                  <a:gd name="T0" fmla="*/ 579 w 707"/>
                  <a:gd name="T1" fmla="*/ 0 h 549"/>
                  <a:gd name="T2" fmla="*/ 604 w 707"/>
                  <a:gd name="T3" fmla="*/ 4 h 549"/>
                  <a:gd name="T4" fmla="*/ 627 w 707"/>
                  <a:gd name="T5" fmla="*/ 12 h 549"/>
                  <a:gd name="T6" fmla="*/ 647 w 707"/>
                  <a:gd name="T7" fmla="*/ 24 h 549"/>
                  <a:gd name="T8" fmla="*/ 665 w 707"/>
                  <a:gd name="T9" fmla="*/ 38 h 549"/>
                  <a:gd name="T10" fmla="*/ 680 w 707"/>
                  <a:gd name="T11" fmla="*/ 54 h 549"/>
                  <a:gd name="T12" fmla="*/ 692 w 707"/>
                  <a:gd name="T13" fmla="*/ 71 h 549"/>
                  <a:gd name="T14" fmla="*/ 701 w 707"/>
                  <a:gd name="T15" fmla="*/ 89 h 549"/>
                  <a:gd name="T16" fmla="*/ 707 w 707"/>
                  <a:gd name="T17" fmla="*/ 121 h 549"/>
                  <a:gd name="T18" fmla="*/ 707 w 707"/>
                  <a:gd name="T19" fmla="*/ 152 h 549"/>
                  <a:gd name="T20" fmla="*/ 702 w 707"/>
                  <a:gd name="T21" fmla="*/ 182 h 549"/>
                  <a:gd name="T22" fmla="*/ 692 w 707"/>
                  <a:gd name="T23" fmla="*/ 211 h 549"/>
                  <a:gd name="T24" fmla="*/ 678 w 707"/>
                  <a:gd name="T25" fmla="*/ 238 h 549"/>
                  <a:gd name="T26" fmla="*/ 664 w 707"/>
                  <a:gd name="T27" fmla="*/ 263 h 549"/>
                  <a:gd name="T28" fmla="*/ 644 w 707"/>
                  <a:gd name="T29" fmla="*/ 292 h 549"/>
                  <a:gd name="T30" fmla="*/ 620 w 707"/>
                  <a:gd name="T31" fmla="*/ 317 h 549"/>
                  <a:gd name="T32" fmla="*/ 592 w 707"/>
                  <a:gd name="T33" fmla="*/ 339 h 549"/>
                  <a:gd name="T34" fmla="*/ 563 w 707"/>
                  <a:gd name="T35" fmla="*/ 359 h 549"/>
                  <a:gd name="T36" fmla="*/ 533 w 707"/>
                  <a:gd name="T37" fmla="*/ 376 h 549"/>
                  <a:gd name="T38" fmla="*/ 503 w 707"/>
                  <a:gd name="T39" fmla="*/ 390 h 549"/>
                  <a:gd name="T40" fmla="*/ 472 w 707"/>
                  <a:gd name="T41" fmla="*/ 405 h 549"/>
                  <a:gd name="T42" fmla="*/ 432 w 707"/>
                  <a:gd name="T43" fmla="*/ 419 h 549"/>
                  <a:gd name="T44" fmla="*/ 388 w 707"/>
                  <a:gd name="T45" fmla="*/ 435 h 549"/>
                  <a:gd name="T46" fmla="*/ 338 w 707"/>
                  <a:gd name="T47" fmla="*/ 452 h 549"/>
                  <a:gd name="T48" fmla="*/ 287 w 707"/>
                  <a:gd name="T49" fmla="*/ 467 h 549"/>
                  <a:gd name="T50" fmla="*/ 235 w 707"/>
                  <a:gd name="T51" fmla="*/ 483 h 549"/>
                  <a:gd name="T52" fmla="*/ 181 w 707"/>
                  <a:gd name="T53" fmla="*/ 499 h 549"/>
                  <a:gd name="T54" fmla="*/ 130 w 707"/>
                  <a:gd name="T55" fmla="*/ 513 h 549"/>
                  <a:gd name="T56" fmla="*/ 82 w 707"/>
                  <a:gd name="T57" fmla="*/ 526 h 549"/>
                  <a:gd name="T58" fmla="*/ 38 w 707"/>
                  <a:gd name="T59" fmla="*/ 538 h 549"/>
                  <a:gd name="T60" fmla="*/ 0 w 707"/>
                  <a:gd name="T61" fmla="*/ 549 h 549"/>
                  <a:gd name="T62" fmla="*/ 468 w 707"/>
                  <a:gd name="T63" fmla="*/ 46 h 549"/>
                  <a:gd name="T64" fmla="*/ 498 w 707"/>
                  <a:gd name="T65" fmla="*/ 24 h 549"/>
                  <a:gd name="T66" fmla="*/ 525 w 707"/>
                  <a:gd name="T67" fmla="*/ 9 h 549"/>
                  <a:gd name="T68" fmla="*/ 553 w 707"/>
                  <a:gd name="T69" fmla="*/ 1 h 549"/>
                  <a:gd name="T70" fmla="*/ 579 w 707"/>
                  <a:gd name="T7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7" h="549">
                    <a:moveTo>
                      <a:pt x="579" y="0"/>
                    </a:moveTo>
                    <a:lnTo>
                      <a:pt x="604" y="4"/>
                    </a:lnTo>
                    <a:lnTo>
                      <a:pt x="627" y="12"/>
                    </a:lnTo>
                    <a:lnTo>
                      <a:pt x="647" y="24"/>
                    </a:lnTo>
                    <a:lnTo>
                      <a:pt x="665" y="38"/>
                    </a:lnTo>
                    <a:lnTo>
                      <a:pt x="680" y="54"/>
                    </a:lnTo>
                    <a:lnTo>
                      <a:pt x="692" y="71"/>
                    </a:lnTo>
                    <a:lnTo>
                      <a:pt x="701" y="89"/>
                    </a:lnTo>
                    <a:lnTo>
                      <a:pt x="707" y="121"/>
                    </a:lnTo>
                    <a:lnTo>
                      <a:pt x="707" y="152"/>
                    </a:lnTo>
                    <a:lnTo>
                      <a:pt x="702" y="182"/>
                    </a:lnTo>
                    <a:lnTo>
                      <a:pt x="692" y="211"/>
                    </a:lnTo>
                    <a:lnTo>
                      <a:pt x="678" y="238"/>
                    </a:lnTo>
                    <a:lnTo>
                      <a:pt x="664" y="263"/>
                    </a:lnTo>
                    <a:lnTo>
                      <a:pt x="644" y="292"/>
                    </a:lnTo>
                    <a:lnTo>
                      <a:pt x="620" y="317"/>
                    </a:lnTo>
                    <a:lnTo>
                      <a:pt x="592" y="339"/>
                    </a:lnTo>
                    <a:lnTo>
                      <a:pt x="563" y="359"/>
                    </a:lnTo>
                    <a:lnTo>
                      <a:pt x="533" y="376"/>
                    </a:lnTo>
                    <a:lnTo>
                      <a:pt x="503" y="390"/>
                    </a:lnTo>
                    <a:lnTo>
                      <a:pt x="472" y="405"/>
                    </a:lnTo>
                    <a:lnTo>
                      <a:pt x="432" y="419"/>
                    </a:lnTo>
                    <a:lnTo>
                      <a:pt x="388" y="435"/>
                    </a:lnTo>
                    <a:lnTo>
                      <a:pt x="338" y="452"/>
                    </a:lnTo>
                    <a:lnTo>
                      <a:pt x="287" y="467"/>
                    </a:lnTo>
                    <a:lnTo>
                      <a:pt x="235" y="483"/>
                    </a:lnTo>
                    <a:lnTo>
                      <a:pt x="181" y="499"/>
                    </a:lnTo>
                    <a:lnTo>
                      <a:pt x="130" y="513"/>
                    </a:lnTo>
                    <a:lnTo>
                      <a:pt x="82" y="526"/>
                    </a:lnTo>
                    <a:lnTo>
                      <a:pt x="38" y="538"/>
                    </a:lnTo>
                    <a:lnTo>
                      <a:pt x="0" y="549"/>
                    </a:lnTo>
                    <a:lnTo>
                      <a:pt x="468" y="46"/>
                    </a:lnTo>
                    <a:lnTo>
                      <a:pt x="498" y="24"/>
                    </a:lnTo>
                    <a:lnTo>
                      <a:pt x="525" y="9"/>
                    </a:lnTo>
                    <a:lnTo>
                      <a:pt x="553" y="1"/>
                    </a:lnTo>
                    <a:lnTo>
                      <a:pt x="579"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1" name="Freeform 346">
                <a:extLst>
                  <a:ext uri="{FF2B5EF4-FFF2-40B4-BE49-F238E27FC236}">
                    <a16:creationId xmlns:a16="http://schemas.microsoft.com/office/drawing/2014/main" id="{F79C6381-9843-4B08-AFA4-A1C6C58A3A69}"/>
                  </a:ext>
                </a:extLst>
              </p:cNvPr>
              <p:cNvSpPr>
                <a:spLocks/>
              </p:cNvSpPr>
              <p:nvPr/>
            </p:nvSpPr>
            <p:spPr bwMode="auto">
              <a:xfrm rot="5400000">
                <a:off x="8143647" y="10590621"/>
                <a:ext cx="1331981" cy="1174054"/>
              </a:xfrm>
              <a:custGeom>
                <a:avLst/>
                <a:gdLst>
                  <a:gd name="T0" fmla="*/ 583 w 641"/>
                  <a:gd name="T1" fmla="*/ 0 h 565"/>
                  <a:gd name="T2" fmla="*/ 599 w 641"/>
                  <a:gd name="T3" fmla="*/ 2 h 565"/>
                  <a:gd name="T4" fmla="*/ 613 w 641"/>
                  <a:gd name="T5" fmla="*/ 7 h 565"/>
                  <a:gd name="T6" fmla="*/ 624 w 641"/>
                  <a:gd name="T7" fmla="*/ 15 h 565"/>
                  <a:gd name="T8" fmla="*/ 631 w 641"/>
                  <a:gd name="T9" fmla="*/ 25 h 565"/>
                  <a:gd name="T10" fmla="*/ 638 w 641"/>
                  <a:gd name="T11" fmla="*/ 36 h 565"/>
                  <a:gd name="T12" fmla="*/ 641 w 641"/>
                  <a:gd name="T13" fmla="*/ 49 h 565"/>
                  <a:gd name="T14" fmla="*/ 639 w 641"/>
                  <a:gd name="T15" fmla="*/ 72 h 565"/>
                  <a:gd name="T16" fmla="*/ 633 w 641"/>
                  <a:gd name="T17" fmla="*/ 97 h 565"/>
                  <a:gd name="T18" fmla="*/ 622 w 641"/>
                  <a:gd name="T19" fmla="*/ 123 h 565"/>
                  <a:gd name="T20" fmla="*/ 608 w 641"/>
                  <a:gd name="T21" fmla="*/ 150 h 565"/>
                  <a:gd name="T22" fmla="*/ 592 w 641"/>
                  <a:gd name="T23" fmla="*/ 175 h 565"/>
                  <a:gd name="T24" fmla="*/ 576 w 641"/>
                  <a:gd name="T25" fmla="*/ 198 h 565"/>
                  <a:gd name="T26" fmla="*/ 550 w 641"/>
                  <a:gd name="T27" fmla="*/ 230 h 565"/>
                  <a:gd name="T28" fmla="*/ 520 w 641"/>
                  <a:gd name="T29" fmla="*/ 260 h 565"/>
                  <a:gd name="T30" fmla="*/ 489 w 641"/>
                  <a:gd name="T31" fmla="*/ 286 h 565"/>
                  <a:gd name="T32" fmla="*/ 456 w 641"/>
                  <a:gd name="T33" fmla="*/ 311 h 565"/>
                  <a:gd name="T34" fmla="*/ 425 w 641"/>
                  <a:gd name="T35" fmla="*/ 333 h 565"/>
                  <a:gd name="T36" fmla="*/ 397 w 641"/>
                  <a:gd name="T37" fmla="*/ 351 h 565"/>
                  <a:gd name="T38" fmla="*/ 363 w 641"/>
                  <a:gd name="T39" fmla="*/ 371 h 565"/>
                  <a:gd name="T40" fmla="*/ 325 w 641"/>
                  <a:gd name="T41" fmla="*/ 393 h 565"/>
                  <a:gd name="T42" fmla="*/ 284 w 641"/>
                  <a:gd name="T43" fmla="*/ 417 h 565"/>
                  <a:gd name="T44" fmla="*/ 240 w 641"/>
                  <a:gd name="T45" fmla="*/ 440 h 565"/>
                  <a:gd name="T46" fmla="*/ 195 w 641"/>
                  <a:gd name="T47" fmla="*/ 464 h 565"/>
                  <a:gd name="T48" fmla="*/ 151 w 641"/>
                  <a:gd name="T49" fmla="*/ 487 h 565"/>
                  <a:gd name="T50" fmla="*/ 109 w 641"/>
                  <a:gd name="T51" fmla="*/ 510 h 565"/>
                  <a:gd name="T52" fmla="*/ 68 w 641"/>
                  <a:gd name="T53" fmla="*/ 529 h 565"/>
                  <a:gd name="T54" fmla="*/ 32 w 641"/>
                  <a:gd name="T55" fmla="*/ 549 h 565"/>
                  <a:gd name="T56" fmla="*/ 0 w 641"/>
                  <a:gd name="T57" fmla="*/ 565 h 565"/>
                  <a:gd name="T58" fmla="*/ 468 w 641"/>
                  <a:gd name="T59" fmla="*/ 62 h 565"/>
                  <a:gd name="T60" fmla="*/ 495 w 641"/>
                  <a:gd name="T61" fmla="*/ 38 h 565"/>
                  <a:gd name="T62" fmla="*/ 520 w 641"/>
                  <a:gd name="T63" fmla="*/ 20 h 565"/>
                  <a:gd name="T64" fmla="*/ 544 w 641"/>
                  <a:gd name="T65" fmla="*/ 8 h 565"/>
                  <a:gd name="T66" fmla="*/ 565 w 641"/>
                  <a:gd name="T67" fmla="*/ 2 h 565"/>
                  <a:gd name="T68" fmla="*/ 583 w 641"/>
                  <a:gd name="T69"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565">
                    <a:moveTo>
                      <a:pt x="583" y="0"/>
                    </a:moveTo>
                    <a:lnTo>
                      <a:pt x="599" y="2"/>
                    </a:lnTo>
                    <a:lnTo>
                      <a:pt x="613" y="7"/>
                    </a:lnTo>
                    <a:lnTo>
                      <a:pt x="624" y="15"/>
                    </a:lnTo>
                    <a:lnTo>
                      <a:pt x="631" y="25"/>
                    </a:lnTo>
                    <a:lnTo>
                      <a:pt x="638" y="36"/>
                    </a:lnTo>
                    <a:lnTo>
                      <a:pt x="641" y="49"/>
                    </a:lnTo>
                    <a:lnTo>
                      <a:pt x="639" y="72"/>
                    </a:lnTo>
                    <a:lnTo>
                      <a:pt x="633" y="97"/>
                    </a:lnTo>
                    <a:lnTo>
                      <a:pt x="622" y="123"/>
                    </a:lnTo>
                    <a:lnTo>
                      <a:pt x="608" y="150"/>
                    </a:lnTo>
                    <a:lnTo>
                      <a:pt x="592" y="175"/>
                    </a:lnTo>
                    <a:lnTo>
                      <a:pt x="576" y="198"/>
                    </a:lnTo>
                    <a:lnTo>
                      <a:pt x="550" y="230"/>
                    </a:lnTo>
                    <a:lnTo>
                      <a:pt x="520" y="260"/>
                    </a:lnTo>
                    <a:lnTo>
                      <a:pt x="489" y="286"/>
                    </a:lnTo>
                    <a:lnTo>
                      <a:pt x="456" y="311"/>
                    </a:lnTo>
                    <a:lnTo>
                      <a:pt x="425" y="333"/>
                    </a:lnTo>
                    <a:lnTo>
                      <a:pt x="397" y="351"/>
                    </a:lnTo>
                    <a:lnTo>
                      <a:pt x="363" y="371"/>
                    </a:lnTo>
                    <a:lnTo>
                      <a:pt x="325" y="393"/>
                    </a:lnTo>
                    <a:lnTo>
                      <a:pt x="284" y="417"/>
                    </a:lnTo>
                    <a:lnTo>
                      <a:pt x="240" y="440"/>
                    </a:lnTo>
                    <a:lnTo>
                      <a:pt x="195" y="464"/>
                    </a:lnTo>
                    <a:lnTo>
                      <a:pt x="151" y="487"/>
                    </a:lnTo>
                    <a:lnTo>
                      <a:pt x="109" y="510"/>
                    </a:lnTo>
                    <a:lnTo>
                      <a:pt x="68" y="529"/>
                    </a:lnTo>
                    <a:lnTo>
                      <a:pt x="32" y="549"/>
                    </a:lnTo>
                    <a:lnTo>
                      <a:pt x="0" y="565"/>
                    </a:lnTo>
                    <a:lnTo>
                      <a:pt x="468" y="62"/>
                    </a:lnTo>
                    <a:lnTo>
                      <a:pt x="495" y="38"/>
                    </a:lnTo>
                    <a:lnTo>
                      <a:pt x="520" y="20"/>
                    </a:lnTo>
                    <a:lnTo>
                      <a:pt x="544" y="8"/>
                    </a:lnTo>
                    <a:lnTo>
                      <a:pt x="565" y="2"/>
                    </a:lnTo>
                    <a:lnTo>
                      <a:pt x="583" y="0"/>
                    </a:lnTo>
                    <a:close/>
                  </a:path>
                </a:pathLst>
              </a:custGeom>
              <a:gradFill>
                <a:gsLst>
                  <a:gs pos="100000">
                    <a:srgbClr val="FF914D">
                      <a:lumMod val="75000"/>
                    </a:srgbClr>
                  </a:gs>
                  <a:gs pos="0">
                    <a:srgbClr val="F57D31">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2" name="Freeform 347">
                <a:extLst>
                  <a:ext uri="{FF2B5EF4-FFF2-40B4-BE49-F238E27FC236}">
                    <a16:creationId xmlns:a16="http://schemas.microsoft.com/office/drawing/2014/main" id="{DAED4F5E-12D0-4DB5-A5A1-FC480DBDB067}"/>
                  </a:ext>
                </a:extLst>
              </p:cNvPr>
              <p:cNvSpPr>
                <a:spLocks/>
              </p:cNvSpPr>
              <p:nvPr/>
            </p:nvSpPr>
            <p:spPr bwMode="auto">
              <a:xfrm rot="5400000">
                <a:off x="8382615" y="10351653"/>
                <a:ext cx="1117949" cy="1437958"/>
              </a:xfrm>
              <a:custGeom>
                <a:avLst/>
                <a:gdLst>
                  <a:gd name="T0" fmla="*/ 489 w 538"/>
                  <a:gd name="T1" fmla="*/ 0 h 692"/>
                  <a:gd name="T2" fmla="*/ 500 w 538"/>
                  <a:gd name="T3" fmla="*/ 2 h 692"/>
                  <a:gd name="T4" fmla="*/ 512 w 538"/>
                  <a:gd name="T5" fmla="*/ 7 h 692"/>
                  <a:gd name="T6" fmla="*/ 523 w 538"/>
                  <a:gd name="T7" fmla="*/ 14 h 692"/>
                  <a:gd name="T8" fmla="*/ 531 w 538"/>
                  <a:gd name="T9" fmla="*/ 24 h 692"/>
                  <a:gd name="T10" fmla="*/ 536 w 538"/>
                  <a:gd name="T11" fmla="*/ 37 h 692"/>
                  <a:gd name="T12" fmla="*/ 538 w 538"/>
                  <a:gd name="T13" fmla="*/ 53 h 692"/>
                  <a:gd name="T14" fmla="*/ 537 w 538"/>
                  <a:gd name="T15" fmla="*/ 71 h 692"/>
                  <a:gd name="T16" fmla="*/ 532 w 538"/>
                  <a:gd name="T17" fmla="*/ 93 h 692"/>
                  <a:gd name="T18" fmla="*/ 521 w 538"/>
                  <a:gd name="T19" fmla="*/ 117 h 692"/>
                  <a:gd name="T20" fmla="*/ 504 w 538"/>
                  <a:gd name="T21" fmla="*/ 144 h 692"/>
                  <a:gd name="T22" fmla="*/ 482 w 538"/>
                  <a:gd name="T23" fmla="*/ 173 h 692"/>
                  <a:gd name="T24" fmla="*/ 0 w 538"/>
                  <a:gd name="T25" fmla="*/ 692 h 692"/>
                  <a:gd name="T26" fmla="*/ 15 w 538"/>
                  <a:gd name="T27" fmla="*/ 658 h 692"/>
                  <a:gd name="T28" fmla="*/ 32 w 538"/>
                  <a:gd name="T29" fmla="*/ 620 h 692"/>
                  <a:gd name="T30" fmla="*/ 50 w 538"/>
                  <a:gd name="T31" fmla="*/ 578 h 692"/>
                  <a:gd name="T32" fmla="*/ 71 w 538"/>
                  <a:gd name="T33" fmla="*/ 532 h 692"/>
                  <a:gd name="T34" fmla="*/ 92 w 538"/>
                  <a:gd name="T35" fmla="*/ 486 h 692"/>
                  <a:gd name="T36" fmla="*/ 114 w 538"/>
                  <a:gd name="T37" fmla="*/ 439 h 692"/>
                  <a:gd name="T38" fmla="*/ 137 w 538"/>
                  <a:gd name="T39" fmla="*/ 393 h 692"/>
                  <a:gd name="T40" fmla="*/ 157 w 538"/>
                  <a:gd name="T41" fmla="*/ 350 h 692"/>
                  <a:gd name="T42" fmla="*/ 177 w 538"/>
                  <a:gd name="T43" fmla="*/ 309 h 692"/>
                  <a:gd name="T44" fmla="*/ 197 w 538"/>
                  <a:gd name="T45" fmla="*/ 274 h 692"/>
                  <a:gd name="T46" fmla="*/ 214 w 538"/>
                  <a:gd name="T47" fmla="*/ 244 h 692"/>
                  <a:gd name="T48" fmla="*/ 233 w 538"/>
                  <a:gd name="T49" fmla="*/ 210 h 692"/>
                  <a:gd name="T50" fmla="*/ 257 w 538"/>
                  <a:gd name="T51" fmla="*/ 176 h 692"/>
                  <a:gd name="T52" fmla="*/ 283 w 538"/>
                  <a:gd name="T53" fmla="*/ 142 h 692"/>
                  <a:gd name="T54" fmla="*/ 311 w 538"/>
                  <a:gd name="T55" fmla="*/ 109 h 692"/>
                  <a:gd name="T56" fmla="*/ 342 w 538"/>
                  <a:gd name="T57" fmla="*/ 79 h 692"/>
                  <a:gd name="T58" fmla="*/ 364 w 538"/>
                  <a:gd name="T59" fmla="*/ 61 h 692"/>
                  <a:gd name="T60" fmla="*/ 388 w 538"/>
                  <a:gd name="T61" fmla="*/ 42 h 692"/>
                  <a:gd name="T62" fmla="*/ 414 w 538"/>
                  <a:gd name="T63" fmla="*/ 25 h 692"/>
                  <a:gd name="T64" fmla="*/ 439 w 538"/>
                  <a:gd name="T65" fmla="*/ 12 h 692"/>
                  <a:gd name="T66" fmla="*/ 464 w 538"/>
                  <a:gd name="T67" fmla="*/ 3 h 692"/>
                  <a:gd name="T68" fmla="*/ 489 w 538"/>
                  <a:gd name="T6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8" h="692">
                    <a:moveTo>
                      <a:pt x="489" y="0"/>
                    </a:moveTo>
                    <a:lnTo>
                      <a:pt x="500" y="2"/>
                    </a:lnTo>
                    <a:lnTo>
                      <a:pt x="512" y="7"/>
                    </a:lnTo>
                    <a:lnTo>
                      <a:pt x="523" y="14"/>
                    </a:lnTo>
                    <a:lnTo>
                      <a:pt x="531" y="24"/>
                    </a:lnTo>
                    <a:lnTo>
                      <a:pt x="536" y="37"/>
                    </a:lnTo>
                    <a:lnTo>
                      <a:pt x="538" y="53"/>
                    </a:lnTo>
                    <a:lnTo>
                      <a:pt x="537" y="71"/>
                    </a:lnTo>
                    <a:lnTo>
                      <a:pt x="532" y="93"/>
                    </a:lnTo>
                    <a:lnTo>
                      <a:pt x="521" y="117"/>
                    </a:lnTo>
                    <a:lnTo>
                      <a:pt x="504" y="144"/>
                    </a:lnTo>
                    <a:lnTo>
                      <a:pt x="482" y="173"/>
                    </a:lnTo>
                    <a:lnTo>
                      <a:pt x="0" y="692"/>
                    </a:lnTo>
                    <a:lnTo>
                      <a:pt x="15" y="658"/>
                    </a:lnTo>
                    <a:lnTo>
                      <a:pt x="32" y="620"/>
                    </a:lnTo>
                    <a:lnTo>
                      <a:pt x="50" y="578"/>
                    </a:lnTo>
                    <a:lnTo>
                      <a:pt x="71" y="532"/>
                    </a:lnTo>
                    <a:lnTo>
                      <a:pt x="92" y="486"/>
                    </a:lnTo>
                    <a:lnTo>
                      <a:pt x="114" y="439"/>
                    </a:lnTo>
                    <a:lnTo>
                      <a:pt x="137" y="393"/>
                    </a:lnTo>
                    <a:lnTo>
                      <a:pt x="157" y="350"/>
                    </a:lnTo>
                    <a:lnTo>
                      <a:pt x="177" y="309"/>
                    </a:lnTo>
                    <a:lnTo>
                      <a:pt x="197" y="274"/>
                    </a:lnTo>
                    <a:lnTo>
                      <a:pt x="214" y="244"/>
                    </a:lnTo>
                    <a:lnTo>
                      <a:pt x="233" y="210"/>
                    </a:lnTo>
                    <a:lnTo>
                      <a:pt x="257" y="176"/>
                    </a:lnTo>
                    <a:lnTo>
                      <a:pt x="283" y="142"/>
                    </a:lnTo>
                    <a:lnTo>
                      <a:pt x="311" y="109"/>
                    </a:lnTo>
                    <a:lnTo>
                      <a:pt x="342" y="79"/>
                    </a:lnTo>
                    <a:lnTo>
                      <a:pt x="364" y="61"/>
                    </a:lnTo>
                    <a:lnTo>
                      <a:pt x="388" y="42"/>
                    </a:lnTo>
                    <a:lnTo>
                      <a:pt x="414" y="25"/>
                    </a:lnTo>
                    <a:lnTo>
                      <a:pt x="439" y="12"/>
                    </a:lnTo>
                    <a:lnTo>
                      <a:pt x="464" y="3"/>
                    </a:lnTo>
                    <a:lnTo>
                      <a:pt x="489" y="0"/>
                    </a:lnTo>
                    <a:close/>
                  </a:path>
                </a:pathLst>
              </a:custGeom>
              <a:gradFill>
                <a:gsLst>
                  <a:gs pos="99000">
                    <a:srgbClr val="FF914D">
                      <a:lumMod val="75000"/>
                    </a:srgbClr>
                  </a:gs>
                  <a:gs pos="0">
                    <a:srgbClr val="F57D31">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3" name="Freeform 348">
                <a:extLst>
                  <a:ext uri="{FF2B5EF4-FFF2-40B4-BE49-F238E27FC236}">
                    <a16:creationId xmlns:a16="http://schemas.microsoft.com/office/drawing/2014/main" id="{9FD9069C-8FF6-4D53-8015-5BE71726E826}"/>
                  </a:ext>
                </a:extLst>
              </p:cNvPr>
              <p:cNvSpPr>
                <a:spLocks/>
              </p:cNvSpPr>
              <p:nvPr/>
            </p:nvSpPr>
            <p:spPr bwMode="auto">
              <a:xfrm rot="5400000">
                <a:off x="8462614" y="10271652"/>
                <a:ext cx="1051456" cy="1531467"/>
              </a:xfrm>
              <a:custGeom>
                <a:avLst/>
                <a:gdLst>
                  <a:gd name="T0" fmla="*/ 377 w 506"/>
                  <a:gd name="T1" fmla="*/ 0 h 737"/>
                  <a:gd name="T2" fmla="*/ 409 w 506"/>
                  <a:gd name="T3" fmla="*/ 5 h 737"/>
                  <a:gd name="T4" fmla="*/ 427 w 506"/>
                  <a:gd name="T5" fmla="*/ 13 h 737"/>
                  <a:gd name="T6" fmla="*/ 444 w 506"/>
                  <a:gd name="T7" fmla="*/ 23 h 737"/>
                  <a:gd name="T8" fmla="*/ 461 w 506"/>
                  <a:gd name="T9" fmla="*/ 36 h 737"/>
                  <a:gd name="T10" fmla="*/ 477 w 506"/>
                  <a:gd name="T11" fmla="*/ 53 h 737"/>
                  <a:gd name="T12" fmla="*/ 490 w 506"/>
                  <a:gd name="T13" fmla="*/ 73 h 737"/>
                  <a:gd name="T14" fmla="*/ 500 w 506"/>
                  <a:gd name="T15" fmla="*/ 95 h 737"/>
                  <a:gd name="T16" fmla="*/ 506 w 506"/>
                  <a:gd name="T17" fmla="*/ 120 h 737"/>
                  <a:gd name="T18" fmla="*/ 506 w 506"/>
                  <a:gd name="T19" fmla="*/ 146 h 737"/>
                  <a:gd name="T20" fmla="*/ 500 w 506"/>
                  <a:gd name="T21" fmla="*/ 174 h 737"/>
                  <a:gd name="T22" fmla="*/ 489 w 506"/>
                  <a:gd name="T23" fmla="*/ 203 h 737"/>
                  <a:gd name="T24" fmla="*/ 468 w 506"/>
                  <a:gd name="T25" fmla="*/ 234 h 737"/>
                  <a:gd name="T26" fmla="*/ 0 w 506"/>
                  <a:gd name="T27" fmla="*/ 737 h 737"/>
                  <a:gd name="T28" fmla="*/ 8 w 506"/>
                  <a:gd name="T29" fmla="*/ 697 h 737"/>
                  <a:gd name="T30" fmla="*/ 16 w 506"/>
                  <a:gd name="T31" fmla="*/ 653 h 737"/>
                  <a:gd name="T32" fmla="*/ 27 w 506"/>
                  <a:gd name="T33" fmla="*/ 604 h 737"/>
                  <a:gd name="T34" fmla="*/ 37 w 506"/>
                  <a:gd name="T35" fmla="*/ 552 h 737"/>
                  <a:gd name="T36" fmla="*/ 49 w 506"/>
                  <a:gd name="T37" fmla="*/ 498 h 737"/>
                  <a:gd name="T38" fmla="*/ 61 w 506"/>
                  <a:gd name="T39" fmla="*/ 445 h 737"/>
                  <a:gd name="T40" fmla="*/ 72 w 506"/>
                  <a:gd name="T41" fmla="*/ 392 h 737"/>
                  <a:gd name="T42" fmla="*/ 85 w 506"/>
                  <a:gd name="T43" fmla="*/ 343 h 737"/>
                  <a:gd name="T44" fmla="*/ 99 w 506"/>
                  <a:gd name="T45" fmla="*/ 297 h 737"/>
                  <a:gd name="T46" fmla="*/ 110 w 506"/>
                  <a:gd name="T47" fmla="*/ 256 h 737"/>
                  <a:gd name="T48" fmla="*/ 122 w 506"/>
                  <a:gd name="T49" fmla="*/ 223 h 737"/>
                  <a:gd name="T50" fmla="*/ 135 w 506"/>
                  <a:gd name="T51" fmla="*/ 192 h 737"/>
                  <a:gd name="T52" fmla="*/ 150 w 506"/>
                  <a:gd name="T53" fmla="*/ 161 h 737"/>
                  <a:gd name="T54" fmla="*/ 167 w 506"/>
                  <a:gd name="T55" fmla="*/ 131 h 737"/>
                  <a:gd name="T56" fmla="*/ 188 w 506"/>
                  <a:gd name="T57" fmla="*/ 102 h 737"/>
                  <a:gd name="T58" fmla="*/ 210 w 506"/>
                  <a:gd name="T59" fmla="*/ 76 h 737"/>
                  <a:gd name="T60" fmla="*/ 237 w 506"/>
                  <a:gd name="T61" fmla="*/ 53 h 737"/>
                  <a:gd name="T62" fmla="*/ 261 w 506"/>
                  <a:gd name="T63" fmla="*/ 38 h 737"/>
                  <a:gd name="T64" fmla="*/ 287 w 506"/>
                  <a:gd name="T65" fmla="*/ 23 h 737"/>
                  <a:gd name="T66" fmla="*/ 316 w 506"/>
                  <a:gd name="T67" fmla="*/ 10 h 737"/>
                  <a:gd name="T68" fmla="*/ 346 w 506"/>
                  <a:gd name="T69" fmla="*/ 2 h 737"/>
                  <a:gd name="T70" fmla="*/ 377 w 506"/>
                  <a:gd name="T71"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737">
                    <a:moveTo>
                      <a:pt x="377" y="0"/>
                    </a:moveTo>
                    <a:lnTo>
                      <a:pt x="409" y="5"/>
                    </a:lnTo>
                    <a:lnTo>
                      <a:pt x="427" y="13"/>
                    </a:lnTo>
                    <a:lnTo>
                      <a:pt x="444" y="23"/>
                    </a:lnTo>
                    <a:lnTo>
                      <a:pt x="461" y="36"/>
                    </a:lnTo>
                    <a:lnTo>
                      <a:pt x="477" y="53"/>
                    </a:lnTo>
                    <a:lnTo>
                      <a:pt x="490" y="73"/>
                    </a:lnTo>
                    <a:lnTo>
                      <a:pt x="500" y="95"/>
                    </a:lnTo>
                    <a:lnTo>
                      <a:pt x="506" y="120"/>
                    </a:lnTo>
                    <a:lnTo>
                      <a:pt x="506" y="146"/>
                    </a:lnTo>
                    <a:lnTo>
                      <a:pt x="500" y="174"/>
                    </a:lnTo>
                    <a:lnTo>
                      <a:pt x="489" y="203"/>
                    </a:lnTo>
                    <a:lnTo>
                      <a:pt x="468" y="234"/>
                    </a:lnTo>
                    <a:lnTo>
                      <a:pt x="0" y="737"/>
                    </a:lnTo>
                    <a:lnTo>
                      <a:pt x="8" y="697"/>
                    </a:lnTo>
                    <a:lnTo>
                      <a:pt x="16" y="653"/>
                    </a:lnTo>
                    <a:lnTo>
                      <a:pt x="27" y="604"/>
                    </a:lnTo>
                    <a:lnTo>
                      <a:pt x="37" y="552"/>
                    </a:lnTo>
                    <a:lnTo>
                      <a:pt x="49" y="498"/>
                    </a:lnTo>
                    <a:lnTo>
                      <a:pt x="61" y="445"/>
                    </a:lnTo>
                    <a:lnTo>
                      <a:pt x="72" y="392"/>
                    </a:lnTo>
                    <a:lnTo>
                      <a:pt x="85" y="343"/>
                    </a:lnTo>
                    <a:lnTo>
                      <a:pt x="99" y="297"/>
                    </a:lnTo>
                    <a:lnTo>
                      <a:pt x="110" y="256"/>
                    </a:lnTo>
                    <a:lnTo>
                      <a:pt x="122" y="223"/>
                    </a:lnTo>
                    <a:lnTo>
                      <a:pt x="135" y="192"/>
                    </a:lnTo>
                    <a:lnTo>
                      <a:pt x="150" y="161"/>
                    </a:lnTo>
                    <a:lnTo>
                      <a:pt x="167" y="131"/>
                    </a:lnTo>
                    <a:lnTo>
                      <a:pt x="188" y="102"/>
                    </a:lnTo>
                    <a:lnTo>
                      <a:pt x="210" y="76"/>
                    </a:lnTo>
                    <a:lnTo>
                      <a:pt x="237" y="53"/>
                    </a:lnTo>
                    <a:lnTo>
                      <a:pt x="261" y="38"/>
                    </a:lnTo>
                    <a:lnTo>
                      <a:pt x="287" y="23"/>
                    </a:lnTo>
                    <a:lnTo>
                      <a:pt x="316" y="10"/>
                    </a:lnTo>
                    <a:lnTo>
                      <a:pt x="346" y="2"/>
                    </a:lnTo>
                    <a:lnTo>
                      <a:pt x="377"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4" name="Freeform 349">
                <a:extLst>
                  <a:ext uri="{FF2B5EF4-FFF2-40B4-BE49-F238E27FC236}">
                    <a16:creationId xmlns:a16="http://schemas.microsoft.com/office/drawing/2014/main" id="{125E291E-B858-4DE2-8329-306314E8FFC8}"/>
                  </a:ext>
                </a:extLst>
              </p:cNvPr>
              <p:cNvSpPr>
                <a:spLocks/>
              </p:cNvSpPr>
              <p:nvPr/>
            </p:nvSpPr>
            <p:spPr bwMode="auto">
              <a:xfrm rot="5400000">
                <a:off x="6370095" y="8586415"/>
                <a:ext cx="2830201" cy="3002672"/>
              </a:xfrm>
              <a:custGeom>
                <a:avLst/>
                <a:gdLst>
                  <a:gd name="T0" fmla="*/ 1362 w 1362"/>
                  <a:gd name="T1" fmla="*/ 0 h 1445"/>
                  <a:gd name="T2" fmla="*/ 101 w 1362"/>
                  <a:gd name="T3" fmla="*/ 1445 h 1445"/>
                  <a:gd name="T4" fmla="*/ 0 w 1362"/>
                  <a:gd name="T5" fmla="*/ 1352 h 1445"/>
                  <a:gd name="T6" fmla="*/ 1362 w 1362"/>
                  <a:gd name="T7" fmla="*/ 0 h 1445"/>
                </a:gdLst>
                <a:ahLst/>
                <a:cxnLst>
                  <a:cxn ang="0">
                    <a:pos x="T0" y="T1"/>
                  </a:cxn>
                  <a:cxn ang="0">
                    <a:pos x="T2" y="T3"/>
                  </a:cxn>
                  <a:cxn ang="0">
                    <a:pos x="T4" y="T5"/>
                  </a:cxn>
                  <a:cxn ang="0">
                    <a:pos x="T6" y="T7"/>
                  </a:cxn>
                </a:cxnLst>
                <a:rect l="0" t="0" r="r" b="b"/>
                <a:pathLst>
                  <a:path w="1362" h="1445">
                    <a:moveTo>
                      <a:pt x="1362" y="0"/>
                    </a:moveTo>
                    <a:lnTo>
                      <a:pt x="101" y="1445"/>
                    </a:lnTo>
                    <a:lnTo>
                      <a:pt x="0" y="1352"/>
                    </a:lnTo>
                    <a:lnTo>
                      <a:pt x="1362"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45" name="Freeform 350">
                <a:extLst>
                  <a:ext uri="{FF2B5EF4-FFF2-40B4-BE49-F238E27FC236}">
                    <a16:creationId xmlns:a16="http://schemas.microsoft.com/office/drawing/2014/main" id="{B9F08AD4-FDE8-49E8-BAC0-E239148EBFA7}"/>
                  </a:ext>
                </a:extLst>
              </p:cNvPr>
              <p:cNvSpPr>
                <a:spLocks/>
              </p:cNvSpPr>
              <p:nvPr/>
            </p:nvSpPr>
            <p:spPr bwMode="auto">
              <a:xfrm rot="5400000">
                <a:off x="6224639" y="8619662"/>
                <a:ext cx="330398" cy="336632"/>
              </a:xfrm>
              <a:custGeom>
                <a:avLst/>
                <a:gdLst>
                  <a:gd name="T0" fmla="*/ 107 w 159"/>
                  <a:gd name="T1" fmla="*/ 0 h 162"/>
                  <a:gd name="T2" fmla="*/ 125 w 159"/>
                  <a:gd name="T3" fmla="*/ 4 h 162"/>
                  <a:gd name="T4" fmla="*/ 141 w 159"/>
                  <a:gd name="T5" fmla="*/ 14 h 162"/>
                  <a:gd name="T6" fmla="*/ 153 w 159"/>
                  <a:gd name="T7" fmla="*/ 29 h 162"/>
                  <a:gd name="T8" fmla="*/ 158 w 159"/>
                  <a:gd name="T9" fmla="*/ 47 h 162"/>
                  <a:gd name="T10" fmla="*/ 159 w 159"/>
                  <a:gd name="T11" fmla="*/ 67 h 162"/>
                  <a:gd name="T12" fmla="*/ 154 w 159"/>
                  <a:gd name="T13" fmla="*/ 88 h 162"/>
                  <a:gd name="T14" fmla="*/ 144 w 159"/>
                  <a:gd name="T15" fmla="*/ 108 h 162"/>
                  <a:gd name="T16" fmla="*/ 129 w 159"/>
                  <a:gd name="T17" fmla="*/ 128 h 162"/>
                  <a:gd name="T18" fmla="*/ 111 w 159"/>
                  <a:gd name="T19" fmla="*/ 144 h 162"/>
                  <a:gd name="T20" fmla="*/ 91 w 159"/>
                  <a:gd name="T21" fmla="*/ 156 h 162"/>
                  <a:gd name="T22" fmla="*/ 70 w 159"/>
                  <a:gd name="T23" fmla="*/ 162 h 162"/>
                  <a:gd name="T24" fmla="*/ 51 w 159"/>
                  <a:gd name="T25" fmla="*/ 162 h 162"/>
                  <a:gd name="T26" fmla="*/ 32 w 159"/>
                  <a:gd name="T27" fmla="*/ 158 h 162"/>
                  <a:gd name="T28" fmla="*/ 17 w 159"/>
                  <a:gd name="T29" fmla="*/ 148 h 162"/>
                  <a:gd name="T30" fmla="*/ 6 w 159"/>
                  <a:gd name="T31" fmla="*/ 133 h 162"/>
                  <a:gd name="T32" fmla="*/ 0 w 159"/>
                  <a:gd name="T33" fmla="*/ 115 h 162"/>
                  <a:gd name="T34" fmla="*/ 0 w 159"/>
                  <a:gd name="T35" fmla="*/ 95 h 162"/>
                  <a:gd name="T36" fmla="*/ 3 w 159"/>
                  <a:gd name="T37" fmla="*/ 74 h 162"/>
                  <a:gd name="T38" fmla="*/ 14 w 159"/>
                  <a:gd name="T39" fmla="*/ 53 h 162"/>
                  <a:gd name="T40" fmla="*/ 28 w 159"/>
                  <a:gd name="T41" fmla="*/ 34 h 162"/>
                  <a:gd name="T42" fmla="*/ 47 w 159"/>
                  <a:gd name="T43" fmla="*/ 18 h 162"/>
                  <a:gd name="T44" fmla="*/ 68 w 159"/>
                  <a:gd name="T45" fmla="*/ 6 h 162"/>
                  <a:gd name="T46" fmla="*/ 87 w 159"/>
                  <a:gd name="T47" fmla="*/ 1 h 162"/>
                  <a:gd name="T48" fmla="*/ 107 w 159"/>
                  <a:gd name="T4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162">
                    <a:moveTo>
                      <a:pt x="107" y="0"/>
                    </a:moveTo>
                    <a:lnTo>
                      <a:pt x="125" y="4"/>
                    </a:lnTo>
                    <a:lnTo>
                      <a:pt x="141" y="14"/>
                    </a:lnTo>
                    <a:lnTo>
                      <a:pt x="153" y="29"/>
                    </a:lnTo>
                    <a:lnTo>
                      <a:pt x="158" y="47"/>
                    </a:lnTo>
                    <a:lnTo>
                      <a:pt x="159" y="67"/>
                    </a:lnTo>
                    <a:lnTo>
                      <a:pt x="154" y="88"/>
                    </a:lnTo>
                    <a:lnTo>
                      <a:pt x="144" y="108"/>
                    </a:lnTo>
                    <a:lnTo>
                      <a:pt x="129" y="128"/>
                    </a:lnTo>
                    <a:lnTo>
                      <a:pt x="111" y="144"/>
                    </a:lnTo>
                    <a:lnTo>
                      <a:pt x="91" y="156"/>
                    </a:lnTo>
                    <a:lnTo>
                      <a:pt x="70" y="162"/>
                    </a:lnTo>
                    <a:lnTo>
                      <a:pt x="51" y="162"/>
                    </a:lnTo>
                    <a:lnTo>
                      <a:pt x="32" y="158"/>
                    </a:lnTo>
                    <a:lnTo>
                      <a:pt x="17" y="148"/>
                    </a:lnTo>
                    <a:lnTo>
                      <a:pt x="6" y="133"/>
                    </a:lnTo>
                    <a:lnTo>
                      <a:pt x="0" y="115"/>
                    </a:lnTo>
                    <a:lnTo>
                      <a:pt x="0" y="95"/>
                    </a:lnTo>
                    <a:lnTo>
                      <a:pt x="3" y="74"/>
                    </a:lnTo>
                    <a:lnTo>
                      <a:pt x="14" y="53"/>
                    </a:lnTo>
                    <a:lnTo>
                      <a:pt x="28" y="34"/>
                    </a:lnTo>
                    <a:lnTo>
                      <a:pt x="47" y="18"/>
                    </a:lnTo>
                    <a:lnTo>
                      <a:pt x="68" y="6"/>
                    </a:lnTo>
                    <a:lnTo>
                      <a:pt x="87" y="1"/>
                    </a:lnTo>
                    <a:lnTo>
                      <a:pt x="107" y="0"/>
                    </a:lnTo>
                    <a:close/>
                  </a:path>
                </a:pathLst>
              </a:custGeom>
              <a:solidFill>
                <a:srgbClr val="0015C6"/>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46" name="Freeform 351">
                <a:extLst>
                  <a:ext uri="{FF2B5EF4-FFF2-40B4-BE49-F238E27FC236}">
                    <a16:creationId xmlns:a16="http://schemas.microsoft.com/office/drawing/2014/main" id="{127EB572-CF53-43DD-BF48-67D8DD0D5A3C}"/>
                  </a:ext>
                </a:extLst>
              </p:cNvPr>
              <p:cNvSpPr>
                <a:spLocks/>
              </p:cNvSpPr>
              <p:nvPr/>
            </p:nvSpPr>
            <p:spPr bwMode="auto">
              <a:xfrm rot="5400000">
                <a:off x="6222561" y="8594726"/>
                <a:ext cx="889372" cy="920542"/>
              </a:xfrm>
              <a:custGeom>
                <a:avLst/>
                <a:gdLst>
                  <a:gd name="T0" fmla="*/ 343 w 428"/>
                  <a:gd name="T1" fmla="*/ 0 h 443"/>
                  <a:gd name="T2" fmla="*/ 345 w 428"/>
                  <a:gd name="T3" fmla="*/ 21 h 443"/>
                  <a:gd name="T4" fmla="*/ 352 w 428"/>
                  <a:gd name="T5" fmla="*/ 39 h 443"/>
                  <a:gd name="T6" fmla="*/ 366 w 428"/>
                  <a:gd name="T7" fmla="*/ 54 h 443"/>
                  <a:gd name="T8" fmla="*/ 379 w 428"/>
                  <a:gd name="T9" fmla="*/ 64 h 443"/>
                  <a:gd name="T10" fmla="*/ 393 w 428"/>
                  <a:gd name="T11" fmla="*/ 71 h 443"/>
                  <a:gd name="T12" fmla="*/ 410 w 428"/>
                  <a:gd name="T13" fmla="*/ 72 h 443"/>
                  <a:gd name="T14" fmla="*/ 428 w 428"/>
                  <a:gd name="T15" fmla="*/ 70 h 443"/>
                  <a:gd name="T16" fmla="*/ 127 w 428"/>
                  <a:gd name="T17" fmla="*/ 411 h 443"/>
                  <a:gd name="T18" fmla="*/ 125 w 428"/>
                  <a:gd name="T19" fmla="*/ 414 h 443"/>
                  <a:gd name="T20" fmla="*/ 106 w 428"/>
                  <a:gd name="T21" fmla="*/ 428 h 443"/>
                  <a:gd name="T22" fmla="*/ 87 w 428"/>
                  <a:gd name="T23" fmla="*/ 439 h 443"/>
                  <a:gd name="T24" fmla="*/ 68 w 428"/>
                  <a:gd name="T25" fmla="*/ 443 h 443"/>
                  <a:gd name="T26" fmla="*/ 50 w 428"/>
                  <a:gd name="T27" fmla="*/ 443 h 443"/>
                  <a:gd name="T28" fmla="*/ 33 w 428"/>
                  <a:gd name="T29" fmla="*/ 437 h 443"/>
                  <a:gd name="T30" fmla="*/ 17 w 428"/>
                  <a:gd name="T31" fmla="*/ 427 h 443"/>
                  <a:gd name="T32" fmla="*/ 7 w 428"/>
                  <a:gd name="T33" fmla="*/ 413 h 443"/>
                  <a:gd name="T34" fmla="*/ 0 w 428"/>
                  <a:gd name="T35" fmla="*/ 396 h 443"/>
                  <a:gd name="T36" fmla="*/ 0 w 428"/>
                  <a:gd name="T37" fmla="*/ 377 h 443"/>
                  <a:gd name="T38" fmla="*/ 4 w 428"/>
                  <a:gd name="T39" fmla="*/ 356 h 443"/>
                  <a:gd name="T40" fmla="*/ 12 w 428"/>
                  <a:gd name="T41" fmla="*/ 337 h 443"/>
                  <a:gd name="T42" fmla="*/ 26 w 428"/>
                  <a:gd name="T43" fmla="*/ 317 h 443"/>
                  <a:gd name="T44" fmla="*/ 26 w 428"/>
                  <a:gd name="T45" fmla="*/ 317 h 443"/>
                  <a:gd name="T46" fmla="*/ 28 w 428"/>
                  <a:gd name="T47" fmla="*/ 314 h 443"/>
                  <a:gd name="T48" fmla="*/ 29 w 428"/>
                  <a:gd name="T49" fmla="*/ 313 h 443"/>
                  <a:gd name="T50" fmla="*/ 37 w 428"/>
                  <a:gd name="T51" fmla="*/ 305 h 443"/>
                  <a:gd name="T52" fmla="*/ 343 w 428"/>
                  <a:gd name="T5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8" h="443">
                    <a:moveTo>
                      <a:pt x="343" y="0"/>
                    </a:moveTo>
                    <a:lnTo>
                      <a:pt x="345" y="21"/>
                    </a:lnTo>
                    <a:lnTo>
                      <a:pt x="352" y="39"/>
                    </a:lnTo>
                    <a:lnTo>
                      <a:pt x="366" y="54"/>
                    </a:lnTo>
                    <a:lnTo>
                      <a:pt x="379" y="64"/>
                    </a:lnTo>
                    <a:lnTo>
                      <a:pt x="393" y="71"/>
                    </a:lnTo>
                    <a:lnTo>
                      <a:pt x="410" y="72"/>
                    </a:lnTo>
                    <a:lnTo>
                      <a:pt x="428" y="70"/>
                    </a:lnTo>
                    <a:lnTo>
                      <a:pt x="127" y="411"/>
                    </a:lnTo>
                    <a:lnTo>
                      <a:pt x="125" y="414"/>
                    </a:lnTo>
                    <a:lnTo>
                      <a:pt x="106" y="428"/>
                    </a:lnTo>
                    <a:lnTo>
                      <a:pt x="87" y="439"/>
                    </a:lnTo>
                    <a:lnTo>
                      <a:pt x="68" y="443"/>
                    </a:lnTo>
                    <a:lnTo>
                      <a:pt x="50" y="443"/>
                    </a:lnTo>
                    <a:lnTo>
                      <a:pt x="33" y="437"/>
                    </a:lnTo>
                    <a:lnTo>
                      <a:pt x="17" y="427"/>
                    </a:lnTo>
                    <a:lnTo>
                      <a:pt x="7" y="413"/>
                    </a:lnTo>
                    <a:lnTo>
                      <a:pt x="0" y="396"/>
                    </a:lnTo>
                    <a:lnTo>
                      <a:pt x="0" y="377"/>
                    </a:lnTo>
                    <a:lnTo>
                      <a:pt x="4" y="356"/>
                    </a:lnTo>
                    <a:lnTo>
                      <a:pt x="12" y="337"/>
                    </a:lnTo>
                    <a:lnTo>
                      <a:pt x="26" y="317"/>
                    </a:lnTo>
                    <a:lnTo>
                      <a:pt x="26" y="317"/>
                    </a:lnTo>
                    <a:lnTo>
                      <a:pt x="28" y="314"/>
                    </a:lnTo>
                    <a:lnTo>
                      <a:pt x="29" y="313"/>
                    </a:lnTo>
                    <a:lnTo>
                      <a:pt x="37" y="305"/>
                    </a:lnTo>
                    <a:lnTo>
                      <a:pt x="343" y="0"/>
                    </a:lnTo>
                    <a:close/>
                  </a:path>
                </a:pathLst>
              </a:custGeom>
              <a:solidFill>
                <a:srgbClr val="6F706E"/>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grpSp>
        <p:grpSp>
          <p:nvGrpSpPr>
            <p:cNvPr id="20" name="Group 19">
              <a:extLst>
                <a:ext uri="{FF2B5EF4-FFF2-40B4-BE49-F238E27FC236}">
                  <a16:creationId xmlns:a16="http://schemas.microsoft.com/office/drawing/2014/main" id="{F9531F1A-A12E-4088-95C8-3E69EA0F8224}"/>
                </a:ext>
              </a:extLst>
            </p:cNvPr>
            <p:cNvGrpSpPr/>
            <p:nvPr/>
          </p:nvGrpSpPr>
          <p:grpSpPr>
            <a:xfrm rot="10124006">
              <a:off x="10626531" y="2411466"/>
              <a:ext cx="4087489" cy="2456550"/>
              <a:chOff x="5973269" y="7312173"/>
              <a:chExt cx="4780248" cy="2830201"/>
            </a:xfrm>
          </p:grpSpPr>
          <p:sp>
            <p:nvSpPr>
              <p:cNvPr id="31" name="Freeform 349">
                <a:extLst>
                  <a:ext uri="{FF2B5EF4-FFF2-40B4-BE49-F238E27FC236}">
                    <a16:creationId xmlns:a16="http://schemas.microsoft.com/office/drawing/2014/main" id="{35191C5C-4534-47D5-A7FA-C4DA3E55A174}"/>
                  </a:ext>
                </a:extLst>
              </p:cNvPr>
              <p:cNvSpPr>
                <a:spLocks/>
              </p:cNvSpPr>
              <p:nvPr/>
            </p:nvSpPr>
            <p:spPr bwMode="auto">
              <a:xfrm rot="3423921">
                <a:off x="7046594" y="7225938"/>
                <a:ext cx="2830201" cy="3002672"/>
              </a:xfrm>
              <a:custGeom>
                <a:avLst/>
                <a:gdLst>
                  <a:gd name="T0" fmla="*/ 1362 w 1362"/>
                  <a:gd name="T1" fmla="*/ 0 h 1445"/>
                  <a:gd name="T2" fmla="*/ 101 w 1362"/>
                  <a:gd name="T3" fmla="*/ 1445 h 1445"/>
                  <a:gd name="T4" fmla="*/ 0 w 1362"/>
                  <a:gd name="T5" fmla="*/ 1352 h 1445"/>
                  <a:gd name="T6" fmla="*/ 1362 w 1362"/>
                  <a:gd name="T7" fmla="*/ 0 h 1445"/>
                </a:gdLst>
                <a:ahLst/>
                <a:cxnLst>
                  <a:cxn ang="0">
                    <a:pos x="T0" y="T1"/>
                  </a:cxn>
                  <a:cxn ang="0">
                    <a:pos x="T2" y="T3"/>
                  </a:cxn>
                  <a:cxn ang="0">
                    <a:pos x="T4" y="T5"/>
                  </a:cxn>
                  <a:cxn ang="0">
                    <a:pos x="T6" y="T7"/>
                  </a:cxn>
                </a:cxnLst>
                <a:rect l="0" t="0" r="r" b="b"/>
                <a:pathLst>
                  <a:path w="1362" h="1445">
                    <a:moveTo>
                      <a:pt x="1362" y="0"/>
                    </a:moveTo>
                    <a:lnTo>
                      <a:pt x="101" y="1445"/>
                    </a:lnTo>
                    <a:lnTo>
                      <a:pt x="0" y="1352"/>
                    </a:lnTo>
                    <a:lnTo>
                      <a:pt x="1362" y="0"/>
                    </a:lnTo>
                    <a:close/>
                  </a:path>
                </a:pathLst>
              </a:custGeom>
              <a:gradFill>
                <a:gsLst>
                  <a:gs pos="99000">
                    <a:srgbClr val="F57D31"/>
                  </a:gs>
                  <a:gs pos="0">
                    <a:srgbClr val="FF914D"/>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32" name="Freeform 344">
                <a:extLst>
                  <a:ext uri="{FF2B5EF4-FFF2-40B4-BE49-F238E27FC236}">
                    <a16:creationId xmlns:a16="http://schemas.microsoft.com/office/drawing/2014/main" id="{CF6289C3-3D91-4F3D-A94B-5B5D5901782E}"/>
                  </a:ext>
                </a:extLst>
              </p:cNvPr>
              <p:cNvSpPr>
                <a:spLocks/>
              </p:cNvSpPr>
              <p:nvPr/>
            </p:nvSpPr>
            <p:spPr bwMode="auto">
              <a:xfrm rot="3423921">
                <a:off x="5989892" y="8069772"/>
                <a:ext cx="494559" cy="527805"/>
              </a:xfrm>
              <a:custGeom>
                <a:avLst/>
                <a:gdLst>
                  <a:gd name="T0" fmla="*/ 223 w 238"/>
                  <a:gd name="T1" fmla="*/ 0 h 254"/>
                  <a:gd name="T2" fmla="*/ 238 w 238"/>
                  <a:gd name="T3" fmla="*/ 15 h 254"/>
                  <a:gd name="T4" fmla="*/ 38 w 238"/>
                  <a:gd name="T5" fmla="*/ 229 h 254"/>
                  <a:gd name="T6" fmla="*/ 0 w 238"/>
                  <a:gd name="T7" fmla="*/ 254 h 254"/>
                  <a:gd name="T8" fmla="*/ 24 w 238"/>
                  <a:gd name="T9" fmla="*/ 214 h 254"/>
                  <a:gd name="T10" fmla="*/ 223 w 238"/>
                  <a:gd name="T11" fmla="*/ 0 h 254"/>
                </a:gdLst>
                <a:ahLst/>
                <a:cxnLst>
                  <a:cxn ang="0">
                    <a:pos x="T0" y="T1"/>
                  </a:cxn>
                  <a:cxn ang="0">
                    <a:pos x="T2" y="T3"/>
                  </a:cxn>
                  <a:cxn ang="0">
                    <a:pos x="T4" y="T5"/>
                  </a:cxn>
                  <a:cxn ang="0">
                    <a:pos x="T6" y="T7"/>
                  </a:cxn>
                  <a:cxn ang="0">
                    <a:pos x="T8" y="T9"/>
                  </a:cxn>
                  <a:cxn ang="0">
                    <a:pos x="T10" y="T11"/>
                  </a:cxn>
                </a:cxnLst>
                <a:rect l="0" t="0" r="r" b="b"/>
                <a:pathLst>
                  <a:path w="238" h="254">
                    <a:moveTo>
                      <a:pt x="223" y="0"/>
                    </a:moveTo>
                    <a:lnTo>
                      <a:pt x="238" y="15"/>
                    </a:lnTo>
                    <a:lnTo>
                      <a:pt x="38" y="229"/>
                    </a:lnTo>
                    <a:lnTo>
                      <a:pt x="0" y="254"/>
                    </a:lnTo>
                    <a:lnTo>
                      <a:pt x="24" y="214"/>
                    </a:lnTo>
                    <a:lnTo>
                      <a:pt x="223" y="0"/>
                    </a:lnTo>
                    <a:close/>
                  </a:path>
                </a:pathLst>
              </a:custGeom>
              <a:solidFill>
                <a:srgbClr val="252625">
                  <a:lumMod val="75000"/>
                  <a:lumOff val="25000"/>
                </a:srgbClr>
              </a:solidFill>
              <a:ln w="0">
                <a:noFill/>
                <a:prstDash val="solid"/>
                <a:round/>
                <a:headEnd/>
                <a:tailEnd/>
              </a:ln>
            </p:spPr>
            <p:txBody>
              <a:bodyPr vert="horz" wrap="square" lIns="182832" tIns="91416" rIns="182832" bIns="91416"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33" name="Freeform 345">
                <a:extLst>
                  <a:ext uri="{FF2B5EF4-FFF2-40B4-BE49-F238E27FC236}">
                    <a16:creationId xmlns:a16="http://schemas.microsoft.com/office/drawing/2014/main" id="{44B5872F-BCC3-4731-A532-6E4A790D77CB}"/>
                  </a:ext>
                </a:extLst>
              </p:cNvPr>
              <p:cNvSpPr>
                <a:spLocks/>
              </p:cNvSpPr>
              <p:nvPr/>
            </p:nvSpPr>
            <p:spPr bwMode="auto">
              <a:xfrm rot="3423921">
                <a:off x="9202821" y="8581233"/>
                <a:ext cx="1469128" cy="1140809"/>
              </a:xfrm>
              <a:custGeom>
                <a:avLst/>
                <a:gdLst>
                  <a:gd name="T0" fmla="*/ 579 w 707"/>
                  <a:gd name="T1" fmla="*/ 0 h 549"/>
                  <a:gd name="T2" fmla="*/ 604 w 707"/>
                  <a:gd name="T3" fmla="*/ 4 h 549"/>
                  <a:gd name="T4" fmla="*/ 627 w 707"/>
                  <a:gd name="T5" fmla="*/ 12 h 549"/>
                  <a:gd name="T6" fmla="*/ 647 w 707"/>
                  <a:gd name="T7" fmla="*/ 24 h 549"/>
                  <a:gd name="T8" fmla="*/ 665 w 707"/>
                  <a:gd name="T9" fmla="*/ 38 h 549"/>
                  <a:gd name="T10" fmla="*/ 680 w 707"/>
                  <a:gd name="T11" fmla="*/ 54 h 549"/>
                  <a:gd name="T12" fmla="*/ 692 w 707"/>
                  <a:gd name="T13" fmla="*/ 71 h 549"/>
                  <a:gd name="T14" fmla="*/ 701 w 707"/>
                  <a:gd name="T15" fmla="*/ 89 h 549"/>
                  <a:gd name="T16" fmla="*/ 707 w 707"/>
                  <a:gd name="T17" fmla="*/ 121 h 549"/>
                  <a:gd name="T18" fmla="*/ 707 w 707"/>
                  <a:gd name="T19" fmla="*/ 152 h 549"/>
                  <a:gd name="T20" fmla="*/ 702 w 707"/>
                  <a:gd name="T21" fmla="*/ 182 h 549"/>
                  <a:gd name="T22" fmla="*/ 692 w 707"/>
                  <a:gd name="T23" fmla="*/ 211 h 549"/>
                  <a:gd name="T24" fmla="*/ 678 w 707"/>
                  <a:gd name="T25" fmla="*/ 238 h 549"/>
                  <a:gd name="T26" fmla="*/ 664 w 707"/>
                  <a:gd name="T27" fmla="*/ 263 h 549"/>
                  <a:gd name="T28" fmla="*/ 644 w 707"/>
                  <a:gd name="T29" fmla="*/ 292 h 549"/>
                  <a:gd name="T30" fmla="*/ 620 w 707"/>
                  <a:gd name="T31" fmla="*/ 317 h 549"/>
                  <a:gd name="T32" fmla="*/ 592 w 707"/>
                  <a:gd name="T33" fmla="*/ 339 h 549"/>
                  <a:gd name="T34" fmla="*/ 563 w 707"/>
                  <a:gd name="T35" fmla="*/ 359 h 549"/>
                  <a:gd name="T36" fmla="*/ 533 w 707"/>
                  <a:gd name="T37" fmla="*/ 376 h 549"/>
                  <a:gd name="T38" fmla="*/ 503 w 707"/>
                  <a:gd name="T39" fmla="*/ 390 h 549"/>
                  <a:gd name="T40" fmla="*/ 472 w 707"/>
                  <a:gd name="T41" fmla="*/ 405 h 549"/>
                  <a:gd name="T42" fmla="*/ 432 w 707"/>
                  <a:gd name="T43" fmla="*/ 419 h 549"/>
                  <a:gd name="T44" fmla="*/ 388 w 707"/>
                  <a:gd name="T45" fmla="*/ 435 h 549"/>
                  <a:gd name="T46" fmla="*/ 338 w 707"/>
                  <a:gd name="T47" fmla="*/ 452 h 549"/>
                  <a:gd name="T48" fmla="*/ 287 w 707"/>
                  <a:gd name="T49" fmla="*/ 467 h 549"/>
                  <a:gd name="T50" fmla="*/ 235 w 707"/>
                  <a:gd name="T51" fmla="*/ 483 h 549"/>
                  <a:gd name="T52" fmla="*/ 181 w 707"/>
                  <a:gd name="T53" fmla="*/ 499 h 549"/>
                  <a:gd name="T54" fmla="*/ 130 w 707"/>
                  <a:gd name="T55" fmla="*/ 513 h 549"/>
                  <a:gd name="T56" fmla="*/ 82 w 707"/>
                  <a:gd name="T57" fmla="*/ 526 h 549"/>
                  <a:gd name="T58" fmla="*/ 38 w 707"/>
                  <a:gd name="T59" fmla="*/ 538 h 549"/>
                  <a:gd name="T60" fmla="*/ 0 w 707"/>
                  <a:gd name="T61" fmla="*/ 549 h 549"/>
                  <a:gd name="T62" fmla="*/ 468 w 707"/>
                  <a:gd name="T63" fmla="*/ 46 h 549"/>
                  <a:gd name="T64" fmla="*/ 498 w 707"/>
                  <a:gd name="T65" fmla="*/ 24 h 549"/>
                  <a:gd name="T66" fmla="*/ 525 w 707"/>
                  <a:gd name="T67" fmla="*/ 9 h 549"/>
                  <a:gd name="T68" fmla="*/ 553 w 707"/>
                  <a:gd name="T69" fmla="*/ 1 h 549"/>
                  <a:gd name="T70" fmla="*/ 579 w 707"/>
                  <a:gd name="T7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7" h="549">
                    <a:moveTo>
                      <a:pt x="579" y="0"/>
                    </a:moveTo>
                    <a:lnTo>
                      <a:pt x="604" y="4"/>
                    </a:lnTo>
                    <a:lnTo>
                      <a:pt x="627" y="12"/>
                    </a:lnTo>
                    <a:lnTo>
                      <a:pt x="647" y="24"/>
                    </a:lnTo>
                    <a:lnTo>
                      <a:pt x="665" y="38"/>
                    </a:lnTo>
                    <a:lnTo>
                      <a:pt x="680" y="54"/>
                    </a:lnTo>
                    <a:lnTo>
                      <a:pt x="692" y="71"/>
                    </a:lnTo>
                    <a:lnTo>
                      <a:pt x="701" y="89"/>
                    </a:lnTo>
                    <a:lnTo>
                      <a:pt x="707" y="121"/>
                    </a:lnTo>
                    <a:lnTo>
                      <a:pt x="707" y="152"/>
                    </a:lnTo>
                    <a:lnTo>
                      <a:pt x="702" y="182"/>
                    </a:lnTo>
                    <a:lnTo>
                      <a:pt x="692" y="211"/>
                    </a:lnTo>
                    <a:lnTo>
                      <a:pt x="678" y="238"/>
                    </a:lnTo>
                    <a:lnTo>
                      <a:pt x="664" y="263"/>
                    </a:lnTo>
                    <a:lnTo>
                      <a:pt x="644" y="292"/>
                    </a:lnTo>
                    <a:lnTo>
                      <a:pt x="620" y="317"/>
                    </a:lnTo>
                    <a:lnTo>
                      <a:pt x="592" y="339"/>
                    </a:lnTo>
                    <a:lnTo>
                      <a:pt x="563" y="359"/>
                    </a:lnTo>
                    <a:lnTo>
                      <a:pt x="533" y="376"/>
                    </a:lnTo>
                    <a:lnTo>
                      <a:pt x="503" y="390"/>
                    </a:lnTo>
                    <a:lnTo>
                      <a:pt x="472" y="405"/>
                    </a:lnTo>
                    <a:lnTo>
                      <a:pt x="432" y="419"/>
                    </a:lnTo>
                    <a:lnTo>
                      <a:pt x="388" y="435"/>
                    </a:lnTo>
                    <a:lnTo>
                      <a:pt x="338" y="452"/>
                    </a:lnTo>
                    <a:lnTo>
                      <a:pt x="287" y="467"/>
                    </a:lnTo>
                    <a:lnTo>
                      <a:pt x="235" y="483"/>
                    </a:lnTo>
                    <a:lnTo>
                      <a:pt x="181" y="499"/>
                    </a:lnTo>
                    <a:lnTo>
                      <a:pt x="130" y="513"/>
                    </a:lnTo>
                    <a:lnTo>
                      <a:pt x="82" y="526"/>
                    </a:lnTo>
                    <a:lnTo>
                      <a:pt x="38" y="538"/>
                    </a:lnTo>
                    <a:lnTo>
                      <a:pt x="0" y="549"/>
                    </a:lnTo>
                    <a:lnTo>
                      <a:pt x="468" y="46"/>
                    </a:lnTo>
                    <a:lnTo>
                      <a:pt x="498" y="24"/>
                    </a:lnTo>
                    <a:lnTo>
                      <a:pt x="525" y="9"/>
                    </a:lnTo>
                    <a:lnTo>
                      <a:pt x="553" y="1"/>
                    </a:lnTo>
                    <a:lnTo>
                      <a:pt x="579" y="0"/>
                    </a:lnTo>
                    <a:close/>
                  </a:path>
                </a:pathLst>
              </a:custGeom>
              <a:gradFill>
                <a:gsLst>
                  <a:gs pos="99000">
                    <a:srgbClr val="F57D31"/>
                  </a:gs>
                  <a:gs pos="0">
                    <a:srgbClr val="FF914D"/>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34" name="Freeform 346">
                <a:extLst>
                  <a:ext uri="{FF2B5EF4-FFF2-40B4-BE49-F238E27FC236}">
                    <a16:creationId xmlns:a16="http://schemas.microsoft.com/office/drawing/2014/main" id="{FE82C3E7-C142-4594-9A87-C8988CF8CA72}"/>
                  </a:ext>
                </a:extLst>
              </p:cNvPr>
              <p:cNvSpPr>
                <a:spLocks/>
              </p:cNvSpPr>
              <p:nvPr/>
            </p:nvSpPr>
            <p:spPr bwMode="auto">
              <a:xfrm rot="3423921">
                <a:off x="9248067" y="8498017"/>
                <a:ext cx="1331981" cy="1174054"/>
              </a:xfrm>
              <a:custGeom>
                <a:avLst/>
                <a:gdLst>
                  <a:gd name="T0" fmla="*/ 583 w 641"/>
                  <a:gd name="T1" fmla="*/ 0 h 565"/>
                  <a:gd name="T2" fmla="*/ 599 w 641"/>
                  <a:gd name="T3" fmla="*/ 2 h 565"/>
                  <a:gd name="T4" fmla="*/ 613 w 641"/>
                  <a:gd name="T5" fmla="*/ 7 h 565"/>
                  <a:gd name="T6" fmla="*/ 624 w 641"/>
                  <a:gd name="T7" fmla="*/ 15 h 565"/>
                  <a:gd name="T8" fmla="*/ 631 w 641"/>
                  <a:gd name="T9" fmla="*/ 25 h 565"/>
                  <a:gd name="T10" fmla="*/ 638 w 641"/>
                  <a:gd name="T11" fmla="*/ 36 h 565"/>
                  <a:gd name="T12" fmla="*/ 641 w 641"/>
                  <a:gd name="T13" fmla="*/ 49 h 565"/>
                  <a:gd name="T14" fmla="*/ 639 w 641"/>
                  <a:gd name="T15" fmla="*/ 72 h 565"/>
                  <a:gd name="T16" fmla="*/ 633 w 641"/>
                  <a:gd name="T17" fmla="*/ 97 h 565"/>
                  <a:gd name="T18" fmla="*/ 622 w 641"/>
                  <a:gd name="T19" fmla="*/ 123 h 565"/>
                  <a:gd name="T20" fmla="*/ 608 w 641"/>
                  <a:gd name="T21" fmla="*/ 150 h 565"/>
                  <a:gd name="T22" fmla="*/ 592 w 641"/>
                  <a:gd name="T23" fmla="*/ 175 h 565"/>
                  <a:gd name="T24" fmla="*/ 576 w 641"/>
                  <a:gd name="T25" fmla="*/ 198 h 565"/>
                  <a:gd name="T26" fmla="*/ 550 w 641"/>
                  <a:gd name="T27" fmla="*/ 230 h 565"/>
                  <a:gd name="T28" fmla="*/ 520 w 641"/>
                  <a:gd name="T29" fmla="*/ 260 h 565"/>
                  <a:gd name="T30" fmla="*/ 489 w 641"/>
                  <a:gd name="T31" fmla="*/ 286 h 565"/>
                  <a:gd name="T32" fmla="*/ 456 w 641"/>
                  <a:gd name="T33" fmla="*/ 311 h 565"/>
                  <a:gd name="T34" fmla="*/ 425 w 641"/>
                  <a:gd name="T35" fmla="*/ 333 h 565"/>
                  <a:gd name="T36" fmla="*/ 397 w 641"/>
                  <a:gd name="T37" fmla="*/ 351 h 565"/>
                  <a:gd name="T38" fmla="*/ 363 w 641"/>
                  <a:gd name="T39" fmla="*/ 371 h 565"/>
                  <a:gd name="T40" fmla="*/ 325 w 641"/>
                  <a:gd name="T41" fmla="*/ 393 h 565"/>
                  <a:gd name="T42" fmla="*/ 284 w 641"/>
                  <a:gd name="T43" fmla="*/ 417 h 565"/>
                  <a:gd name="T44" fmla="*/ 240 w 641"/>
                  <a:gd name="T45" fmla="*/ 440 h 565"/>
                  <a:gd name="T46" fmla="*/ 195 w 641"/>
                  <a:gd name="T47" fmla="*/ 464 h 565"/>
                  <a:gd name="T48" fmla="*/ 151 w 641"/>
                  <a:gd name="T49" fmla="*/ 487 h 565"/>
                  <a:gd name="T50" fmla="*/ 109 w 641"/>
                  <a:gd name="T51" fmla="*/ 510 h 565"/>
                  <a:gd name="T52" fmla="*/ 68 w 641"/>
                  <a:gd name="T53" fmla="*/ 529 h 565"/>
                  <a:gd name="T54" fmla="*/ 32 w 641"/>
                  <a:gd name="T55" fmla="*/ 549 h 565"/>
                  <a:gd name="T56" fmla="*/ 0 w 641"/>
                  <a:gd name="T57" fmla="*/ 565 h 565"/>
                  <a:gd name="T58" fmla="*/ 468 w 641"/>
                  <a:gd name="T59" fmla="*/ 62 h 565"/>
                  <a:gd name="T60" fmla="*/ 495 w 641"/>
                  <a:gd name="T61" fmla="*/ 38 h 565"/>
                  <a:gd name="T62" fmla="*/ 520 w 641"/>
                  <a:gd name="T63" fmla="*/ 20 h 565"/>
                  <a:gd name="T64" fmla="*/ 544 w 641"/>
                  <a:gd name="T65" fmla="*/ 8 h 565"/>
                  <a:gd name="T66" fmla="*/ 565 w 641"/>
                  <a:gd name="T67" fmla="*/ 2 h 565"/>
                  <a:gd name="T68" fmla="*/ 583 w 641"/>
                  <a:gd name="T69"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565">
                    <a:moveTo>
                      <a:pt x="583" y="0"/>
                    </a:moveTo>
                    <a:lnTo>
                      <a:pt x="599" y="2"/>
                    </a:lnTo>
                    <a:lnTo>
                      <a:pt x="613" y="7"/>
                    </a:lnTo>
                    <a:lnTo>
                      <a:pt x="624" y="15"/>
                    </a:lnTo>
                    <a:lnTo>
                      <a:pt x="631" y="25"/>
                    </a:lnTo>
                    <a:lnTo>
                      <a:pt x="638" y="36"/>
                    </a:lnTo>
                    <a:lnTo>
                      <a:pt x="641" y="49"/>
                    </a:lnTo>
                    <a:lnTo>
                      <a:pt x="639" y="72"/>
                    </a:lnTo>
                    <a:lnTo>
                      <a:pt x="633" y="97"/>
                    </a:lnTo>
                    <a:lnTo>
                      <a:pt x="622" y="123"/>
                    </a:lnTo>
                    <a:lnTo>
                      <a:pt x="608" y="150"/>
                    </a:lnTo>
                    <a:lnTo>
                      <a:pt x="592" y="175"/>
                    </a:lnTo>
                    <a:lnTo>
                      <a:pt x="576" y="198"/>
                    </a:lnTo>
                    <a:lnTo>
                      <a:pt x="550" y="230"/>
                    </a:lnTo>
                    <a:lnTo>
                      <a:pt x="520" y="260"/>
                    </a:lnTo>
                    <a:lnTo>
                      <a:pt x="489" y="286"/>
                    </a:lnTo>
                    <a:lnTo>
                      <a:pt x="456" y="311"/>
                    </a:lnTo>
                    <a:lnTo>
                      <a:pt x="425" y="333"/>
                    </a:lnTo>
                    <a:lnTo>
                      <a:pt x="397" y="351"/>
                    </a:lnTo>
                    <a:lnTo>
                      <a:pt x="363" y="371"/>
                    </a:lnTo>
                    <a:lnTo>
                      <a:pt x="325" y="393"/>
                    </a:lnTo>
                    <a:lnTo>
                      <a:pt x="284" y="417"/>
                    </a:lnTo>
                    <a:lnTo>
                      <a:pt x="240" y="440"/>
                    </a:lnTo>
                    <a:lnTo>
                      <a:pt x="195" y="464"/>
                    </a:lnTo>
                    <a:lnTo>
                      <a:pt x="151" y="487"/>
                    </a:lnTo>
                    <a:lnTo>
                      <a:pt x="109" y="510"/>
                    </a:lnTo>
                    <a:lnTo>
                      <a:pt x="68" y="529"/>
                    </a:lnTo>
                    <a:lnTo>
                      <a:pt x="32" y="549"/>
                    </a:lnTo>
                    <a:lnTo>
                      <a:pt x="0" y="565"/>
                    </a:lnTo>
                    <a:lnTo>
                      <a:pt x="468" y="62"/>
                    </a:lnTo>
                    <a:lnTo>
                      <a:pt x="495" y="38"/>
                    </a:lnTo>
                    <a:lnTo>
                      <a:pt x="520" y="20"/>
                    </a:lnTo>
                    <a:lnTo>
                      <a:pt x="544" y="8"/>
                    </a:lnTo>
                    <a:lnTo>
                      <a:pt x="565" y="2"/>
                    </a:lnTo>
                    <a:lnTo>
                      <a:pt x="583" y="0"/>
                    </a:lnTo>
                    <a:close/>
                  </a:path>
                </a:pathLst>
              </a:custGeom>
              <a:gradFill>
                <a:gsLst>
                  <a:gs pos="99000">
                    <a:srgbClr val="F57D31">
                      <a:lumMod val="75000"/>
                    </a:srgbClr>
                  </a:gs>
                  <a:gs pos="0">
                    <a:srgbClr val="FF914D">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35" name="Freeform 347">
                <a:extLst>
                  <a:ext uri="{FF2B5EF4-FFF2-40B4-BE49-F238E27FC236}">
                    <a16:creationId xmlns:a16="http://schemas.microsoft.com/office/drawing/2014/main" id="{EDE42198-B164-4115-AEE2-F6A9494297AD}"/>
                  </a:ext>
                </a:extLst>
              </p:cNvPr>
              <p:cNvSpPr>
                <a:spLocks/>
              </p:cNvSpPr>
              <p:nvPr/>
            </p:nvSpPr>
            <p:spPr bwMode="auto">
              <a:xfrm rot="3423921">
                <a:off x="9407646" y="8204508"/>
                <a:ext cx="1117949" cy="1437958"/>
              </a:xfrm>
              <a:custGeom>
                <a:avLst/>
                <a:gdLst>
                  <a:gd name="T0" fmla="*/ 489 w 538"/>
                  <a:gd name="T1" fmla="*/ 0 h 692"/>
                  <a:gd name="T2" fmla="*/ 500 w 538"/>
                  <a:gd name="T3" fmla="*/ 2 h 692"/>
                  <a:gd name="T4" fmla="*/ 512 w 538"/>
                  <a:gd name="T5" fmla="*/ 7 h 692"/>
                  <a:gd name="T6" fmla="*/ 523 w 538"/>
                  <a:gd name="T7" fmla="*/ 14 h 692"/>
                  <a:gd name="T8" fmla="*/ 531 w 538"/>
                  <a:gd name="T9" fmla="*/ 24 h 692"/>
                  <a:gd name="T10" fmla="*/ 536 w 538"/>
                  <a:gd name="T11" fmla="*/ 37 h 692"/>
                  <a:gd name="T12" fmla="*/ 538 w 538"/>
                  <a:gd name="T13" fmla="*/ 53 h 692"/>
                  <a:gd name="T14" fmla="*/ 537 w 538"/>
                  <a:gd name="T15" fmla="*/ 71 h 692"/>
                  <a:gd name="T16" fmla="*/ 532 w 538"/>
                  <a:gd name="T17" fmla="*/ 93 h 692"/>
                  <a:gd name="T18" fmla="*/ 521 w 538"/>
                  <a:gd name="T19" fmla="*/ 117 h 692"/>
                  <a:gd name="T20" fmla="*/ 504 w 538"/>
                  <a:gd name="T21" fmla="*/ 144 h 692"/>
                  <a:gd name="T22" fmla="*/ 482 w 538"/>
                  <a:gd name="T23" fmla="*/ 173 h 692"/>
                  <a:gd name="T24" fmla="*/ 0 w 538"/>
                  <a:gd name="T25" fmla="*/ 692 h 692"/>
                  <a:gd name="T26" fmla="*/ 15 w 538"/>
                  <a:gd name="T27" fmla="*/ 658 h 692"/>
                  <a:gd name="T28" fmla="*/ 32 w 538"/>
                  <a:gd name="T29" fmla="*/ 620 h 692"/>
                  <a:gd name="T30" fmla="*/ 50 w 538"/>
                  <a:gd name="T31" fmla="*/ 578 h 692"/>
                  <a:gd name="T32" fmla="*/ 71 w 538"/>
                  <a:gd name="T33" fmla="*/ 532 h 692"/>
                  <a:gd name="T34" fmla="*/ 92 w 538"/>
                  <a:gd name="T35" fmla="*/ 486 h 692"/>
                  <a:gd name="T36" fmla="*/ 114 w 538"/>
                  <a:gd name="T37" fmla="*/ 439 h 692"/>
                  <a:gd name="T38" fmla="*/ 137 w 538"/>
                  <a:gd name="T39" fmla="*/ 393 h 692"/>
                  <a:gd name="T40" fmla="*/ 157 w 538"/>
                  <a:gd name="T41" fmla="*/ 350 h 692"/>
                  <a:gd name="T42" fmla="*/ 177 w 538"/>
                  <a:gd name="T43" fmla="*/ 309 h 692"/>
                  <a:gd name="T44" fmla="*/ 197 w 538"/>
                  <a:gd name="T45" fmla="*/ 274 h 692"/>
                  <a:gd name="T46" fmla="*/ 214 w 538"/>
                  <a:gd name="T47" fmla="*/ 244 h 692"/>
                  <a:gd name="T48" fmla="*/ 233 w 538"/>
                  <a:gd name="T49" fmla="*/ 210 h 692"/>
                  <a:gd name="T50" fmla="*/ 257 w 538"/>
                  <a:gd name="T51" fmla="*/ 176 h 692"/>
                  <a:gd name="T52" fmla="*/ 283 w 538"/>
                  <a:gd name="T53" fmla="*/ 142 h 692"/>
                  <a:gd name="T54" fmla="*/ 311 w 538"/>
                  <a:gd name="T55" fmla="*/ 109 h 692"/>
                  <a:gd name="T56" fmla="*/ 342 w 538"/>
                  <a:gd name="T57" fmla="*/ 79 h 692"/>
                  <a:gd name="T58" fmla="*/ 364 w 538"/>
                  <a:gd name="T59" fmla="*/ 61 h 692"/>
                  <a:gd name="T60" fmla="*/ 388 w 538"/>
                  <a:gd name="T61" fmla="*/ 42 h 692"/>
                  <a:gd name="T62" fmla="*/ 414 w 538"/>
                  <a:gd name="T63" fmla="*/ 25 h 692"/>
                  <a:gd name="T64" fmla="*/ 439 w 538"/>
                  <a:gd name="T65" fmla="*/ 12 h 692"/>
                  <a:gd name="T66" fmla="*/ 464 w 538"/>
                  <a:gd name="T67" fmla="*/ 3 h 692"/>
                  <a:gd name="T68" fmla="*/ 489 w 538"/>
                  <a:gd name="T6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8" h="692">
                    <a:moveTo>
                      <a:pt x="489" y="0"/>
                    </a:moveTo>
                    <a:lnTo>
                      <a:pt x="500" y="2"/>
                    </a:lnTo>
                    <a:lnTo>
                      <a:pt x="512" y="7"/>
                    </a:lnTo>
                    <a:lnTo>
                      <a:pt x="523" y="14"/>
                    </a:lnTo>
                    <a:lnTo>
                      <a:pt x="531" y="24"/>
                    </a:lnTo>
                    <a:lnTo>
                      <a:pt x="536" y="37"/>
                    </a:lnTo>
                    <a:lnTo>
                      <a:pt x="538" y="53"/>
                    </a:lnTo>
                    <a:lnTo>
                      <a:pt x="537" y="71"/>
                    </a:lnTo>
                    <a:lnTo>
                      <a:pt x="532" y="93"/>
                    </a:lnTo>
                    <a:lnTo>
                      <a:pt x="521" y="117"/>
                    </a:lnTo>
                    <a:lnTo>
                      <a:pt x="504" y="144"/>
                    </a:lnTo>
                    <a:lnTo>
                      <a:pt x="482" y="173"/>
                    </a:lnTo>
                    <a:lnTo>
                      <a:pt x="0" y="692"/>
                    </a:lnTo>
                    <a:lnTo>
                      <a:pt x="15" y="658"/>
                    </a:lnTo>
                    <a:lnTo>
                      <a:pt x="32" y="620"/>
                    </a:lnTo>
                    <a:lnTo>
                      <a:pt x="50" y="578"/>
                    </a:lnTo>
                    <a:lnTo>
                      <a:pt x="71" y="532"/>
                    </a:lnTo>
                    <a:lnTo>
                      <a:pt x="92" y="486"/>
                    </a:lnTo>
                    <a:lnTo>
                      <a:pt x="114" y="439"/>
                    </a:lnTo>
                    <a:lnTo>
                      <a:pt x="137" y="393"/>
                    </a:lnTo>
                    <a:lnTo>
                      <a:pt x="157" y="350"/>
                    </a:lnTo>
                    <a:lnTo>
                      <a:pt x="177" y="309"/>
                    </a:lnTo>
                    <a:lnTo>
                      <a:pt x="197" y="274"/>
                    </a:lnTo>
                    <a:lnTo>
                      <a:pt x="214" y="244"/>
                    </a:lnTo>
                    <a:lnTo>
                      <a:pt x="233" y="210"/>
                    </a:lnTo>
                    <a:lnTo>
                      <a:pt x="257" y="176"/>
                    </a:lnTo>
                    <a:lnTo>
                      <a:pt x="283" y="142"/>
                    </a:lnTo>
                    <a:lnTo>
                      <a:pt x="311" y="109"/>
                    </a:lnTo>
                    <a:lnTo>
                      <a:pt x="342" y="79"/>
                    </a:lnTo>
                    <a:lnTo>
                      <a:pt x="364" y="61"/>
                    </a:lnTo>
                    <a:lnTo>
                      <a:pt x="388" y="42"/>
                    </a:lnTo>
                    <a:lnTo>
                      <a:pt x="414" y="25"/>
                    </a:lnTo>
                    <a:lnTo>
                      <a:pt x="439" y="12"/>
                    </a:lnTo>
                    <a:lnTo>
                      <a:pt x="464" y="3"/>
                    </a:lnTo>
                    <a:lnTo>
                      <a:pt x="489" y="0"/>
                    </a:lnTo>
                    <a:close/>
                  </a:path>
                </a:pathLst>
              </a:custGeom>
              <a:solidFill>
                <a:srgbClr val="F57D31">
                  <a:lumMod val="75000"/>
                </a:srgbClr>
              </a:solidFill>
              <a:ln w="0">
                <a:noFill/>
                <a:prstDash val="solid"/>
                <a:round/>
                <a:headEnd/>
                <a:tailEnd/>
              </a:ln>
            </p:spPr>
            <p:txBody>
              <a:bodyPr vert="horz" wrap="square" lIns="182832" tIns="91416" rIns="182832" bIns="91416"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36" name="Freeform 348">
                <a:extLst>
                  <a:ext uri="{FF2B5EF4-FFF2-40B4-BE49-F238E27FC236}">
                    <a16:creationId xmlns:a16="http://schemas.microsoft.com/office/drawing/2014/main" id="{95F904A4-85BD-4386-BA40-C67926301AEE}"/>
                  </a:ext>
                </a:extLst>
              </p:cNvPr>
              <p:cNvSpPr>
                <a:spLocks/>
              </p:cNvSpPr>
              <p:nvPr/>
            </p:nvSpPr>
            <p:spPr bwMode="auto">
              <a:xfrm rot="3423921">
                <a:off x="9462056" y="8104431"/>
                <a:ext cx="1051456" cy="1531467"/>
              </a:xfrm>
              <a:custGeom>
                <a:avLst/>
                <a:gdLst>
                  <a:gd name="T0" fmla="*/ 377 w 506"/>
                  <a:gd name="T1" fmla="*/ 0 h 737"/>
                  <a:gd name="T2" fmla="*/ 409 w 506"/>
                  <a:gd name="T3" fmla="*/ 5 h 737"/>
                  <a:gd name="T4" fmla="*/ 427 w 506"/>
                  <a:gd name="T5" fmla="*/ 13 h 737"/>
                  <a:gd name="T6" fmla="*/ 444 w 506"/>
                  <a:gd name="T7" fmla="*/ 23 h 737"/>
                  <a:gd name="T8" fmla="*/ 461 w 506"/>
                  <a:gd name="T9" fmla="*/ 36 h 737"/>
                  <a:gd name="T10" fmla="*/ 477 w 506"/>
                  <a:gd name="T11" fmla="*/ 53 h 737"/>
                  <a:gd name="T12" fmla="*/ 490 w 506"/>
                  <a:gd name="T13" fmla="*/ 73 h 737"/>
                  <a:gd name="T14" fmla="*/ 500 w 506"/>
                  <a:gd name="T15" fmla="*/ 95 h 737"/>
                  <a:gd name="T16" fmla="*/ 506 w 506"/>
                  <a:gd name="T17" fmla="*/ 120 h 737"/>
                  <a:gd name="T18" fmla="*/ 506 w 506"/>
                  <a:gd name="T19" fmla="*/ 146 h 737"/>
                  <a:gd name="T20" fmla="*/ 500 w 506"/>
                  <a:gd name="T21" fmla="*/ 174 h 737"/>
                  <a:gd name="T22" fmla="*/ 489 w 506"/>
                  <a:gd name="T23" fmla="*/ 203 h 737"/>
                  <a:gd name="T24" fmla="*/ 468 w 506"/>
                  <a:gd name="T25" fmla="*/ 234 h 737"/>
                  <a:gd name="T26" fmla="*/ 0 w 506"/>
                  <a:gd name="T27" fmla="*/ 737 h 737"/>
                  <a:gd name="T28" fmla="*/ 8 w 506"/>
                  <a:gd name="T29" fmla="*/ 697 h 737"/>
                  <a:gd name="T30" fmla="*/ 16 w 506"/>
                  <a:gd name="T31" fmla="*/ 653 h 737"/>
                  <a:gd name="T32" fmla="*/ 27 w 506"/>
                  <a:gd name="T33" fmla="*/ 604 h 737"/>
                  <a:gd name="T34" fmla="*/ 37 w 506"/>
                  <a:gd name="T35" fmla="*/ 552 h 737"/>
                  <a:gd name="T36" fmla="*/ 49 w 506"/>
                  <a:gd name="T37" fmla="*/ 498 h 737"/>
                  <a:gd name="T38" fmla="*/ 61 w 506"/>
                  <a:gd name="T39" fmla="*/ 445 h 737"/>
                  <a:gd name="T40" fmla="*/ 72 w 506"/>
                  <a:gd name="T41" fmla="*/ 392 h 737"/>
                  <a:gd name="T42" fmla="*/ 85 w 506"/>
                  <a:gd name="T43" fmla="*/ 343 h 737"/>
                  <a:gd name="T44" fmla="*/ 99 w 506"/>
                  <a:gd name="T45" fmla="*/ 297 h 737"/>
                  <a:gd name="T46" fmla="*/ 110 w 506"/>
                  <a:gd name="T47" fmla="*/ 256 h 737"/>
                  <a:gd name="T48" fmla="*/ 122 w 506"/>
                  <a:gd name="T49" fmla="*/ 223 h 737"/>
                  <a:gd name="T50" fmla="*/ 135 w 506"/>
                  <a:gd name="T51" fmla="*/ 192 h 737"/>
                  <a:gd name="T52" fmla="*/ 150 w 506"/>
                  <a:gd name="T53" fmla="*/ 161 h 737"/>
                  <a:gd name="T54" fmla="*/ 167 w 506"/>
                  <a:gd name="T55" fmla="*/ 131 h 737"/>
                  <a:gd name="T56" fmla="*/ 188 w 506"/>
                  <a:gd name="T57" fmla="*/ 102 h 737"/>
                  <a:gd name="T58" fmla="*/ 210 w 506"/>
                  <a:gd name="T59" fmla="*/ 76 h 737"/>
                  <a:gd name="T60" fmla="*/ 237 w 506"/>
                  <a:gd name="T61" fmla="*/ 53 h 737"/>
                  <a:gd name="T62" fmla="*/ 261 w 506"/>
                  <a:gd name="T63" fmla="*/ 38 h 737"/>
                  <a:gd name="T64" fmla="*/ 287 w 506"/>
                  <a:gd name="T65" fmla="*/ 23 h 737"/>
                  <a:gd name="T66" fmla="*/ 316 w 506"/>
                  <a:gd name="T67" fmla="*/ 10 h 737"/>
                  <a:gd name="T68" fmla="*/ 346 w 506"/>
                  <a:gd name="T69" fmla="*/ 2 h 737"/>
                  <a:gd name="T70" fmla="*/ 377 w 506"/>
                  <a:gd name="T71"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737">
                    <a:moveTo>
                      <a:pt x="377" y="0"/>
                    </a:moveTo>
                    <a:lnTo>
                      <a:pt x="409" y="5"/>
                    </a:lnTo>
                    <a:lnTo>
                      <a:pt x="427" y="13"/>
                    </a:lnTo>
                    <a:lnTo>
                      <a:pt x="444" y="23"/>
                    </a:lnTo>
                    <a:lnTo>
                      <a:pt x="461" y="36"/>
                    </a:lnTo>
                    <a:lnTo>
                      <a:pt x="477" y="53"/>
                    </a:lnTo>
                    <a:lnTo>
                      <a:pt x="490" y="73"/>
                    </a:lnTo>
                    <a:lnTo>
                      <a:pt x="500" y="95"/>
                    </a:lnTo>
                    <a:lnTo>
                      <a:pt x="506" y="120"/>
                    </a:lnTo>
                    <a:lnTo>
                      <a:pt x="506" y="146"/>
                    </a:lnTo>
                    <a:lnTo>
                      <a:pt x="500" y="174"/>
                    </a:lnTo>
                    <a:lnTo>
                      <a:pt x="489" y="203"/>
                    </a:lnTo>
                    <a:lnTo>
                      <a:pt x="468" y="234"/>
                    </a:lnTo>
                    <a:lnTo>
                      <a:pt x="0" y="737"/>
                    </a:lnTo>
                    <a:lnTo>
                      <a:pt x="8" y="697"/>
                    </a:lnTo>
                    <a:lnTo>
                      <a:pt x="16" y="653"/>
                    </a:lnTo>
                    <a:lnTo>
                      <a:pt x="27" y="604"/>
                    </a:lnTo>
                    <a:lnTo>
                      <a:pt x="37" y="552"/>
                    </a:lnTo>
                    <a:lnTo>
                      <a:pt x="49" y="498"/>
                    </a:lnTo>
                    <a:lnTo>
                      <a:pt x="61" y="445"/>
                    </a:lnTo>
                    <a:lnTo>
                      <a:pt x="72" y="392"/>
                    </a:lnTo>
                    <a:lnTo>
                      <a:pt x="85" y="343"/>
                    </a:lnTo>
                    <a:lnTo>
                      <a:pt x="99" y="297"/>
                    </a:lnTo>
                    <a:lnTo>
                      <a:pt x="110" y="256"/>
                    </a:lnTo>
                    <a:lnTo>
                      <a:pt x="122" y="223"/>
                    </a:lnTo>
                    <a:lnTo>
                      <a:pt x="135" y="192"/>
                    </a:lnTo>
                    <a:lnTo>
                      <a:pt x="150" y="161"/>
                    </a:lnTo>
                    <a:lnTo>
                      <a:pt x="167" y="131"/>
                    </a:lnTo>
                    <a:lnTo>
                      <a:pt x="188" y="102"/>
                    </a:lnTo>
                    <a:lnTo>
                      <a:pt x="210" y="76"/>
                    </a:lnTo>
                    <a:lnTo>
                      <a:pt x="237" y="53"/>
                    </a:lnTo>
                    <a:lnTo>
                      <a:pt x="261" y="38"/>
                    </a:lnTo>
                    <a:lnTo>
                      <a:pt x="287" y="23"/>
                    </a:lnTo>
                    <a:lnTo>
                      <a:pt x="316" y="10"/>
                    </a:lnTo>
                    <a:lnTo>
                      <a:pt x="346" y="2"/>
                    </a:lnTo>
                    <a:lnTo>
                      <a:pt x="377" y="0"/>
                    </a:lnTo>
                    <a:close/>
                  </a:path>
                </a:pathLst>
              </a:custGeom>
              <a:gradFill>
                <a:gsLst>
                  <a:gs pos="99000">
                    <a:srgbClr val="F57D31"/>
                  </a:gs>
                  <a:gs pos="0">
                    <a:srgbClr val="FF914D"/>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37" name="Freeform 350">
                <a:extLst>
                  <a:ext uri="{FF2B5EF4-FFF2-40B4-BE49-F238E27FC236}">
                    <a16:creationId xmlns:a16="http://schemas.microsoft.com/office/drawing/2014/main" id="{D7958539-B1D3-4D1D-A689-238D0D1C1F3A}"/>
                  </a:ext>
                </a:extLst>
              </p:cNvPr>
              <p:cNvSpPr>
                <a:spLocks/>
              </p:cNvSpPr>
              <p:nvPr/>
            </p:nvSpPr>
            <p:spPr bwMode="auto">
              <a:xfrm rot="3423921">
                <a:off x="6418721" y="8226701"/>
                <a:ext cx="330398" cy="336632"/>
              </a:xfrm>
              <a:custGeom>
                <a:avLst/>
                <a:gdLst>
                  <a:gd name="T0" fmla="*/ 107 w 159"/>
                  <a:gd name="T1" fmla="*/ 0 h 162"/>
                  <a:gd name="T2" fmla="*/ 125 w 159"/>
                  <a:gd name="T3" fmla="*/ 4 h 162"/>
                  <a:gd name="T4" fmla="*/ 141 w 159"/>
                  <a:gd name="T5" fmla="*/ 14 h 162"/>
                  <a:gd name="T6" fmla="*/ 153 w 159"/>
                  <a:gd name="T7" fmla="*/ 29 h 162"/>
                  <a:gd name="T8" fmla="*/ 158 w 159"/>
                  <a:gd name="T9" fmla="*/ 47 h 162"/>
                  <a:gd name="T10" fmla="*/ 159 w 159"/>
                  <a:gd name="T11" fmla="*/ 67 h 162"/>
                  <a:gd name="T12" fmla="*/ 154 w 159"/>
                  <a:gd name="T13" fmla="*/ 88 h 162"/>
                  <a:gd name="T14" fmla="*/ 144 w 159"/>
                  <a:gd name="T15" fmla="*/ 108 h 162"/>
                  <a:gd name="T16" fmla="*/ 129 w 159"/>
                  <a:gd name="T17" fmla="*/ 128 h 162"/>
                  <a:gd name="T18" fmla="*/ 111 w 159"/>
                  <a:gd name="T19" fmla="*/ 144 h 162"/>
                  <a:gd name="T20" fmla="*/ 91 w 159"/>
                  <a:gd name="T21" fmla="*/ 156 h 162"/>
                  <a:gd name="T22" fmla="*/ 70 w 159"/>
                  <a:gd name="T23" fmla="*/ 162 h 162"/>
                  <a:gd name="T24" fmla="*/ 51 w 159"/>
                  <a:gd name="T25" fmla="*/ 162 h 162"/>
                  <a:gd name="T26" fmla="*/ 32 w 159"/>
                  <a:gd name="T27" fmla="*/ 158 h 162"/>
                  <a:gd name="T28" fmla="*/ 17 w 159"/>
                  <a:gd name="T29" fmla="*/ 148 h 162"/>
                  <a:gd name="T30" fmla="*/ 6 w 159"/>
                  <a:gd name="T31" fmla="*/ 133 h 162"/>
                  <a:gd name="T32" fmla="*/ 0 w 159"/>
                  <a:gd name="T33" fmla="*/ 115 h 162"/>
                  <a:gd name="T34" fmla="*/ 0 w 159"/>
                  <a:gd name="T35" fmla="*/ 95 h 162"/>
                  <a:gd name="T36" fmla="*/ 3 w 159"/>
                  <a:gd name="T37" fmla="*/ 74 h 162"/>
                  <a:gd name="T38" fmla="*/ 14 w 159"/>
                  <a:gd name="T39" fmla="*/ 53 h 162"/>
                  <a:gd name="T40" fmla="*/ 28 w 159"/>
                  <a:gd name="T41" fmla="*/ 34 h 162"/>
                  <a:gd name="T42" fmla="*/ 47 w 159"/>
                  <a:gd name="T43" fmla="*/ 18 h 162"/>
                  <a:gd name="T44" fmla="*/ 68 w 159"/>
                  <a:gd name="T45" fmla="*/ 6 h 162"/>
                  <a:gd name="T46" fmla="*/ 87 w 159"/>
                  <a:gd name="T47" fmla="*/ 1 h 162"/>
                  <a:gd name="T48" fmla="*/ 107 w 159"/>
                  <a:gd name="T4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162">
                    <a:moveTo>
                      <a:pt x="107" y="0"/>
                    </a:moveTo>
                    <a:lnTo>
                      <a:pt x="125" y="4"/>
                    </a:lnTo>
                    <a:lnTo>
                      <a:pt x="141" y="14"/>
                    </a:lnTo>
                    <a:lnTo>
                      <a:pt x="153" y="29"/>
                    </a:lnTo>
                    <a:lnTo>
                      <a:pt x="158" y="47"/>
                    </a:lnTo>
                    <a:lnTo>
                      <a:pt x="159" y="67"/>
                    </a:lnTo>
                    <a:lnTo>
                      <a:pt x="154" y="88"/>
                    </a:lnTo>
                    <a:lnTo>
                      <a:pt x="144" y="108"/>
                    </a:lnTo>
                    <a:lnTo>
                      <a:pt x="129" y="128"/>
                    </a:lnTo>
                    <a:lnTo>
                      <a:pt x="111" y="144"/>
                    </a:lnTo>
                    <a:lnTo>
                      <a:pt x="91" y="156"/>
                    </a:lnTo>
                    <a:lnTo>
                      <a:pt x="70" y="162"/>
                    </a:lnTo>
                    <a:lnTo>
                      <a:pt x="51" y="162"/>
                    </a:lnTo>
                    <a:lnTo>
                      <a:pt x="32" y="158"/>
                    </a:lnTo>
                    <a:lnTo>
                      <a:pt x="17" y="148"/>
                    </a:lnTo>
                    <a:lnTo>
                      <a:pt x="6" y="133"/>
                    </a:lnTo>
                    <a:lnTo>
                      <a:pt x="0" y="115"/>
                    </a:lnTo>
                    <a:lnTo>
                      <a:pt x="0" y="95"/>
                    </a:lnTo>
                    <a:lnTo>
                      <a:pt x="3" y="74"/>
                    </a:lnTo>
                    <a:lnTo>
                      <a:pt x="14" y="53"/>
                    </a:lnTo>
                    <a:lnTo>
                      <a:pt x="28" y="34"/>
                    </a:lnTo>
                    <a:lnTo>
                      <a:pt x="47" y="18"/>
                    </a:lnTo>
                    <a:lnTo>
                      <a:pt x="68" y="6"/>
                    </a:lnTo>
                    <a:lnTo>
                      <a:pt x="87" y="1"/>
                    </a:lnTo>
                    <a:lnTo>
                      <a:pt x="107" y="0"/>
                    </a:lnTo>
                    <a:close/>
                  </a:path>
                </a:pathLst>
              </a:custGeom>
              <a:solidFill>
                <a:srgbClr val="0015C6"/>
              </a:solidFill>
              <a:ln w="0">
                <a:noFill/>
                <a:prstDash val="solid"/>
                <a:round/>
                <a:headEnd/>
                <a:tailEnd/>
              </a:ln>
            </p:spPr>
            <p:txBody>
              <a:bodyPr vert="horz" wrap="square" lIns="182832" tIns="91416" rIns="182832" bIns="91416"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38" name="Freeform 351">
                <a:extLst>
                  <a:ext uri="{FF2B5EF4-FFF2-40B4-BE49-F238E27FC236}">
                    <a16:creationId xmlns:a16="http://schemas.microsoft.com/office/drawing/2014/main" id="{BADC70D6-D063-482F-8662-03D7B4653422}"/>
                  </a:ext>
                </a:extLst>
              </p:cNvPr>
              <p:cNvSpPr>
                <a:spLocks/>
              </p:cNvSpPr>
              <p:nvPr/>
            </p:nvSpPr>
            <p:spPr bwMode="auto">
              <a:xfrm rot="3423921">
                <a:off x="6517233" y="8008030"/>
                <a:ext cx="889372" cy="920542"/>
              </a:xfrm>
              <a:custGeom>
                <a:avLst/>
                <a:gdLst>
                  <a:gd name="T0" fmla="*/ 343 w 428"/>
                  <a:gd name="T1" fmla="*/ 0 h 443"/>
                  <a:gd name="T2" fmla="*/ 345 w 428"/>
                  <a:gd name="T3" fmla="*/ 21 h 443"/>
                  <a:gd name="T4" fmla="*/ 352 w 428"/>
                  <a:gd name="T5" fmla="*/ 39 h 443"/>
                  <a:gd name="T6" fmla="*/ 366 w 428"/>
                  <a:gd name="T7" fmla="*/ 54 h 443"/>
                  <a:gd name="T8" fmla="*/ 379 w 428"/>
                  <a:gd name="T9" fmla="*/ 64 h 443"/>
                  <a:gd name="T10" fmla="*/ 393 w 428"/>
                  <a:gd name="T11" fmla="*/ 71 h 443"/>
                  <a:gd name="T12" fmla="*/ 410 w 428"/>
                  <a:gd name="T13" fmla="*/ 72 h 443"/>
                  <a:gd name="T14" fmla="*/ 428 w 428"/>
                  <a:gd name="T15" fmla="*/ 70 h 443"/>
                  <a:gd name="T16" fmla="*/ 127 w 428"/>
                  <a:gd name="T17" fmla="*/ 411 h 443"/>
                  <a:gd name="T18" fmla="*/ 125 w 428"/>
                  <a:gd name="T19" fmla="*/ 414 h 443"/>
                  <a:gd name="T20" fmla="*/ 106 w 428"/>
                  <a:gd name="T21" fmla="*/ 428 h 443"/>
                  <a:gd name="T22" fmla="*/ 87 w 428"/>
                  <a:gd name="T23" fmla="*/ 439 h 443"/>
                  <a:gd name="T24" fmla="*/ 68 w 428"/>
                  <a:gd name="T25" fmla="*/ 443 h 443"/>
                  <a:gd name="T26" fmla="*/ 50 w 428"/>
                  <a:gd name="T27" fmla="*/ 443 h 443"/>
                  <a:gd name="T28" fmla="*/ 33 w 428"/>
                  <a:gd name="T29" fmla="*/ 437 h 443"/>
                  <a:gd name="T30" fmla="*/ 17 w 428"/>
                  <a:gd name="T31" fmla="*/ 427 h 443"/>
                  <a:gd name="T32" fmla="*/ 7 w 428"/>
                  <a:gd name="T33" fmla="*/ 413 h 443"/>
                  <a:gd name="T34" fmla="*/ 0 w 428"/>
                  <a:gd name="T35" fmla="*/ 396 h 443"/>
                  <a:gd name="T36" fmla="*/ 0 w 428"/>
                  <a:gd name="T37" fmla="*/ 377 h 443"/>
                  <a:gd name="T38" fmla="*/ 4 w 428"/>
                  <a:gd name="T39" fmla="*/ 356 h 443"/>
                  <a:gd name="T40" fmla="*/ 12 w 428"/>
                  <a:gd name="T41" fmla="*/ 337 h 443"/>
                  <a:gd name="T42" fmla="*/ 26 w 428"/>
                  <a:gd name="T43" fmla="*/ 317 h 443"/>
                  <a:gd name="T44" fmla="*/ 26 w 428"/>
                  <a:gd name="T45" fmla="*/ 317 h 443"/>
                  <a:gd name="T46" fmla="*/ 28 w 428"/>
                  <a:gd name="T47" fmla="*/ 314 h 443"/>
                  <a:gd name="T48" fmla="*/ 29 w 428"/>
                  <a:gd name="T49" fmla="*/ 313 h 443"/>
                  <a:gd name="T50" fmla="*/ 37 w 428"/>
                  <a:gd name="T51" fmla="*/ 305 h 443"/>
                  <a:gd name="T52" fmla="*/ 343 w 428"/>
                  <a:gd name="T5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8" h="443">
                    <a:moveTo>
                      <a:pt x="343" y="0"/>
                    </a:moveTo>
                    <a:lnTo>
                      <a:pt x="345" y="21"/>
                    </a:lnTo>
                    <a:lnTo>
                      <a:pt x="352" y="39"/>
                    </a:lnTo>
                    <a:lnTo>
                      <a:pt x="366" y="54"/>
                    </a:lnTo>
                    <a:lnTo>
                      <a:pt x="379" y="64"/>
                    </a:lnTo>
                    <a:lnTo>
                      <a:pt x="393" y="71"/>
                    </a:lnTo>
                    <a:lnTo>
                      <a:pt x="410" y="72"/>
                    </a:lnTo>
                    <a:lnTo>
                      <a:pt x="428" y="70"/>
                    </a:lnTo>
                    <a:lnTo>
                      <a:pt x="127" y="411"/>
                    </a:lnTo>
                    <a:lnTo>
                      <a:pt x="125" y="414"/>
                    </a:lnTo>
                    <a:lnTo>
                      <a:pt x="106" y="428"/>
                    </a:lnTo>
                    <a:lnTo>
                      <a:pt x="87" y="439"/>
                    </a:lnTo>
                    <a:lnTo>
                      <a:pt x="68" y="443"/>
                    </a:lnTo>
                    <a:lnTo>
                      <a:pt x="50" y="443"/>
                    </a:lnTo>
                    <a:lnTo>
                      <a:pt x="33" y="437"/>
                    </a:lnTo>
                    <a:lnTo>
                      <a:pt x="17" y="427"/>
                    </a:lnTo>
                    <a:lnTo>
                      <a:pt x="7" y="413"/>
                    </a:lnTo>
                    <a:lnTo>
                      <a:pt x="0" y="396"/>
                    </a:lnTo>
                    <a:lnTo>
                      <a:pt x="0" y="377"/>
                    </a:lnTo>
                    <a:lnTo>
                      <a:pt x="4" y="356"/>
                    </a:lnTo>
                    <a:lnTo>
                      <a:pt x="12" y="337"/>
                    </a:lnTo>
                    <a:lnTo>
                      <a:pt x="26" y="317"/>
                    </a:lnTo>
                    <a:lnTo>
                      <a:pt x="26" y="317"/>
                    </a:lnTo>
                    <a:lnTo>
                      <a:pt x="28" y="314"/>
                    </a:lnTo>
                    <a:lnTo>
                      <a:pt x="29" y="313"/>
                    </a:lnTo>
                    <a:lnTo>
                      <a:pt x="37" y="305"/>
                    </a:lnTo>
                    <a:lnTo>
                      <a:pt x="343" y="0"/>
                    </a:lnTo>
                    <a:close/>
                  </a:path>
                </a:pathLst>
              </a:custGeom>
              <a:solidFill>
                <a:srgbClr val="6F706E"/>
              </a:solidFill>
              <a:ln w="0">
                <a:noFill/>
                <a:prstDash val="solid"/>
                <a:round/>
                <a:headEnd/>
                <a:tailEnd/>
              </a:ln>
            </p:spPr>
            <p:txBody>
              <a:bodyPr vert="horz" wrap="square" lIns="182832" tIns="91416" rIns="182832" bIns="91416"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grpSp>
        <p:grpSp>
          <p:nvGrpSpPr>
            <p:cNvPr id="21" name="Group 20">
              <a:extLst>
                <a:ext uri="{FF2B5EF4-FFF2-40B4-BE49-F238E27FC236}">
                  <a16:creationId xmlns:a16="http://schemas.microsoft.com/office/drawing/2014/main" id="{F369A321-B295-442F-98A7-6CF27162071C}"/>
                </a:ext>
              </a:extLst>
            </p:cNvPr>
            <p:cNvGrpSpPr>
              <a:grpSpLocks noChangeAspect="1"/>
            </p:cNvGrpSpPr>
            <p:nvPr/>
          </p:nvGrpSpPr>
          <p:grpSpPr>
            <a:xfrm rot="5685290">
              <a:off x="11531152" y="3487903"/>
              <a:ext cx="3102590" cy="3228005"/>
              <a:chOff x="5868264" y="8300693"/>
              <a:chExt cx="3885811" cy="3680093"/>
            </a:xfrm>
          </p:grpSpPr>
          <p:sp>
            <p:nvSpPr>
              <p:cNvPr id="22" name="Freeform 344">
                <a:extLst>
                  <a:ext uri="{FF2B5EF4-FFF2-40B4-BE49-F238E27FC236}">
                    <a16:creationId xmlns:a16="http://schemas.microsoft.com/office/drawing/2014/main" id="{C9ED28DF-D1C2-4D33-9386-6FA3929D0B40}"/>
                  </a:ext>
                </a:extLst>
              </p:cNvPr>
              <p:cNvSpPr>
                <a:spLocks/>
              </p:cNvSpPr>
              <p:nvPr/>
            </p:nvSpPr>
            <p:spPr bwMode="auto">
              <a:xfrm rot="5400000">
                <a:off x="5884887" y="8284070"/>
                <a:ext cx="494559" cy="527805"/>
              </a:xfrm>
              <a:custGeom>
                <a:avLst/>
                <a:gdLst>
                  <a:gd name="T0" fmla="*/ 223 w 238"/>
                  <a:gd name="T1" fmla="*/ 0 h 254"/>
                  <a:gd name="T2" fmla="*/ 238 w 238"/>
                  <a:gd name="T3" fmla="*/ 15 h 254"/>
                  <a:gd name="T4" fmla="*/ 38 w 238"/>
                  <a:gd name="T5" fmla="*/ 229 h 254"/>
                  <a:gd name="T6" fmla="*/ 0 w 238"/>
                  <a:gd name="T7" fmla="*/ 254 h 254"/>
                  <a:gd name="T8" fmla="*/ 24 w 238"/>
                  <a:gd name="T9" fmla="*/ 214 h 254"/>
                  <a:gd name="T10" fmla="*/ 223 w 238"/>
                  <a:gd name="T11" fmla="*/ 0 h 254"/>
                </a:gdLst>
                <a:ahLst/>
                <a:cxnLst>
                  <a:cxn ang="0">
                    <a:pos x="T0" y="T1"/>
                  </a:cxn>
                  <a:cxn ang="0">
                    <a:pos x="T2" y="T3"/>
                  </a:cxn>
                  <a:cxn ang="0">
                    <a:pos x="T4" y="T5"/>
                  </a:cxn>
                  <a:cxn ang="0">
                    <a:pos x="T6" y="T7"/>
                  </a:cxn>
                  <a:cxn ang="0">
                    <a:pos x="T8" y="T9"/>
                  </a:cxn>
                  <a:cxn ang="0">
                    <a:pos x="T10" y="T11"/>
                  </a:cxn>
                </a:cxnLst>
                <a:rect l="0" t="0" r="r" b="b"/>
                <a:pathLst>
                  <a:path w="238" h="254">
                    <a:moveTo>
                      <a:pt x="223" y="0"/>
                    </a:moveTo>
                    <a:lnTo>
                      <a:pt x="238" y="15"/>
                    </a:lnTo>
                    <a:lnTo>
                      <a:pt x="38" y="229"/>
                    </a:lnTo>
                    <a:lnTo>
                      <a:pt x="0" y="254"/>
                    </a:lnTo>
                    <a:lnTo>
                      <a:pt x="24" y="214"/>
                    </a:lnTo>
                    <a:lnTo>
                      <a:pt x="223" y="0"/>
                    </a:lnTo>
                    <a:close/>
                  </a:path>
                </a:pathLst>
              </a:custGeom>
              <a:solidFill>
                <a:srgbClr val="252625">
                  <a:lumMod val="75000"/>
                  <a:lumOff val="25000"/>
                </a:srgbClr>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23" name="Freeform 345">
                <a:extLst>
                  <a:ext uri="{FF2B5EF4-FFF2-40B4-BE49-F238E27FC236}">
                    <a16:creationId xmlns:a16="http://schemas.microsoft.com/office/drawing/2014/main" id="{94E25E04-D670-4644-B3BE-A9D2287D6B76}"/>
                  </a:ext>
                </a:extLst>
              </p:cNvPr>
              <p:cNvSpPr>
                <a:spLocks/>
              </p:cNvSpPr>
              <p:nvPr/>
            </p:nvSpPr>
            <p:spPr bwMode="auto">
              <a:xfrm rot="5400000">
                <a:off x="8058448" y="10675817"/>
                <a:ext cx="1469128" cy="1140809"/>
              </a:xfrm>
              <a:custGeom>
                <a:avLst/>
                <a:gdLst>
                  <a:gd name="T0" fmla="*/ 579 w 707"/>
                  <a:gd name="T1" fmla="*/ 0 h 549"/>
                  <a:gd name="T2" fmla="*/ 604 w 707"/>
                  <a:gd name="T3" fmla="*/ 4 h 549"/>
                  <a:gd name="T4" fmla="*/ 627 w 707"/>
                  <a:gd name="T5" fmla="*/ 12 h 549"/>
                  <a:gd name="T6" fmla="*/ 647 w 707"/>
                  <a:gd name="T7" fmla="*/ 24 h 549"/>
                  <a:gd name="T8" fmla="*/ 665 w 707"/>
                  <a:gd name="T9" fmla="*/ 38 h 549"/>
                  <a:gd name="T10" fmla="*/ 680 w 707"/>
                  <a:gd name="T11" fmla="*/ 54 h 549"/>
                  <a:gd name="T12" fmla="*/ 692 w 707"/>
                  <a:gd name="T13" fmla="*/ 71 h 549"/>
                  <a:gd name="T14" fmla="*/ 701 w 707"/>
                  <a:gd name="T15" fmla="*/ 89 h 549"/>
                  <a:gd name="T16" fmla="*/ 707 w 707"/>
                  <a:gd name="T17" fmla="*/ 121 h 549"/>
                  <a:gd name="T18" fmla="*/ 707 w 707"/>
                  <a:gd name="T19" fmla="*/ 152 h 549"/>
                  <a:gd name="T20" fmla="*/ 702 w 707"/>
                  <a:gd name="T21" fmla="*/ 182 h 549"/>
                  <a:gd name="T22" fmla="*/ 692 w 707"/>
                  <a:gd name="T23" fmla="*/ 211 h 549"/>
                  <a:gd name="T24" fmla="*/ 678 w 707"/>
                  <a:gd name="T25" fmla="*/ 238 h 549"/>
                  <a:gd name="T26" fmla="*/ 664 w 707"/>
                  <a:gd name="T27" fmla="*/ 263 h 549"/>
                  <a:gd name="T28" fmla="*/ 644 w 707"/>
                  <a:gd name="T29" fmla="*/ 292 h 549"/>
                  <a:gd name="T30" fmla="*/ 620 w 707"/>
                  <a:gd name="T31" fmla="*/ 317 h 549"/>
                  <a:gd name="T32" fmla="*/ 592 w 707"/>
                  <a:gd name="T33" fmla="*/ 339 h 549"/>
                  <a:gd name="T34" fmla="*/ 563 w 707"/>
                  <a:gd name="T35" fmla="*/ 359 h 549"/>
                  <a:gd name="T36" fmla="*/ 533 w 707"/>
                  <a:gd name="T37" fmla="*/ 376 h 549"/>
                  <a:gd name="T38" fmla="*/ 503 w 707"/>
                  <a:gd name="T39" fmla="*/ 390 h 549"/>
                  <a:gd name="T40" fmla="*/ 472 w 707"/>
                  <a:gd name="T41" fmla="*/ 405 h 549"/>
                  <a:gd name="T42" fmla="*/ 432 w 707"/>
                  <a:gd name="T43" fmla="*/ 419 h 549"/>
                  <a:gd name="T44" fmla="*/ 388 w 707"/>
                  <a:gd name="T45" fmla="*/ 435 h 549"/>
                  <a:gd name="T46" fmla="*/ 338 w 707"/>
                  <a:gd name="T47" fmla="*/ 452 h 549"/>
                  <a:gd name="T48" fmla="*/ 287 w 707"/>
                  <a:gd name="T49" fmla="*/ 467 h 549"/>
                  <a:gd name="T50" fmla="*/ 235 w 707"/>
                  <a:gd name="T51" fmla="*/ 483 h 549"/>
                  <a:gd name="T52" fmla="*/ 181 w 707"/>
                  <a:gd name="T53" fmla="*/ 499 h 549"/>
                  <a:gd name="T54" fmla="*/ 130 w 707"/>
                  <a:gd name="T55" fmla="*/ 513 h 549"/>
                  <a:gd name="T56" fmla="*/ 82 w 707"/>
                  <a:gd name="T57" fmla="*/ 526 h 549"/>
                  <a:gd name="T58" fmla="*/ 38 w 707"/>
                  <a:gd name="T59" fmla="*/ 538 h 549"/>
                  <a:gd name="T60" fmla="*/ 0 w 707"/>
                  <a:gd name="T61" fmla="*/ 549 h 549"/>
                  <a:gd name="T62" fmla="*/ 468 w 707"/>
                  <a:gd name="T63" fmla="*/ 46 h 549"/>
                  <a:gd name="T64" fmla="*/ 498 w 707"/>
                  <a:gd name="T65" fmla="*/ 24 h 549"/>
                  <a:gd name="T66" fmla="*/ 525 w 707"/>
                  <a:gd name="T67" fmla="*/ 9 h 549"/>
                  <a:gd name="T68" fmla="*/ 553 w 707"/>
                  <a:gd name="T69" fmla="*/ 1 h 549"/>
                  <a:gd name="T70" fmla="*/ 579 w 707"/>
                  <a:gd name="T7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7" h="549">
                    <a:moveTo>
                      <a:pt x="579" y="0"/>
                    </a:moveTo>
                    <a:lnTo>
                      <a:pt x="604" y="4"/>
                    </a:lnTo>
                    <a:lnTo>
                      <a:pt x="627" y="12"/>
                    </a:lnTo>
                    <a:lnTo>
                      <a:pt x="647" y="24"/>
                    </a:lnTo>
                    <a:lnTo>
                      <a:pt x="665" y="38"/>
                    </a:lnTo>
                    <a:lnTo>
                      <a:pt x="680" y="54"/>
                    </a:lnTo>
                    <a:lnTo>
                      <a:pt x="692" y="71"/>
                    </a:lnTo>
                    <a:lnTo>
                      <a:pt x="701" y="89"/>
                    </a:lnTo>
                    <a:lnTo>
                      <a:pt x="707" y="121"/>
                    </a:lnTo>
                    <a:lnTo>
                      <a:pt x="707" y="152"/>
                    </a:lnTo>
                    <a:lnTo>
                      <a:pt x="702" y="182"/>
                    </a:lnTo>
                    <a:lnTo>
                      <a:pt x="692" y="211"/>
                    </a:lnTo>
                    <a:lnTo>
                      <a:pt x="678" y="238"/>
                    </a:lnTo>
                    <a:lnTo>
                      <a:pt x="664" y="263"/>
                    </a:lnTo>
                    <a:lnTo>
                      <a:pt x="644" y="292"/>
                    </a:lnTo>
                    <a:lnTo>
                      <a:pt x="620" y="317"/>
                    </a:lnTo>
                    <a:lnTo>
                      <a:pt x="592" y="339"/>
                    </a:lnTo>
                    <a:lnTo>
                      <a:pt x="563" y="359"/>
                    </a:lnTo>
                    <a:lnTo>
                      <a:pt x="533" y="376"/>
                    </a:lnTo>
                    <a:lnTo>
                      <a:pt x="503" y="390"/>
                    </a:lnTo>
                    <a:lnTo>
                      <a:pt x="472" y="405"/>
                    </a:lnTo>
                    <a:lnTo>
                      <a:pt x="432" y="419"/>
                    </a:lnTo>
                    <a:lnTo>
                      <a:pt x="388" y="435"/>
                    </a:lnTo>
                    <a:lnTo>
                      <a:pt x="338" y="452"/>
                    </a:lnTo>
                    <a:lnTo>
                      <a:pt x="287" y="467"/>
                    </a:lnTo>
                    <a:lnTo>
                      <a:pt x="235" y="483"/>
                    </a:lnTo>
                    <a:lnTo>
                      <a:pt x="181" y="499"/>
                    </a:lnTo>
                    <a:lnTo>
                      <a:pt x="130" y="513"/>
                    </a:lnTo>
                    <a:lnTo>
                      <a:pt x="82" y="526"/>
                    </a:lnTo>
                    <a:lnTo>
                      <a:pt x="38" y="538"/>
                    </a:lnTo>
                    <a:lnTo>
                      <a:pt x="0" y="549"/>
                    </a:lnTo>
                    <a:lnTo>
                      <a:pt x="468" y="46"/>
                    </a:lnTo>
                    <a:lnTo>
                      <a:pt x="498" y="24"/>
                    </a:lnTo>
                    <a:lnTo>
                      <a:pt x="525" y="9"/>
                    </a:lnTo>
                    <a:lnTo>
                      <a:pt x="553" y="1"/>
                    </a:lnTo>
                    <a:lnTo>
                      <a:pt x="579"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24" name="Freeform 346">
                <a:extLst>
                  <a:ext uri="{FF2B5EF4-FFF2-40B4-BE49-F238E27FC236}">
                    <a16:creationId xmlns:a16="http://schemas.microsoft.com/office/drawing/2014/main" id="{FDD4F78E-1E1F-4EE7-9C6E-D4686F8C3BD5}"/>
                  </a:ext>
                </a:extLst>
              </p:cNvPr>
              <p:cNvSpPr>
                <a:spLocks/>
              </p:cNvSpPr>
              <p:nvPr/>
            </p:nvSpPr>
            <p:spPr bwMode="auto">
              <a:xfrm rot="5400000">
                <a:off x="8143647" y="10590621"/>
                <a:ext cx="1331981" cy="1174054"/>
              </a:xfrm>
              <a:custGeom>
                <a:avLst/>
                <a:gdLst>
                  <a:gd name="T0" fmla="*/ 583 w 641"/>
                  <a:gd name="T1" fmla="*/ 0 h 565"/>
                  <a:gd name="T2" fmla="*/ 599 w 641"/>
                  <a:gd name="T3" fmla="*/ 2 h 565"/>
                  <a:gd name="T4" fmla="*/ 613 w 641"/>
                  <a:gd name="T5" fmla="*/ 7 h 565"/>
                  <a:gd name="T6" fmla="*/ 624 w 641"/>
                  <a:gd name="T7" fmla="*/ 15 h 565"/>
                  <a:gd name="T8" fmla="*/ 631 w 641"/>
                  <a:gd name="T9" fmla="*/ 25 h 565"/>
                  <a:gd name="T10" fmla="*/ 638 w 641"/>
                  <a:gd name="T11" fmla="*/ 36 h 565"/>
                  <a:gd name="T12" fmla="*/ 641 w 641"/>
                  <a:gd name="T13" fmla="*/ 49 h 565"/>
                  <a:gd name="T14" fmla="*/ 639 w 641"/>
                  <a:gd name="T15" fmla="*/ 72 h 565"/>
                  <a:gd name="T16" fmla="*/ 633 w 641"/>
                  <a:gd name="T17" fmla="*/ 97 h 565"/>
                  <a:gd name="T18" fmla="*/ 622 w 641"/>
                  <a:gd name="T19" fmla="*/ 123 h 565"/>
                  <a:gd name="T20" fmla="*/ 608 w 641"/>
                  <a:gd name="T21" fmla="*/ 150 h 565"/>
                  <a:gd name="T22" fmla="*/ 592 w 641"/>
                  <a:gd name="T23" fmla="*/ 175 h 565"/>
                  <a:gd name="T24" fmla="*/ 576 w 641"/>
                  <a:gd name="T25" fmla="*/ 198 h 565"/>
                  <a:gd name="T26" fmla="*/ 550 w 641"/>
                  <a:gd name="T27" fmla="*/ 230 h 565"/>
                  <a:gd name="T28" fmla="*/ 520 w 641"/>
                  <a:gd name="T29" fmla="*/ 260 h 565"/>
                  <a:gd name="T30" fmla="*/ 489 w 641"/>
                  <a:gd name="T31" fmla="*/ 286 h 565"/>
                  <a:gd name="T32" fmla="*/ 456 w 641"/>
                  <a:gd name="T33" fmla="*/ 311 h 565"/>
                  <a:gd name="T34" fmla="*/ 425 w 641"/>
                  <a:gd name="T35" fmla="*/ 333 h 565"/>
                  <a:gd name="T36" fmla="*/ 397 w 641"/>
                  <a:gd name="T37" fmla="*/ 351 h 565"/>
                  <a:gd name="T38" fmla="*/ 363 w 641"/>
                  <a:gd name="T39" fmla="*/ 371 h 565"/>
                  <a:gd name="T40" fmla="*/ 325 w 641"/>
                  <a:gd name="T41" fmla="*/ 393 h 565"/>
                  <a:gd name="T42" fmla="*/ 284 w 641"/>
                  <a:gd name="T43" fmla="*/ 417 h 565"/>
                  <a:gd name="T44" fmla="*/ 240 w 641"/>
                  <a:gd name="T45" fmla="*/ 440 h 565"/>
                  <a:gd name="T46" fmla="*/ 195 w 641"/>
                  <a:gd name="T47" fmla="*/ 464 h 565"/>
                  <a:gd name="T48" fmla="*/ 151 w 641"/>
                  <a:gd name="T49" fmla="*/ 487 h 565"/>
                  <a:gd name="T50" fmla="*/ 109 w 641"/>
                  <a:gd name="T51" fmla="*/ 510 h 565"/>
                  <a:gd name="T52" fmla="*/ 68 w 641"/>
                  <a:gd name="T53" fmla="*/ 529 h 565"/>
                  <a:gd name="T54" fmla="*/ 32 w 641"/>
                  <a:gd name="T55" fmla="*/ 549 h 565"/>
                  <a:gd name="T56" fmla="*/ 0 w 641"/>
                  <a:gd name="T57" fmla="*/ 565 h 565"/>
                  <a:gd name="T58" fmla="*/ 468 w 641"/>
                  <a:gd name="T59" fmla="*/ 62 h 565"/>
                  <a:gd name="T60" fmla="*/ 495 w 641"/>
                  <a:gd name="T61" fmla="*/ 38 h 565"/>
                  <a:gd name="T62" fmla="*/ 520 w 641"/>
                  <a:gd name="T63" fmla="*/ 20 h 565"/>
                  <a:gd name="T64" fmla="*/ 544 w 641"/>
                  <a:gd name="T65" fmla="*/ 8 h 565"/>
                  <a:gd name="T66" fmla="*/ 565 w 641"/>
                  <a:gd name="T67" fmla="*/ 2 h 565"/>
                  <a:gd name="T68" fmla="*/ 583 w 641"/>
                  <a:gd name="T69"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 h="565">
                    <a:moveTo>
                      <a:pt x="583" y="0"/>
                    </a:moveTo>
                    <a:lnTo>
                      <a:pt x="599" y="2"/>
                    </a:lnTo>
                    <a:lnTo>
                      <a:pt x="613" y="7"/>
                    </a:lnTo>
                    <a:lnTo>
                      <a:pt x="624" y="15"/>
                    </a:lnTo>
                    <a:lnTo>
                      <a:pt x="631" y="25"/>
                    </a:lnTo>
                    <a:lnTo>
                      <a:pt x="638" y="36"/>
                    </a:lnTo>
                    <a:lnTo>
                      <a:pt x="641" y="49"/>
                    </a:lnTo>
                    <a:lnTo>
                      <a:pt x="639" y="72"/>
                    </a:lnTo>
                    <a:lnTo>
                      <a:pt x="633" y="97"/>
                    </a:lnTo>
                    <a:lnTo>
                      <a:pt x="622" y="123"/>
                    </a:lnTo>
                    <a:lnTo>
                      <a:pt x="608" y="150"/>
                    </a:lnTo>
                    <a:lnTo>
                      <a:pt x="592" y="175"/>
                    </a:lnTo>
                    <a:lnTo>
                      <a:pt x="576" y="198"/>
                    </a:lnTo>
                    <a:lnTo>
                      <a:pt x="550" y="230"/>
                    </a:lnTo>
                    <a:lnTo>
                      <a:pt x="520" y="260"/>
                    </a:lnTo>
                    <a:lnTo>
                      <a:pt x="489" y="286"/>
                    </a:lnTo>
                    <a:lnTo>
                      <a:pt x="456" y="311"/>
                    </a:lnTo>
                    <a:lnTo>
                      <a:pt x="425" y="333"/>
                    </a:lnTo>
                    <a:lnTo>
                      <a:pt x="397" y="351"/>
                    </a:lnTo>
                    <a:lnTo>
                      <a:pt x="363" y="371"/>
                    </a:lnTo>
                    <a:lnTo>
                      <a:pt x="325" y="393"/>
                    </a:lnTo>
                    <a:lnTo>
                      <a:pt x="284" y="417"/>
                    </a:lnTo>
                    <a:lnTo>
                      <a:pt x="240" y="440"/>
                    </a:lnTo>
                    <a:lnTo>
                      <a:pt x="195" y="464"/>
                    </a:lnTo>
                    <a:lnTo>
                      <a:pt x="151" y="487"/>
                    </a:lnTo>
                    <a:lnTo>
                      <a:pt x="109" y="510"/>
                    </a:lnTo>
                    <a:lnTo>
                      <a:pt x="68" y="529"/>
                    </a:lnTo>
                    <a:lnTo>
                      <a:pt x="32" y="549"/>
                    </a:lnTo>
                    <a:lnTo>
                      <a:pt x="0" y="565"/>
                    </a:lnTo>
                    <a:lnTo>
                      <a:pt x="468" y="62"/>
                    </a:lnTo>
                    <a:lnTo>
                      <a:pt x="495" y="38"/>
                    </a:lnTo>
                    <a:lnTo>
                      <a:pt x="520" y="20"/>
                    </a:lnTo>
                    <a:lnTo>
                      <a:pt x="544" y="8"/>
                    </a:lnTo>
                    <a:lnTo>
                      <a:pt x="565" y="2"/>
                    </a:lnTo>
                    <a:lnTo>
                      <a:pt x="583" y="0"/>
                    </a:lnTo>
                    <a:close/>
                  </a:path>
                </a:pathLst>
              </a:custGeom>
              <a:gradFill>
                <a:gsLst>
                  <a:gs pos="100000">
                    <a:srgbClr val="FF914D">
                      <a:lumMod val="75000"/>
                    </a:srgbClr>
                  </a:gs>
                  <a:gs pos="0">
                    <a:srgbClr val="F57D31">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25" name="Freeform 347">
                <a:extLst>
                  <a:ext uri="{FF2B5EF4-FFF2-40B4-BE49-F238E27FC236}">
                    <a16:creationId xmlns:a16="http://schemas.microsoft.com/office/drawing/2014/main" id="{BE5EF382-EEC3-49A5-9A10-7F658E609192}"/>
                  </a:ext>
                </a:extLst>
              </p:cNvPr>
              <p:cNvSpPr>
                <a:spLocks/>
              </p:cNvSpPr>
              <p:nvPr/>
            </p:nvSpPr>
            <p:spPr bwMode="auto">
              <a:xfrm rot="5400000">
                <a:off x="8382615" y="10351653"/>
                <a:ext cx="1117949" cy="1437958"/>
              </a:xfrm>
              <a:custGeom>
                <a:avLst/>
                <a:gdLst>
                  <a:gd name="T0" fmla="*/ 489 w 538"/>
                  <a:gd name="T1" fmla="*/ 0 h 692"/>
                  <a:gd name="T2" fmla="*/ 500 w 538"/>
                  <a:gd name="T3" fmla="*/ 2 h 692"/>
                  <a:gd name="T4" fmla="*/ 512 w 538"/>
                  <a:gd name="T5" fmla="*/ 7 h 692"/>
                  <a:gd name="T6" fmla="*/ 523 w 538"/>
                  <a:gd name="T7" fmla="*/ 14 h 692"/>
                  <a:gd name="T8" fmla="*/ 531 w 538"/>
                  <a:gd name="T9" fmla="*/ 24 h 692"/>
                  <a:gd name="T10" fmla="*/ 536 w 538"/>
                  <a:gd name="T11" fmla="*/ 37 h 692"/>
                  <a:gd name="T12" fmla="*/ 538 w 538"/>
                  <a:gd name="T13" fmla="*/ 53 h 692"/>
                  <a:gd name="T14" fmla="*/ 537 w 538"/>
                  <a:gd name="T15" fmla="*/ 71 h 692"/>
                  <a:gd name="T16" fmla="*/ 532 w 538"/>
                  <a:gd name="T17" fmla="*/ 93 h 692"/>
                  <a:gd name="T18" fmla="*/ 521 w 538"/>
                  <a:gd name="T19" fmla="*/ 117 h 692"/>
                  <a:gd name="T20" fmla="*/ 504 w 538"/>
                  <a:gd name="T21" fmla="*/ 144 h 692"/>
                  <a:gd name="T22" fmla="*/ 482 w 538"/>
                  <a:gd name="T23" fmla="*/ 173 h 692"/>
                  <a:gd name="T24" fmla="*/ 0 w 538"/>
                  <a:gd name="T25" fmla="*/ 692 h 692"/>
                  <a:gd name="T26" fmla="*/ 15 w 538"/>
                  <a:gd name="T27" fmla="*/ 658 h 692"/>
                  <a:gd name="T28" fmla="*/ 32 w 538"/>
                  <a:gd name="T29" fmla="*/ 620 h 692"/>
                  <a:gd name="T30" fmla="*/ 50 w 538"/>
                  <a:gd name="T31" fmla="*/ 578 h 692"/>
                  <a:gd name="T32" fmla="*/ 71 w 538"/>
                  <a:gd name="T33" fmla="*/ 532 h 692"/>
                  <a:gd name="T34" fmla="*/ 92 w 538"/>
                  <a:gd name="T35" fmla="*/ 486 h 692"/>
                  <a:gd name="T36" fmla="*/ 114 w 538"/>
                  <a:gd name="T37" fmla="*/ 439 h 692"/>
                  <a:gd name="T38" fmla="*/ 137 w 538"/>
                  <a:gd name="T39" fmla="*/ 393 h 692"/>
                  <a:gd name="T40" fmla="*/ 157 w 538"/>
                  <a:gd name="T41" fmla="*/ 350 h 692"/>
                  <a:gd name="T42" fmla="*/ 177 w 538"/>
                  <a:gd name="T43" fmla="*/ 309 h 692"/>
                  <a:gd name="T44" fmla="*/ 197 w 538"/>
                  <a:gd name="T45" fmla="*/ 274 h 692"/>
                  <a:gd name="T46" fmla="*/ 214 w 538"/>
                  <a:gd name="T47" fmla="*/ 244 h 692"/>
                  <a:gd name="T48" fmla="*/ 233 w 538"/>
                  <a:gd name="T49" fmla="*/ 210 h 692"/>
                  <a:gd name="T50" fmla="*/ 257 w 538"/>
                  <a:gd name="T51" fmla="*/ 176 h 692"/>
                  <a:gd name="T52" fmla="*/ 283 w 538"/>
                  <a:gd name="T53" fmla="*/ 142 h 692"/>
                  <a:gd name="T54" fmla="*/ 311 w 538"/>
                  <a:gd name="T55" fmla="*/ 109 h 692"/>
                  <a:gd name="T56" fmla="*/ 342 w 538"/>
                  <a:gd name="T57" fmla="*/ 79 h 692"/>
                  <a:gd name="T58" fmla="*/ 364 w 538"/>
                  <a:gd name="T59" fmla="*/ 61 h 692"/>
                  <a:gd name="T60" fmla="*/ 388 w 538"/>
                  <a:gd name="T61" fmla="*/ 42 h 692"/>
                  <a:gd name="T62" fmla="*/ 414 w 538"/>
                  <a:gd name="T63" fmla="*/ 25 h 692"/>
                  <a:gd name="T64" fmla="*/ 439 w 538"/>
                  <a:gd name="T65" fmla="*/ 12 h 692"/>
                  <a:gd name="T66" fmla="*/ 464 w 538"/>
                  <a:gd name="T67" fmla="*/ 3 h 692"/>
                  <a:gd name="T68" fmla="*/ 489 w 538"/>
                  <a:gd name="T6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8" h="692">
                    <a:moveTo>
                      <a:pt x="489" y="0"/>
                    </a:moveTo>
                    <a:lnTo>
                      <a:pt x="500" y="2"/>
                    </a:lnTo>
                    <a:lnTo>
                      <a:pt x="512" y="7"/>
                    </a:lnTo>
                    <a:lnTo>
                      <a:pt x="523" y="14"/>
                    </a:lnTo>
                    <a:lnTo>
                      <a:pt x="531" y="24"/>
                    </a:lnTo>
                    <a:lnTo>
                      <a:pt x="536" y="37"/>
                    </a:lnTo>
                    <a:lnTo>
                      <a:pt x="538" y="53"/>
                    </a:lnTo>
                    <a:lnTo>
                      <a:pt x="537" y="71"/>
                    </a:lnTo>
                    <a:lnTo>
                      <a:pt x="532" y="93"/>
                    </a:lnTo>
                    <a:lnTo>
                      <a:pt x="521" y="117"/>
                    </a:lnTo>
                    <a:lnTo>
                      <a:pt x="504" y="144"/>
                    </a:lnTo>
                    <a:lnTo>
                      <a:pt x="482" y="173"/>
                    </a:lnTo>
                    <a:lnTo>
                      <a:pt x="0" y="692"/>
                    </a:lnTo>
                    <a:lnTo>
                      <a:pt x="15" y="658"/>
                    </a:lnTo>
                    <a:lnTo>
                      <a:pt x="32" y="620"/>
                    </a:lnTo>
                    <a:lnTo>
                      <a:pt x="50" y="578"/>
                    </a:lnTo>
                    <a:lnTo>
                      <a:pt x="71" y="532"/>
                    </a:lnTo>
                    <a:lnTo>
                      <a:pt x="92" y="486"/>
                    </a:lnTo>
                    <a:lnTo>
                      <a:pt x="114" y="439"/>
                    </a:lnTo>
                    <a:lnTo>
                      <a:pt x="137" y="393"/>
                    </a:lnTo>
                    <a:lnTo>
                      <a:pt x="157" y="350"/>
                    </a:lnTo>
                    <a:lnTo>
                      <a:pt x="177" y="309"/>
                    </a:lnTo>
                    <a:lnTo>
                      <a:pt x="197" y="274"/>
                    </a:lnTo>
                    <a:lnTo>
                      <a:pt x="214" y="244"/>
                    </a:lnTo>
                    <a:lnTo>
                      <a:pt x="233" y="210"/>
                    </a:lnTo>
                    <a:lnTo>
                      <a:pt x="257" y="176"/>
                    </a:lnTo>
                    <a:lnTo>
                      <a:pt x="283" y="142"/>
                    </a:lnTo>
                    <a:lnTo>
                      <a:pt x="311" y="109"/>
                    </a:lnTo>
                    <a:lnTo>
                      <a:pt x="342" y="79"/>
                    </a:lnTo>
                    <a:lnTo>
                      <a:pt x="364" y="61"/>
                    </a:lnTo>
                    <a:lnTo>
                      <a:pt x="388" y="42"/>
                    </a:lnTo>
                    <a:lnTo>
                      <a:pt x="414" y="25"/>
                    </a:lnTo>
                    <a:lnTo>
                      <a:pt x="439" y="12"/>
                    </a:lnTo>
                    <a:lnTo>
                      <a:pt x="464" y="3"/>
                    </a:lnTo>
                    <a:lnTo>
                      <a:pt x="489" y="0"/>
                    </a:lnTo>
                    <a:close/>
                  </a:path>
                </a:pathLst>
              </a:custGeom>
              <a:gradFill>
                <a:gsLst>
                  <a:gs pos="99000">
                    <a:srgbClr val="FF914D">
                      <a:lumMod val="75000"/>
                    </a:srgbClr>
                  </a:gs>
                  <a:gs pos="0">
                    <a:srgbClr val="F57D31">
                      <a:lumMod val="75000"/>
                    </a:srgbClr>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26" name="Freeform 348">
                <a:extLst>
                  <a:ext uri="{FF2B5EF4-FFF2-40B4-BE49-F238E27FC236}">
                    <a16:creationId xmlns:a16="http://schemas.microsoft.com/office/drawing/2014/main" id="{1FEF6081-27C9-42A0-B236-630A947BD5BA}"/>
                  </a:ext>
                </a:extLst>
              </p:cNvPr>
              <p:cNvSpPr>
                <a:spLocks/>
              </p:cNvSpPr>
              <p:nvPr/>
            </p:nvSpPr>
            <p:spPr bwMode="auto">
              <a:xfrm rot="5400000">
                <a:off x="8462614" y="10271652"/>
                <a:ext cx="1051456" cy="1531467"/>
              </a:xfrm>
              <a:custGeom>
                <a:avLst/>
                <a:gdLst>
                  <a:gd name="T0" fmla="*/ 377 w 506"/>
                  <a:gd name="T1" fmla="*/ 0 h 737"/>
                  <a:gd name="T2" fmla="*/ 409 w 506"/>
                  <a:gd name="T3" fmla="*/ 5 h 737"/>
                  <a:gd name="T4" fmla="*/ 427 w 506"/>
                  <a:gd name="T5" fmla="*/ 13 h 737"/>
                  <a:gd name="T6" fmla="*/ 444 w 506"/>
                  <a:gd name="T7" fmla="*/ 23 h 737"/>
                  <a:gd name="T8" fmla="*/ 461 w 506"/>
                  <a:gd name="T9" fmla="*/ 36 h 737"/>
                  <a:gd name="T10" fmla="*/ 477 w 506"/>
                  <a:gd name="T11" fmla="*/ 53 h 737"/>
                  <a:gd name="T12" fmla="*/ 490 w 506"/>
                  <a:gd name="T13" fmla="*/ 73 h 737"/>
                  <a:gd name="T14" fmla="*/ 500 w 506"/>
                  <a:gd name="T15" fmla="*/ 95 h 737"/>
                  <a:gd name="T16" fmla="*/ 506 w 506"/>
                  <a:gd name="T17" fmla="*/ 120 h 737"/>
                  <a:gd name="T18" fmla="*/ 506 w 506"/>
                  <a:gd name="T19" fmla="*/ 146 h 737"/>
                  <a:gd name="T20" fmla="*/ 500 w 506"/>
                  <a:gd name="T21" fmla="*/ 174 h 737"/>
                  <a:gd name="T22" fmla="*/ 489 w 506"/>
                  <a:gd name="T23" fmla="*/ 203 h 737"/>
                  <a:gd name="T24" fmla="*/ 468 w 506"/>
                  <a:gd name="T25" fmla="*/ 234 h 737"/>
                  <a:gd name="T26" fmla="*/ 0 w 506"/>
                  <a:gd name="T27" fmla="*/ 737 h 737"/>
                  <a:gd name="T28" fmla="*/ 8 w 506"/>
                  <a:gd name="T29" fmla="*/ 697 h 737"/>
                  <a:gd name="T30" fmla="*/ 16 w 506"/>
                  <a:gd name="T31" fmla="*/ 653 h 737"/>
                  <a:gd name="T32" fmla="*/ 27 w 506"/>
                  <a:gd name="T33" fmla="*/ 604 h 737"/>
                  <a:gd name="T34" fmla="*/ 37 w 506"/>
                  <a:gd name="T35" fmla="*/ 552 h 737"/>
                  <a:gd name="T36" fmla="*/ 49 w 506"/>
                  <a:gd name="T37" fmla="*/ 498 h 737"/>
                  <a:gd name="T38" fmla="*/ 61 w 506"/>
                  <a:gd name="T39" fmla="*/ 445 h 737"/>
                  <a:gd name="T40" fmla="*/ 72 w 506"/>
                  <a:gd name="T41" fmla="*/ 392 h 737"/>
                  <a:gd name="T42" fmla="*/ 85 w 506"/>
                  <a:gd name="T43" fmla="*/ 343 h 737"/>
                  <a:gd name="T44" fmla="*/ 99 w 506"/>
                  <a:gd name="T45" fmla="*/ 297 h 737"/>
                  <a:gd name="T46" fmla="*/ 110 w 506"/>
                  <a:gd name="T47" fmla="*/ 256 h 737"/>
                  <a:gd name="T48" fmla="*/ 122 w 506"/>
                  <a:gd name="T49" fmla="*/ 223 h 737"/>
                  <a:gd name="T50" fmla="*/ 135 w 506"/>
                  <a:gd name="T51" fmla="*/ 192 h 737"/>
                  <a:gd name="T52" fmla="*/ 150 w 506"/>
                  <a:gd name="T53" fmla="*/ 161 h 737"/>
                  <a:gd name="T54" fmla="*/ 167 w 506"/>
                  <a:gd name="T55" fmla="*/ 131 h 737"/>
                  <a:gd name="T56" fmla="*/ 188 w 506"/>
                  <a:gd name="T57" fmla="*/ 102 h 737"/>
                  <a:gd name="T58" fmla="*/ 210 w 506"/>
                  <a:gd name="T59" fmla="*/ 76 h 737"/>
                  <a:gd name="T60" fmla="*/ 237 w 506"/>
                  <a:gd name="T61" fmla="*/ 53 h 737"/>
                  <a:gd name="T62" fmla="*/ 261 w 506"/>
                  <a:gd name="T63" fmla="*/ 38 h 737"/>
                  <a:gd name="T64" fmla="*/ 287 w 506"/>
                  <a:gd name="T65" fmla="*/ 23 h 737"/>
                  <a:gd name="T66" fmla="*/ 316 w 506"/>
                  <a:gd name="T67" fmla="*/ 10 h 737"/>
                  <a:gd name="T68" fmla="*/ 346 w 506"/>
                  <a:gd name="T69" fmla="*/ 2 h 737"/>
                  <a:gd name="T70" fmla="*/ 377 w 506"/>
                  <a:gd name="T71"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737">
                    <a:moveTo>
                      <a:pt x="377" y="0"/>
                    </a:moveTo>
                    <a:lnTo>
                      <a:pt x="409" y="5"/>
                    </a:lnTo>
                    <a:lnTo>
                      <a:pt x="427" y="13"/>
                    </a:lnTo>
                    <a:lnTo>
                      <a:pt x="444" y="23"/>
                    </a:lnTo>
                    <a:lnTo>
                      <a:pt x="461" y="36"/>
                    </a:lnTo>
                    <a:lnTo>
                      <a:pt x="477" y="53"/>
                    </a:lnTo>
                    <a:lnTo>
                      <a:pt x="490" y="73"/>
                    </a:lnTo>
                    <a:lnTo>
                      <a:pt x="500" y="95"/>
                    </a:lnTo>
                    <a:lnTo>
                      <a:pt x="506" y="120"/>
                    </a:lnTo>
                    <a:lnTo>
                      <a:pt x="506" y="146"/>
                    </a:lnTo>
                    <a:lnTo>
                      <a:pt x="500" y="174"/>
                    </a:lnTo>
                    <a:lnTo>
                      <a:pt x="489" y="203"/>
                    </a:lnTo>
                    <a:lnTo>
                      <a:pt x="468" y="234"/>
                    </a:lnTo>
                    <a:lnTo>
                      <a:pt x="0" y="737"/>
                    </a:lnTo>
                    <a:lnTo>
                      <a:pt x="8" y="697"/>
                    </a:lnTo>
                    <a:lnTo>
                      <a:pt x="16" y="653"/>
                    </a:lnTo>
                    <a:lnTo>
                      <a:pt x="27" y="604"/>
                    </a:lnTo>
                    <a:lnTo>
                      <a:pt x="37" y="552"/>
                    </a:lnTo>
                    <a:lnTo>
                      <a:pt x="49" y="498"/>
                    </a:lnTo>
                    <a:lnTo>
                      <a:pt x="61" y="445"/>
                    </a:lnTo>
                    <a:lnTo>
                      <a:pt x="72" y="392"/>
                    </a:lnTo>
                    <a:lnTo>
                      <a:pt x="85" y="343"/>
                    </a:lnTo>
                    <a:lnTo>
                      <a:pt x="99" y="297"/>
                    </a:lnTo>
                    <a:lnTo>
                      <a:pt x="110" y="256"/>
                    </a:lnTo>
                    <a:lnTo>
                      <a:pt x="122" y="223"/>
                    </a:lnTo>
                    <a:lnTo>
                      <a:pt x="135" y="192"/>
                    </a:lnTo>
                    <a:lnTo>
                      <a:pt x="150" y="161"/>
                    </a:lnTo>
                    <a:lnTo>
                      <a:pt x="167" y="131"/>
                    </a:lnTo>
                    <a:lnTo>
                      <a:pt x="188" y="102"/>
                    </a:lnTo>
                    <a:lnTo>
                      <a:pt x="210" y="76"/>
                    </a:lnTo>
                    <a:lnTo>
                      <a:pt x="237" y="53"/>
                    </a:lnTo>
                    <a:lnTo>
                      <a:pt x="261" y="38"/>
                    </a:lnTo>
                    <a:lnTo>
                      <a:pt x="287" y="23"/>
                    </a:lnTo>
                    <a:lnTo>
                      <a:pt x="316" y="10"/>
                    </a:lnTo>
                    <a:lnTo>
                      <a:pt x="346" y="2"/>
                    </a:lnTo>
                    <a:lnTo>
                      <a:pt x="377"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27" name="Freeform 349">
                <a:extLst>
                  <a:ext uri="{FF2B5EF4-FFF2-40B4-BE49-F238E27FC236}">
                    <a16:creationId xmlns:a16="http://schemas.microsoft.com/office/drawing/2014/main" id="{F46948C6-7882-459F-906E-2B3B36DF2251}"/>
                  </a:ext>
                </a:extLst>
              </p:cNvPr>
              <p:cNvSpPr>
                <a:spLocks/>
              </p:cNvSpPr>
              <p:nvPr/>
            </p:nvSpPr>
            <p:spPr bwMode="auto">
              <a:xfrm rot="5400000">
                <a:off x="6370095" y="8586415"/>
                <a:ext cx="2830201" cy="3002672"/>
              </a:xfrm>
              <a:custGeom>
                <a:avLst/>
                <a:gdLst>
                  <a:gd name="T0" fmla="*/ 1362 w 1362"/>
                  <a:gd name="T1" fmla="*/ 0 h 1445"/>
                  <a:gd name="T2" fmla="*/ 101 w 1362"/>
                  <a:gd name="T3" fmla="*/ 1445 h 1445"/>
                  <a:gd name="T4" fmla="*/ 0 w 1362"/>
                  <a:gd name="T5" fmla="*/ 1352 h 1445"/>
                  <a:gd name="T6" fmla="*/ 1362 w 1362"/>
                  <a:gd name="T7" fmla="*/ 0 h 1445"/>
                </a:gdLst>
                <a:ahLst/>
                <a:cxnLst>
                  <a:cxn ang="0">
                    <a:pos x="T0" y="T1"/>
                  </a:cxn>
                  <a:cxn ang="0">
                    <a:pos x="T2" y="T3"/>
                  </a:cxn>
                  <a:cxn ang="0">
                    <a:pos x="T4" y="T5"/>
                  </a:cxn>
                  <a:cxn ang="0">
                    <a:pos x="T6" y="T7"/>
                  </a:cxn>
                </a:cxnLst>
                <a:rect l="0" t="0" r="r" b="b"/>
                <a:pathLst>
                  <a:path w="1362" h="1445">
                    <a:moveTo>
                      <a:pt x="1362" y="0"/>
                    </a:moveTo>
                    <a:lnTo>
                      <a:pt x="101" y="1445"/>
                    </a:lnTo>
                    <a:lnTo>
                      <a:pt x="0" y="1352"/>
                    </a:lnTo>
                    <a:lnTo>
                      <a:pt x="1362" y="0"/>
                    </a:lnTo>
                    <a:close/>
                  </a:path>
                </a:pathLst>
              </a:custGeom>
              <a:gradFill>
                <a:gsLst>
                  <a:gs pos="99000">
                    <a:srgbClr val="FF914D"/>
                  </a:gs>
                  <a:gs pos="0">
                    <a:srgbClr val="F57D31"/>
                  </a:gs>
                </a:gsLst>
                <a:lin ang="0" scaled="0"/>
              </a:gradFill>
              <a:ln w="25400" cap="flat" cmpd="sng" algn="ctr">
                <a:noFill/>
                <a:prstDash val="solid"/>
              </a:ln>
              <a:effectLst/>
            </p:spPr>
            <p:txBody>
              <a:bodyPr wrap="square" rtlCol="0" anchor="ctr">
                <a:noAutofit/>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Raleway SemiBold" panose="020B0503030101060003" pitchFamily="34" charset="77"/>
                </a:endParaRPr>
              </a:p>
            </p:txBody>
          </p:sp>
          <p:sp>
            <p:nvSpPr>
              <p:cNvPr id="29" name="Freeform 350">
                <a:extLst>
                  <a:ext uri="{FF2B5EF4-FFF2-40B4-BE49-F238E27FC236}">
                    <a16:creationId xmlns:a16="http://schemas.microsoft.com/office/drawing/2014/main" id="{0FB77CEE-2346-4AB5-A8F0-3820F5777A4B}"/>
                  </a:ext>
                </a:extLst>
              </p:cNvPr>
              <p:cNvSpPr>
                <a:spLocks/>
              </p:cNvSpPr>
              <p:nvPr/>
            </p:nvSpPr>
            <p:spPr bwMode="auto">
              <a:xfrm rot="5400000">
                <a:off x="6224639" y="8619662"/>
                <a:ext cx="330398" cy="336632"/>
              </a:xfrm>
              <a:custGeom>
                <a:avLst/>
                <a:gdLst>
                  <a:gd name="T0" fmla="*/ 107 w 159"/>
                  <a:gd name="T1" fmla="*/ 0 h 162"/>
                  <a:gd name="T2" fmla="*/ 125 w 159"/>
                  <a:gd name="T3" fmla="*/ 4 h 162"/>
                  <a:gd name="T4" fmla="*/ 141 w 159"/>
                  <a:gd name="T5" fmla="*/ 14 h 162"/>
                  <a:gd name="T6" fmla="*/ 153 w 159"/>
                  <a:gd name="T7" fmla="*/ 29 h 162"/>
                  <a:gd name="T8" fmla="*/ 158 w 159"/>
                  <a:gd name="T9" fmla="*/ 47 h 162"/>
                  <a:gd name="T10" fmla="*/ 159 w 159"/>
                  <a:gd name="T11" fmla="*/ 67 h 162"/>
                  <a:gd name="T12" fmla="*/ 154 w 159"/>
                  <a:gd name="T13" fmla="*/ 88 h 162"/>
                  <a:gd name="T14" fmla="*/ 144 w 159"/>
                  <a:gd name="T15" fmla="*/ 108 h 162"/>
                  <a:gd name="T16" fmla="*/ 129 w 159"/>
                  <a:gd name="T17" fmla="*/ 128 h 162"/>
                  <a:gd name="T18" fmla="*/ 111 w 159"/>
                  <a:gd name="T19" fmla="*/ 144 h 162"/>
                  <a:gd name="T20" fmla="*/ 91 w 159"/>
                  <a:gd name="T21" fmla="*/ 156 h 162"/>
                  <a:gd name="T22" fmla="*/ 70 w 159"/>
                  <a:gd name="T23" fmla="*/ 162 h 162"/>
                  <a:gd name="T24" fmla="*/ 51 w 159"/>
                  <a:gd name="T25" fmla="*/ 162 h 162"/>
                  <a:gd name="T26" fmla="*/ 32 w 159"/>
                  <a:gd name="T27" fmla="*/ 158 h 162"/>
                  <a:gd name="T28" fmla="*/ 17 w 159"/>
                  <a:gd name="T29" fmla="*/ 148 h 162"/>
                  <a:gd name="T30" fmla="*/ 6 w 159"/>
                  <a:gd name="T31" fmla="*/ 133 h 162"/>
                  <a:gd name="T32" fmla="*/ 0 w 159"/>
                  <a:gd name="T33" fmla="*/ 115 h 162"/>
                  <a:gd name="T34" fmla="*/ 0 w 159"/>
                  <a:gd name="T35" fmla="*/ 95 h 162"/>
                  <a:gd name="T36" fmla="*/ 3 w 159"/>
                  <a:gd name="T37" fmla="*/ 74 h 162"/>
                  <a:gd name="T38" fmla="*/ 14 w 159"/>
                  <a:gd name="T39" fmla="*/ 53 h 162"/>
                  <a:gd name="T40" fmla="*/ 28 w 159"/>
                  <a:gd name="T41" fmla="*/ 34 h 162"/>
                  <a:gd name="T42" fmla="*/ 47 w 159"/>
                  <a:gd name="T43" fmla="*/ 18 h 162"/>
                  <a:gd name="T44" fmla="*/ 68 w 159"/>
                  <a:gd name="T45" fmla="*/ 6 h 162"/>
                  <a:gd name="T46" fmla="*/ 87 w 159"/>
                  <a:gd name="T47" fmla="*/ 1 h 162"/>
                  <a:gd name="T48" fmla="*/ 107 w 159"/>
                  <a:gd name="T4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162">
                    <a:moveTo>
                      <a:pt x="107" y="0"/>
                    </a:moveTo>
                    <a:lnTo>
                      <a:pt x="125" y="4"/>
                    </a:lnTo>
                    <a:lnTo>
                      <a:pt x="141" y="14"/>
                    </a:lnTo>
                    <a:lnTo>
                      <a:pt x="153" y="29"/>
                    </a:lnTo>
                    <a:lnTo>
                      <a:pt x="158" y="47"/>
                    </a:lnTo>
                    <a:lnTo>
                      <a:pt x="159" y="67"/>
                    </a:lnTo>
                    <a:lnTo>
                      <a:pt x="154" y="88"/>
                    </a:lnTo>
                    <a:lnTo>
                      <a:pt x="144" y="108"/>
                    </a:lnTo>
                    <a:lnTo>
                      <a:pt x="129" y="128"/>
                    </a:lnTo>
                    <a:lnTo>
                      <a:pt x="111" y="144"/>
                    </a:lnTo>
                    <a:lnTo>
                      <a:pt x="91" y="156"/>
                    </a:lnTo>
                    <a:lnTo>
                      <a:pt x="70" y="162"/>
                    </a:lnTo>
                    <a:lnTo>
                      <a:pt x="51" y="162"/>
                    </a:lnTo>
                    <a:lnTo>
                      <a:pt x="32" y="158"/>
                    </a:lnTo>
                    <a:lnTo>
                      <a:pt x="17" y="148"/>
                    </a:lnTo>
                    <a:lnTo>
                      <a:pt x="6" y="133"/>
                    </a:lnTo>
                    <a:lnTo>
                      <a:pt x="0" y="115"/>
                    </a:lnTo>
                    <a:lnTo>
                      <a:pt x="0" y="95"/>
                    </a:lnTo>
                    <a:lnTo>
                      <a:pt x="3" y="74"/>
                    </a:lnTo>
                    <a:lnTo>
                      <a:pt x="14" y="53"/>
                    </a:lnTo>
                    <a:lnTo>
                      <a:pt x="28" y="34"/>
                    </a:lnTo>
                    <a:lnTo>
                      <a:pt x="47" y="18"/>
                    </a:lnTo>
                    <a:lnTo>
                      <a:pt x="68" y="6"/>
                    </a:lnTo>
                    <a:lnTo>
                      <a:pt x="87" y="1"/>
                    </a:lnTo>
                    <a:lnTo>
                      <a:pt x="107" y="0"/>
                    </a:lnTo>
                    <a:close/>
                  </a:path>
                </a:pathLst>
              </a:custGeom>
              <a:solidFill>
                <a:srgbClr val="0015C6"/>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sp>
            <p:nvSpPr>
              <p:cNvPr id="30" name="Freeform 351">
                <a:extLst>
                  <a:ext uri="{FF2B5EF4-FFF2-40B4-BE49-F238E27FC236}">
                    <a16:creationId xmlns:a16="http://schemas.microsoft.com/office/drawing/2014/main" id="{65545B8F-9AC5-413A-A0CB-09F90DB06997}"/>
                  </a:ext>
                </a:extLst>
              </p:cNvPr>
              <p:cNvSpPr>
                <a:spLocks/>
              </p:cNvSpPr>
              <p:nvPr/>
            </p:nvSpPr>
            <p:spPr bwMode="auto">
              <a:xfrm rot="5400000">
                <a:off x="6222561" y="8594726"/>
                <a:ext cx="889372" cy="920542"/>
              </a:xfrm>
              <a:custGeom>
                <a:avLst/>
                <a:gdLst>
                  <a:gd name="T0" fmla="*/ 343 w 428"/>
                  <a:gd name="T1" fmla="*/ 0 h 443"/>
                  <a:gd name="T2" fmla="*/ 345 w 428"/>
                  <a:gd name="T3" fmla="*/ 21 h 443"/>
                  <a:gd name="T4" fmla="*/ 352 w 428"/>
                  <a:gd name="T5" fmla="*/ 39 h 443"/>
                  <a:gd name="T6" fmla="*/ 366 w 428"/>
                  <a:gd name="T7" fmla="*/ 54 h 443"/>
                  <a:gd name="T8" fmla="*/ 379 w 428"/>
                  <a:gd name="T9" fmla="*/ 64 h 443"/>
                  <a:gd name="T10" fmla="*/ 393 w 428"/>
                  <a:gd name="T11" fmla="*/ 71 h 443"/>
                  <a:gd name="T12" fmla="*/ 410 w 428"/>
                  <a:gd name="T13" fmla="*/ 72 h 443"/>
                  <a:gd name="T14" fmla="*/ 428 w 428"/>
                  <a:gd name="T15" fmla="*/ 70 h 443"/>
                  <a:gd name="T16" fmla="*/ 127 w 428"/>
                  <a:gd name="T17" fmla="*/ 411 h 443"/>
                  <a:gd name="T18" fmla="*/ 125 w 428"/>
                  <a:gd name="T19" fmla="*/ 414 h 443"/>
                  <a:gd name="T20" fmla="*/ 106 w 428"/>
                  <a:gd name="T21" fmla="*/ 428 h 443"/>
                  <a:gd name="T22" fmla="*/ 87 w 428"/>
                  <a:gd name="T23" fmla="*/ 439 h 443"/>
                  <a:gd name="T24" fmla="*/ 68 w 428"/>
                  <a:gd name="T25" fmla="*/ 443 h 443"/>
                  <a:gd name="T26" fmla="*/ 50 w 428"/>
                  <a:gd name="T27" fmla="*/ 443 h 443"/>
                  <a:gd name="T28" fmla="*/ 33 w 428"/>
                  <a:gd name="T29" fmla="*/ 437 h 443"/>
                  <a:gd name="T30" fmla="*/ 17 w 428"/>
                  <a:gd name="T31" fmla="*/ 427 h 443"/>
                  <a:gd name="T32" fmla="*/ 7 w 428"/>
                  <a:gd name="T33" fmla="*/ 413 h 443"/>
                  <a:gd name="T34" fmla="*/ 0 w 428"/>
                  <a:gd name="T35" fmla="*/ 396 h 443"/>
                  <a:gd name="T36" fmla="*/ 0 w 428"/>
                  <a:gd name="T37" fmla="*/ 377 h 443"/>
                  <a:gd name="T38" fmla="*/ 4 w 428"/>
                  <a:gd name="T39" fmla="*/ 356 h 443"/>
                  <a:gd name="T40" fmla="*/ 12 w 428"/>
                  <a:gd name="T41" fmla="*/ 337 h 443"/>
                  <a:gd name="T42" fmla="*/ 26 w 428"/>
                  <a:gd name="T43" fmla="*/ 317 h 443"/>
                  <a:gd name="T44" fmla="*/ 26 w 428"/>
                  <a:gd name="T45" fmla="*/ 317 h 443"/>
                  <a:gd name="T46" fmla="*/ 28 w 428"/>
                  <a:gd name="T47" fmla="*/ 314 h 443"/>
                  <a:gd name="T48" fmla="*/ 29 w 428"/>
                  <a:gd name="T49" fmla="*/ 313 h 443"/>
                  <a:gd name="T50" fmla="*/ 37 w 428"/>
                  <a:gd name="T51" fmla="*/ 305 h 443"/>
                  <a:gd name="T52" fmla="*/ 343 w 428"/>
                  <a:gd name="T5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8" h="443">
                    <a:moveTo>
                      <a:pt x="343" y="0"/>
                    </a:moveTo>
                    <a:lnTo>
                      <a:pt x="345" y="21"/>
                    </a:lnTo>
                    <a:lnTo>
                      <a:pt x="352" y="39"/>
                    </a:lnTo>
                    <a:lnTo>
                      <a:pt x="366" y="54"/>
                    </a:lnTo>
                    <a:lnTo>
                      <a:pt x="379" y="64"/>
                    </a:lnTo>
                    <a:lnTo>
                      <a:pt x="393" y="71"/>
                    </a:lnTo>
                    <a:lnTo>
                      <a:pt x="410" y="72"/>
                    </a:lnTo>
                    <a:lnTo>
                      <a:pt x="428" y="70"/>
                    </a:lnTo>
                    <a:lnTo>
                      <a:pt x="127" y="411"/>
                    </a:lnTo>
                    <a:lnTo>
                      <a:pt x="125" y="414"/>
                    </a:lnTo>
                    <a:lnTo>
                      <a:pt x="106" y="428"/>
                    </a:lnTo>
                    <a:lnTo>
                      <a:pt x="87" y="439"/>
                    </a:lnTo>
                    <a:lnTo>
                      <a:pt x="68" y="443"/>
                    </a:lnTo>
                    <a:lnTo>
                      <a:pt x="50" y="443"/>
                    </a:lnTo>
                    <a:lnTo>
                      <a:pt x="33" y="437"/>
                    </a:lnTo>
                    <a:lnTo>
                      <a:pt x="17" y="427"/>
                    </a:lnTo>
                    <a:lnTo>
                      <a:pt x="7" y="413"/>
                    </a:lnTo>
                    <a:lnTo>
                      <a:pt x="0" y="396"/>
                    </a:lnTo>
                    <a:lnTo>
                      <a:pt x="0" y="377"/>
                    </a:lnTo>
                    <a:lnTo>
                      <a:pt x="4" y="356"/>
                    </a:lnTo>
                    <a:lnTo>
                      <a:pt x="12" y="337"/>
                    </a:lnTo>
                    <a:lnTo>
                      <a:pt x="26" y="317"/>
                    </a:lnTo>
                    <a:lnTo>
                      <a:pt x="26" y="317"/>
                    </a:lnTo>
                    <a:lnTo>
                      <a:pt x="28" y="314"/>
                    </a:lnTo>
                    <a:lnTo>
                      <a:pt x="29" y="313"/>
                    </a:lnTo>
                    <a:lnTo>
                      <a:pt x="37" y="305"/>
                    </a:lnTo>
                    <a:lnTo>
                      <a:pt x="343" y="0"/>
                    </a:lnTo>
                    <a:close/>
                  </a:path>
                </a:pathLst>
              </a:custGeom>
              <a:solidFill>
                <a:srgbClr val="6F706E"/>
              </a:solidFill>
              <a:ln w="0">
                <a:noFill/>
                <a:prstDash val="solid"/>
                <a:round/>
                <a:headEnd/>
                <a:tailEnd/>
              </a:ln>
            </p:spPr>
            <p:txBody>
              <a:bodyPr vert="horz" wrap="square" lIns="365664" tIns="182832" rIns="365664" bIns="182832" numCol="1" anchor="t" anchorCtr="0" compatLnSpc="1">
                <a:prstTxWarp prst="textNoShape">
                  <a:avLst/>
                </a:prstTxWarp>
              </a:bodyPr>
              <a:lstStyle/>
              <a:p>
                <a:pPr marL="0" marR="0" lvl="0" indent="0" algn="l" defTabSz="182880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a:ln>
                    <a:noFill/>
                  </a:ln>
                  <a:solidFill>
                    <a:srgbClr val="181717"/>
                  </a:solidFill>
                  <a:effectLst/>
                  <a:uLnTx/>
                  <a:uFillTx/>
                  <a:latin typeface="Raleway SemiBold" panose="020B0503030101060003" pitchFamily="34" charset="77"/>
                  <a:ea typeface="+mn-ea"/>
                  <a:cs typeface="+mn-cs"/>
                </a:endParaRPr>
              </a:p>
            </p:txBody>
          </p:sp>
        </p:grpSp>
      </p:grpSp>
      <p:grpSp>
        <p:nvGrpSpPr>
          <p:cNvPr id="53" name="Group 52">
            <a:extLst>
              <a:ext uri="{FF2B5EF4-FFF2-40B4-BE49-F238E27FC236}">
                <a16:creationId xmlns:a16="http://schemas.microsoft.com/office/drawing/2014/main" id="{10D99F54-DA95-4160-B365-95C8886FF6FD}"/>
              </a:ext>
            </a:extLst>
          </p:cNvPr>
          <p:cNvGrpSpPr/>
          <p:nvPr/>
        </p:nvGrpSpPr>
        <p:grpSpPr>
          <a:xfrm>
            <a:off x="1486293" y="3505057"/>
            <a:ext cx="9769972" cy="1893020"/>
            <a:chOff x="2844482" y="2365460"/>
            <a:chExt cx="4884986" cy="946510"/>
          </a:xfrm>
        </p:grpSpPr>
        <p:sp>
          <p:nvSpPr>
            <p:cNvPr id="54" name="Rectangle 53">
              <a:extLst>
                <a:ext uri="{FF2B5EF4-FFF2-40B4-BE49-F238E27FC236}">
                  <a16:creationId xmlns:a16="http://schemas.microsoft.com/office/drawing/2014/main" id="{C140D347-DC3A-4F90-955F-84B4F725475B}"/>
                </a:ext>
              </a:extLst>
            </p:cNvPr>
            <p:cNvSpPr/>
            <p:nvPr/>
          </p:nvSpPr>
          <p:spPr>
            <a:xfrm>
              <a:off x="3308929" y="2365460"/>
              <a:ext cx="1250951" cy="384721"/>
            </a:xfrm>
            <a:prstGeom prst="rect">
              <a:avLst/>
            </a:prstGeom>
          </p:spPr>
          <p:txBody>
            <a:bodyPr wrap="none">
              <a:spAutoFit/>
            </a:bodyPr>
            <a:lstStyle/>
            <a:p>
              <a:pPr defTabSz="1828800" fontAlgn="base" hangingPunct="1"/>
              <a:r>
                <a:rPr lang="en-US" sz="4400" kern="1200">
                  <a:solidFill>
                    <a:schemeClr val="accent3"/>
                  </a:solidFill>
                  <a:latin typeface="Calibri" panose="020F0502020204030204"/>
                  <a:ea typeface="+mn-ea"/>
                  <a:cs typeface="+mn-cs"/>
                </a:rPr>
                <a:t>Our</a:t>
              </a:r>
              <a:r>
                <a:rPr lang="en-US" sz="4400" b="0" kern="1200">
                  <a:solidFill>
                    <a:srgbClr val="181717"/>
                  </a:solidFill>
                  <a:latin typeface="Calibri" panose="020F0502020204030204"/>
                  <a:ea typeface="+mn-ea"/>
                  <a:cs typeface="+mn-cs"/>
                </a:rPr>
                <a:t> </a:t>
              </a:r>
              <a:r>
                <a:rPr lang="en-US" sz="4400" b="0" kern="1200">
                  <a:solidFill>
                    <a:srgbClr val="181717"/>
                  </a:solidFill>
                  <a:latin typeface="Calibri Light" panose="020F0302020204030204"/>
                  <a:ea typeface="+mn-ea"/>
                  <a:cs typeface="+mn-cs"/>
                </a:rPr>
                <a:t>Client</a:t>
              </a:r>
            </a:p>
          </p:txBody>
        </p:sp>
        <p:sp>
          <p:nvSpPr>
            <p:cNvPr id="55" name="TextBox 54">
              <a:extLst>
                <a:ext uri="{FF2B5EF4-FFF2-40B4-BE49-F238E27FC236}">
                  <a16:creationId xmlns:a16="http://schemas.microsoft.com/office/drawing/2014/main" id="{CB30863C-5315-478F-AA6C-CDA9007570C7}"/>
                </a:ext>
              </a:extLst>
            </p:cNvPr>
            <p:cNvSpPr txBox="1"/>
            <p:nvPr/>
          </p:nvSpPr>
          <p:spPr>
            <a:xfrm>
              <a:off x="2844482" y="2773361"/>
              <a:ext cx="4884986" cy="538609"/>
            </a:xfrm>
            <a:prstGeom prst="rect">
              <a:avLst/>
            </a:prstGeom>
            <a:noFill/>
          </p:spPr>
          <p:txBody>
            <a:bodyPr wrap="square" rtlCol="0">
              <a:spAutoFit/>
            </a:bodyPr>
            <a:lstStyle/>
            <a:p>
              <a:pPr algn="l" defTabSz="1828800" hangingPunct="1"/>
              <a:r>
                <a:rPr lang="en-US" sz="3200" b="0" kern="1200">
                  <a:solidFill>
                    <a:srgbClr val="181717">
                      <a:alpha val="70000"/>
                    </a:srgbClr>
                  </a:solidFill>
                  <a:latin typeface="Calibri" panose="020F0502020204030204"/>
                  <a:ea typeface="+mn-ea"/>
                  <a:cs typeface="+mn-cs"/>
                </a:rPr>
                <a:t>We are serving the Dominik’s Grocery Store in Chicago and their senior representatives.  </a:t>
              </a:r>
              <a:endParaRPr lang="en-US" sz="2800" b="0" kern="1200">
                <a:solidFill>
                  <a:srgbClr val="181717">
                    <a:alpha val="70000"/>
                  </a:srgbClr>
                </a:solidFill>
                <a:latin typeface="Calibri" panose="020F0502020204030204"/>
                <a:ea typeface="+mn-ea"/>
                <a:cs typeface="+mn-cs"/>
              </a:endParaRPr>
            </a:p>
          </p:txBody>
        </p:sp>
        <p:pic>
          <p:nvPicPr>
            <p:cNvPr id="56" name="Graphic 55" descr="Handshake">
              <a:extLst>
                <a:ext uri="{FF2B5EF4-FFF2-40B4-BE49-F238E27FC236}">
                  <a16:creationId xmlns:a16="http://schemas.microsoft.com/office/drawing/2014/main" id="{F91A568B-81E9-492F-AFD3-23D2A44DB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4482" y="2365460"/>
              <a:ext cx="422906" cy="422906"/>
            </a:xfrm>
            <a:prstGeom prst="rect">
              <a:avLst/>
            </a:prstGeom>
          </p:spPr>
        </p:pic>
      </p:grpSp>
      <p:grpSp>
        <p:nvGrpSpPr>
          <p:cNvPr id="58" name="Group 57">
            <a:extLst>
              <a:ext uri="{FF2B5EF4-FFF2-40B4-BE49-F238E27FC236}">
                <a16:creationId xmlns:a16="http://schemas.microsoft.com/office/drawing/2014/main" id="{B0247F3E-C3CB-4CD9-A7C6-8EE2EB342D94}"/>
              </a:ext>
            </a:extLst>
          </p:cNvPr>
          <p:cNvGrpSpPr/>
          <p:nvPr/>
        </p:nvGrpSpPr>
        <p:grpSpPr>
          <a:xfrm>
            <a:off x="1549566" y="9061867"/>
            <a:ext cx="13135698" cy="2366338"/>
            <a:chOff x="2919555" y="2375744"/>
            <a:chExt cx="6567849" cy="1183169"/>
          </a:xfrm>
        </p:grpSpPr>
        <p:sp>
          <p:nvSpPr>
            <p:cNvPr id="60" name="Rectangle 59">
              <a:extLst>
                <a:ext uri="{FF2B5EF4-FFF2-40B4-BE49-F238E27FC236}">
                  <a16:creationId xmlns:a16="http://schemas.microsoft.com/office/drawing/2014/main" id="{7AA79049-44A0-4A8C-AD84-1AB5A9EC4DB2}"/>
                </a:ext>
              </a:extLst>
            </p:cNvPr>
            <p:cNvSpPr/>
            <p:nvPr/>
          </p:nvSpPr>
          <p:spPr>
            <a:xfrm>
              <a:off x="3313555" y="2375744"/>
              <a:ext cx="1526123" cy="353943"/>
            </a:xfrm>
            <a:prstGeom prst="rect">
              <a:avLst/>
            </a:prstGeom>
          </p:spPr>
          <p:txBody>
            <a:bodyPr wrap="none">
              <a:spAutoFit/>
            </a:bodyPr>
            <a:lstStyle/>
            <a:p>
              <a:pPr defTabSz="1828800" fontAlgn="base" hangingPunct="1"/>
              <a:r>
                <a:rPr lang="en-US" sz="4000" kern="1200">
                  <a:solidFill>
                    <a:schemeClr val="accent3"/>
                  </a:solidFill>
                  <a:latin typeface="Calibri" panose="020F0502020204030204"/>
                  <a:ea typeface="+mn-ea"/>
                  <a:cs typeface="+mn-cs"/>
                </a:rPr>
                <a:t>Our</a:t>
              </a:r>
              <a:r>
                <a:rPr lang="en-US" sz="4000" b="0" kern="1200">
                  <a:solidFill>
                    <a:srgbClr val="181717"/>
                  </a:solidFill>
                  <a:latin typeface="Calibri" panose="020F0502020204030204"/>
                  <a:ea typeface="+mn-ea"/>
                  <a:cs typeface="+mn-cs"/>
                </a:rPr>
                <a:t> </a:t>
              </a:r>
              <a:r>
                <a:rPr lang="en-US" sz="4000" b="0" kern="1200">
                  <a:solidFill>
                    <a:srgbClr val="181717"/>
                  </a:solidFill>
                  <a:latin typeface="Calibri Light" panose="020F0302020204030204"/>
                  <a:ea typeface="+mn-ea"/>
                  <a:cs typeface="+mn-cs"/>
                </a:rPr>
                <a:t>Objective</a:t>
              </a:r>
            </a:p>
          </p:txBody>
        </p:sp>
        <p:sp>
          <p:nvSpPr>
            <p:cNvPr id="61" name="TextBox 60">
              <a:extLst>
                <a:ext uri="{FF2B5EF4-FFF2-40B4-BE49-F238E27FC236}">
                  <a16:creationId xmlns:a16="http://schemas.microsoft.com/office/drawing/2014/main" id="{2F88220E-6E8E-45EB-B1E3-A9CC2315D4B6}"/>
                </a:ext>
              </a:extLst>
            </p:cNvPr>
            <p:cNvSpPr txBox="1"/>
            <p:nvPr/>
          </p:nvSpPr>
          <p:spPr>
            <a:xfrm>
              <a:off x="2919555" y="2774083"/>
              <a:ext cx="6567849" cy="784830"/>
            </a:xfrm>
            <a:prstGeom prst="rect">
              <a:avLst/>
            </a:prstGeom>
            <a:noFill/>
          </p:spPr>
          <p:txBody>
            <a:bodyPr wrap="square" lIns="91440" tIns="45720" rIns="91440" bIns="45720" rtlCol="0" anchor="t">
              <a:spAutoFit/>
            </a:bodyPr>
            <a:lstStyle/>
            <a:p>
              <a:pPr algn="l" defTabSz="1828800" hangingPunct="1"/>
              <a:r>
                <a:rPr lang="en-US" sz="3200" b="0" kern="1200" dirty="0">
                  <a:solidFill>
                    <a:srgbClr val="181717"/>
                  </a:solidFill>
                  <a:latin typeface="Calibri" panose="020F0502020204030204"/>
                  <a:ea typeface="+mn-ea"/>
                  <a:cs typeface="+mn-cs"/>
                </a:rPr>
                <a:t>The aim of this project is to develop a model to help determine the best pricing and marketing strategy to maximize profits. This should be achieved under the consideration of previous historic data provided by the client. </a:t>
              </a:r>
              <a:endParaRPr lang="en-US" sz="3200" b="0" kern="1200">
                <a:solidFill>
                  <a:srgbClr val="181717">
                    <a:alpha val="70000"/>
                  </a:srgbClr>
                </a:solidFill>
                <a:latin typeface="Calibri" panose="020F0502020204030204"/>
                <a:ea typeface="+mn-ea"/>
                <a:cs typeface="+mn-cs"/>
              </a:endParaRPr>
            </a:p>
          </p:txBody>
        </p:sp>
      </p:grpSp>
      <p:grpSp>
        <p:nvGrpSpPr>
          <p:cNvPr id="62" name="Group 61">
            <a:extLst>
              <a:ext uri="{FF2B5EF4-FFF2-40B4-BE49-F238E27FC236}">
                <a16:creationId xmlns:a16="http://schemas.microsoft.com/office/drawing/2014/main" id="{BB2144BC-54B9-4081-8620-39EFFA401959}"/>
              </a:ext>
            </a:extLst>
          </p:cNvPr>
          <p:cNvGrpSpPr/>
          <p:nvPr/>
        </p:nvGrpSpPr>
        <p:grpSpPr>
          <a:xfrm>
            <a:off x="1442620" y="6291696"/>
            <a:ext cx="11931204" cy="1909242"/>
            <a:chOff x="1856904" y="2969267"/>
            <a:chExt cx="5965602" cy="954621"/>
          </a:xfrm>
        </p:grpSpPr>
        <p:grpSp>
          <p:nvGrpSpPr>
            <p:cNvPr id="63" name="Group 62">
              <a:extLst>
                <a:ext uri="{FF2B5EF4-FFF2-40B4-BE49-F238E27FC236}">
                  <a16:creationId xmlns:a16="http://schemas.microsoft.com/office/drawing/2014/main" id="{F9807B39-8F42-45B3-BB9D-3FDDF46FE707}"/>
                </a:ext>
              </a:extLst>
            </p:cNvPr>
            <p:cNvGrpSpPr/>
            <p:nvPr/>
          </p:nvGrpSpPr>
          <p:grpSpPr>
            <a:xfrm>
              <a:off x="1856904" y="2996082"/>
              <a:ext cx="5965602" cy="927806"/>
              <a:chOff x="2869115" y="2375744"/>
              <a:chExt cx="5965602" cy="927806"/>
            </a:xfrm>
          </p:grpSpPr>
          <p:sp>
            <p:nvSpPr>
              <p:cNvPr id="65" name="Rectangle 64">
                <a:extLst>
                  <a:ext uri="{FF2B5EF4-FFF2-40B4-BE49-F238E27FC236}">
                    <a16:creationId xmlns:a16="http://schemas.microsoft.com/office/drawing/2014/main" id="{E7E6908D-61C8-4111-9A5D-A3094F2CD93F}"/>
                  </a:ext>
                </a:extLst>
              </p:cNvPr>
              <p:cNvSpPr/>
              <p:nvPr/>
            </p:nvSpPr>
            <p:spPr>
              <a:xfrm>
                <a:off x="3295619" y="2375744"/>
                <a:ext cx="1561998" cy="353943"/>
              </a:xfrm>
              <a:prstGeom prst="rect">
                <a:avLst/>
              </a:prstGeom>
            </p:spPr>
            <p:txBody>
              <a:bodyPr wrap="none">
                <a:spAutoFit/>
              </a:bodyPr>
              <a:lstStyle/>
              <a:p>
                <a:pPr defTabSz="1828800" fontAlgn="base" hangingPunct="1"/>
                <a:r>
                  <a:rPr lang="en-US" sz="4000" kern="1200">
                    <a:solidFill>
                      <a:schemeClr val="accent3"/>
                    </a:solidFill>
                    <a:latin typeface="Calibri" panose="020F0502020204030204"/>
                    <a:ea typeface="+mn-ea"/>
                    <a:cs typeface="+mn-cs"/>
                  </a:rPr>
                  <a:t>Our</a:t>
                </a:r>
                <a:r>
                  <a:rPr lang="en-US" sz="4000" b="0" kern="1200">
                    <a:solidFill>
                      <a:srgbClr val="181717"/>
                    </a:solidFill>
                    <a:latin typeface="Calibri" panose="020F0502020204030204"/>
                    <a:ea typeface="+mn-ea"/>
                    <a:cs typeface="+mn-cs"/>
                  </a:rPr>
                  <a:t> </a:t>
                </a:r>
                <a:r>
                  <a:rPr lang="en-US" sz="4000" b="0" kern="1200">
                    <a:solidFill>
                      <a:srgbClr val="181717"/>
                    </a:solidFill>
                    <a:latin typeface="Calibri Light" panose="020F0302020204030204"/>
                    <a:ea typeface="+mn-ea"/>
                    <a:cs typeface="+mn-cs"/>
                  </a:rPr>
                  <a:t>Challenge</a:t>
                </a:r>
              </a:p>
            </p:txBody>
          </p:sp>
          <p:sp>
            <p:nvSpPr>
              <p:cNvPr id="66" name="TextBox 65">
                <a:extLst>
                  <a:ext uri="{FF2B5EF4-FFF2-40B4-BE49-F238E27FC236}">
                    <a16:creationId xmlns:a16="http://schemas.microsoft.com/office/drawing/2014/main" id="{7C73BD9B-FA1A-4CE4-A6AD-0185FA3A4C1B}"/>
                  </a:ext>
                </a:extLst>
              </p:cNvPr>
              <p:cNvSpPr txBox="1"/>
              <p:nvPr/>
            </p:nvSpPr>
            <p:spPr>
              <a:xfrm>
                <a:off x="2869115" y="2764941"/>
                <a:ext cx="5965602" cy="538609"/>
              </a:xfrm>
              <a:prstGeom prst="rect">
                <a:avLst/>
              </a:prstGeom>
              <a:noFill/>
            </p:spPr>
            <p:txBody>
              <a:bodyPr wrap="square" lIns="91440" tIns="45720" rIns="91440" bIns="45720" rtlCol="0" anchor="t">
                <a:spAutoFit/>
              </a:bodyPr>
              <a:lstStyle/>
              <a:p>
                <a:pPr algn="l" defTabSz="1828800" hangingPunct="1"/>
                <a:r>
                  <a:rPr lang="en-US" sz="3200" b="0" kern="1200" dirty="0">
                    <a:solidFill>
                      <a:srgbClr val="181717"/>
                    </a:solidFill>
                    <a:latin typeface="Calibri" panose="020F0502020204030204"/>
                    <a:ea typeface="+mn-ea"/>
                    <a:cs typeface="+mn-cs"/>
                  </a:rPr>
                  <a:t>Dominik’s Grocery Store aims to maximize their profits for their Orange Juice products. </a:t>
                </a:r>
                <a:endParaRPr lang="en-US" sz="3200" b="0" kern="1200" dirty="0">
                  <a:solidFill>
                    <a:srgbClr val="181717">
                      <a:alpha val="70000"/>
                    </a:srgbClr>
                  </a:solidFill>
                  <a:latin typeface="Calibri" panose="020F0502020204030204"/>
                  <a:ea typeface="+mn-ea"/>
                  <a:cs typeface="+mn-cs"/>
                </a:endParaRPr>
              </a:p>
            </p:txBody>
          </p:sp>
        </p:grpSp>
        <p:pic>
          <p:nvPicPr>
            <p:cNvPr id="64" name="Graphic 63">
              <a:extLst>
                <a:ext uri="{FF2B5EF4-FFF2-40B4-BE49-F238E27FC236}">
                  <a16:creationId xmlns:a16="http://schemas.microsoft.com/office/drawing/2014/main" id="{BCFA00DC-D1C3-4391-A97D-11D4D70483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12144" y="2969267"/>
              <a:ext cx="351483" cy="351483"/>
            </a:xfrm>
            <a:prstGeom prst="rect">
              <a:avLst/>
            </a:prstGeom>
          </p:spPr>
        </p:pic>
      </p:grpSp>
      <p:pic>
        <p:nvPicPr>
          <p:cNvPr id="80" name="Picture 79">
            <a:extLst>
              <a:ext uri="{FF2B5EF4-FFF2-40B4-BE49-F238E27FC236}">
                <a16:creationId xmlns:a16="http://schemas.microsoft.com/office/drawing/2014/main" id="{F98A7C98-A71B-4F1B-A6BD-CE628944FDBD}"/>
              </a:ext>
            </a:extLst>
          </p:cNvPr>
          <p:cNvPicPr>
            <a:picLocks noChangeAspect="1"/>
          </p:cNvPicPr>
          <p:nvPr/>
        </p:nvPicPr>
        <p:blipFill>
          <a:blip r:embed="rId7"/>
          <a:stretch>
            <a:fillRect/>
          </a:stretch>
        </p:blipFill>
        <p:spPr>
          <a:xfrm>
            <a:off x="1695485" y="9081653"/>
            <a:ext cx="560581" cy="519650"/>
          </a:xfrm>
          <a:prstGeom prst="rect">
            <a:avLst/>
          </a:prstGeom>
        </p:spPr>
      </p:pic>
    </p:spTree>
    <p:extLst>
      <p:ext uri="{BB962C8B-B14F-4D97-AF65-F5344CB8AC3E}">
        <p14:creationId xmlns:p14="http://schemas.microsoft.com/office/powerpoint/2010/main" val="12705418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phic 2">
            <a:extLst>
              <a:ext uri="{FF2B5EF4-FFF2-40B4-BE49-F238E27FC236}">
                <a16:creationId xmlns:a16="http://schemas.microsoft.com/office/drawing/2014/main" id="{539D2AED-C0A7-4599-A35A-4532AC0D40A7}"/>
              </a:ext>
            </a:extLst>
          </p:cNvPr>
          <p:cNvGrpSpPr/>
          <p:nvPr/>
        </p:nvGrpSpPr>
        <p:grpSpPr>
          <a:xfrm>
            <a:off x="3567455" y="4118536"/>
            <a:ext cx="1329430" cy="3477491"/>
            <a:chOff x="17677088" y="8609016"/>
            <a:chExt cx="1864380" cy="4876799"/>
          </a:xfrm>
        </p:grpSpPr>
        <p:grpSp>
          <p:nvGrpSpPr>
            <p:cNvPr id="3" name="Graphic 2">
              <a:extLst>
                <a:ext uri="{FF2B5EF4-FFF2-40B4-BE49-F238E27FC236}">
                  <a16:creationId xmlns:a16="http://schemas.microsoft.com/office/drawing/2014/main" id="{9CA6BD66-90E5-45EB-8117-0C63CC9D9DBF}"/>
                </a:ext>
              </a:extLst>
            </p:cNvPr>
            <p:cNvGrpSpPr/>
            <p:nvPr/>
          </p:nvGrpSpPr>
          <p:grpSpPr>
            <a:xfrm>
              <a:off x="17677088" y="8903390"/>
              <a:ext cx="1864380" cy="4582425"/>
              <a:chOff x="17677088" y="8903390"/>
              <a:chExt cx="1864380" cy="4582425"/>
            </a:xfrm>
          </p:grpSpPr>
          <p:sp>
            <p:nvSpPr>
              <p:cNvPr id="21" name="Freeform: Shape 20">
                <a:extLst>
                  <a:ext uri="{FF2B5EF4-FFF2-40B4-BE49-F238E27FC236}">
                    <a16:creationId xmlns:a16="http://schemas.microsoft.com/office/drawing/2014/main" id="{62E23DA3-FE6F-4CFB-8E13-6AFFE4D5EE3B}"/>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B5E9E-2F3E-4F31-99FF-7E86CFA04CC8}"/>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4" name="Graphic 2">
              <a:extLst>
                <a:ext uri="{FF2B5EF4-FFF2-40B4-BE49-F238E27FC236}">
                  <a16:creationId xmlns:a16="http://schemas.microsoft.com/office/drawing/2014/main" id="{4068F5EA-2F87-477F-9B16-108F7C81DC78}"/>
                </a:ext>
              </a:extLst>
            </p:cNvPr>
            <p:cNvGrpSpPr/>
            <p:nvPr/>
          </p:nvGrpSpPr>
          <p:grpSpPr>
            <a:xfrm>
              <a:off x="17971453" y="10421743"/>
              <a:ext cx="1275631" cy="2769698"/>
              <a:chOff x="17971453" y="10421743"/>
              <a:chExt cx="1275631" cy="2769698"/>
            </a:xfrm>
          </p:grpSpPr>
          <p:sp>
            <p:nvSpPr>
              <p:cNvPr id="19" name="Freeform: Shape 18">
                <a:extLst>
                  <a:ext uri="{FF2B5EF4-FFF2-40B4-BE49-F238E27FC236}">
                    <a16:creationId xmlns:a16="http://schemas.microsoft.com/office/drawing/2014/main" id="{9BB4FD09-F3D4-4F0E-B064-8CB7B357F25C}"/>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696C92-3ADC-481C-8B20-7AE15CFE1674}"/>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5" name="Graphic 2">
              <a:extLst>
                <a:ext uri="{FF2B5EF4-FFF2-40B4-BE49-F238E27FC236}">
                  <a16:creationId xmlns:a16="http://schemas.microsoft.com/office/drawing/2014/main" id="{15535A48-FE69-442F-8165-AAFB30C6A7D0}"/>
                </a:ext>
              </a:extLst>
            </p:cNvPr>
            <p:cNvGrpSpPr/>
            <p:nvPr/>
          </p:nvGrpSpPr>
          <p:grpSpPr>
            <a:xfrm>
              <a:off x="17988088" y="8609016"/>
              <a:ext cx="1242368" cy="392498"/>
              <a:chOff x="17988088" y="8609016"/>
              <a:chExt cx="1242368" cy="392498"/>
            </a:xfrm>
            <a:solidFill>
              <a:srgbClr val="FF914D"/>
            </a:solidFill>
          </p:grpSpPr>
          <p:sp>
            <p:nvSpPr>
              <p:cNvPr id="17" name="Freeform: Shape 16">
                <a:extLst>
                  <a:ext uri="{FF2B5EF4-FFF2-40B4-BE49-F238E27FC236}">
                    <a16:creationId xmlns:a16="http://schemas.microsoft.com/office/drawing/2014/main" id="{162D4E93-CB3D-4A62-B9E9-EEA104ACE02F}"/>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7124A7E-6ACE-41E3-9715-A7FEEC88FD12}"/>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6" name="Graphic 2">
              <a:extLst>
                <a:ext uri="{FF2B5EF4-FFF2-40B4-BE49-F238E27FC236}">
                  <a16:creationId xmlns:a16="http://schemas.microsoft.com/office/drawing/2014/main" id="{5D92B1DA-3FFA-4402-ADBC-2EFF47C4F7BC}"/>
                </a:ext>
              </a:extLst>
            </p:cNvPr>
            <p:cNvGrpSpPr/>
            <p:nvPr/>
          </p:nvGrpSpPr>
          <p:grpSpPr>
            <a:xfrm>
              <a:off x="18251118" y="10699073"/>
              <a:ext cx="755550" cy="2492368"/>
              <a:chOff x="18251118" y="10699073"/>
              <a:chExt cx="755550" cy="2492368"/>
            </a:xfrm>
            <a:solidFill>
              <a:srgbClr val="FF914D"/>
            </a:solidFill>
          </p:grpSpPr>
          <p:grpSp>
            <p:nvGrpSpPr>
              <p:cNvPr id="10" name="Graphic 2">
                <a:extLst>
                  <a:ext uri="{FF2B5EF4-FFF2-40B4-BE49-F238E27FC236}">
                    <a16:creationId xmlns:a16="http://schemas.microsoft.com/office/drawing/2014/main" id="{39D9AA99-AA65-4634-8B81-6206943C5D16}"/>
                  </a:ext>
                </a:extLst>
              </p:cNvPr>
              <p:cNvGrpSpPr/>
              <p:nvPr/>
            </p:nvGrpSpPr>
            <p:grpSpPr>
              <a:xfrm>
                <a:off x="18251118" y="10699073"/>
                <a:ext cx="740842" cy="2050807"/>
                <a:chOff x="18251118" y="10699073"/>
                <a:chExt cx="740842" cy="2050807"/>
              </a:xfrm>
              <a:solidFill>
                <a:srgbClr val="FF914D"/>
              </a:solidFill>
            </p:grpSpPr>
            <p:sp>
              <p:nvSpPr>
                <p:cNvPr id="14" name="Freeform: Shape 13">
                  <a:extLst>
                    <a:ext uri="{FF2B5EF4-FFF2-40B4-BE49-F238E27FC236}">
                      <a16:creationId xmlns:a16="http://schemas.microsoft.com/office/drawing/2014/main" id="{62927FFE-D27F-439A-A17E-90E524536777}"/>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BC25054-3B96-4A57-AFFD-3DAE79F9118C}"/>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DDC4082-3384-4D8B-8CFE-6AA6E70DE47F}"/>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11" name="Graphic 2">
                <a:extLst>
                  <a:ext uri="{FF2B5EF4-FFF2-40B4-BE49-F238E27FC236}">
                    <a16:creationId xmlns:a16="http://schemas.microsoft.com/office/drawing/2014/main" id="{5F557E99-F50B-47D2-B69E-CC85F014CC12}"/>
                  </a:ext>
                </a:extLst>
              </p:cNvPr>
              <p:cNvGrpSpPr/>
              <p:nvPr/>
            </p:nvGrpSpPr>
            <p:grpSpPr>
              <a:xfrm>
                <a:off x="18476795" y="12926504"/>
                <a:ext cx="529873" cy="264937"/>
                <a:chOff x="18476795" y="12926504"/>
                <a:chExt cx="529873" cy="264937"/>
              </a:xfrm>
              <a:solidFill>
                <a:srgbClr val="FF914D"/>
              </a:solidFill>
            </p:grpSpPr>
            <p:sp>
              <p:nvSpPr>
                <p:cNvPr id="12" name="Freeform: Shape 11">
                  <a:extLst>
                    <a:ext uri="{FF2B5EF4-FFF2-40B4-BE49-F238E27FC236}">
                      <a16:creationId xmlns:a16="http://schemas.microsoft.com/office/drawing/2014/main" id="{8FB2E3BB-1366-4F2B-B2FE-E81BEB175FC1}"/>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6EF6A5F-F4BA-49D4-883E-4771C2A9182D}"/>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7" name="Graphic 2">
              <a:extLst>
                <a:ext uri="{FF2B5EF4-FFF2-40B4-BE49-F238E27FC236}">
                  <a16:creationId xmlns:a16="http://schemas.microsoft.com/office/drawing/2014/main" id="{9754D5D2-F302-4FF1-8C52-D3190E3261E0}"/>
                </a:ext>
              </a:extLst>
            </p:cNvPr>
            <p:cNvGrpSpPr/>
            <p:nvPr/>
          </p:nvGrpSpPr>
          <p:grpSpPr>
            <a:xfrm>
              <a:off x="17677088" y="11484071"/>
              <a:ext cx="1864370" cy="991059"/>
              <a:chOff x="17677088" y="11484071"/>
              <a:chExt cx="1864370" cy="991059"/>
            </a:xfrm>
          </p:grpSpPr>
          <p:sp>
            <p:nvSpPr>
              <p:cNvPr id="8" name="Freeform: Shape 7">
                <a:extLst>
                  <a:ext uri="{FF2B5EF4-FFF2-40B4-BE49-F238E27FC236}">
                    <a16:creationId xmlns:a16="http://schemas.microsoft.com/office/drawing/2014/main" id="{B323398E-233E-444E-8CB2-3276B5EC9E84}"/>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0149A2B-9C1A-4A60-B95F-489B4D79501E}"/>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23" name="Rectangle 22">
            <a:extLst>
              <a:ext uri="{FF2B5EF4-FFF2-40B4-BE49-F238E27FC236}">
                <a16:creationId xmlns:a16="http://schemas.microsoft.com/office/drawing/2014/main" id="{500D2719-38F5-4F21-A612-2C18C5F36DA5}"/>
              </a:ext>
            </a:extLst>
          </p:cNvPr>
          <p:cNvSpPr/>
          <p:nvPr/>
        </p:nvSpPr>
        <p:spPr>
          <a:xfrm>
            <a:off x="1422200" y="723232"/>
            <a:ext cx="9728945"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PRODUCTS</a:t>
            </a:r>
            <a:r>
              <a:rPr lang="en-US" sz="6600" b="1">
                <a:solidFill>
                  <a:schemeClr val="accent1"/>
                </a:solidFill>
              </a:rPr>
              <a:t> </a:t>
            </a:r>
            <a:r>
              <a:rPr lang="en-US" sz="6600">
                <a:solidFill>
                  <a:schemeClr val="tx2"/>
                </a:solidFill>
                <a:latin typeface="+mj-lt"/>
              </a:rPr>
              <a:t>OVERVIEW</a:t>
            </a:r>
          </a:p>
        </p:txBody>
      </p:sp>
      <p:grpSp>
        <p:nvGrpSpPr>
          <p:cNvPr id="24" name="Graphic 2">
            <a:extLst>
              <a:ext uri="{FF2B5EF4-FFF2-40B4-BE49-F238E27FC236}">
                <a16:creationId xmlns:a16="http://schemas.microsoft.com/office/drawing/2014/main" id="{4A556B8B-87C0-4895-A223-3F1F8C95191E}"/>
              </a:ext>
            </a:extLst>
          </p:cNvPr>
          <p:cNvGrpSpPr/>
          <p:nvPr/>
        </p:nvGrpSpPr>
        <p:grpSpPr>
          <a:xfrm>
            <a:off x="7935821" y="4118536"/>
            <a:ext cx="1329430" cy="3477491"/>
            <a:chOff x="17677088" y="8609016"/>
            <a:chExt cx="1864380" cy="4876799"/>
          </a:xfrm>
        </p:grpSpPr>
        <p:grpSp>
          <p:nvGrpSpPr>
            <p:cNvPr id="25" name="Graphic 2">
              <a:extLst>
                <a:ext uri="{FF2B5EF4-FFF2-40B4-BE49-F238E27FC236}">
                  <a16:creationId xmlns:a16="http://schemas.microsoft.com/office/drawing/2014/main" id="{3074C1DF-E5A9-4741-B6F4-3D29F2F158E5}"/>
                </a:ext>
              </a:extLst>
            </p:cNvPr>
            <p:cNvGrpSpPr/>
            <p:nvPr/>
          </p:nvGrpSpPr>
          <p:grpSpPr>
            <a:xfrm>
              <a:off x="17677088" y="8903390"/>
              <a:ext cx="1864380" cy="4582425"/>
              <a:chOff x="17677088" y="8903390"/>
              <a:chExt cx="1864380" cy="4582425"/>
            </a:xfrm>
          </p:grpSpPr>
          <p:sp>
            <p:nvSpPr>
              <p:cNvPr id="43" name="Freeform: Shape 42">
                <a:extLst>
                  <a:ext uri="{FF2B5EF4-FFF2-40B4-BE49-F238E27FC236}">
                    <a16:creationId xmlns:a16="http://schemas.microsoft.com/office/drawing/2014/main" id="{3E1C6DDB-9609-4AF1-86E5-5FF63C8A8A5D}"/>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2C634EF-F257-4685-A1A6-C9DA0D6798BF}"/>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CB43176A-77C2-4BE3-BB6D-82D561E73B50}"/>
                </a:ext>
              </a:extLst>
            </p:cNvPr>
            <p:cNvGrpSpPr/>
            <p:nvPr/>
          </p:nvGrpSpPr>
          <p:grpSpPr>
            <a:xfrm>
              <a:off x="17971453" y="10421743"/>
              <a:ext cx="1275631" cy="2769698"/>
              <a:chOff x="17971453" y="10421743"/>
              <a:chExt cx="1275631" cy="2769698"/>
            </a:xfrm>
          </p:grpSpPr>
          <p:sp>
            <p:nvSpPr>
              <p:cNvPr id="41" name="Freeform: Shape 40">
                <a:extLst>
                  <a:ext uri="{FF2B5EF4-FFF2-40B4-BE49-F238E27FC236}">
                    <a16:creationId xmlns:a16="http://schemas.microsoft.com/office/drawing/2014/main" id="{A9A3C656-9C61-4534-A14D-B13D0632D95C}"/>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CB2E14-7771-4FE2-8007-F32EBC9DEF63}"/>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27" name="Graphic 2">
              <a:extLst>
                <a:ext uri="{FF2B5EF4-FFF2-40B4-BE49-F238E27FC236}">
                  <a16:creationId xmlns:a16="http://schemas.microsoft.com/office/drawing/2014/main" id="{1AA8210A-9201-4734-AF02-724F4D77026B}"/>
                </a:ext>
              </a:extLst>
            </p:cNvPr>
            <p:cNvGrpSpPr/>
            <p:nvPr/>
          </p:nvGrpSpPr>
          <p:grpSpPr>
            <a:xfrm>
              <a:off x="17988088" y="8609016"/>
              <a:ext cx="1242368" cy="392498"/>
              <a:chOff x="17988088" y="8609016"/>
              <a:chExt cx="1242368" cy="392498"/>
            </a:xfrm>
            <a:solidFill>
              <a:srgbClr val="FF914D"/>
            </a:solidFill>
          </p:grpSpPr>
          <p:sp>
            <p:nvSpPr>
              <p:cNvPr id="39" name="Freeform: Shape 38">
                <a:extLst>
                  <a:ext uri="{FF2B5EF4-FFF2-40B4-BE49-F238E27FC236}">
                    <a16:creationId xmlns:a16="http://schemas.microsoft.com/office/drawing/2014/main" id="{B4E8177E-0A8D-4505-86EE-6AB402E52F9A}"/>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A67973C-2724-449C-B911-8F594BD136A6}"/>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28" name="Graphic 2">
              <a:extLst>
                <a:ext uri="{FF2B5EF4-FFF2-40B4-BE49-F238E27FC236}">
                  <a16:creationId xmlns:a16="http://schemas.microsoft.com/office/drawing/2014/main" id="{6D6FB74B-CC84-49E0-959E-B85970D81F90}"/>
                </a:ext>
              </a:extLst>
            </p:cNvPr>
            <p:cNvGrpSpPr/>
            <p:nvPr/>
          </p:nvGrpSpPr>
          <p:grpSpPr>
            <a:xfrm>
              <a:off x="18251118" y="10699073"/>
              <a:ext cx="755550" cy="2492368"/>
              <a:chOff x="18251118" y="10699073"/>
              <a:chExt cx="755550" cy="2492368"/>
            </a:xfrm>
            <a:solidFill>
              <a:srgbClr val="FF914D"/>
            </a:solidFill>
          </p:grpSpPr>
          <p:grpSp>
            <p:nvGrpSpPr>
              <p:cNvPr id="32" name="Graphic 2">
                <a:extLst>
                  <a:ext uri="{FF2B5EF4-FFF2-40B4-BE49-F238E27FC236}">
                    <a16:creationId xmlns:a16="http://schemas.microsoft.com/office/drawing/2014/main" id="{561DDBD4-48DE-45FC-AD1E-D5EE4E5B33A9}"/>
                  </a:ext>
                </a:extLst>
              </p:cNvPr>
              <p:cNvGrpSpPr/>
              <p:nvPr/>
            </p:nvGrpSpPr>
            <p:grpSpPr>
              <a:xfrm>
                <a:off x="18251118" y="10699073"/>
                <a:ext cx="740842" cy="2050807"/>
                <a:chOff x="18251118" y="10699073"/>
                <a:chExt cx="740842" cy="2050807"/>
              </a:xfrm>
              <a:solidFill>
                <a:srgbClr val="FF914D"/>
              </a:solidFill>
            </p:grpSpPr>
            <p:sp>
              <p:nvSpPr>
                <p:cNvPr id="36" name="Freeform: Shape 35">
                  <a:extLst>
                    <a:ext uri="{FF2B5EF4-FFF2-40B4-BE49-F238E27FC236}">
                      <a16:creationId xmlns:a16="http://schemas.microsoft.com/office/drawing/2014/main" id="{743D0841-6D03-412C-A892-16F1472F6242}"/>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DC9331-9B67-4EC0-8C28-204AB029EE25}"/>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31E00B9-F339-4891-B56E-1450B274A501}"/>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33" name="Graphic 2">
                <a:extLst>
                  <a:ext uri="{FF2B5EF4-FFF2-40B4-BE49-F238E27FC236}">
                    <a16:creationId xmlns:a16="http://schemas.microsoft.com/office/drawing/2014/main" id="{62CF38BB-FCB1-4A3C-9018-76A508455F9A}"/>
                  </a:ext>
                </a:extLst>
              </p:cNvPr>
              <p:cNvGrpSpPr/>
              <p:nvPr/>
            </p:nvGrpSpPr>
            <p:grpSpPr>
              <a:xfrm>
                <a:off x="18476795" y="12926504"/>
                <a:ext cx="529873" cy="264937"/>
                <a:chOff x="18476795" y="12926504"/>
                <a:chExt cx="529873" cy="264937"/>
              </a:xfrm>
              <a:solidFill>
                <a:srgbClr val="FF914D"/>
              </a:solidFill>
            </p:grpSpPr>
            <p:sp>
              <p:nvSpPr>
                <p:cNvPr id="34" name="Freeform: Shape 33">
                  <a:extLst>
                    <a:ext uri="{FF2B5EF4-FFF2-40B4-BE49-F238E27FC236}">
                      <a16:creationId xmlns:a16="http://schemas.microsoft.com/office/drawing/2014/main" id="{3628215E-75A3-46AF-BBE8-8E97830A6EA7}"/>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1D471-FE5E-406A-B06A-854467B21E94}"/>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29" name="Graphic 2">
              <a:extLst>
                <a:ext uri="{FF2B5EF4-FFF2-40B4-BE49-F238E27FC236}">
                  <a16:creationId xmlns:a16="http://schemas.microsoft.com/office/drawing/2014/main" id="{A7D9C596-90A0-444E-8E3B-A6C422B29609}"/>
                </a:ext>
              </a:extLst>
            </p:cNvPr>
            <p:cNvGrpSpPr/>
            <p:nvPr/>
          </p:nvGrpSpPr>
          <p:grpSpPr>
            <a:xfrm>
              <a:off x="17677088" y="11484071"/>
              <a:ext cx="1864370" cy="991059"/>
              <a:chOff x="17677088" y="11484071"/>
              <a:chExt cx="1864370" cy="991059"/>
            </a:xfrm>
          </p:grpSpPr>
          <p:sp>
            <p:nvSpPr>
              <p:cNvPr id="30" name="Freeform: Shape 29">
                <a:extLst>
                  <a:ext uri="{FF2B5EF4-FFF2-40B4-BE49-F238E27FC236}">
                    <a16:creationId xmlns:a16="http://schemas.microsoft.com/office/drawing/2014/main" id="{BCD9A88A-C119-4F18-BB89-A69A52FA847C}"/>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C047DCC-1601-4030-9590-067DA1A8FAD1}"/>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grpSp>
        <p:nvGrpSpPr>
          <p:cNvPr id="45" name="Graphic 2">
            <a:extLst>
              <a:ext uri="{FF2B5EF4-FFF2-40B4-BE49-F238E27FC236}">
                <a16:creationId xmlns:a16="http://schemas.microsoft.com/office/drawing/2014/main" id="{D260D757-EC86-40CA-80A6-FB5591AE6E66}"/>
              </a:ext>
            </a:extLst>
          </p:cNvPr>
          <p:cNvGrpSpPr/>
          <p:nvPr/>
        </p:nvGrpSpPr>
        <p:grpSpPr>
          <a:xfrm>
            <a:off x="12337111" y="4118536"/>
            <a:ext cx="1329430" cy="3477491"/>
            <a:chOff x="17677088" y="8609016"/>
            <a:chExt cx="1864380" cy="4876799"/>
          </a:xfrm>
        </p:grpSpPr>
        <p:grpSp>
          <p:nvGrpSpPr>
            <p:cNvPr id="46" name="Graphic 2">
              <a:extLst>
                <a:ext uri="{FF2B5EF4-FFF2-40B4-BE49-F238E27FC236}">
                  <a16:creationId xmlns:a16="http://schemas.microsoft.com/office/drawing/2014/main" id="{EC921711-0B7A-42D7-90DB-8D2F83E5E580}"/>
                </a:ext>
              </a:extLst>
            </p:cNvPr>
            <p:cNvGrpSpPr/>
            <p:nvPr/>
          </p:nvGrpSpPr>
          <p:grpSpPr>
            <a:xfrm>
              <a:off x="17677088" y="8903390"/>
              <a:ext cx="1864380" cy="4582425"/>
              <a:chOff x="17677088" y="8903390"/>
              <a:chExt cx="1864380" cy="4582425"/>
            </a:xfrm>
          </p:grpSpPr>
          <p:sp>
            <p:nvSpPr>
              <p:cNvPr id="64" name="Freeform: Shape 63">
                <a:extLst>
                  <a:ext uri="{FF2B5EF4-FFF2-40B4-BE49-F238E27FC236}">
                    <a16:creationId xmlns:a16="http://schemas.microsoft.com/office/drawing/2014/main" id="{EF421651-6262-4EDB-B53B-8CFB9B859E32}"/>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92D64B6-B69F-43D7-A223-B1901AAC9429}"/>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47" name="Graphic 2">
              <a:extLst>
                <a:ext uri="{FF2B5EF4-FFF2-40B4-BE49-F238E27FC236}">
                  <a16:creationId xmlns:a16="http://schemas.microsoft.com/office/drawing/2014/main" id="{0398551D-B5DA-4504-A527-CD310E1C8633}"/>
                </a:ext>
              </a:extLst>
            </p:cNvPr>
            <p:cNvGrpSpPr/>
            <p:nvPr/>
          </p:nvGrpSpPr>
          <p:grpSpPr>
            <a:xfrm>
              <a:off x="17971453" y="10421743"/>
              <a:ext cx="1275631" cy="2769698"/>
              <a:chOff x="17971453" y="10421743"/>
              <a:chExt cx="1275631" cy="2769698"/>
            </a:xfrm>
          </p:grpSpPr>
          <p:sp>
            <p:nvSpPr>
              <p:cNvPr id="62" name="Freeform: Shape 61">
                <a:extLst>
                  <a:ext uri="{FF2B5EF4-FFF2-40B4-BE49-F238E27FC236}">
                    <a16:creationId xmlns:a16="http://schemas.microsoft.com/office/drawing/2014/main" id="{93B2C98F-207D-44A3-8817-8E7F0BB7BB0B}"/>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5862192-B163-48E6-8586-7D9C296123C4}"/>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48" name="Graphic 2">
              <a:extLst>
                <a:ext uri="{FF2B5EF4-FFF2-40B4-BE49-F238E27FC236}">
                  <a16:creationId xmlns:a16="http://schemas.microsoft.com/office/drawing/2014/main" id="{096982C0-30F0-4859-9422-2537388D2D2C}"/>
                </a:ext>
              </a:extLst>
            </p:cNvPr>
            <p:cNvGrpSpPr/>
            <p:nvPr/>
          </p:nvGrpSpPr>
          <p:grpSpPr>
            <a:xfrm>
              <a:off x="17988088" y="8609016"/>
              <a:ext cx="1242368" cy="392498"/>
              <a:chOff x="17988088" y="8609016"/>
              <a:chExt cx="1242368" cy="392498"/>
            </a:xfrm>
            <a:solidFill>
              <a:srgbClr val="FF914D"/>
            </a:solidFill>
          </p:grpSpPr>
          <p:sp>
            <p:nvSpPr>
              <p:cNvPr id="60" name="Freeform: Shape 59">
                <a:extLst>
                  <a:ext uri="{FF2B5EF4-FFF2-40B4-BE49-F238E27FC236}">
                    <a16:creationId xmlns:a16="http://schemas.microsoft.com/office/drawing/2014/main" id="{59E11CD1-50C2-4426-A5FC-CA632B8A363F}"/>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EBD391E-15FB-453E-AA33-A6BF8427731E}"/>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49" name="Graphic 2">
              <a:extLst>
                <a:ext uri="{FF2B5EF4-FFF2-40B4-BE49-F238E27FC236}">
                  <a16:creationId xmlns:a16="http://schemas.microsoft.com/office/drawing/2014/main" id="{6C3DDDD7-8D15-466D-B039-1E834AA32E1E}"/>
                </a:ext>
              </a:extLst>
            </p:cNvPr>
            <p:cNvGrpSpPr/>
            <p:nvPr/>
          </p:nvGrpSpPr>
          <p:grpSpPr>
            <a:xfrm>
              <a:off x="18251118" y="10699073"/>
              <a:ext cx="755550" cy="2492368"/>
              <a:chOff x="18251118" y="10699073"/>
              <a:chExt cx="755550" cy="2492368"/>
            </a:xfrm>
            <a:solidFill>
              <a:srgbClr val="FF914D"/>
            </a:solidFill>
          </p:grpSpPr>
          <p:grpSp>
            <p:nvGrpSpPr>
              <p:cNvPr id="53" name="Graphic 2">
                <a:extLst>
                  <a:ext uri="{FF2B5EF4-FFF2-40B4-BE49-F238E27FC236}">
                    <a16:creationId xmlns:a16="http://schemas.microsoft.com/office/drawing/2014/main" id="{C0F3AD8B-A0A6-4045-AA28-44BB7E983A04}"/>
                  </a:ext>
                </a:extLst>
              </p:cNvPr>
              <p:cNvGrpSpPr/>
              <p:nvPr/>
            </p:nvGrpSpPr>
            <p:grpSpPr>
              <a:xfrm>
                <a:off x="18251118" y="10699073"/>
                <a:ext cx="740842" cy="2050807"/>
                <a:chOff x="18251118" y="10699073"/>
                <a:chExt cx="740842" cy="2050807"/>
              </a:xfrm>
              <a:solidFill>
                <a:srgbClr val="FF914D"/>
              </a:solidFill>
            </p:grpSpPr>
            <p:sp>
              <p:nvSpPr>
                <p:cNvPr id="57" name="Freeform: Shape 56">
                  <a:extLst>
                    <a:ext uri="{FF2B5EF4-FFF2-40B4-BE49-F238E27FC236}">
                      <a16:creationId xmlns:a16="http://schemas.microsoft.com/office/drawing/2014/main" id="{8120EB92-D598-4813-BCB6-EFE06896DB51}"/>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6E397A2-329C-456D-A262-11B08BBA8937}"/>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4E87EBD-BFA0-4544-B05D-D251B2F42E6F}"/>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54" name="Graphic 2">
                <a:extLst>
                  <a:ext uri="{FF2B5EF4-FFF2-40B4-BE49-F238E27FC236}">
                    <a16:creationId xmlns:a16="http://schemas.microsoft.com/office/drawing/2014/main" id="{57F97F2F-141B-4F97-9755-C0C1DC87C7D4}"/>
                  </a:ext>
                </a:extLst>
              </p:cNvPr>
              <p:cNvGrpSpPr/>
              <p:nvPr/>
            </p:nvGrpSpPr>
            <p:grpSpPr>
              <a:xfrm>
                <a:off x="18476795" y="12926504"/>
                <a:ext cx="529873" cy="264937"/>
                <a:chOff x="18476795" y="12926504"/>
                <a:chExt cx="529873" cy="264937"/>
              </a:xfrm>
              <a:solidFill>
                <a:srgbClr val="FF914D"/>
              </a:solidFill>
            </p:grpSpPr>
            <p:sp>
              <p:nvSpPr>
                <p:cNvPr id="55" name="Freeform: Shape 54">
                  <a:extLst>
                    <a:ext uri="{FF2B5EF4-FFF2-40B4-BE49-F238E27FC236}">
                      <a16:creationId xmlns:a16="http://schemas.microsoft.com/office/drawing/2014/main" id="{F861A029-5167-47DA-A559-F7914E6F62BD}"/>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B0CA8EC-2582-4AC2-9482-53A4C78B1216}"/>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50" name="Graphic 2">
              <a:extLst>
                <a:ext uri="{FF2B5EF4-FFF2-40B4-BE49-F238E27FC236}">
                  <a16:creationId xmlns:a16="http://schemas.microsoft.com/office/drawing/2014/main" id="{BA35A5C5-6E6B-4EC1-8AAC-F8BEDA1D0F2E}"/>
                </a:ext>
              </a:extLst>
            </p:cNvPr>
            <p:cNvGrpSpPr/>
            <p:nvPr/>
          </p:nvGrpSpPr>
          <p:grpSpPr>
            <a:xfrm>
              <a:off x="17677088" y="11484071"/>
              <a:ext cx="1864370" cy="991059"/>
              <a:chOff x="17677088" y="11484071"/>
              <a:chExt cx="1864370" cy="991059"/>
            </a:xfrm>
          </p:grpSpPr>
          <p:sp>
            <p:nvSpPr>
              <p:cNvPr id="51" name="Freeform: Shape 50">
                <a:extLst>
                  <a:ext uri="{FF2B5EF4-FFF2-40B4-BE49-F238E27FC236}">
                    <a16:creationId xmlns:a16="http://schemas.microsoft.com/office/drawing/2014/main" id="{4E318569-3768-4137-9340-1F2B80C8CCD4}"/>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3DAA9CE-5709-4FA4-8041-1EE43F93D253}"/>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grpSp>
        <p:nvGrpSpPr>
          <p:cNvPr id="66" name="Graphic 2">
            <a:extLst>
              <a:ext uri="{FF2B5EF4-FFF2-40B4-BE49-F238E27FC236}">
                <a16:creationId xmlns:a16="http://schemas.microsoft.com/office/drawing/2014/main" id="{E6353E5A-95B2-461A-A18D-1860295CA264}"/>
              </a:ext>
            </a:extLst>
          </p:cNvPr>
          <p:cNvGrpSpPr/>
          <p:nvPr/>
        </p:nvGrpSpPr>
        <p:grpSpPr>
          <a:xfrm>
            <a:off x="16758837" y="4118536"/>
            <a:ext cx="1329430" cy="3477491"/>
            <a:chOff x="17677088" y="8609016"/>
            <a:chExt cx="1864380" cy="4876799"/>
          </a:xfrm>
        </p:grpSpPr>
        <p:grpSp>
          <p:nvGrpSpPr>
            <p:cNvPr id="67" name="Graphic 2">
              <a:extLst>
                <a:ext uri="{FF2B5EF4-FFF2-40B4-BE49-F238E27FC236}">
                  <a16:creationId xmlns:a16="http://schemas.microsoft.com/office/drawing/2014/main" id="{40DC86BA-8C3B-45CC-8741-ABF94CA592C3}"/>
                </a:ext>
              </a:extLst>
            </p:cNvPr>
            <p:cNvGrpSpPr/>
            <p:nvPr/>
          </p:nvGrpSpPr>
          <p:grpSpPr>
            <a:xfrm>
              <a:off x="17677088" y="8903390"/>
              <a:ext cx="1864380" cy="4582425"/>
              <a:chOff x="17677088" y="8903390"/>
              <a:chExt cx="1864380" cy="4582425"/>
            </a:xfrm>
          </p:grpSpPr>
          <p:sp>
            <p:nvSpPr>
              <p:cNvPr id="85" name="Freeform: Shape 84">
                <a:extLst>
                  <a:ext uri="{FF2B5EF4-FFF2-40B4-BE49-F238E27FC236}">
                    <a16:creationId xmlns:a16="http://schemas.microsoft.com/office/drawing/2014/main" id="{32762A1F-154F-41C2-A0BC-8FBB1FEA16A3}"/>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B28C8A1-CC05-4D0C-968F-EACD49475C19}"/>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68" name="Graphic 2">
              <a:extLst>
                <a:ext uri="{FF2B5EF4-FFF2-40B4-BE49-F238E27FC236}">
                  <a16:creationId xmlns:a16="http://schemas.microsoft.com/office/drawing/2014/main" id="{8C4E03C2-5149-428D-9DC4-C3E9BA3BA7DA}"/>
                </a:ext>
              </a:extLst>
            </p:cNvPr>
            <p:cNvGrpSpPr/>
            <p:nvPr/>
          </p:nvGrpSpPr>
          <p:grpSpPr>
            <a:xfrm>
              <a:off x="17971453" y="10421743"/>
              <a:ext cx="1275631" cy="2769698"/>
              <a:chOff x="17971453" y="10421743"/>
              <a:chExt cx="1275631" cy="2769698"/>
            </a:xfrm>
          </p:grpSpPr>
          <p:sp>
            <p:nvSpPr>
              <p:cNvPr id="83" name="Freeform: Shape 82">
                <a:extLst>
                  <a:ext uri="{FF2B5EF4-FFF2-40B4-BE49-F238E27FC236}">
                    <a16:creationId xmlns:a16="http://schemas.microsoft.com/office/drawing/2014/main" id="{A7659B30-757D-4869-AABB-5F6EF2893610}"/>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821551C-A946-468E-9855-3335C7BC1612}"/>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69" name="Graphic 2">
              <a:extLst>
                <a:ext uri="{FF2B5EF4-FFF2-40B4-BE49-F238E27FC236}">
                  <a16:creationId xmlns:a16="http://schemas.microsoft.com/office/drawing/2014/main" id="{E672F0D4-9C10-4F4A-8426-F1DE67BD3A28}"/>
                </a:ext>
              </a:extLst>
            </p:cNvPr>
            <p:cNvGrpSpPr/>
            <p:nvPr/>
          </p:nvGrpSpPr>
          <p:grpSpPr>
            <a:xfrm>
              <a:off x="17988088" y="8609016"/>
              <a:ext cx="1242368" cy="392498"/>
              <a:chOff x="17988088" y="8609016"/>
              <a:chExt cx="1242368" cy="392498"/>
            </a:xfrm>
            <a:solidFill>
              <a:srgbClr val="FF914D"/>
            </a:solidFill>
          </p:grpSpPr>
          <p:sp>
            <p:nvSpPr>
              <p:cNvPr id="81" name="Freeform: Shape 80">
                <a:extLst>
                  <a:ext uri="{FF2B5EF4-FFF2-40B4-BE49-F238E27FC236}">
                    <a16:creationId xmlns:a16="http://schemas.microsoft.com/office/drawing/2014/main" id="{6FAE6A52-AD1F-4C19-8A54-53335A38A796}"/>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4D5D3A-A376-4980-B8CB-133B0A3DA987}"/>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70" name="Graphic 2">
              <a:extLst>
                <a:ext uri="{FF2B5EF4-FFF2-40B4-BE49-F238E27FC236}">
                  <a16:creationId xmlns:a16="http://schemas.microsoft.com/office/drawing/2014/main" id="{760E497E-C3E9-4731-96BE-344DA67708D3}"/>
                </a:ext>
              </a:extLst>
            </p:cNvPr>
            <p:cNvGrpSpPr/>
            <p:nvPr/>
          </p:nvGrpSpPr>
          <p:grpSpPr>
            <a:xfrm>
              <a:off x="18251118" y="10699073"/>
              <a:ext cx="755550" cy="2492368"/>
              <a:chOff x="18251118" y="10699073"/>
              <a:chExt cx="755550" cy="2492368"/>
            </a:xfrm>
            <a:solidFill>
              <a:srgbClr val="FF914D"/>
            </a:solidFill>
          </p:grpSpPr>
          <p:grpSp>
            <p:nvGrpSpPr>
              <p:cNvPr id="74" name="Graphic 2">
                <a:extLst>
                  <a:ext uri="{FF2B5EF4-FFF2-40B4-BE49-F238E27FC236}">
                    <a16:creationId xmlns:a16="http://schemas.microsoft.com/office/drawing/2014/main" id="{EEAE1BFD-B3FB-4E05-A329-60917B53FE2E}"/>
                  </a:ext>
                </a:extLst>
              </p:cNvPr>
              <p:cNvGrpSpPr/>
              <p:nvPr/>
            </p:nvGrpSpPr>
            <p:grpSpPr>
              <a:xfrm>
                <a:off x="18251118" y="10699073"/>
                <a:ext cx="740842" cy="2050807"/>
                <a:chOff x="18251118" y="10699073"/>
                <a:chExt cx="740842" cy="2050807"/>
              </a:xfrm>
              <a:solidFill>
                <a:srgbClr val="FF914D"/>
              </a:solidFill>
            </p:grpSpPr>
            <p:sp>
              <p:nvSpPr>
                <p:cNvPr id="78" name="Freeform: Shape 77">
                  <a:extLst>
                    <a:ext uri="{FF2B5EF4-FFF2-40B4-BE49-F238E27FC236}">
                      <a16:creationId xmlns:a16="http://schemas.microsoft.com/office/drawing/2014/main" id="{A6735945-A085-4B16-B8F5-0D9CF09A4D6F}"/>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003D21C-446B-4DF1-A544-3AFB69A1CC73}"/>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863224-58A3-49F8-AE03-85EC98458848}"/>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19749A46-B61D-4283-92CC-20E3615E7324}"/>
                  </a:ext>
                </a:extLst>
              </p:cNvPr>
              <p:cNvGrpSpPr/>
              <p:nvPr/>
            </p:nvGrpSpPr>
            <p:grpSpPr>
              <a:xfrm>
                <a:off x="18476795" y="12926504"/>
                <a:ext cx="529873" cy="264937"/>
                <a:chOff x="18476795" y="12926504"/>
                <a:chExt cx="529873" cy="264937"/>
              </a:xfrm>
              <a:solidFill>
                <a:srgbClr val="FF914D"/>
              </a:solidFill>
            </p:grpSpPr>
            <p:sp>
              <p:nvSpPr>
                <p:cNvPr id="76" name="Freeform: Shape 75">
                  <a:extLst>
                    <a:ext uri="{FF2B5EF4-FFF2-40B4-BE49-F238E27FC236}">
                      <a16:creationId xmlns:a16="http://schemas.microsoft.com/office/drawing/2014/main" id="{FABF0137-5E8C-4BBE-A604-5007E6E0A610}"/>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51CBE7-E0E7-412A-93D4-93E7284A9955}"/>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71" name="Graphic 2">
              <a:extLst>
                <a:ext uri="{FF2B5EF4-FFF2-40B4-BE49-F238E27FC236}">
                  <a16:creationId xmlns:a16="http://schemas.microsoft.com/office/drawing/2014/main" id="{483185E3-1C52-4CE3-B54B-7F2413C479A5}"/>
                </a:ext>
              </a:extLst>
            </p:cNvPr>
            <p:cNvGrpSpPr/>
            <p:nvPr/>
          </p:nvGrpSpPr>
          <p:grpSpPr>
            <a:xfrm>
              <a:off x="17677088" y="11484071"/>
              <a:ext cx="1864370" cy="991059"/>
              <a:chOff x="17677088" y="11484071"/>
              <a:chExt cx="1864370" cy="991059"/>
            </a:xfrm>
          </p:grpSpPr>
          <p:sp>
            <p:nvSpPr>
              <p:cNvPr id="72" name="Freeform: Shape 71">
                <a:extLst>
                  <a:ext uri="{FF2B5EF4-FFF2-40B4-BE49-F238E27FC236}">
                    <a16:creationId xmlns:a16="http://schemas.microsoft.com/office/drawing/2014/main" id="{B60E4935-9739-450E-AE12-3EDB7D0A4A58}"/>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159F9D3-FFD2-42AB-8351-3BBF92778C5B}"/>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grpSp>
        <p:nvGrpSpPr>
          <p:cNvPr id="87" name="Graphic 2">
            <a:extLst>
              <a:ext uri="{FF2B5EF4-FFF2-40B4-BE49-F238E27FC236}">
                <a16:creationId xmlns:a16="http://schemas.microsoft.com/office/drawing/2014/main" id="{A5ACED2D-38EB-428A-979D-03EFE93B3768}"/>
              </a:ext>
            </a:extLst>
          </p:cNvPr>
          <p:cNvGrpSpPr/>
          <p:nvPr/>
        </p:nvGrpSpPr>
        <p:grpSpPr>
          <a:xfrm>
            <a:off x="21043035" y="4118536"/>
            <a:ext cx="1329430" cy="3477491"/>
            <a:chOff x="17677088" y="8609016"/>
            <a:chExt cx="1864380" cy="4876799"/>
          </a:xfrm>
        </p:grpSpPr>
        <p:grpSp>
          <p:nvGrpSpPr>
            <p:cNvPr id="88" name="Graphic 2">
              <a:extLst>
                <a:ext uri="{FF2B5EF4-FFF2-40B4-BE49-F238E27FC236}">
                  <a16:creationId xmlns:a16="http://schemas.microsoft.com/office/drawing/2014/main" id="{F1013928-6648-42E7-A8EC-781C66704361}"/>
                </a:ext>
              </a:extLst>
            </p:cNvPr>
            <p:cNvGrpSpPr/>
            <p:nvPr/>
          </p:nvGrpSpPr>
          <p:grpSpPr>
            <a:xfrm>
              <a:off x="17677088" y="8903390"/>
              <a:ext cx="1864380" cy="4582425"/>
              <a:chOff x="17677088" y="8903390"/>
              <a:chExt cx="1864380" cy="4582425"/>
            </a:xfrm>
          </p:grpSpPr>
          <p:sp>
            <p:nvSpPr>
              <p:cNvPr id="106" name="Freeform: Shape 105">
                <a:extLst>
                  <a:ext uri="{FF2B5EF4-FFF2-40B4-BE49-F238E27FC236}">
                    <a16:creationId xmlns:a16="http://schemas.microsoft.com/office/drawing/2014/main" id="{797264C1-8BBF-4A03-B5DC-F61045B61DFF}"/>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F28B45-2953-4B8C-9306-B04EFBE537D9}"/>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89" name="Graphic 2">
              <a:extLst>
                <a:ext uri="{FF2B5EF4-FFF2-40B4-BE49-F238E27FC236}">
                  <a16:creationId xmlns:a16="http://schemas.microsoft.com/office/drawing/2014/main" id="{150BE131-961B-4AC8-87CA-E0F092E6E267}"/>
                </a:ext>
              </a:extLst>
            </p:cNvPr>
            <p:cNvGrpSpPr/>
            <p:nvPr/>
          </p:nvGrpSpPr>
          <p:grpSpPr>
            <a:xfrm>
              <a:off x="17971453" y="10421743"/>
              <a:ext cx="1275631" cy="2769698"/>
              <a:chOff x="17971453" y="10421743"/>
              <a:chExt cx="1275631" cy="2769698"/>
            </a:xfrm>
          </p:grpSpPr>
          <p:sp>
            <p:nvSpPr>
              <p:cNvPr id="104" name="Freeform: Shape 103">
                <a:extLst>
                  <a:ext uri="{FF2B5EF4-FFF2-40B4-BE49-F238E27FC236}">
                    <a16:creationId xmlns:a16="http://schemas.microsoft.com/office/drawing/2014/main" id="{C55C0AB0-EAFE-440E-A77C-023E06D9F05B}"/>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444DB5A-4E49-4B03-A5FE-06F6E28B9E4D}"/>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90" name="Graphic 2">
              <a:extLst>
                <a:ext uri="{FF2B5EF4-FFF2-40B4-BE49-F238E27FC236}">
                  <a16:creationId xmlns:a16="http://schemas.microsoft.com/office/drawing/2014/main" id="{E340B908-98CE-42C1-A8A5-8E07FA64B10F}"/>
                </a:ext>
              </a:extLst>
            </p:cNvPr>
            <p:cNvGrpSpPr/>
            <p:nvPr/>
          </p:nvGrpSpPr>
          <p:grpSpPr>
            <a:xfrm>
              <a:off x="17988088" y="8609016"/>
              <a:ext cx="1242368" cy="392498"/>
              <a:chOff x="17988088" y="8609016"/>
              <a:chExt cx="1242368" cy="392498"/>
            </a:xfrm>
            <a:solidFill>
              <a:srgbClr val="FF914D"/>
            </a:solidFill>
          </p:grpSpPr>
          <p:sp>
            <p:nvSpPr>
              <p:cNvPr id="102" name="Freeform: Shape 101">
                <a:extLst>
                  <a:ext uri="{FF2B5EF4-FFF2-40B4-BE49-F238E27FC236}">
                    <a16:creationId xmlns:a16="http://schemas.microsoft.com/office/drawing/2014/main" id="{88B4A7EA-E5A5-4022-BF26-66788A8CDA58}"/>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66C7C6A-48AF-43F1-AE34-C5E6F32287EA}"/>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91" name="Graphic 2">
              <a:extLst>
                <a:ext uri="{FF2B5EF4-FFF2-40B4-BE49-F238E27FC236}">
                  <a16:creationId xmlns:a16="http://schemas.microsoft.com/office/drawing/2014/main" id="{639EE5E9-BDED-4B3D-A0CF-FDE49B448428}"/>
                </a:ext>
              </a:extLst>
            </p:cNvPr>
            <p:cNvGrpSpPr/>
            <p:nvPr/>
          </p:nvGrpSpPr>
          <p:grpSpPr>
            <a:xfrm>
              <a:off x="18251118" y="10699073"/>
              <a:ext cx="755550" cy="2492368"/>
              <a:chOff x="18251118" y="10699073"/>
              <a:chExt cx="755550" cy="2492368"/>
            </a:xfrm>
            <a:solidFill>
              <a:srgbClr val="FF914D"/>
            </a:solidFill>
          </p:grpSpPr>
          <p:grpSp>
            <p:nvGrpSpPr>
              <p:cNvPr id="95" name="Graphic 2">
                <a:extLst>
                  <a:ext uri="{FF2B5EF4-FFF2-40B4-BE49-F238E27FC236}">
                    <a16:creationId xmlns:a16="http://schemas.microsoft.com/office/drawing/2014/main" id="{ACDE65EE-549D-4B22-B627-ABF4506408CA}"/>
                  </a:ext>
                </a:extLst>
              </p:cNvPr>
              <p:cNvGrpSpPr/>
              <p:nvPr/>
            </p:nvGrpSpPr>
            <p:grpSpPr>
              <a:xfrm>
                <a:off x="18251118" y="10699073"/>
                <a:ext cx="740842" cy="2050807"/>
                <a:chOff x="18251118" y="10699073"/>
                <a:chExt cx="740842" cy="2050807"/>
              </a:xfrm>
              <a:solidFill>
                <a:srgbClr val="FF914D"/>
              </a:solidFill>
            </p:grpSpPr>
            <p:sp>
              <p:nvSpPr>
                <p:cNvPr id="99" name="Freeform: Shape 98">
                  <a:extLst>
                    <a:ext uri="{FF2B5EF4-FFF2-40B4-BE49-F238E27FC236}">
                      <a16:creationId xmlns:a16="http://schemas.microsoft.com/office/drawing/2014/main" id="{1E645E5D-EB8A-4FA2-B1DD-4B9BB06AA944}"/>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07E431E-AA23-4705-954C-5B2E5F13770C}"/>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10D6B52-FD21-4631-8639-A7B2B928C6C7}"/>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96" name="Graphic 2">
                <a:extLst>
                  <a:ext uri="{FF2B5EF4-FFF2-40B4-BE49-F238E27FC236}">
                    <a16:creationId xmlns:a16="http://schemas.microsoft.com/office/drawing/2014/main" id="{F6C64C00-C8E1-4751-B259-06EDE5C18F84}"/>
                  </a:ext>
                </a:extLst>
              </p:cNvPr>
              <p:cNvGrpSpPr/>
              <p:nvPr/>
            </p:nvGrpSpPr>
            <p:grpSpPr>
              <a:xfrm>
                <a:off x="18476795" y="12926504"/>
                <a:ext cx="529873" cy="264937"/>
                <a:chOff x="18476795" y="12926504"/>
                <a:chExt cx="529873" cy="264937"/>
              </a:xfrm>
              <a:solidFill>
                <a:srgbClr val="FF914D"/>
              </a:solidFill>
            </p:grpSpPr>
            <p:sp>
              <p:nvSpPr>
                <p:cNvPr id="97" name="Freeform: Shape 96">
                  <a:extLst>
                    <a:ext uri="{FF2B5EF4-FFF2-40B4-BE49-F238E27FC236}">
                      <a16:creationId xmlns:a16="http://schemas.microsoft.com/office/drawing/2014/main" id="{F18E7EA8-2FFC-40D3-A41A-9044DA66A60C}"/>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65287CA-0EEC-49F1-8317-A1B1359322B0}"/>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92" name="Graphic 2">
              <a:extLst>
                <a:ext uri="{FF2B5EF4-FFF2-40B4-BE49-F238E27FC236}">
                  <a16:creationId xmlns:a16="http://schemas.microsoft.com/office/drawing/2014/main" id="{5523AEAF-471A-4628-BA3C-F80CEDC05592}"/>
                </a:ext>
              </a:extLst>
            </p:cNvPr>
            <p:cNvGrpSpPr/>
            <p:nvPr/>
          </p:nvGrpSpPr>
          <p:grpSpPr>
            <a:xfrm>
              <a:off x="17677088" y="11484071"/>
              <a:ext cx="1864370" cy="991059"/>
              <a:chOff x="17677088" y="11484071"/>
              <a:chExt cx="1864370" cy="991059"/>
            </a:xfrm>
          </p:grpSpPr>
          <p:sp>
            <p:nvSpPr>
              <p:cNvPr id="93" name="Freeform: Shape 92">
                <a:extLst>
                  <a:ext uri="{FF2B5EF4-FFF2-40B4-BE49-F238E27FC236}">
                    <a16:creationId xmlns:a16="http://schemas.microsoft.com/office/drawing/2014/main" id="{64A55D55-BEB0-4824-9E6C-A22C89F8AC08}"/>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96CF4EB-DE15-4CFF-8294-8E1A5835DD77}"/>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108" name="Project…">
            <a:extLst>
              <a:ext uri="{FF2B5EF4-FFF2-40B4-BE49-F238E27FC236}">
                <a16:creationId xmlns:a16="http://schemas.microsoft.com/office/drawing/2014/main" id="{18E1D3BF-F034-4740-B167-DEF5D7537E23}"/>
              </a:ext>
            </a:extLst>
          </p:cNvPr>
          <p:cNvSpPr txBox="1"/>
          <p:nvPr/>
        </p:nvSpPr>
        <p:spPr>
          <a:xfrm>
            <a:off x="3556695" y="6114640"/>
            <a:ext cx="1365532" cy="84125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4800">
                <a:solidFill>
                  <a:schemeClr val="accent3"/>
                </a:solidFill>
                <a:latin typeface="Calibri" panose="020F0502020204030204" pitchFamily="34" charset="0"/>
                <a:cs typeface="Calibri" panose="020F0502020204030204" pitchFamily="34" charset="0"/>
              </a:rPr>
              <a:t>1</a:t>
            </a:r>
            <a:endParaRPr sz="4800">
              <a:solidFill>
                <a:schemeClr val="accent3"/>
              </a:solidFill>
              <a:latin typeface="Calibri" panose="020F0502020204030204" pitchFamily="34" charset="0"/>
              <a:cs typeface="Calibri" panose="020F0502020204030204" pitchFamily="34" charset="0"/>
            </a:endParaRPr>
          </a:p>
        </p:txBody>
      </p:sp>
      <p:sp>
        <p:nvSpPr>
          <p:cNvPr id="109" name="TextBox 108">
            <a:extLst>
              <a:ext uri="{FF2B5EF4-FFF2-40B4-BE49-F238E27FC236}">
                <a16:creationId xmlns:a16="http://schemas.microsoft.com/office/drawing/2014/main" id="{0BF68E3C-8250-42EB-A52C-5AE822DD6894}"/>
              </a:ext>
            </a:extLst>
          </p:cNvPr>
          <p:cNvSpPr txBox="1"/>
          <p:nvPr/>
        </p:nvSpPr>
        <p:spPr>
          <a:xfrm>
            <a:off x="8144252" y="6119770"/>
            <a:ext cx="99105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8000" b="0" cap="all">
                <a:solidFill>
                  <a:srgbClr val="141413"/>
                </a:solidFill>
                <a:latin typeface="Montserrat Bold"/>
                <a:ea typeface="Montserrat Bold"/>
                <a:cs typeface="Montserrat Bold"/>
                <a:sym typeface="Montserrat Bold"/>
              </a:defRPr>
            </a:pPr>
            <a:r>
              <a:rPr lang="en-US" sz="4800">
                <a:solidFill>
                  <a:schemeClr val="accent3"/>
                </a:solidFill>
                <a:latin typeface="Calibri" panose="020F0502020204030204" pitchFamily="34" charset="0"/>
                <a:cs typeface="Calibri" panose="020F0502020204030204" pitchFamily="34" charset="0"/>
              </a:rPr>
              <a:t>2</a:t>
            </a:r>
          </a:p>
        </p:txBody>
      </p:sp>
      <p:sp>
        <p:nvSpPr>
          <p:cNvPr id="110" name="TextBox 109">
            <a:extLst>
              <a:ext uri="{FF2B5EF4-FFF2-40B4-BE49-F238E27FC236}">
                <a16:creationId xmlns:a16="http://schemas.microsoft.com/office/drawing/2014/main" id="{F83C5C7B-E5A7-41D4-84F6-103F20B923AD}"/>
              </a:ext>
            </a:extLst>
          </p:cNvPr>
          <p:cNvSpPr txBox="1"/>
          <p:nvPr/>
        </p:nvSpPr>
        <p:spPr>
          <a:xfrm>
            <a:off x="12506298" y="6119770"/>
            <a:ext cx="99105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8000" b="0" cap="all">
                <a:solidFill>
                  <a:srgbClr val="141413"/>
                </a:solidFill>
                <a:latin typeface="Montserrat Bold"/>
                <a:ea typeface="Montserrat Bold"/>
                <a:cs typeface="Montserrat Bold"/>
                <a:sym typeface="Montserrat Bold"/>
              </a:defRPr>
            </a:pPr>
            <a:r>
              <a:rPr lang="en-US" sz="4800">
                <a:solidFill>
                  <a:schemeClr val="accent3"/>
                </a:solidFill>
                <a:latin typeface="Calibri" panose="020F0502020204030204" pitchFamily="34" charset="0"/>
                <a:cs typeface="Calibri" panose="020F0502020204030204" pitchFamily="34" charset="0"/>
              </a:rPr>
              <a:t>3</a:t>
            </a:r>
          </a:p>
        </p:txBody>
      </p:sp>
      <p:sp>
        <p:nvSpPr>
          <p:cNvPr id="111" name="TextBox 110">
            <a:extLst>
              <a:ext uri="{FF2B5EF4-FFF2-40B4-BE49-F238E27FC236}">
                <a16:creationId xmlns:a16="http://schemas.microsoft.com/office/drawing/2014/main" id="{666AE361-1336-426A-8924-ABB437EB839A}"/>
              </a:ext>
            </a:extLst>
          </p:cNvPr>
          <p:cNvSpPr txBox="1"/>
          <p:nvPr/>
        </p:nvSpPr>
        <p:spPr>
          <a:xfrm>
            <a:off x="16928024" y="6119770"/>
            <a:ext cx="99105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8000" b="0" cap="all">
                <a:solidFill>
                  <a:srgbClr val="141413"/>
                </a:solidFill>
                <a:latin typeface="Montserrat Bold"/>
                <a:ea typeface="Montserrat Bold"/>
                <a:cs typeface="Montserrat Bold"/>
                <a:sym typeface="Montserrat Bold"/>
              </a:defRPr>
            </a:pPr>
            <a:r>
              <a:rPr lang="en-US" sz="4800">
                <a:solidFill>
                  <a:schemeClr val="accent3"/>
                </a:solidFill>
                <a:latin typeface="Calibri" panose="020F0502020204030204" pitchFamily="34" charset="0"/>
                <a:cs typeface="Calibri" panose="020F0502020204030204" pitchFamily="34" charset="0"/>
              </a:rPr>
              <a:t>4</a:t>
            </a:r>
          </a:p>
        </p:txBody>
      </p:sp>
      <p:sp>
        <p:nvSpPr>
          <p:cNvPr id="112" name="TextBox 111">
            <a:extLst>
              <a:ext uri="{FF2B5EF4-FFF2-40B4-BE49-F238E27FC236}">
                <a16:creationId xmlns:a16="http://schemas.microsoft.com/office/drawing/2014/main" id="{B9F4CB71-CF84-499C-BB00-4D21E7D215EA}"/>
              </a:ext>
            </a:extLst>
          </p:cNvPr>
          <p:cNvSpPr txBox="1"/>
          <p:nvPr/>
        </p:nvSpPr>
        <p:spPr>
          <a:xfrm>
            <a:off x="21212222" y="6119770"/>
            <a:ext cx="99105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8000" b="0" cap="all">
                <a:solidFill>
                  <a:srgbClr val="141413"/>
                </a:solidFill>
                <a:latin typeface="Montserrat Bold"/>
                <a:ea typeface="Montserrat Bold"/>
                <a:cs typeface="Montserrat Bold"/>
                <a:sym typeface="Montserrat Bold"/>
              </a:defRPr>
            </a:pPr>
            <a:r>
              <a:rPr lang="en-US" sz="4800">
                <a:solidFill>
                  <a:schemeClr val="accent3"/>
                </a:solidFill>
                <a:latin typeface="Calibri" panose="020F0502020204030204" pitchFamily="34" charset="0"/>
                <a:cs typeface="Calibri" panose="020F0502020204030204" pitchFamily="34" charset="0"/>
              </a:rPr>
              <a:t>5</a:t>
            </a:r>
          </a:p>
        </p:txBody>
      </p:sp>
      <p:sp>
        <p:nvSpPr>
          <p:cNvPr id="113" name="TextBox 112">
            <a:extLst>
              <a:ext uri="{FF2B5EF4-FFF2-40B4-BE49-F238E27FC236}">
                <a16:creationId xmlns:a16="http://schemas.microsoft.com/office/drawing/2014/main" id="{0FB94C74-7236-4472-B3FC-BD1AF01A8E87}"/>
              </a:ext>
            </a:extLst>
          </p:cNvPr>
          <p:cNvSpPr txBox="1"/>
          <p:nvPr/>
        </p:nvSpPr>
        <p:spPr>
          <a:xfrm>
            <a:off x="2368109" y="7870380"/>
            <a:ext cx="377709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a:solidFill>
                  <a:schemeClr val="tx2"/>
                </a:solidFill>
                <a:latin typeface="Calibri" panose="020F0502020204030204" pitchFamily="34" charset="0"/>
                <a:cs typeface="Calibri" panose="020F0502020204030204" pitchFamily="34" charset="0"/>
              </a:rPr>
              <a:t>Tropicana Premium </a:t>
            </a:r>
          </a:p>
          <a:p>
            <a:r>
              <a:rPr lang="en-US" sz="3200" b="0">
                <a:solidFill>
                  <a:schemeClr val="tx2"/>
                </a:solidFill>
                <a:latin typeface="Calibri" panose="020F0502020204030204" pitchFamily="34" charset="0"/>
                <a:cs typeface="Calibri" panose="020F0502020204030204" pitchFamily="34" charset="0"/>
              </a:rPr>
              <a:t>64 oz</a:t>
            </a:r>
          </a:p>
        </p:txBody>
      </p:sp>
      <p:sp>
        <p:nvSpPr>
          <p:cNvPr id="114" name="TextBox 113">
            <a:extLst>
              <a:ext uri="{FF2B5EF4-FFF2-40B4-BE49-F238E27FC236}">
                <a16:creationId xmlns:a16="http://schemas.microsoft.com/office/drawing/2014/main" id="{D3F6C1F8-7511-4045-9CE5-09AFF655C0D1}"/>
              </a:ext>
            </a:extLst>
          </p:cNvPr>
          <p:cNvSpPr txBox="1"/>
          <p:nvPr/>
        </p:nvSpPr>
        <p:spPr>
          <a:xfrm>
            <a:off x="6736475" y="7870380"/>
            <a:ext cx="377709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a:solidFill>
                  <a:schemeClr val="tx2"/>
                </a:solidFill>
                <a:latin typeface="Calibri" panose="020F0502020204030204" pitchFamily="34" charset="0"/>
                <a:cs typeface="Calibri" panose="020F0502020204030204" pitchFamily="34" charset="0"/>
              </a:rPr>
              <a:t>Tropicana Premium </a:t>
            </a:r>
          </a:p>
          <a:p>
            <a:r>
              <a:rPr lang="en-US" sz="3200" b="0">
                <a:solidFill>
                  <a:schemeClr val="tx2"/>
                </a:solidFill>
                <a:latin typeface="Calibri" panose="020F0502020204030204" pitchFamily="34" charset="0"/>
                <a:cs typeface="Calibri" panose="020F0502020204030204" pitchFamily="34" charset="0"/>
              </a:rPr>
              <a:t>96 oz</a:t>
            </a:r>
          </a:p>
        </p:txBody>
      </p:sp>
      <p:sp>
        <p:nvSpPr>
          <p:cNvPr id="115" name="TextBox 114">
            <a:extLst>
              <a:ext uri="{FF2B5EF4-FFF2-40B4-BE49-F238E27FC236}">
                <a16:creationId xmlns:a16="http://schemas.microsoft.com/office/drawing/2014/main" id="{7B0596C4-2AB8-44ED-A2FF-9DAD04E2D3CE}"/>
              </a:ext>
            </a:extLst>
          </p:cNvPr>
          <p:cNvSpPr txBox="1"/>
          <p:nvPr/>
        </p:nvSpPr>
        <p:spPr>
          <a:xfrm>
            <a:off x="11137765" y="7870380"/>
            <a:ext cx="3777096" cy="1138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a:solidFill>
                  <a:schemeClr val="tx2"/>
                </a:solidFill>
                <a:latin typeface="Calibri" panose="020F0502020204030204" pitchFamily="34" charset="0"/>
                <a:cs typeface="Calibri" panose="020F0502020204030204" pitchFamily="34" charset="0"/>
              </a:rPr>
              <a:t>Tropicana</a:t>
            </a:r>
          </a:p>
          <a:p>
            <a:r>
              <a:rPr lang="en-US" sz="3200" b="0">
                <a:solidFill>
                  <a:schemeClr val="tx2"/>
                </a:solidFill>
                <a:latin typeface="Calibri" panose="020F0502020204030204" pitchFamily="34" charset="0"/>
                <a:cs typeface="Calibri" panose="020F0502020204030204" pitchFamily="34" charset="0"/>
              </a:rPr>
              <a:t>64 oz</a:t>
            </a:r>
          </a:p>
        </p:txBody>
      </p:sp>
      <p:sp>
        <p:nvSpPr>
          <p:cNvPr id="116" name="TextBox 115">
            <a:extLst>
              <a:ext uri="{FF2B5EF4-FFF2-40B4-BE49-F238E27FC236}">
                <a16:creationId xmlns:a16="http://schemas.microsoft.com/office/drawing/2014/main" id="{B7577325-09D1-4B5D-AB59-D42C9541CF6F}"/>
              </a:ext>
            </a:extLst>
          </p:cNvPr>
          <p:cNvSpPr txBox="1"/>
          <p:nvPr/>
        </p:nvSpPr>
        <p:spPr>
          <a:xfrm>
            <a:off x="15559491" y="7870380"/>
            <a:ext cx="3777096" cy="1138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a:solidFill>
                  <a:schemeClr val="tx2"/>
                </a:solidFill>
                <a:latin typeface="Calibri" panose="020F0502020204030204" pitchFamily="34" charset="0"/>
                <a:cs typeface="Calibri" panose="020F0502020204030204" pitchFamily="34" charset="0"/>
              </a:rPr>
              <a:t>Minute Maid </a:t>
            </a:r>
          </a:p>
          <a:p>
            <a:r>
              <a:rPr lang="en-US" sz="3200" b="0">
                <a:solidFill>
                  <a:schemeClr val="tx2"/>
                </a:solidFill>
                <a:latin typeface="Calibri" panose="020F0502020204030204" pitchFamily="34" charset="0"/>
                <a:cs typeface="Calibri" panose="020F0502020204030204" pitchFamily="34" charset="0"/>
              </a:rPr>
              <a:t>64 oz</a:t>
            </a:r>
          </a:p>
        </p:txBody>
      </p:sp>
      <p:sp>
        <p:nvSpPr>
          <p:cNvPr id="117" name="TextBox 116">
            <a:extLst>
              <a:ext uri="{FF2B5EF4-FFF2-40B4-BE49-F238E27FC236}">
                <a16:creationId xmlns:a16="http://schemas.microsoft.com/office/drawing/2014/main" id="{197B8167-D038-414F-B1E0-BC4A38D12880}"/>
              </a:ext>
            </a:extLst>
          </p:cNvPr>
          <p:cNvSpPr txBox="1"/>
          <p:nvPr/>
        </p:nvSpPr>
        <p:spPr>
          <a:xfrm>
            <a:off x="19843689" y="7870380"/>
            <a:ext cx="3777096" cy="1138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a:solidFill>
                  <a:schemeClr val="tx2"/>
                </a:solidFill>
                <a:latin typeface="Calibri" panose="020F0502020204030204" pitchFamily="34" charset="0"/>
                <a:cs typeface="Calibri" panose="020F0502020204030204" pitchFamily="34" charset="0"/>
              </a:rPr>
              <a:t>Dominick’s</a:t>
            </a:r>
          </a:p>
          <a:p>
            <a:r>
              <a:rPr lang="en-US" sz="3200" b="0">
                <a:solidFill>
                  <a:schemeClr val="tx2"/>
                </a:solidFill>
                <a:latin typeface="Calibri" panose="020F0502020204030204" pitchFamily="34" charset="0"/>
                <a:cs typeface="Calibri" panose="020F0502020204030204" pitchFamily="34" charset="0"/>
              </a:rPr>
              <a:t>64 oz</a:t>
            </a:r>
          </a:p>
        </p:txBody>
      </p:sp>
      <p:sp>
        <p:nvSpPr>
          <p:cNvPr id="118" name="TextBox 117">
            <a:extLst>
              <a:ext uri="{FF2B5EF4-FFF2-40B4-BE49-F238E27FC236}">
                <a16:creationId xmlns:a16="http://schemas.microsoft.com/office/drawing/2014/main" id="{39DB0D90-0CC4-4735-8306-B1846B6E2EE8}"/>
              </a:ext>
            </a:extLst>
          </p:cNvPr>
          <p:cNvSpPr txBox="1"/>
          <p:nvPr/>
        </p:nvSpPr>
        <p:spPr>
          <a:xfrm flipH="1">
            <a:off x="1422200" y="1973136"/>
            <a:ext cx="6734536"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Dominik’s Grocery Store (Chicago)</a:t>
            </a:r>
          </a:p>
        </p:txBody>
      </p:sp>
      <p:sp>
        <p:nvSpPr>
          <p:cNvPr id="119" name="Rectangle 118">
            <a:extLst>
              <a:ext uri="{FF2B5EF4-FFF2-40B4-BE49-F238E27FC236}">
                <a16:creationId xmlns:a16="http://schemas.microsoft.com/office/drawing/2014/main" id="{8E0A638E-AA1F-43CA-8354-8CEE1FB4DEC3}"/>
              </a:ext>
            </a:extLst>
          </p:cNvPr>
          <p:cNvSpPr/>
          <p:nvPr/>
        </p:nvSpPr>
        <p:spPr>
          <a:xfrm>
            <a:off x="0" y="9927849"/>
            <a:ext cx="24384000" cy="1046440"/>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0" name="TextBox 119">
            <a:extLst>
              <a:ext uri="{FF2B5EF4-FFF2-40B4-BE49-F238E27FC236}">
                <a16:creationId xmlns:a16="http://schemas.microsoft.com/office/drawing/2014/main" id="{2D193396-A775-4E7C-9436-F77471BFCFCD}"/>
              </a:ext>
            </a:extLst>
          </p:cNvPr>
          <p:cNvSpPr txBox="1"/>
          <p:nvPr/>
        </p:nvSpPr>
        <p:spPr>
          <a:xfrm>
            <a:off x="2954792" y="10070322"/>
            <a:ext cx="275003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a:solidFill>
                  <a:schemeClr val="bg1"/>
                </a:solidFill>
                <a:latin typeface="Calibri" panose="020F0502020204030204" pitchFamily="34" charset="0"/>
                <a:cs typeface="Calibri" panose="020F0502020204030204" pitchFamily="34" charset="0"/>
              </a:rPr>
              <a:t>$ 2.90</a:t>
            </a:r>
          </a:p>
        </p:txBody>
      </p:sp>
      <p:sp>
        <p:nvSpPr>
          <p:cNvPr id="121" name="TextBox 120">
            <a:extLst>
              <a:ext uri="{FF2B5EF4-FFF2-40B4-BE49-F238E27FC236}">
                <a16:creationId xmlns:a16="http://schemas.microsoft.com/office/drawing/2014/main" id="{CCFF2CFE-A7A9-4B23-A936-F606687654EF}"/>
              </a:ext>
            </a:extLst>
          </p:cNvPr>
          <p:cNvSpPr txBox="1"/>
          <p:nvPr/>
        </p:nvSpPr>
        <p:spPr>
          <a:xfrm>
            <a:off x="7323158" y="10070322"/>
            <a:ext cx="275003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a:solidFill>
                  <a:schemeClr val="bg1"/>
                </a:solidFill>
                <a:latin typeface="Calibri" panose="020F0502020204030204" pitchFamily="34" charset="0"/>
                <a:cs typeface="Calibri" panose="020F0502020204030204" pitchFamily="34" charset="0"/>
              </a:rPr>
              <a:t>$ 4.80</a:t>
            </a:r>
          </a:p>
        </p:txBody>
      </p:sp>
      <p:sp>
        <p:nvSpPr>
          <p:cNvPr id="122" name="TextBox 121">
            <a:extLst>
              <a:ext uri="{FF2B5EF4-FFF2-40B4-BE49-F238E27FC236}">
                <a16:creationId xmlns:a16="http://schemas.microsoft.com/office/drawing/2014/main" id="{2E64FAB6-27DA-4B78-A606-1B059655EF96}"/>
              </a:ext>
            </a:extLst>
          </p:cNvPr>
          <p:cNvSpPr txBox="1"/>
          <p:nvPr/>
        </p:nvSpPr>
        <p:spPr>
          <a:xfrm>
            <a:off x="11691524" y="10070322"/>
            <a:ext cx="275003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a:solidFill>
                  <a:schemeClr val="bg1"/>
                </a:solidFill>
                <a:latin typeface="Calibri" panose="020F0502020204030204" pitchFamily="34" charset="0"/>
                <a:cs typeface="Calibri" panose="020F0502020204030204" pitchFamily="34" charset="0"/>
              </a:rPr>
              <a:t>$ 3.45</a:t>
            </a:r>
          </a:p>
        </p:txBody>
      </p:sp>
      <p:sp>
        <p:nvSpPr>
          <p:cNvPr id="123" name="TextBox 122">
            <a:extLst>
              <a:ext uri="{FF2B5EF4-FFF2-40B4-BE49-F238E27FC236}">
                <a16:creationId xmlns:a16="http://schemas.microsoft.com/office/drawing/2014/main" id="{170A3B3F-DE76-43BF-A169-82AA57588B07}"/>
              </a:ext>
            </a:extLst>
          </p:cNvPr>
          <p:cNvSpPr txBox="1"/>
          <p:nvPr/>
        </p:nvSpPr>
        <p:spPr>
          <a:xfrm>
            <a:off x="16114396" y="10070322"/>
            <a:ext cx="275003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a:solidFill>
                  <a:schemeClr val="bg1"/>
                </a:solidFill>
                <a:latin typeface="Calibri" panose="020F0502020204030204" pitchFamily="34" charset="0"/>
                <a:cs typeface="Calibri" panose="020F0502020204030204" pitchFamily="34" charset="0"/>
              </a:rPr>
              <a:t>$ 2.27</a:t>
            </a:r>
          </a:p>
        </p:txBody>
      </p:sp>
      <p:sp>
        <p:nvSpPr>
          <p:cNvPr id="124" name="TextBox 123">
            <a:extLst>
              <a:ext uri="{FF2B5EF4-FFF2-40B4-BE49-F238E27FC236}">
                <a16:creationId xmlns:a16="http://schemas.microsoft.com/office/drawing/2014/main" id="{76F9CE0A-FBAD-42A6-A590-B52DD9270E30}"/>
              </a:ext>
            </a:extLst>
          </p:cNvPr>
          <p:cNvSpPr txBox="1"/>
          <p:nvPr/>
        </p:nvSpPr>
        <p:spPr>
          <a:xfrm>
            <a:off x="20430372" y="10070322"/>
            <a:ext cx="2750033"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000">
                <a:solidFill>
                  <a:schemeClr val="bg1"/>
                </a:solidFill>
                <a:latin typeface="Calibri" panose="020F0502020204030204" pitchFamily="34" charset="0"/>
                <a:cs typeface="Calibri" panose="020F0502020204030204" pitchFamily="34" charset="0"/>
              </a:rPr>
              <a:t>$ 1.71</a:t>
            </a:r>
          </a:p>
        </p:txBody>
      </p:sp>
      <p:sp>
        <p:nvSpPr>
          <p:cNvPr id="125" name="TextBox 124">
            <a:extLst>
              <a:ext uri="{FF2B5EF4-FFF2-40B4-BE49-F238E27FC236}">
                <a16:creationId xmlns:a16="http://schemas.microsoft.com/office/drawing/2014/main" id="{5BBD375D-A9B2-45F8-A313-2B87E781482A}"/>
              </a:ext>
            </a:extLst>
          </p:cNvPr>
          <p:cNvSpPr txBox="1"/>
          <p:nvPr/>
        </p:nvSpPr>
        <p:spPr>
          <a:xfrm>
            <a:off x="130782" y="10070322"/>
            <a:ext cx="3316506"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a:solidFill>
                  <a:schemeClr val="bg1"/>
                </a:solidFill>
                <a:latin typeface="Calibri" panose="020F0502020204030204" pitchFamily="34" charset="0"/>
                <a:cs typeface="Calibri" panose="020F0502020204030204" pitchFamily="34" charset="0"/>
              </a:rPr>
              <a:t>AVG PRICES:</a:t>
            </a:r>
          </a:p>
        </p:txBody>
      </p:sp>
      <p:sp>
        <p:nvSpPr>
          <p:cNvPr id="208" name="TextBox 207">
            <a:extLst>
              <a:ext uri="{FF2B5EF4-FFF2-40B4-BE49-F238E27FC236}">
                <a16:creationId xmlns:a16="http://schemas.microsoft.com/office/drawing/2014/main" id="{EE75CF9C-2B3A-432E-8277-E9D3C0166D0E}"/>
              </a:ext>
            </a:extLst>
          </p:cNvPr>
          <p:cNvSpPr txBox="1"/>
          <p:nvPr/>
        </p:nvSpPr>
        <p:spPr>
          <a:xfrm>
            <a:off x="9730859" y="11335009"/>
            <a:ext cx="5422412" cy="1323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r>
              <a:rPr lang="en-US" sz="8000" dirty="0">
                <a:solidFill>
                  <a:srgbClr val="70706F"/>
                </a:solidFill>
                <a:latin typeface="Calibri"/>
                <a:cs typeface="Calibri"/>
              </a:rPr>
              <a:t>~ $ 44,000</a:t>
            </a:r>
          </a:p>
        </p:txBody>
      </p:sp>
      <p:sp>
        <p:nvSpPr>
          <p:cNvPr id="209" name="TextBox 208">
            <a:extLst>
              <a:ext uri="{FF2B5EF4-FFF2-40B4-BE49-F238E27FC236}">
                <a16:creationId xmlns:a16="http://schemas.microsoft.com/office/drawing/2014/main" id="{52CA1C78-7D27-45FF-9244-12EBA32E11B2}"/>
              </a:ext>
            </a:extLst>
          </p:cNvPr>
          <p:cNvSpPr txBox="1"/>
          <p:nvPr/>
        </p:nvSpPr>
        <p:spPr>
          <a:xfrm>
            <a:off x="11651296" y="12332431"/>
            <a:ext cx="2750033"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5400" i="1">
                <a:solidFill>
                  <a:srgbClr val="70706F"/>
                </a:solidFill>
                <a:latin typeface="Calibri" panose="020F0502020204030204" pitchFamily="34" charset="0"/>
                <a:cs typeface="Calibri" panose="020F0502020204030204" pitchFamily="34" charset="0"/>
              </a:rPr>
              <a:t>Profits</a:t>
            </a:r>
            <a:endParaRPr lang="en-US" sz="4800" i="1">
              <a:solidFill>
                <a:srgbClr val="70706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16122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6FC1C-886C-4801-BC8B-6316B2721026}"/>
              </a:ext>
            </a:extLst>
          </p:cNvPr>
          <p:cNvSpPr/>
          <p:nvPr/>
        </p:nvSpPr>
        <p:spPr>
          <a:xfrm>
            <a:off x="1422200" y="723232"/>
            <a:ext cx="7330853"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DATA</a:t>
            </a:r>
            <a:r>
              <a:rPr lang="en-US" sz="6600" b="1">
                <a:solidFill>
                  <a:schemeClr val="accent1"/>
                </a:solidFill>
              </a:rPr>
              <a:t> </a:t>
            </a:r>
            <a:r>
              <a:rPr lang="en-US" sz="6600">
                <a:solidFill>
                  <a:schemeClr val="tx2"/>
                </a:solidFill>
                <a:latin typeface="+mj-lt"/>
              </a:rPr>
              <a:t>OVERVIEW</a:t>
            </a:r>
          </a:p>
        </p:txBody>
      </p:sp>
      <p:sp>
        <p:nvSpPr>
          <p:cNvPr id="3" name="TextBox 2">
            <a:extLst>
              <a:ext uri="{FF2B5EF4-FFF2-40B4-BE49-F238E27FC236}">
                <a16:creationId xmlns:a16="http://schemas.microsoft.com/office/drawing/2014/main" id="{2BDDC26F-276A-4E1F-905E-20A22612B6C6}"/>
              </a:ext>
            </a:extLst>
          </p:cNvPr>
          <p:cNvSpPr txBox="1"/>
          <p:nvPr/>
        </p:nvSpPr>
        <p:spPr>
          <a:xfrm flipH="1">
            <a:off x="1422200" y="1973136"/>
            <a:ext cx="4541628"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OJ Dataset Description</a:t>
            </a:r>
          </a:p>
        </p:txBody>
      </p:sp>
      <p:cxnSp>
        <p:nvCxnSpPr>
          <p:cNvPr id="5" name="Straight Connector 4">
            <a:extLst>
              <a:ext uri="{FF2B5EF4-FFF2-40B4-BE49-F238E27FC236}">
                <a16:creationId xmlns:a16="http://schemas.microsoft.com/office/drawing/2014/main" id="{05A01724-DDEA-47A8-9372-C913C3EF061B}"/>
              </a:ext>
            </a:extLst>
          </p:cNvPr>
          <p:cNvCxnSpPr>
            <a:cxnSpLocks/>
            <a:stCxn id="6" idx="0"/>
            <a:endCxn id="13" idx="4"/>
          </p:cNvCxnSpPr>
          <p:nvPr/>
        </p:nvCxnSpPr>
        <p:spPr>
          <a:xfrm>
            <a:off x="12156727" y="6649295"/>
            <a:ext cx="33414" cy="1826249"/>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Hexagon 5">
            <a:extLst>
              <a:ext uri="{FF2B5EF4-FFF2-40B4-BE49-F238E27FC236}">
                <a16:creationId xmlns:a16="http://schemas.microsoft.com/office/drawing/2014/main" id="{56DCAD93-99AA-4421-9331-DEEFE1508007}"/>
              </a:ext>
            </a:extLst>
          </p:cNvPr>
          <p:cNvSpPr/>
          <p:nvPr/>
        </p:nvSpPr>
        <p:spPr>
          <a:xfrm rot="5400000">
            <a:off x="10451316" y="3288139"/>
            <a:ext cx="3410821" cy="3311490"/>
          </a:xfrm>
          <a:prstGeom prst="hexagon">
            <a:avLst/>
          </a:prstGeom>
          <a:gradFill>
            <a:gsLst>
              <a:gs pos="100000">
                <a:schemeClr val="accent2"/>
              </a:gs>
              <a:gs pos="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DD2F39-D359-4DA4-B10F-CE963542F442}"/>
              </a:ext>
            </a:extLst>
          </p:cNvPr>
          <p:cNvCxnSpPr>
            <a:cxnSpLocks/>
          </p:cNvCxnSpPr>
          <p:nvPr/>
        </p:nvCxnSpPr>
        <p:spPr>
          <a:xfrm>
            <a:off x="2701364" y="8283092"/>
            <a:ext cx="18977553" cy="0"/>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DBED45A-E66A-4015-BC3B-FA0D62430389}"/>
              </a:ext>
            </a:extLst>
          </p:cNvPr>
          <p:cNvSpPr/>
          <p:nvPr/>
        </p:nvSpPr>
        <p:spPr>
          <a:xfrm>
            <a:off x="10356947" y="4021970"/>
            <a:ext cx="3502430" cy="2492990"/>
          </a:xfrm>
          <a:prstGeom prst="rect">
            <a:avLst/>
          </a:prstGeom>
        </p:spPr>
        <p:txBody>
          <a:bodyPr wrap="square">
            <a:spAutoFit/>
          </a:bodyPr>
          <a:lstStyle/>
          <a:p>
            <a:pPr algn="ctr"/>
            <a:r>
              <a:rPr lang="en-US" sz="3600" b="1">
                <a:solidFill>
                  <a:srgbClr val="FFFFFF"/>
                </a:solidFill>
                <a:latin typeface="Calibri" panose="020F0502020204030204" pitchFamily="34" charset="0"/>
                <a:ea typeface="Open Sans" panose="020B0606030504020204" pitchFamily="34" charset="0"/>
                <a:cs typeface="Calibri" panose="020F0502020204030204" pitchFamily="34" charset="0"/>
              </a:rPr>
              <a:t>HISTORICAL DATA</a:t>
            </a:r>
            <a:endParaRPr lang="en-US" sz="2800" b="1">
              <a:solidFill>
                <a:srgbClr val="FFFFFF"/>
              </a:solidFill>
              <a:latin typeface="Calibri" panose="020F0502020204030204" pitchFamily="34" charset="0"/>
              <a:ea typeface="Open Sans" panose="020B0606030504020204" pitchFamily="34" charset="0"/>
              <a:cs typeface="Calibri" panose="020F0502020204030204" pitchFamily="34" charset="0"/>
            </a:endParaRPr>
          </a:p>
          <a:p>
            <a:pPr algn="ctr"/>
            <a:endParaRPr lang="en-US" sz="2800" b="1">
              <a:solidFill>
                <a:srgbClr val="FFFFFF"/>
              </a:solidFill>
              <a:latin typeface="Calibri" panose="020F0502020204030204" pitchFamily="34" charset="0"/>
              <a:ea typeface="Open Sans" panose="020B0606030504020204" pitchFamily="34" charset="0"/>
              <a:cs typeface="Calibri" panose="020F0502020204030204" pitchFamily="34" charset="0"/>
            </a:endParaRPr>
          </a:p>
          <a:p>
            <a:pPr algn="ctr"/>
            <a:r>
              <a:rPr lang="en-US" sz="2800" b="1">
                <a:solidFill>
                  <a:srgbClr val="FFFFFF"/>
                </a:solidFill>
                <a:latin typeface="Calibri" panose="020F0502020204030204" pitchFamily="34" charset="0"/>
                <a:ea typeface="Open Sans" panose="020B0606030504020204" pitchFamily="34" charset="0"/>
                <a:cs typeface="Calibri" panose="020F0502020204030204" pitchFamily="34" charset="0"/>
              </a:rPr>
              <a:t>(116 weeks)</a:t>
            </a:r>
          </a:p>
          <a:p>
            <a:pPr algn="ctr"/>
            <a:endParaRPr lang="en-US" sz="2800" b="1">
              <a:solidFill>
                <a:srgbClr val="FFFFFF"/>
              </a:solidFill>
              <a:latin typeface="Calibri" panose="020F0502020204030204" pitchFamily="34" charset="0"/>
              <a:ea typeface="Open Sans" panose="020B060603050402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235DC1C-F79B-4949-9C50-BDA6E93ED74A}"/>
              </a:ext>
            </a:extLst>
          </p:cNvPr>
          <p:cNvCxnSpPr>
            <a:cxnSpLocks/>
          </p:cNvCxnSpPr>
          <p:nvPr/>
        </p:nvCxnSpPr>
        <p:spPr>
          <a:xfrm>
            <a:off x="16909290" y="8283090"/>
            <a:ext cx="4" cy="751059"/>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44F9B82-1B13-4FB8-81B3-C3A1855D7740}"/>
              </a:ext>
            </a:extLst>
          </p:cNvPr>
          <p:cNvSpPr>
            <a:spLocks noChangeAspect="1"/>
          </p:cNvSpPr>
          <p:nvPr/>
        </p:nvSpPr>
        <p:spPr>
          <a:xfrm>
            <a:off x="16716844" y="8090642"/>
            <a:ext cx="384902" cy="384902"/>
          </a:xfrm>
          <a:prstGeom prst="ellipse">
            <a:avLst/>
          </a:prstGeom>
          <a:solidFill>
            <a:schemeClr val="accent4"/>
          </a:solidFill>
          <a:ln>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1085107A-86AF-4FCD-8897-1EA1599D9EE7}"/>
              </a:ext>
            </a:extLst>
          </p:cNvPr>
          <p:cNvSpPr>
            <a:spLocks noChangeAspect="1"/>
          </p:cNvSpPr>
          <p:nvPr/>
        </p:nvSpPr>
        <p:spPr>
          <a:xfrm rot="5400000">
            <a:off x="15898073" y="9178443"/>
            <a:ext cx="2062678" cy="1778177"/>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626A1C9-9E8D-4B41-B33E-98C19CB580F6}"/>
              </a:ext>
            </a:extLst>
          </p:cNvPr>
          <p:cNvCxnSpPr>
            <a:cxnSpLocks/>
          </p:cNvCxnSpPr>
          <p:nvPr/>
        </p:nvCxnSpPr>
        <p:spPr>
          <a:xfrm>
            <a:off x="12190136" y="8283090"/>
            <a:ext cx="4" cy="751059"/>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135E26C-22D9-425E-A89B-6B50A80B8ACD}"/>
              </a:ext>
            </a:extLst>
          </p:cNvPr>
          <p:cNvSpPr>
            <a:spLocks noChangeAspect="1"/>
          </p:cNvSpPr>
          <p:nvPr/>
        </p:nvSpPr>
        <p:spPr>
          <a:xfrm>
            <a:off x="11997690" y="8090642"/>
            <a:ext cx="384902" cy="384902"/>
          </a:xfrm>
          <a:prstGeom prst="ellipse">
            <a:avLst/>
          </a:prstGeom>
          <a:solidFill>
            <a:schemeClr val="accent4"/>
          </a:solidFill>
          <a:ln>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9BD39337-09C9-4D35-82BF-1B79C7B898F7}"/>
              </a:ext>
            </a:extLst>
          </p:cNvPr>
          <p:cNvSpPr>
            <a:spLocks noChangeAspect="1"/>
          </p:cNvSpPr>
          <p:nvPr/>
        </p:nvSpPr>
        <p:spPr>
          <a:xfrm rot="5400000">
            <a:off x="11165345" y="9178443"/>
            <a:ext cx="2062678" cy="1778177"/>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9575C0D8-6115-48E5-935F-01D6E763FB5D}"/>
              </a:ext>
            </a:extLst>
          </p:cNvPr>
          <p:cNvCxnSpPr>
            <a:cxnSpLocks/>
          </p:cNvCxnSpPr>
          <p:nvPr/>
        </p:nvCxnSpPr>
        <p:spPr>
          <a:xfrm>
            <a:off x="2751825" y="8283090"/>
            <a:ext cx="4" cy="751059"/>
          </a:xfrm>
          <a:prstGeom prst="line">
            <a:avLst/>
          </a:prstGeom>
          <a:solidFill>
            <a:schemeClr val="accent1"/>
          </a:solidFill>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1735717-19B1-4816-974E-6CFC062D7BD6}"/>
              </a:ext>
            </a:extLst>
          </p:cNvPr>
          <p:cNvSpPr>
            <a:spLocks noChangeAspect="1"/>
          </p:cNvSpPr>
          <p:nvPr/>
        </p:nvSpPr>
        <p:spPr>
          <a:xfrm>
            <a:off x="2559379" y="8090642"/>
            <a:ext cx="384902" cy="384902"/>
          </a:xfrm>
          <a:prstGeom prst="ellipse">
            <a:avLst/>
          </a:prstGeom>
          <a:solidFill>
            <a:schemeClr val="accent4"/>
          </a:solidFill>
          <a:ln>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B79033EA-912C-4F0E-84A0-84629246DD81}"/>
              </a:ext>
            </a:extLst>
          </p:cNvPr>
          <p:cNvSpPr>
            <a:spLocks noChangeAspect="1"/>
          </p:cNvSpPr>
          <p:nvPr/>
        </p:nvSpPr>
        <p:spPr>
          <a:xfrm rot="5400000">
            <a:off x="1706909" y="9178443"/>
            <a:ext cx="2062678" cy="1778177"/>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0FDB109-D730-412E-BB96-78D0FAE80234}"/>
              </a:ext>
            </a:extLst>
          </p:cNvPr>
          <p:cNvCxnSpPr>
            <a:cxnSpLocks/>
          </p:cNvCxnSpPr>
          <p:nvPr/>
        </p:nvCxnSpPr>
        <p:spPr>
          <a:xfrm>
            <a:off x="7470981" y="8283090"/>
            <a:ext cx="4" cy="751059"/>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D13D75A-53F8-4ACE-9716-6A493E483DDE}"/>
              </a:ext>
            </a:extLst>
          </p:cNvPr>
          <p:cNvSpPr>
            <a:spLocks noChangeAspect="1"/>
          </p:cNvSpPr>
          <p:nvPr/>
        </p:nvSpPr>
        <p:spPr>
          <a:xfrm>
            <a:off x="7278529" y="8090642"/>
            <a:ext cx="384902" cy="384902"/>
          </a:xfrm>
          <a:prstGeom prst="ellipse">
            <a:avLst/>
          </a:prstGeom>
          <a:solidFill>
            <a:schemeClr val="accent4"/>
          </a:solidFill>
          <a:ln>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34138415-3CA2-4C8A-921A-8075D98D6C89}"/>
              </a:ext>
            </a:extLst>
          </p:cNvPr>
          <p:cNvSpPr>
            <a:spLocks noChangeAspect="1"/>
          </p:cNvSpPr>
          <p:nvPr/>
        </p:nvSpPr>
        <p:spPr>
          <a:xfrm rot="5400000">
            <a:off x="6439636" y="9178442"/>
            <a:ext cx="2062681" cy="177817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48076F3-54F2-4DB1-8FD7-1FA2DFDF6A87}"/>
              </a:ext>
            </a:extLst>
          </p:cNvPr>
          <p:cNvCxnSpPr>
            <a:cxnSpLocks/>
          </p:cNvCxnSpPr>
          <p:nvPr/>
        </p:nvCxnSpPr>
        <p:spPr>
          <a:xfrm>
            <a:off x="21628447" y="8283090"/>
            <a:ext cx="4" cy="751059"/>
          </a:xfrm>
          <a:prstGeom prst="line">
            <a:avLst/>
          </a:prstGeom>
          <a:ln w="28575">
            <a:solidFill>
              <a:schemeClr val="tx1">
                <a:alpha val="2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9A90AB4-BBF1-4AC5-BAF7-A8B1C7612A3D}"/>
              </a:ext>
            </a:extLst>
          </p:cNvPr>
          <p:cNvSpPr>
            <a:spLocks noChangeAspect="1"/>
          </p:cNvSpPr>
          <p:nvPr/>
        </p:nvSpPr>
        <p:spPr>
          <a:xfrm>
            <a:off x="21438125" y="8090642"/>
            <a:ext cx="384902" cy="384902"/>
          </a:xfrm>
          <a:prstGeom prst="ellipse">
            <a:avLst/>
          </a:prstGeom>
          <a:solidFill>
            <a:schemeClr val="accent4"/>
          </a:solidFill>
          <a:ln>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55FB05F3-2709-4E57-9787-5E44880235F2}"/>
              </a:ext>
            </a:extLst>
          </p:cNvPr>
          <p:cNvSpPr>
            <a:spLocks noChangeAspect="1"/>
          </p:cNvSpPr>
          <p:nvPr/>
        </p:nvSpPr>
        <p:spPr>
          <a:xfrm rot="5400000">
            <a:off x="20590610" y="9178443"/>
            <a:ext cx="2062678" cy="1778177"/>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F9E4042-6891-4791-ACA2-C8B0B31FE472}"/>
              </a:ext>
            </a:extLst>
          </p:cNvPr>
          <p:cNvSpPr txBox="1"/>
          <p:nvPr/>
        </p:nvSpPr>
        <p:spPr>
          <a:xfrm>
            <a:off x="1289584" y="11141764"/>
            <a:ext cx="2878120" cy="584775"/>
          </a:xfrm>
          <a:prstGeom prst="rect">
            <a:avLst/>
          </a:prstGeom>
          <a:noFill/>
        </p:spPr>
        <p:txBody>
          <a:bodyPr wrap="square" rtlCol="0">
            <a:spAutoFit/>
          </a:bodyPr>
          <a:lstStyle/>
          <a:p>
            <a:pPr algn="ctr"/>
            <a:r>
              <a:rPr lang="en-US" sz="3200">
                <a:solidFill>
                  <a:schemeClr val="tx2"/>
                </a:solidFill>
                <a:latin typeface="Calibri" panose="020F0502020204030204" pitchFamily="34" charset="0"/>
                <a:ea typeface="Open Sans" panose="020B0606030504020204" pitchFamily="34" charset="0"/>
                <a:cs typeface="Calibri" panose="020F0502020204030204" pitchFamily="34" charset="0"/>
              </a:rPr>
              <a:t>Product Sales</a:t>
            </a:r>
          </a:p>
        </p:txBody>
      </p:sp>
      <p:sp>
        <p:nvSpPr>
          <p:cNvPr id="25" name="Rectangle 24">
            <a:extLst>
              <a:ext uri="{FF2B5EF4-FFF2-40B4-BE49-F238E27FC236}">
                <a16:creationId xmlns:a16="http://schemas.microsoft.com/office/drawing/2014/main" id="{C5C18A80-CEB3-4D98-B9D3-79CE024833DB}"/>
              </a:ext>
            </a:extLst>
          </p:cNvPr>
          <p:cNvSpPr/>
          <p:nvPr/>
        </p:nvSpPr>
        <p:spPr>
          <a:xfrm>
            <a:off x="882496" y="11779742"/>
            <a:ext cx="3936392" cy="954107"/>
          </a:xfrm>
          <a:prstGeom prst="rect">
            <a:avLst/>
          </a:prstGeom>
        </p:spPr>
        <p:txBody>
          <a:bodyPr wrap="square">
            <a:spAutoFit/>
          </a:bodyPr>
          <a:lstStyle/>
          <a:p>
            <a:pPr algn="ctr"/>
            <a:r>
              <a:rPr lang="en-US" sz="2800" b="0">
                <a:solidFill>
                  <a:schemeClr val="tx2"/>
                </a:solidFill>
                <a:latin typeface="Calibri" panose="020F0502020204030204" pitchFamily="34" charset="0"/>
                <a:cs typeface="Calibri" panose="020F0502020204030204" pitchFamily="34" charset="0"/>
              </a:rPr>
              <a:t>How many product units </a:t>
            </a:r>
          </a:p>
          <a:p>
            <a:pPr algn="ctr"/>
            <a:r>
              <a:rPr lang="en-US" sz="2800" b="0">
                <a:solidFill>
                  <a:schemeClr val="tx2"/>
                </a:solidFill>
                <a:latin typeface="Calibri" panose="020F0502020204030204" pitchFamily="34" charset="0"/>
                <a:cs typeface="Calibri" panose="020F0502020204030204" pitchFamily="34" charset="0"/>
              </a:rPr>
              <a:t>were sold</a:t>
            </a:r>
            <a:endParaRPr lang="en-US" sz="2800">
              <a:solidFill>
                <a:schemeClr val="tx2"/>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735B2470-DFE8-4244-BAE6-67D144D99D37}"/>
              </a:ext>
            </a:extLst>
          </p:cNvPr>
          <p:cNvSpPr txBox="1"/>
          <p:nvPr/>
        </p:nvSpPr>
        <p:spPr>
          <a:xfrm>
            <a:off x="5998510" y="11141764"/>
            <a:ext cx="2878120" cy="584775"/>
          </a:xfrm>
          <a:prstGeom prst="rect">
            <a:avLst/>
          </a:prstGeom>
          <a:noFill/>
        </p:spPr>
        <p:txBody>
          <a:bodyPr wrap="square" rtlCol="0">
            <a:spAutoFit/>
          </a:bodyPr>
          <a:lstStyle/>
          <a:p>
            <a:pPr algn="ctr"/>
            <a:r>
              <a:rPr lang="en-US" sz="3200">
                <a:solidFill>
                  <a:schemeClr val="tx2"/>
                </a:solidFill>
                <a:latin typeface="Calibri" panose="020F0502020204030204" pitchFamily="34" charset="0"/>
                <a:ea typeface="Open Sans" panose="020B0606030504020204" pitchFamily="34" charset="0"/>
                <a:cs typeface="Calibri" panose="020F0502020204030204" pitchFamily="34" charset="0"/>
              </a:rPr>
              <a:t>Price</a:t>
            </a:r>
          </a:p>
        </p:txBody>
      </p:sp>
      <p:sp>
        <p:nvSpPr>
          <p:cNvPr id="27" name="Rectangle 26">
            <a:extLst>
              <a:ext uri="{FF2B5EF4-FFF2-40B4-BE49-F238E27FC236}">
                <a16:creationId xmlns:a16="http://schemas.microsoft.com/office/drawing/2014/main" id="{A28D854D-47FA-48AB-98C6-AE5EC065DC34}"/>
              </a:ext>
            </a:extLst>
          </p:cNvPr>
          <p:cNvSpPr/>
          <p:nvPr/>
        </p:nvSpPr>
        <p:spPr>
          <a:xfrm>
            <a:off x="5801734" y="11779740"/>
            <a:ext cx="3338486" cy="1384995"/>
          </a:xfrm>
          <a:prstGeom prst="rect">
            <a:avLst/>
          </a:prstGeom>
        </p:spPr>
        <p:txBody>
          <a:bodyPr wrap="square">
            <a:spAutoFit/>
          </a:bodyPr>
          <a:lstStyle/>
          <a:p>
            <a:pPr algn="ctr"/>
            <a:r>
              <a:rPr lang="en-US" sz="2800" b="0" cap="none">
                <a:solidFill>
                  <a:schemeClr val="tx2"/>
                </a:solidFill>
                <a:latin typeface="Calibri" panose="020F0502020204030204" pitchFamily="34" charset="0"/>
                <a:ea typeface="Open Sans" panose="020B0606030504020204" pitchFamily="34" charset="0"/>
                <a:cs typeface="Calibri" panose="020F0502020204030204" pitchFamily="34" charset="0"/>
              </a:rPr>
              <a:t>How much each product </a:t>
            </a:r>
          </a:p>
          <a:p>
            <a:pPr algn="ctr"/>
            <a:r>
              <a:rPr lang="en-US" sz="2800" b="0" cap="none">
                <a:solidFill>
                  <a:schemeClr val="tx2"/>
                </a:solidFill>
                <a:latin typeface="Calibri" panose="020F0502020204030204" pitchFamily="34" charset="0"/>
                <a:ea typeface="Open Sans" panose="020B0606030504020204" pitchFamily="34" charset="0"/>
                <a:cs typeface="Calibri" panose="020F0502020204030204" pitchFamily="34" charset="0"/>
              </a:rPr>
              <a:t>costs per ounce</a:t>
            </a:r>
            <a:endParaRPr lang="en-US" sz="2800">
              <a:solidFill>
                <a:schemeClr val="tx2"/>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29A41BC7-C411-4E2A-B204-00B95DB99323}"/>
              </a:ext>
            </a:extLst>
          </p:cNvPr>
          <p:cNvSpPr txBox="1"/>
          <p:nvPr/>
        </p:nvSpPr>
        <p:spPr>
          <a:xfrm>
            <a:off x="10042732" y="11141764"/>
            <a:ext cx="4307903" cy="584775"/>
          </a:xfrm>
          <a:prstGeom prst="rect">
            <a:avLst/>
          </a:prstGeom>
          <a:noFill/>
        </p:spPr>
        <p:txBody>
          <a:bodyPr wrap="square" rtlCol="0">
            <a:spAutoFit/>
          </a:bodyPr>
          <a:lstStyle/>
          <a:p>
            <a:pPr algn="ctr"/>
            <a:r>
              <a:rPr lang="en-US" sz="3200">
                <a:solidFill>
                  <a:schemeClr val="tx2"/>
                </a:solidFill>
                <a:latin typeface="Calibri" panose="020F0502020204030204" pitchFamily="34" charset="0"/>
                <a:ea typeface="Open Sans" panose="020B0606030504020204" pitchFamily="34" charset="0"/>
                <a:cs typeface="Calibri" panose="020F0502020204030204" pitchFamily="34" charset="0"/>
              </a:rPr>
              <a:t>Bonus Tags Displayed</a:t>
            </a:r>
          </a:p>
        </p:txBody>
      </p:sp>
      <p:sp>
        <p:nvSpPr>
          <p:cNvPr id="29" name="Rectangle 28">
            <a:extLst>
              <a:ext uri="{FF2B5EF4-FFF2-40B4-BE49-F238E27FC236}">
                <a16:creationId xmlns:a16="http://schemas.microsoft.com/office/drawing/2014/main" id="{DA7C6477-2668-4419-9168-630B5680A07E}"/>
              </a:ext>
            </a:extLst>
          </p:cNvPr>
          <p:cNvSpPr/>
          <p:nvPr/>
        </p:nvSpPr>
        <p:spPr>
          <a:xfrm>
            <a:off x="10520890" y="11779742"/>
            <a:ext cx="3460079" cy="1815882"/>
          </a:xfrm>
          <a:prstGeom prst="rect">
            <a:avLst/>
          </a:prstGeom>
        </p:spPr>
        <p:txBody>
          <a:bodyPr wrap="square">
            <a:spAutoFit/>
          </a:bodyPr>
          <a:lstStyle/>
          <a:p>
            <a:pPr algn="ctr"/>
            <a:r>
              <a:rPr lang="en-US" sz="2800" b="0" cap="none">
                <a:solidFill>
                  <a:schemeClr val="tx2"/>
                </a:solidFill>
                <a:latin typeface="Calibri" panose="020F0502020204030204" pitchFamily="34" charset="0"/>
                <a:ea typeface="Open Sans" panose="020B0606030504020204" pitchFamily="34" charset="0"/>
                <a:cs typeface="Calibri" panose="020F0502020204030204" pitchFamily="34" charset="0"/>
              </a:rPr>
              <a:t>Whether or not the product had bonus tags displayed in the store</a:t>
            </a:r>
          </a:p>
        </p:txBody>
      </p:sp>
      <p:sp>
        <p:nvSpPr>
          <p:cNvPr id="30" name="TextBox 29">
            <a:extLst>
              <a:ext uri="{FF2B5EF4-FFF2-40B4-BE49-F238E27FC236}">
                <a16:creationId xmlns:a16="http://schemas.microsoft.com/office/drawing/2014/main" id="{C288023C-E6DF-429B-A62B-9D49B5AE8939}"/>
              </a:ext>
            </a:extLst>
          </p:cNvPr>
          <p:cNvSpPr txBox="1"/>
          <p:nvPr/>
        </p:nvSpPr>
        <p:spPr>
          <a:xfrm>
            <a:off x="15023426" y="11141764"/>
            <a:ext cx="3811972" cy="584775"/>
          </a:xfrm>
          <a:prstGeom prst="rect">
            <a:avLst/>
          </a:prstGeom>
          <a:noFill/>
        </p:spPr>
        <p:txBody>
          <a:bodyPr wrap="square" rtlCol="0">
            <a:spAutoFit/>
          </a:bodyPr>
          <a:lstStyle/>
          <a:p>
            <a:pPr algn="ctr"/>
            <a:r>
              <a:rPr lang="en-US" sz="3200">
                <a:solidFill>
                  <a:schemeClr val="tx2"/>
                </a:solidFill>
                <a:latin typeface="Calibri" panose="020F0502020204030204" pitchFamily="34" charset="0"/>
                <a:ea typeface="Open Sans" panose="020B0606030504020204" pitchFamily="34" charset="0"/>
                <a:cs typeface="Calibri" panose="020F0502020204030204" pitchFamily="34" charset="0"/>
              </a:rPr>
              <a:t>Featured in Brochure</a:t>
            </a:r>
          </a:p>
        </p:txBody>
      </p:sp>
      <p:sp>
        <p:nvSpPr>
          <p:cNvPr id="31" name="Rectangle 30">
            <a:extLst>
              <a:ext uri="{FF2B5EF4-FFF2-40B4-BE49-F238E27FC236}">
                <a16:creationId xmlns:a16="http://schemas.microsoft.com/office/drawing/2014/main" id="{B2F7F142-AC27-49DC-8316-BECB412644CC}"/>
              </a:ext>
            </a:extLst>
          </p:cNvPr>
          <p:cNvSpPr/>
          <p:nvPr/>
        </p:nvSpPr>
        <p:spPr>
          <a:xfrm>
            <a:off x="15230228" y="11779740"/>
            <a:ext cx="3338486" cy="1815882"/>
          </a:xfrm>
          <a:prstGeom prst="rect">
            <a:avLst/>
          </a:prstGeom>
        </p:spPr>
        <p:txBody>
          <a:bodyPr wrap="square">
            <a:spAutoFit/>
          </a:bodyPr>
          <a:lstStyle/>
          <a:p>
            <a:pPr algn="ctr"/>
            <a:r>
              <a:rPr lang="en-US" sz="2800" b="0" cap="none">
                <a:solidFill>
                  <a:schemeClr val="tx2"/>
                </a:solidFill>
                <a:latin typeface="Calibri" panose="020F0502020204030204" pitchFamily="34" charset="0"/>
                <a:ea typeface="Open Sans" panose="020B0606030504020204" pitchFamily="34" charset="0"/>
                <a:cs typeface="Calibri" panose="020F0502020204030204" pitchFamily="34" charset="0"/>
              </a:rPr>
              <a:t>Whether or not the product was featured in the weekly brochure</a:t>
            </a:r>
          </a:p>
        </p:txBody>
      </p:sp>
      <p:sp>
        <p:nvSpPr>
          <p:cNvPr id="32" name="TextBox 31">
            <a:extLst>
              <a:ext uri="{FF2B5EF4-FFF2-40B4-BE49-F238E27FC236}">
                <a16:creationId xmlns:a16="http://schemas.microsoft.com/office/drawing/2014/main" id="{A60FC1E9-9DFF-4BB5-98A7-28DBE3BEF77F}"/>
              </a:ext>
            </a:extLst>
          </p:cNvPr>
          <p:cNvSpPr txBox="1"/>
          <p:nvPr/>
        </p:nvSpPr>
        <p:spPr>
          <a:xfrm>
            <a:off x="20149483" y="11141764"/>
            <a:ext cx="2878120" cy="584775"/>
          </a:xfrm>
          <a:prstGeom prst="rect">
            <a:avLst/>
          </a:prstGeom>
          <a:noFill/>
        </p:spPr>
        <p:txBody>
          <a:bodyPr wrap="square" rtlCol="0">
            <a:spAutoFit/>
          </a:bodyPr>
          <a:lstStyle/>
          <a:p>
            <a:pPr algn="ctr"/>
            <a:r>
              <a:rPr lang="en-US" sz="3200">
                <a:solidFill>
                  <a:schemeClr val="tx2"/>
                </a:solidFill>
                <a:latin typeface="Calibri" panose="020F0502020204030204" pitchFamily="34" charset="0"/>
                <a:ea typeface="Open Sans" panose="020B0606030504020204" pitchFamily="34" charset="0"/>
                <a:cs typeface="Calibri" panose="020F0502020204030204" pitchFamily="34" charset="0"/>
              </a:rPr>
              <a:t>Gross margins</a:t>
            </a:r>
          </a:p>
        </p:txBody>
      </p:sp>
      <p:sp>
        <p:nvSpPr>
          <p:cNvPr id="33" name="Rectangle 32">
            <a:extLst>
              <a:ext uri="{FF2B5EF4-FFF2-40B4-BE49-F238E27FC236}">
                <a16:creationId xmlns:a16="http://schemas.microsoft.com/office/drawing/2014/main" id="{F66EC1AF-37B1-473E-80C0-ED261C2C0862}"/>
              </a:ext>
            </a:extLst>
          </p:cNvPr>
          <p:cNvSpPr/>
          <p:nvPr/>
        </p:nvSpPr>
        <p:spPr>
          <a:xfrm>
            <a:off x="19952707" y="11779740"/>
            <a:ext cx="3338486" cy="1384995"/>
          </a:xfrm>
          <a:prstGeom prst="rect">
            <a:avLst/>
          </a:prstGeom>
        </p:spPr>
        <p:txBody>
          <a:bodyPr wrap="square">
            <a:spAutoFit/>
          </a:bodyPr>
          <a:lstStyle/>
          <a:p>
            <a:pPr algn="ctr"/>
            <a:r>
              <a:rPr lang="en-US" sz="2800" b="0">
                <a:solidFill>
                  <a:schemeClr val="tx2"/>
                </a:solidFill>
                <a:latin typeface="Calibri" panose="020F0502020204030204" pitchFamily="34" charset="0"/>
                <a:ea typeface="Open Sans" panose="020B0606030504020204" pitchFamily="34" charset="0"/>
                <a:cs typeface="Calibri" panose="020F0502020204030204" pitchFamily="34" charset="0"/>
              </a:rPr>
              <a:t>P</a:t>
            </a:r>
            <a:r>
              <a:rPr lang="en-US" sz="2800" b="0" cap="none">
                <a:solidFill>
                  <a:schemeClr val="tx2"/>
                </a:solidFill>
                <a:latin typeface="Calibri" panose="020F0502020204030204" pitchFamily="34" charset="0"/>
                <a:ea typeface="Open Sans" panose="020B0606030504020204" pitchFamily="34" charset="0"/>
                <a:cs typeface="Calibri" panose="020F0502020204030204" pitchFamily="34" charset="0"/>
              </a:rPr>
              <a:t>ercentage of revenues that are profits</a:t>
            </a:r>
            <a:endParaRPr lang="en-US" sz="2800">
              <a:solidFill>
                <a:schemeClr val="tx2"/>
              </a:solidFill>
              <a:latin typeface="Calibri" panose="020F0502020204030204" pitchFamily="34" charset="0"/>
              <a:cs typeface="Calibri" panose="020F0502020204030204" pitchFamily="34" charset="0"/>
            </a:endParaRPr>
          </a:p>
        </p:txBody>
      </p:sp>
      <p:pic>
        <p:nvPicPr>
          <p:cNvPr id="34" name="Graphic 33">
            <a:extLst>
              <a:ext uri="{FF2B5EF4-FFF2-40B4-BE49-F238E27FC236}">
                <a16:creationId xmlns:a16="http://schemas.microsoft.com/office/drawing/2014/main" id="{D56F4A6B-D98D-4B23-A717-5366B8FE14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1355" y="9538249"/>
            <a:ext cx="1088531" cy="1088531"/>
          </a:xfrm>
          <a:prstGeom prst="rect">
            <a:avLst/>
          </a:prstGeom>
        </p:spPr>
      </p:pic>
      <p:pic>
        <p:nvPicPr>
          <p:cNvPr id="35" name="Graphic 34">
            <a:extLst>
              <a:ext uri="{FF2B5EF4-FFF2-40B4-BE49-F238E27FC236}">
                <a16:creationId xmlns:a16="http://schemas.microsoft.com/office/drawing/2014/main" id="{2986643E-3751-4BF6-B775-2FC0EC20EC4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57062" y="9538249"/>
            <a:ext cx="1088531" cy="1088531"/>
          </a:xfrm>
          <a:prstGeom prst="rect">
            <a:avLst/>
          </a:prstGeom>
        </p:spPr>
      </p:pic>
      <p:pic>
        <p:nvPicPr>
          <p:cNvPr id="36" name="Graphic 35">
            <a:extLst>
              <a:ext uri="{FF2B5EF4-FFF2-40B4-BE49-F238E27FC236}">
                <a16:creationId xmlns:a16="http://schemas.microsoft.com/office/drawing/2014/main" id="{C3B69723-C593-46A5-9ED6-BC9986980AA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0854" y="9600595"/>
            <a:ext cx="1088531" cy="1088531"/>
          </a:xfrm>
          <a:prstGeom prst="rect">
            <a:avLst/>
          </a:prstGeom>
        </p:spPr>
      </p:pic>
      <p:pic>
        <p:nvPicPr>
          <p:cNvPr id="37" name="Graphic 36">
            <a:extLst>
              <a:ext uri="{FF2B5EF4-FFF2-40B4-BE49-F238E27FC236}">
                <a16:creationId xmlns:a16="http://schemas.microsoft.com/office/drawing/2014/main" id="{966F2113-3262-4178-A366-8DABFB54FD4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385146" y="9538248"/>
            <a:ext cx="1088532" cy="1088532"/>
          </a:xfrm>
          <a:prstGeom prst="rect">
            <a:avLst/>
          </a:prstGeom>
        </p:spPr>
      </p:pic>
      <p:pic>
        <p:nvPicPr>
          <p:cNvPr id="38" name="Graphic 37">
            <a:extLst>
              <a:ext uri="{FF2B5EF4-FFF2-40B4-BE49-F238E27FC236}">
                <a16:creationId xmlns:a16="http://schemas.microsoft.com/office/drawing/2014/main" id="{6C994C06-3DCE-4BF7-BF01-275287E2FC4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077683" y="9538248"/>
            <a:ext cx="1088532" cy="1088532"/>
          </a:xfrm>
          <a:prstGeom prst="rect">
            <a:avLst/>
          </a:prstGeom>
        </p:spPr>
      </p:pic>
    </p:spTree>
    <p:extLst>
      <p:ext uri="{BB962C8B-B14F-4D97-AF65-F5344CB8AC3E}">
        <p14:creationId xmlns:p14="http://schemas.microsoft.com/office/powerpoint/2010/main" val="29733274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6FC1C-886C-4801-BC8B-6316B2721026}"/>
              </a:ext>
            </a:extLst>
          </p:cNvPr>
          <p:cNvSpPr/>
          <p:nvPr/>
        </p:nvSpPr>
        <p:spPr>
          <a:xfrm>
            <a:off x="1422200" y="723232"/>
            <a:ext cx="7989688"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KEY </a:t>
            </a:r>
            <a:r>
              <a:rPr lang="en-US" sz="6600">
                <a:solidFill>
                  <a:schemeClr val="tx2"/>
                </a:solidFill>
                <a:latin typeface="+mj-lt"/>
              </a:rPr>
              <a:t>CHALLENGES</a:t>
            </a:r>
          </a:p>
        </p:txBody>
      </p:sp>
      <p:sp>
        <p:nvSpPr>
          <p:cNvPr id="3" name="TextBox 2">
            <a:extLst>
              <a:ext uri="{FF2B5EF4-FFF2-40B4-BE49-F238E27FC236}">
                <a16:creationId xmlns:a16="http://schemas.microsoft.com/office/drawing/2014/main" id="{2BDDC26F-276A-4E1F-905E-20A22612B6C6}"/>
              </a:ext>
            </a:extLst>
          </p:cNvPr>
          <p:cNvSpPr txBox="1"/>
          <p:nvPr/>
        </p:nvSpPr>
        <p:spPr>
          <a:xfrm flipH="1">
            <a:off x="1422200" y="1973136"/>
            <a:ext cx="5567550"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What do we need to tackle?</a:t>
            </a:r>
          </a:p>
        </p:txBody>
      </p:sp>
      <p:sp>
        <p:nvSpPr>
          <p:cNvPr id="40" name="Shape 4869">
            <a:extLst>
              <a:ext uri="{FF2B5EF4-FFF2-40B4-BE49-F238E27FC236}">
                <a16:creationId xmlns:a16="http://schemas.microsoft.com/office/drawing/2014/main" id="{8E16055D-B236-4D8F-A32A-530D024149BD}"/>
              </a:ext>
            </a:extLst>
          </p:cNvPr>
          <p:cNvSpPr/>
          <p:nvPr/>
        </p:nvSpPr>
        <p:spPr>
          <a:xfrm>
            <a:off x="3861815" y="10797872"/>
            <a:ext cx="5352224" cy="2878271"/>
          </a:xfrm>
          <a:custGeom>
            <a:avLst/>
            <a:gdLst/>
            <a:ahLst/>
            <a:cxnLst>
              <a:cxn ang="0">
                <a:pos x="wd2" y="hd2"/>
              </a:cxn>
              <a:cxn ang="5400000">
                <a:pos x="wd2" y="hd2"/>
              </a:cxn>
              <a:cxn ang="10800000">
                <a:pos x="wd2" y="hd2"/>
              </a:cxn>
              <a:cxn ang="16200000">
                <a:pos x="wd2" y="hd2"/>
              </a:cxn>
            </a:cxnLst>
            <a:rect l="0" t="0" r="r" b="b"/>
            <a:pathLst>
              <a:path w="21600" h="21600" extrusionOk="0">
                <a:moveTo>
                  <a:pt x="3396" y="0"/>
                </a:moveTo>
                <a:cubicBezTo>
                  <a:pt x="3137" y="0"/>
                  <a:pt x="2900" y="195"/>
                  <a:pt x="2729" y="511"/>
                </a:cubicBezTo>
                <a:cubicBezTo>
                  <a:pt x="2558" y="826"/>
                  <a:pt x="2453" y="1262"/>
                  <a:pt x="2453" y="1740"/>
                </a:cubicBezTo>
                <a:lnTo>
                  <a:pt x="2453" y="8235"/>
                </a:lnTo>
                <a:cubicBezTo>
                  <a:pt x="2157" y="8608"/>
                  <a:pt x="1915" y="9069"/>
                  <a:pt x="1747" y="9586"/>
                </a:cubicBezTo>
                <a:cubicBezTo>
                  <a:pt x="1579" y="10104"/>
                  <a:pt x="1485" y="10679"/>
                  <a:pt x="1485" y="11286"/>
                </a:cubicBezTo>
                <a:lnTo>
                  <a:pt x="1485" y="12493"/>
                </a:lnTo>
                <a:cubicBezTo>
                  <a:pt x="1755" y="12292"/>
                  <a:pt x="2049" y="12176"/>
                  <a:pt x="2357" y="12176"/>
                </a:cubicBezTo>
                <a:lnTo>
                  <a:pt x="12353" y="12176"/>
                </a:lnTo>
                <a:cubicBezTo>
                  <a:pt x="12885" y="12176"/>
                  <a:pt x="13372" y="12517"/>
                  <a:pt x="13767" y="13071"/>
                </a:cubicBezTo>
                <a:lnTo>
                  <a:pt x="13767" y="8958"/>
                </a:lnTo>
                <a:cubicBezTo>
                  <a:pt x="13767" y="8480"/>
                  <a:pt x="13661" y="8048"/>
                  <a:pt x="13490" y="7733"/>
                </a:cubicBezTo>
                <a:cubicBezTo>
                  <a:pt x="13319" y="7419"/>
                  <a:pt x="13083" y="7223"/>
                  <a:pt x="12824" y="7223"/>
                </a:cubicBezTo>
                <a:lnTo>
                  <a:pt x="11952" y="7223"/>
                </a:lnTo>
                <a:lnTo>
                  <a:pt x="11952" y="3783"/>
                </a:lnTo>
                <a:lnTo>
                  <a:pt x="10820" y="3783"/>
                </a:lnTo>
                <a:lnTo>
                  <a:pt x="10820" y="7223"/>
                </a:lnTo>
                <a:lnTo>
                  <a:pt x="9007" y="7223"/>
                </a:lnTo>
                <a:lnTo>
                  <a:pt x="9007" y="1740"/>
                </a:lnTo>
                <a:cubicBezTo>
                  <a:pt x="9007" y="1262"/>
                  <a:pt x="8901" y="826"/>
                  <a:pt x="8730" y="511"/>
                </a:cubicBezTo>
                <a:cubicBezTo>
                  <a:pt x="8559" y="195"/>
                  <a:pt x="8323" y="0"/>
                  <a:pt x="8063" y="0"/>
                </a:cubicBezTo>
                <a:lnTo>
                  <a:pt x="3396" y="0"/>
                </a:lnTo>
                <a:close/>
                <a:moveTo>
                  <a:pt x="3371" y="1740"/>
                </a:moveTo>
                <a:lnTo>
                  <a:pt x="8039" y="1740"/>
                </a:lnTo>
                <a:lnTo>
                  <a:pt x="8039" y="8235"/>
                </a:lnTo>
                <a:lnTo>
                  <a:pt x="3371" y="8235"/>
                </a:lnTo>
                <a:lnTo>
                  <a:pt x="3371" y="1740"/>
                </a:lnTo>
                <a:close/>
                <a:moveTo>
                  <a:pt x="15289" y="8899"/>
                </a:moveTo>
                <a:lnTo>
                  <a:pt x="15289" y="16023"/>
                </a:lnTo>
                <a:lnTo>
                  <a:pt x="14603" y="16023"/>
                </a:lnTo>
                <a:cubicBezTo>
                  <a:pt x="14312" y="14227"/>
                  <a:pt x="13417" y="12899"/>
                  <a:pt x="12353" y="12899"/>
                </a:cubicBezTo>
                <a:lnTo>
                  <a:pt x="2357" y="12899"/>
                </a:lnTo>
                <a:cubicBezTo>
                  <a:pt x="1060" y="12899"/>
                  <a:pt x="0" y="14860"/>
                  <a:pt x="0" y="17252"/>
                </a:cubicBezTo>
                <a:cubicBezTo>
                  <a:pt x="0" y="19644"/>
                  <a:pt x="1060" y="21600"/>
                  <a:pt x="2357" y="21600"/>
                </a:cubicBezTo>
                <a:lnTo>
                  <a:pt x="12353" y="21600"/>
                </a:lnTo>
                <a:cubicBezTo>
                  <a:pt x="12987" y="21600"/>
                  <a:pt x="13561" y="21127"/>
                  <a:pt x="13985" y="20371"/>
                </a:cubicBezTo>
                <a:lnTo>
                  <a:pt x="21600" y="20371"/>
                </a:lnTo>
                <a:lnTo>
                  <a:pt x="21600" y="19580"/>
                </a:lnTo>
                <a:cubicBezTo>
                  <a:pt x="20361" y="18863"/>
                  <a:pt x="19290" y="17448"/>
                  <a:pt x="18523" y="15584"/>
                </a:cubicBezTo>
                <a:cubicBezTo>
                  <a:pt x="17755" y="13721"/>
                  <a:pt x="17292" y="11409"/>
                  <a:pt x="17266" y="8899"/>
                </a:cubicBezTo>
                <a:lnTo>
                  <a:pt x="15289" y="8899"/>
                </a:lnTo>
                <a:close/>
                <a:moveTo>
                  <a:pt x="2357" y="14640"/>
                </a:moveTo>
                <a:lnTo>
                  <a:pt x="12353" y="14640"/>
                </a:lnTo>
                <a:cubicBezTo>
                  <a:pt x="13133" y="14640"/>
                  <a:pt x="13767" y="15813"/>
                  <a:pt x="13767" y="17252"/>
                </a:cubicBezTo>
                <a:cubicBezTo>
                  <a:pt x="13767" y="18691"/>
                  <a:pt x="13133" y="19860"/>
                  <a:pt x="12353" y="19860"/>
                </a:cubicBezTo>
                <a:cubicBezTo>
                  <a:pt x="12353" y="19860"/>
                  <a:pt x="2357" y="19860"/>
                  <a:pt x="2357" y="19860"/>
                </a:cubicBezTo>
                <a:cubicBezTo>
                  <a:pt x="1577" y="19860"/>
                  <a:pt x="943" y="18691"/>
                  <a:pt x="943" y="17252"/>
                </a:cubicBezTo>
                <a:cubicBezTo>
                  <a:pt x="943" y="15813"/>
                  <a:pt x="1577" y="14640"/>
                  <a:pt x="2357" y="14640"/>
                </a:cubicBezTo>
                <a:close/>
                <a:moveTo>
                  <a:pt x="3584" y="15512"/>
                </a:moveTo>
                <a:cubicBezTo>
                  <a:pt x="3064" y="15512"/>
                  <a:pt x="2641" y="16291"/>
                  <a:pt x="2641" y="17252"/>
                </a:cubicBezTo>
                <a:cubicBezTo>
                  <a:pt x="2641" y="18213"/>
                  <a:pt x="3064" y="18992"/>
                  <a:pt x="3584" y="18992"/>
                </a:cubicBezTo>
                <a:cubicBezTo>
                  <a:pt x="4105" y="18992"/>
                  <a:pt x="4525" y="18213"/>
                  <a:pt x="4525" y="17252"/>
                </a:cubicBezTo>
                <a:cubicBezTo>
                  <a:pt x="4525" y="16291"/>
                  <a:pt x="4105" y="15512"/>
                  <a:pt x="3584" y="15512"/>
                </a:cubicBezTo>
                <a:close/>
                <a:moveTo>
                  <a:pt x="7355" y="15512"/>
                </a:moveTo>
                <a:cubicBezTo>
                  <a:pt x="6834" y="15512"/>
                  <a:pt x="6412" y="16291"/>
                  <a:pt x="6412" y="17252"/>
                </a:cubicBezTo>
                <a:cubicBezTo>
                  <a:pt x="6412" y="18213"/>
                  <a:pt x="6834" y="18992"/>
                  <a:pt x="7355" y="18992"/>
                </a:cubicBezTo>
                <a:cubicBezTo>
                  <a:pt x="7876" y="18992"/>
                  <a:pt x="8298" y="18213"/>
                  <a:pt x="8298" y="17252"/>
                </a:cubicBezTo>
                <a:cubicBezTo>
                  <a:pt x="8298" y="16291"/>
                  <a:pt x="7876" y="15512"/>
                  <a:pt x="7355" y="15512"/>
                </a:cubicBezTo>
                <a:close/>
                <a:moveTo>
                  <a:pt x="11128" y="15512"/>
                </a:moveTo>
                <a:cubicBezTo>
                  <a:pt x="10607" y="15512"/>
                  <a:pt x="10185" y="16291"/>
                  <a:pt x="10185" y="17252"/>
                </a:cubicBezTo>
                <a:cubicBezTo>
                  <a:pt x="10185" y="18213"/>
                  <a:pt x="10607" y="18992"/>
                  <a:pt x="11128" y="18992"/>
                </a:cubicBezTo>
                <a:cubicBezTo>
                  <a:pt x="11649" y="18992"/>
                  <a:pt x="12069" y="18213"/>
                  <a:pt x="12069" y="17252"/>
                </a:cubicBezTo>
                <a:cubicBezTo>
                  <a:pt x="12069" y="16291"/>
                  <a:pt x="11649" y="15512"/>
                  <a:pt x="11128" y="15512"/>
                </a:cubicBezTo>
                <a:close/>
                <a:moveTo>
                  <a:pt x="14671" y="16542"/>
                </a:moveTo>
                <a:cubicBezTo>
                  <a:pt x="14695" y="16773"/>
                  <a:pt x="14710" y="17008"/>
                  <a:pt x="14710" y="17252"/>
                </a:cubicBezTo>
                <a:cubicBezTo>
                  <a:pt x="14710" y="17009"/>
                  <a:pt x="14692" y="16775"/>
                  <a:pt x="14671" y="16542"/>
                </a:cubicBezTo>
                <a:close/>
              </a:path>
            </a:pathLst>
          </a:custGeom>
          <a:solidFill>
            <a:srgbClr val="999999"/>
          </a:solidFill>
          <a:ln w="12700" cap="flat">
            <a:noFill/>
            <a:miter lim="400000"/>
          </a:ln>
          <a:effectLst/>
        </p:spPr>
        <p:txBody>
          <a:bodyPr wrap="square" lIns="0" tIns="0" rIns="0" bIns="0" numCol="1" anchor="t">
            <a:noAutofit/>
          </a:bodyPr>
          <a:lstStyle/>
          <a:p>
            <a:pPr>
              <a:defRPr>
                <a:solidFill>
                  <a:srgbClr val="4C4C4C"/>
                </a:solidFill>
              </a:defRPr>
            </a:pPr>
            <a:endParaRPr/>
          </a:p>
        </p:txBody>
      </p:sp>
      <p:sp>
        <p:nvSpPr>
          <p:cNvPr id="42" name="Shape 4871">
            <a:extLst>
              <a:ext uri="{FF2B5EF4-FFF2-40B4-BE49-F238E27FC236}">
                <a16:creationId xmlns:a16="http://schemas.microsoft.com/office/drawing/2014/main" id="{A96F1328-3428-42D0-A44F-0861093D8690}"/>
              </a:ext>
            </a:extLst>
          </p:cNvPr>
          <p:cNvSpPr/>
          <p:nvPr/>
        </p:nvSpPr>
        <p:spPr>
          <a:xfrm rot="20984374">
            <a:off x="9992338" y="10689072"/>
            <a:ext cx="2778978" cy="2756874"/>
          </a:xfrm>
          <a:prstGeom prst="rect">
            <a:avLst/>
          </a:prstGeom>
          <a:solidFill>
            <a:schemeClr val="accent1"/>
          </a:solidFill>
          <a:ln w="12700" cap="flat">
            <a:noFill/>
            <a:miter lim="400000"/>
          </a:ln>
          <a:effectLst/>
        </p:spPr>
        <p:txBody>
          <a:bodyPr wrap="square" lIns="0" tIns="0" rIns="0" bIns="0" numCol="1" anchor="ctr">
            <a:noAutofit/>
          </a:bodyPr>
          <a:lstStyle/>
          <a:p>
            <a:endParaRPr/>
          </a:p>
        </p:txBody>
      </p:sp>
      <p:sp>
        <p:nvSpPr>
          <p:cNvPr id="45" name="Shape 4874">
            <a:extLst>
              <a:ext uri="{FF2B5EF4-FFF2-40B4-BE49-F238E27FC236}">
                <a16:creationId xmlns:a16="http://schemas.microsoft.com/office/drawing/2014/main" id="{89941E72-6985-4D4B-B540-682197FCBB08}"/>
              </a:ext>
            </a:extLst>
          </p:cNvPr>
          <p:cNvSpPr/>
          <p:nvPr/>
        </p:nvSpPr>
        <p:spPr>
          <a:xfrm rot="21344465">
            <a:off x="13239711" y="10675180"/>
            <a:ext cx="2785903" cy="2763746"/>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a:p>
        </p:txBody>
      </p:sp>
      <p:sp>
        <p:nvSpPr>
          <p:cNvPr id="48" name="Shape 4877">
            <a:extLst>
              <a:ext uri="{FF2B5EF4-FFF2-40B4-BE49-F238E27FC236}">
                <a16:creationId xmlns:a16="http://schemas.microsoft.com/office/drawing/2014/main" id="{3047F0FF-AB82-41B7-8D90-B44D63D5C5AE}"/>
              </a:ext>
            </a:extLst>
          </p:cNvPr>
          <p:cNvSpPr/>
          <p:nvPr/>
        </p:nvSpPr>
        <p:spPr>
          <a:xfrm rot="483814">
            <a:off x="16454324" y="10597203"/>
            <a:ext cx="2785903" cy="2763746"/>
          </a:xfrm>
          <a:prstGeom prst="rect">
            <a:avLst/>
          </a:prstGeom>
          <a:solidFill>
            <a:schemeClr val="accent1"/>
          </a:solidFill>
          <a:ln w="12700" cap="flat">
            <a:noFill/>
            <a:miter lim="400000"/>
          </a:ln>
          <a:effectLst/>
        </p:spPr>
        <p:txBody>
          <a:bodyPr wrap="square" lIns="0" tIns="0" rIns="0" bIns="0" numCol="1" anchor="ctr">
            <a:noAutofit/>
          </a:bodyPr>
          <a:lstStyle/>
          <a:p>
            <a:endParaRPr/>
          </a:p>
        </p:txBody>
      </p:sp>
      <p:grpSp>
        <p:nvGrpSpPr>
          <p:cNvPr id="63" name="Graphic 2">
            <a:extLst>
              <a:ext uri="{FF2B5EF4-FFF2-40B4-BE49-F238E27FC236}">
                <a16:creationId xmlns:a16="http://schemas.microsoft.com/office/drawing/2014/main" id="{52668CDE-21B4-43F8-A54E-E230BA87F932}"/>
              </a:ext>
            </a:extLst>
          </p:cNvPr>
          <p:cNvGrpSpPr/>
          <p:nvPr/>
        </p:nvGrpSpPr>
        <p:grpSpPr>
          <a:xfrm rot="21364680">
            <a:off x="11308571" y="11409848"/>
            <a:ext cx="611353" cy="1798731"/>
            <a:chOff x="17677088" y="8609016"/>
            <a:chExt cx="1864380" cy="4876799"/>
          </a:xfrm>
        </p:grpSpPr>
        <p:grpSp>
          <p:nvGrpSpPr>
            <p:cNvPr id="64" name="Graphic 2">
              <a:extLst>
                <a:ext uri="{FF2B5EF4-FFF2-40B4-BE49-F238E27FC236}">
                  <a16:creationId xmlns:a16="http://schemas.microsoft.com/office/drawing/2014/main" id="{9D0386D8-C74D-4CDA-AE56-BC74D9A04534}"/>
                </a:ext>
              </a:extLst>
            </p:cNvPr>
            <p:cNvGrpSpPr/>
            <p:nvPr/>
          </p:nvGrpSpPr>
          <p:grpSpPr>
            <a:xfrm>
              <a:off x="17677088" y="8903390"/>
              <a:ext cx="1864380" cy="4582425"/>
              <a:chOff x="17677088" y="8903390"/>
              <a:chExt cx="1864380" cy="4582425"/>
            </a:xfrm>
          </p:grpSpPr>
          <p:sp>
            <p:nvSpPr>
              <p:cNvPr id="82" name="Freeform: Shape 81">
                <a:extLst>
                  <a:ext uri="{FF2B5EF4-FFF2-40B4-BE49-F238E27FC236}">
                    <a16:creationId xmlns:a16="http://schemas.microsoft.com/office/drawing/2014/main" id="{5C168E81-BB18-4DC2-9326-6907D0ADF4F1}"/>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7EB2848-9283-4A24-9519-D45525B02856}"/>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65" name="Graphic 2">
              <a:extLst>
                <a:ext uri="{FF2B5EF4-FFF2-40B4-BE49-F238E27FC236}">
                  <a16:creationId xmlns:a16="http://schemas.microsoft.com/office/drawing/2014/main" id="{020380B0-070B-4C18-98F0-699ADB6FD061}"/>
                </a:ext>
              </a:extLst>
            </p:cNvPr>
            <p:cNvGrpSpPr/>
            <p:nvPr/>
          </p:nvGrpSpPr>
          <p:grpSpPr>
            <a:xfrm>
              <a:off x="17971453" y="10421743"/>
              <a:ext cx="1275631" cy="2769698"/>
              <a:chOff x="17971453" y="10421743"/>
              <a:chExt cx="1275631" cy="2769698"/>
            </a:xfrm>
          </p:grpSpPr>
          <p:sp>
            <p:nvSpPr>
              <p:cNvPr id="80" name="Freeform: Shape 79">
                <a:extLst>
                  <a:ext uri="{FF2B5EF4-FFF2-40B4-BE49-F238E27FC236}">
                    <a16:creationId xmlns:a16="http://schemas.microsoft.com/office/drawing/2014/main" id="{63EBE601-F987-44BF-9070-A6ECA482FBA0}"/>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81514A3-8DFC-4237-86C7-42EBE51049BD}"/>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66" name="Graphic 2">
              <a:extLst>
                <a:ext uri="{FF2B5EF4-FFF2-40B4-BE49-F238E27FC236}">
                  <a16:creationId xmlns:a16="http://schemas.microsoft.com/office/drawing/2014/main" id="{8E9E15FD-0341-486B-92ED-3353D5C6F84E}"/>
                </a:ext>
              </a:extLst>
            </p:cNvPr>
            <p:cNvGrpSpPr/>
            <p:nvPr/>
          </p:nvGrpSpPr>
          <p:grpSpPr>
            <a:xfrm>
              <a:off x="17988088" y="8609016"/>
              <a:ext cx="1242368" cy="392498"/>
              <a:chOff x="17988088" y="8609016"/>
              <a:chExt cx="1242368" cy="392498"/>
            </a:xfrm>
            <a:solidFill>
              <a:srgbClr val="FF914D"/>
            </a:solidFill>
          </p:grpSpPr>
          <p:sp>
            <p:nvSpPr>
              <p:cNvPr id="78" name="Freeform: Shape 77">
                <a:extLst>
                  <a:ext uri="{FF2B5EF4-FFF2-40B4-BE49-F238E27FC236}">
                    <a16:creationId xmlns:a16="http://schemas.microsoft.com/office/drawing/2014/main" id="{B2D613C7-A66A-44E5-A037-9D5B76F04A21}"/>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8FEB17C-22EF-4308-9570-9F5FD0E9009F}"/>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67" name="Graphic 2">
              <a:extLst>
                <a:ext uri="{FF2B5EF4-FFF2-40B4-BE49-F238E27FC236}">
                  <a16:creationId xmlns:a16="http://schemas.microsoft.com/office/drawing/2014/main" id="{FBF7FB7E-4F31-4D7B-A393-EF8966F1BC2C}"/>
                </a:ext>
              </a:extLst>
            </p:cNvPr>
            <p:cNvGrpSpPr/>
            <p:nvPr/>
          </p:nvGrpSpPr>
          <p:grpSpPr>
            <a:xfrm>
              <a:off x="18251118" y="10699073"/>
              <a:ext cx="755550" cy="2492368"/>
              <a:chOff x="18251118" y="10699073"/>
              <a:chExt cx="755550" cy="2492368"/>
            </a:xfrm>
            <a:solidFill>
              <a:srgbClr val="FF914D"/>
            </a:solidFill>
          </p:grpSpPr>
          <p:grpSp>
            <p:nvGrpSpPr>
              <p:cNvPr id="71" name="Graphic 2">
                <a:extLst>
                  <a:ext uri="{FF2B5EF4-FFF2-40B4-BE49-F238E27FC236}">
                    <a16:creationId xmlns:a16="http://schemas.microsoft.com/office/drawing/2014/main" id="{AEDAEE77-749E-49B5-B87A-B9C4A829A240}"/>
                  </a:ext>
                </a:extLst>
              </p:cNvPr>
              <p:cNvGrpSpPr/>
              <p:nvPr/>
            </p:nvGrpSpPr>
            <p:grpSpPr>
              <a:xfrm>
                <a:off x="18251118" y="10699073"/>
                <a:ext cx="740842" cy="2050807"/>
                <a:chOff x="18251118" y="10699073"/>
                <a:chExt cx="740842" cy="2050807"/>
              </a:xfrm>
              <a:solidFill>
                <a:srgbClr val="FF914D"/>
              </a:solidFill>
            </p:grpSpPr>
            <p:sp>
              <p:nvSpPr>
                <p:cNvPr id="75" name="Freeform: Shape 74">
                  <a:extLst>
                    <a:ext uri="{FF2B5EF4-FFF2-40B4-BE49-F238E27FC236}">
                      <a16:creationId xmlns:a16="http://schemas.microsoft.com/office/drawing/2014/main" id="{972E04B2-885B-40AB-94B1-A5A49528C823}"/>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FB3F374-9B7B-4850-AFD5-0AFCC05EDF6A}"/>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BF1F03F-87D9-4690-86BA-6610490FC295}"/>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72" name="Graphic 2">
                <a:extLst>
                  <a:ext uri="{FF2B5EF4-FFF2-40B4-BE49-F238E27FC236}">
                    <a16:creationId xmlns:a16="http://schemas.microsoft.com/office/drawing/2014/main" id="{95686DC1-182B-4463-B47E-D4DE8EF86EF0}"/>
                  </a:ext>
                </a:extLst>
              </p:cNvPr>
              <p:cNvGrpSpPr/>
              <p:nvPr/>
            </p:nvGrpSpPr>
            <p:grpSpPr>
              <a:xfrm>
                <a:off x="18476795" y="12926504"/>
                <a:ext cx="529873" cy="264937"/>
                <a:chOff x="18476795" y="12926504"/>
                <a:chExt cx="529873" cy="264937"/>
              </a:xfrm>
              <a:solidFill>
                <a:srgbClr val="FF914D"/>
              </a:solidFill>
            </p:grpSpPr>
            <p:sp>
              <p:nvSpPr>
                <p:cNvPr id="73" name="Freeform: Shape 72">
                  <a:extLst>
                    <a:ext uri="{FF2B5EF4-FFF2-40B4-BE49-F238E27FC236}">
                      <a16:creationId xmlns:a16="http://schemas.microsoft.com/office/drawing/2014/main" id="{0A514EF3-172A-4262-808A-062385EE5480}"/>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65073ED-E250-4B63-A444-D7A43A624697}"/>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68" name="Graphic 2">
              <a:extLst>
                <a:ext uri="{FF2B5EF4-FFF2-40B4-BE49-F238E27FC236}">
                  <a16:creationId xmlns:a16="http://schemas.microsoft.com/office/drawing/2014/main" id="{81ABAC62-15F1-45F0-8DEF-A0CDF85F90DF}"/>
                </a:ext>
              </a:extLst>
            </p:cNvPr>
            <p:cNvGrpSpPr/>
            <p:nvPr/>
          </p:nvGrpSpPr>
          <p:grpSpPr>
            <a:xfrm>
              <a:off x="17677088" y="11484071"/>
              <a:ext cx="1864370" cy="991059"/>
              <a:chOff x="17677088" y="11484071"/>
              <a:chExt cx="1864370" cy="991059"/>
            </a:xfrm>
          </p:grpSpPr>
          <p:sp>
            <p:nvSpPr>
              <p:cNvPr id="69" name="Freeform: Shape 68">
                <a:extLst>
                  <a:ext uri="{FF2B5EF4-FFF2-40B4-BE49-F238E27FC236}">
                    <a16:creationId xmlns:a16="http://schemas.microsoft.com/office/drawing/2014/main" id="{0DDB9051-1A78-431E-B61E-8A480FB16494}"/>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F63F276-D251-4B35-82C2-FBC672050E97}"/>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pic>
        <p:nvPicPr>
          <p:cNvPr id="84" name="Graphic 83" descr="Money envelope outline">
            <a:extLst>
              <a:ext uri="{FF2B5EF4-FFF2-40B4-BE49-F238E27FC236}">
                <a16:creationId xmlns:a16="http://schemas.microsoft.com/office/drawing/2014/main" id="{2C2713F6-9AD2-4F00-9B6B-0A03543FE0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57166" y="10896459"/>
            <a:ext cx="2072640" cy="2072640"/>
          </a:xfrm>
          <a:prstGeom prst="rect">
            <a:avLst/>
          </a:prstGeom>
        </p:spPr>
      </p:pic>
      <p:grpSp>
        <p:nvGrpSpPr>
          <p:cNvPr id="85" name="Graphic 2">
            <a:extLst>
              <a:ext uri="{FF2B5EF4-FFF2-40B4-BE49-F238E27FC236}">
                <a16:creationId xmlns:a16="http://schemas.microsoft.com/office/drawing/2014/main" id="{B17932F7-A730-4DBB-953A-5EDF192BF39F}"/>
              </a:ext>
            </a:extLst>
          </p:cNvPr>
          <p:cNvGrpSpPr/>
          <p:nvPr/>
        </p:nvGrpSpPr>
        <p:grpSpPr>
          <a:xfrm rot="639028">
            <a:off x="11919008" y="11488020"/>
            <a:ext cx="611353" cy="1798731"/>
            <a:chOff x="17677088" y="8609016"/>
            <a:chExt cx="1864380" cy="4876799"/>
          </a:xfrm>
        </p:grpSpPr>
        <p:grpSp>
          <p:nvGrpSpPr>
            <p:cNvPr id="86" name="Graphic 2">
              <a:extLst>
                <a:ext uri="{FF2B5EF4-FFF2-40B4-BE49-F238E27FC236}">
                  <a16:creationId xmlns:a16="http://schemas.microsoft.com/office/drawing/2014/main" id="{38A65B15-64C0-43A6-9F11-DA18B68AD68A}"/>
                </a:ext>
              </a:extLst>
            </p:cNvPr>
            <p:cNvGrpSpPr/>
            <p:nvPr/>
          </p:nvGrpSpPr>
          <p:grpSpPr>
            <a:xfrm>
              <a:off x="17677088" y="8903390"/>
              <a:ext cx="1864380" cy="4582425"/>
              <a:chOff x="17677088" y="8903390"/>
              <a:chExt cx="1864380" cy="4582425"/>
            </a:xfrm>
          </p:grpSpPr>
          <p:sp>
            <p:nvSpPr>
              <p:cNvPr id="104" name="Freeform: Shape 103">
                <a:extLst>
                  <a:ext uri="{FF2B5EF4-FFF2-40B4-BE49-F238E27FC236}">
                    <a16:creationId xmlns:a16="http://schemas.microsoft.com/office/drawing/2014/main" id="{1A6D5B66-368D-450D-8447-5DB0283F2F86}"/>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0A0A416-C69E-433B-98F4-80A58A6B92E1}"/>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87" name="Graphic 2">
              <a:extLst>
                <a:ext uri="{FF2B5EF4-FFF2-40B4-BE49-F238E27FC236}">
                  <a16:creationId xmlns:a16="http://schemas.microsoft.com/office/drawing/2014/main" id="{4CFF938D-2ABB-4A7A-AE04-2C80EAD5BB31}"/>
                </a:ext>
              </a:extLst>
            </p:cNvPr>
            <p:cNvGrpSpPr/>
            <p:nvPr/>
          </p:nvGrpSpPr>
          <p:grpSpPr>
            <a:xfrm>
              <a:off x="17971453" y="10421743"/>
              <a:ext cx="1275631" cy="2769698"/>
              <a:chOff x="17971453" y="10421743"/>
              <a:chExt cx="1275631" cy="2769698"/>
            </a:xfrm>
          </p:grpSpPr>
          <p:sp>
            <p:nvSpPr>
              <p:cNvPr id="102" name="Freeform: Shape 101">
                <a:extLst>
                  <a:ext uri="{FF2B5EF4-FFF2-40B4-BE49-F238E27FC236}">
                    <a16:creationId xmlns:a16="http://schemas.microsoft.com/office/drawing/2014/main" id="{94F780DB-4A62-4CF3-A445-0902799D00F7}"/>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2EC320D-65C0-4193-B0AD-E450322A6A2E}"/>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88" name="Graphic 2">
              <a:extLst>
                <a:ext uri="{FF2B5EF4-FFF2-40B4-BE49-F238E27FC236}">
                  <a16:creationId xmlns:a16="http://schemas.microsoft.com/office/drawing/2014/main" id="{C8465214-6EC7-4DD2-88F5-6CCC43B28A97}"/>
                </a:ext>
              </a:extLst>
            </p:cNvPr>
            <p:cNvGrpSpPr/>
            <p:nvPr/>
          </p:nvGrpSpPr>
          <p:grpSpPr>
            <a:xfrm>
              <a:off x="17988088" y="8609016"/>
              <a:ext cx="1242368" cy="392498"/>
              <a:chOff x="17988088" y="8609016"/>
              <a:chExt cx="1242368" cy="392498"/>
            </a:xfrm>
            <a:solidFill>
              <a:srgbClr val="FF914D"/>
            </a:solidFill>
          </p:grpSpPr>
          <p:sp>
            <p:nvSpPr>
              <p:cNvPr id="100" name="Freeform: Shape 99">
                <a:extLst>
                  <a:ext uri="{FF2B5EF4-FFF2-40B4-BE49-F238E27FC236}">
                    <a16:creationId xmlns:a16="http://schemas.microsoft.com/office/drawing/2014/main" id="{FDB96DDC-3B28-4F53-A073-9C5D709EBFC9}"/>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D2D2D1F-640E-4812-8D4B-3FE0296D8DD6}"/>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89" name="Graphic 2">
              <a:extLst>
                <a:ext uri="{FF2B5EF4-FFF2-40B4-BE49-F238E27FC236}">
                  <a16:creationId xmlns:a16="http://schemas.microsoft.com/office/drawing/2014/main" id="{0EC24FAC-B242-454B-AB89-6E21DC5C0A18}"/>
                </a:ext>
              </a:extLst>
            </p:cNvPr>
            <p:cNvGrpSpPr/>
            <p:nvPr/>
          </p:nvGrpSpPr>
          <p:grpSpPr>
            <a:xfrm>
              <a:off x="18251118" y="10699073"/>
              <a:ext cx="755550" cy="2492368"/>
              <a:chOff x="18251118" y="10699073"/>
              <a:chExt cx="755550" cy="2492368"/>
            </a:xfrm>
            <a:solidFill>
              <a:srgbClr val="FF914D"/>
            </a:solidFill>
          </p:grpSpPr>
          <p:grpSp>
            <p:nvGrpSpPr>
              <p:cNvPr id="93" name="Graphic 2">
                <a:extLst>
                  <a:ext uri="{FF2B5EF4-FFF2-40B4-BE49-F238E27FC236}">
                    <a16:creationId xmlns:a16="http://schemas.microsoft.com/office/drawing/2014/main" id="{EE18260E-5718-4757-B2DE-55FC2FB91DEA}"/>
                  </a:ext>
                </a:extLst>
              </p:cNvPr>
              <p:cNvGrpSpPr/>
              <p:nvPr/>
            </p:nvGrpSpPr>
            <p:grpSpPr>
              <a:xfrm>
                <a:off x="18251118" y="10699073"/>
                <a:ext cx="740842" cy="2050807"/>
                <a:chOff x="18251118" y="10699073"/>
                <a:chExt cx="740842" cy="2050807"/>
              </a:xfrm>
              <a:solidFill>
                <a:srgbClr val="FF914D"/>
              </a:solidFill>
            </p:grpSpPr>
            <p:sp>
              <p:nvSpPr>
                <p:cNvPr id="97" name="Freeform: Shape 96">
                  <a:extLst>
                    <a:ext uri="{FF2B5EF4-FFF2-40B4-BE49-F238E27FC236}">
                      <a16:creationId xmlns:a16="http://schemas.microsoft.com/office/drawing/2014/main" id="{D2F2AD93-FE0D-49A5-83E6-72D2F0630555}"/>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2DD99C-3C8F-47FF-BC57-FDA7198B990B}"/>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1B7C83-8B8E-4F1E-9692-AA63FD457131}"/>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94" name="Graphic 2">
                <a:extLst>
                  <a:ext uri="{FF2B5EF4-FFF2-40B4-BE49-F238E27FC236}">
                    <a16:creationId xmlns:a16="http://schemas.microsoft.com/office/drawing/2014/main" id="{496DA884-FA12-4B47-8D85-2B10604F3712}"/>
                  </a:ext>
                </a:extLst>
              </p:cNvPr>
              <p:cNvGrpSpPr/>
              <p:nvPr/>
            </p:nvGrpSpPr>
            <p:grpSpPr>
              <a:xfrm>
                <a:off x="18476795" y="12926504"/>
                <a:ext cx="529873" cy="264937"/>
                <a:chOff x="18476795" y="12926504"/>
                <a:chExt cx="529873" cy="264937"/>
              </a:xfrm>
              <a:solidFill>
                <a:srgbClr val="FF914D"/>
              </a:solidFill>
            </p:grpSpPr>
            <p:sp>
              <p:nvSpPr>
                <p:cNvPr id="95" name="Freeform: Shape 94">
                  <a:extLst>
                    <a:ext uri="{FF2B5EF4-FFF2-40B4-BE49-F238E27FC236}">
                      <a16:creationId xmlns:a16="http://schemas.microsoft.com/office/drawing/2014/main" id="{0AC5CB13-B4EA-42F5-B04C-AB9411827EF5}"/>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C40B08F-F8AE-46E0-A9FA-B89014B6A43A}"/>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90" name="Graphic 2">
              <a:extLst>
                <a:ext uri="{FF2B5EF4-FFF2-40B4-BE49-F238E27FC236}">
                  <a16:creationId xmlns:a16="http://schemas.microsoft.com/office/drawing/2014/main" id="{A94CCC48-48EA-4002-A145-43136453865B}"/>
                </a:ext>
              </a:extLst>
            </p:cNvPr>
            <p:cNvGrpSpPr/>
            <p:nvPr/>
          </p:nvGrpSpPr>
          <p:grpSpPr>
            <a:xfrm>
              <a:off x="17677088" y="11484071"/>
              <a:ext cx="1864370" cy="991059"/>
              <a:chOff x="17677088" y="11484071"/>
              <a:chExt cx="1864370" cy="991059"/>
            </a:xfrm>
          </p:grpSpPr>
          <p:sp>
            <p:nvSpPr>
              <p:cNvPr id="91" name="Freeform: Shape 90">
                <a:extLst>
                  <a:ext uri="{FF2B5EF4-FFF2-40B4-BE49-F238E27FC236}">
                    <a16:creationId xmlns:a16="http://schemas.microsoft.com/office/drawing/2014/main" id="{D3D912C0-F0C3-43D3-B086-A1F8B91F3F3F}"/>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5FD4819-5F22-4F5C-966F-7149D1BB20F4}"/>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grpSp>
        <p:nvGrpSpPr>
          <p:cNvPr id="106" name="Graphic 2">
            <a:extLst>
              <a:ext uri="{FF2B5EF4-FFF2-40B4-BE49-F238E27FC236}">
                <a16:creationId xmlns:a16="http://schemas.microsoft.com/office/drawing/2014/main" id="{8033E7B4-4913-4AB0-A54E-983AF19095B5}"/>
              </a:ext>
            </a:extLst>
          </p:cNvPr>
          <p:cNvGrpSpPr/>
          <p:nvPr/>
        </p:nvGrpSpPr>
        <p:grpSpPr>
          <a:xfrm rot="20653737">
            <a:off x="10619509" y="11540752"/>
            <a:ext cx="611353" cy="1798731"/>
            <a:chOff x="17677088" y="8609016"/>
            <a:chExt cx="1864380" cy="4876799"/>
          </a:xfrm>
        </p:grpSpPr>
        <p:grpSp>
          <p:nvGrpSpPr>
            <p:cNvPr id="107" name="Graphic 2">
              <a:extLst>
                <a:ext uri="{FF2B5EF4-FFF2-40B4-BE49-F238E27FC236}">
                  <a16:creationId xmlns:a16="http://schemas.microsoft.com/office/drawing/2014/main" id="{1ACF0C66-6933-4E37-A75A-FFBE5FBC2905}"/>
                </a:ext>
              </a:extLst>
            </p:cNvPr>
            <p:cNvGrpSpPr/>
            <p:nvPr/>
          </p:nvGrpSpPr>
          <p:grpSpPr>
            <a:xfrm>
              <a:off x="17677088" y="8903390"/>
              <a:ext cx="1864380" cy="4582425"/>
              <a:chOff x="17677088" y="8903390"/>
              <a:chExt cx="1864380" cy="4582425"/>
            </a:xfrm>
          </p:grpSpPr>
          <p:sp>
            <p:nvSpPr>
              <p:cNvPr id="125" name="Freeform: Shape 124">
                <a:extLst>
                  <a:ext uri="{FF2B5EF4-FFF2-40B4-BE49-F238E27FC236}">
                    <a16:creationId xmlns:a16="http://schemas.microsoft.com/office/drawing/2014/main" id="{DFB93B5C-E2DA-4F8A-B4DA-8334A1387B08}"/>
                  </a:ext>
                </a:extLst>
              </p:cNvPr>
              <p:cNvSpPr/>
              <p:nvPr/>
            </p:nvSpPr>
            <p:spPr>
              <a:xfrm>
                <a:off x="17726151" y="8903390"/>
                <a:ext cx="1815317" cy="4519076"/>
              </a:xfrm>
              <a:custGeom>
                <a:avLst/>
                <a:gdLst>
                  <a:gd name="connsiteX0" fmla="*/ 1309966 w 1815317"/>
                  <a:gd name="connsiteY0" fmla="*/ 679229 h 4519076"/>
                  <a:gd name="connsiteX1" fmla="*/ 1309966 w 1815317"/>
                  <a:gd name="connsiteY1" fmla="*/ 353249 h 4519076"/>
                  <a:gd name="connsiteX2" fmla="*/ 1319778 w 1815317"/>
                  <a:gd name="connsiteY2" fmla="*/ 343437 h 4519076"/>
                  <a:gd name="connsiteX3" fmla="*/ 1388465 w 1815317"/>
                  <a:gd name="connsiteY3" fmla="*/ 264937 h 4519076"/>
                  <a:gd name="connsiteX4" fmla="*/ 1388465 w 1815317"/>
                  <a:gd name="connsiteY4" fmla="*/ 0 h 4519076"/>
                  <a:gd name="connsiteX5" fmla="*/ 524967 w 1815317"/>
                  <a:gd name="connsiteY5" fmla="*/ 0 h 4519076"/>
                  <a:gd name="connsiteX6" fmla="*/ 413606 w 1815317"/>
                  <a:gd name="connsiteY6" fmla="*/ 0 h 4519076"/>
                  <a:gd name="connsiteX7" fmla="*/ 416108 w 1815317"/>
                  <a:gd name="connsiteY7" fmla="*/ 225167 h 4519076"/>
                  <a:gd name="connsiteX8" fmla="*/ 478741 w 1815317"/>
                  <a:gd name="connsiteY8" fmla="*/ 325382 h 4519076"/>
                  <a:gd name="connsiteX9" fmla="*/ 505342 w 1815317"/>
                  <a:gd name="connsiteY9" fmla="*/ 365260 h 4519076"/>
                  <a:gd name="connsiteX10" fmla="*/ 505342 w 1815317"/>
                  <a:gd name="connsiteY10" fmla="*/ 689052 h 4519076"/>
                  <a:gd name="connsiteX11" fmla="*/ 413321 w 1815317"/>
                  <a:gd name="connsiteY11" fmla="*/ 1136795 h 4519076"/>
                  <a:gd name="connsiteX12" fmla="*/ 122313 w 1815317"/>
                  <a:gd name="connsiteY12" fmla="*/ 1849338 h 4519076"/>
                  <a:gd name="connsiteX13" fmla="*/ 18938 w 1815317"/>
                  <a:gd name="connsiteY13" fmla="*/ 2352345 h 4519076"/>
                  <a:gd name="connsiteX14" fmla="*/ 0 w 1815317"/>
                  <a:gd name="connsiteY14" fmla="*/ 4273765 h 4519076"/>
                  <a:gd name="connsiteX15" fmla="*/ 245312 w 1815317"/>
                  <a:gd name="connsiteY15" fmla="*/ 4519077 h 4519076"/>
                  <a:gd name="connsiteX16" fmla="*/ 1533484 w 1815317"/>
                  <a:gd name="connsiteY16" fmla="*/ 4513444 h 4519076"/>
                  <a:gd name="connsiteX17" fmla="*/ 1794869 w 1815317"/>
                  <a:gd name="connsiteY17" fmla="*/ 4435268 h 4519076"/>
                  <a:gd name="connsiteX18" fmla="*/ 1815318 w 1815317"/>
                  <a:gd name="connsiteY18" fmla="*/ 4337134 h 4519076"/>
                  <a:gd name="connsiteX19" fmla="*/ 1815318 w 1815317"/>
                  <a:gd name="connsiteY19" fmla="*/ 3571761 h 4519076"/>
                  <a:gd name="connsiteX20" fmla="*/ 1785880 w 1815317"/>
                  <a:gd name="connsiteY20" fmla="*/ 3523012 h 4519076"/>
                  <a:gd name="connsiteX21" fmla="*/ 1783996 w 1815317"/>
                  <a:gd name="connsiteY21" fmla="*/ 2641018 h 4519076"/>
                  <a:gd name="connsiteX22" fmla="*/ 1815318 w 1815317"/>
                  <a:gd name="connsiteY22" fmla="*/ 2580701 h 4519076"/>
                  <a:gd name="connsiteX23" fmla="*/ 1815318 w 1815317"/>
                  <a:gd name="connsiteY23" fmla="*/ 2352197 h 4519076"/>
                  <a:gd name="connsiteX24" fmla="*/ 1711943 w 1815317"/>
                  <a:gd name="connsiteY24" fmla="*/ 1849190 h 4519076"/>
                  <a:gd name="connsiteX25" fmla="*/ 1401997 w 1815317"/>
                  <a:gd name="connsiteY25" fmla="*/ 1126992 h 4519076"/>
                  <a:gd name="connsiteX26" fmla="*/ 1309966 w 1815317"/>
                  <a:gd name="connsiteY26" fmla="*/ 679229 h 451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15317" h="4519076">
                    <a:moveTo>
                      <a:pt x="1309966" y="679229"/>
                    </a:moveTo>
                    <a:lnTo>
                      <a:pt x="1309966" y="353249"/>
                    </a:lnTo>
                    <a:cubicBezTo>
                      <a:pt x="1309966" y="347833"/>
                      <a:pt x="1314361" y="343437"/>
                      <a:pt x="1319778" y="343437"/>
                    </a:cubicBezTo>
                    <a:cubicBezTo>
                      <a:pt x="1357713" y="343437"/>
                      <a:pt x="1388465" y="302872"/>
                      <a:pt x="1388465" y="264937"/>
                    </a:cubicBezTo>
                    <a:lnTo>
                      <a:pt x="1388465" y="0"/>
                    </a:lnTo>
                    <a:lnTo>
                      <a:pt x="524967" y="0"/>
                    </a:lnTo>
                    <a:lnTo>
                      <a:pt x="413606" y="0"/>
                    </a:lnTo>
                    <a:lnTo>
                      <a:pt x="416108" y="225167"/>
                    </a:lnTo>
                    <a:cubicBezTo>
                      <a:pt x="416108" y="268518"/>
                      <a:pt x="435389" y="325382"/>
                      <a:pt x="478741" y="325382"/>
                    </a:cubicBezTo>
                    <a:lnTo>
                      <a:pt x="505342" y="365260"/>
                    </a:lnTo>
                    <a:lnTo>
                      <a:pt x="505342" y="689052"/>
                    </a:lnTo>
                    <a:cubicBezTo>
                      <a:pt x="505342" y="843000"/>
                      <a:pt x="474031" y="995328"/>
                      <a:pt x="413321" y="1136795"/>
                    </a:cubicBezTo>
                    <a:lnTo>
                      <a:pt x="122313" y="1849338"/>
                    </a:lnTo>
                    <a:cubicBezTo>
                      <a:pt x="54106" y="2008260"/>
                      <a:pt x="18938" y="2179400"/>
                      <a:pt x="18938" y="2352345"/>
                    </a:cubicBezTo>
                    <a:lnTo>
                      <a:pt x="0" y="4273765"/>
                    </a:lnTo>
                    <a:cubicBezTo>
                      <a:pt x="0" y="4409246"/>
                      <a:pt x="109831" y="4519077"/>
                      <a:pt x="245312" y="4519077"/>
                    </a:cubicBezTo>
                    <a:lnTo>
                      <a:pt x="1533484" y="4513444"/>
                    </a:lnTo>
                    <a:cubicBezTo>
                      <a:pt x="1634072" y="4513444"/>
                      <a:pt x="1757002" y="4521893"/>
                      <a:pt x="1794869" y="4435268"/>
                    </a:cubicBezTo>
                    <a:cubicBezTo>
                      <a:pt x="1808007" y="4405213"/>
                      <a:pt x="1815318" y="4372027"/>
                      <a:pt x="1815318" y="4337134"/>
                    </a:cubicBezTo>
                    <a:lnTo>
                      <a:pt x="1815318" y="3571761"/>
                    </a:lnTo>
                    <a:lnTo>
                      <a:pt x="1785880" y="3523012"/>
                    </a:lnTo>
                    <a:lnTo>
                      <a:pt x="1783996" y="2641018"/>
                    </a:lnTo>
                    <a:lnTo>
                      <a:pt x="1815318" y="2580701"/>
                    </a:lnTo>
                    <a:lnTo>
                      <a:pt x="1815318" y="2352197"/>
                    </a:lnTo>
                    <a:cubicBezTo>
                      <a:pt x="1815318" y="2179253"/>
                      <a:pt x="1780150" y="2008123"/>
                      <a:pt x="1711943" y="1849190"/>
                    </a:cubicBezTo>
                    <a:lnTo>
                      <a:pt x="1401997" y="1126992"/>
                    </a:lnTo>
                    <a:cubicBezTo>
                      <a:pt x="1341267" y="985506"/>
                      <a:pt x="1309966" y="833177"/>
                      <a:pt x="1309966" y="679229"/>
                    </a:cubicBezTo>
                    <a:close/>
                  </a:path>
                </a:pathLst>
              </a:custGeom>
              <a:solidFill>
                <a:srgbClr val="F7F3F1"/>
              </a:solidFill>
              <a:ln w="9812"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C6E8D9-813F-47E9-9139-964E710E111A}"/>
                  </a:ext>
                </a:extLst>
              </p:cNvPr>
              <p:cNvSpPr/>
              <p:nvPr/>
            </p:nvSpPr>
            <p:spPr>
              <a:xfrm>
                <a:off x="17677088" y="8903390"/>
                <a:ext cx="1843930" cy="4582425"/>
              </a:xfrm>
              <a:custGeom>
                <a:avLst/>
                <a:gdLst>
                  <a:gd name="connsiteX0" fmla="*/ 147187 w 1843930"/>
                  <a:gd name="connsiteY0" fmla="*/ 4337114 h 4582425"/>
                  <a:gd name="connsiteX1" fmla="*/ 147187 w 1843930"/>
                  <a:gd name="connsiteY1" fmla="*/ 2301762 h 4582425"/>
                  <a:gd name="connsiteX2" fmla="*/ 230682 w 1843930"/>
                  <a:gd name="connsiteY2" fmla="*/ 1895505 h 4582425"/>
                  <a:gd name="connsiteX3" fmla="*/ 580388 w 1843930"/>
                  <a:gd name="connsiteY3" fmla="*/ 1080648 h 4582425"/>
                  <a:gd name="connsiteX4" fmla="*/ 652530 w 1843930"/>
                  <a:gd name="connsiteY4" fmla="*/ 729646 h 4582425"/>
                  <a:gd name="connsiteX5" fmla="*/ 652530 w 1843930"/>
                  <a:gd name="connsiteY5" fmla="*/ 343603 h 4582425"/>
                  <a:gd name="connsiteX6" fmla="*/ 623985 w 1843930"/>
                  <a:gd name="connsiteY6" fmla="*/ 313989 h 4582425"/>
                  <a:gd name="connsiteX7" fmla="*/ 574030 w 1843930"/>
                  <a:gd name="connsiteY7" fmla="*/ 264937 h 4582425"/>
                  <a:gd name="connsiteX8" fmla="*/ 574030 w 1843930"/>
                  <a:gd name="connsiteY8" fmla="*/ 0 h 4582425"/>
                  <a:gd name="connsiteX9" fmla="*/ 426843 w 1843930"/>
                  <a:gd name="connsiteY9" fmla="*/ 0 h 4582425"/>
                  <a:gd name="connsiteX10" fmla="*/ 426843 w 1843930"/>
                  <a:gd name="connsiteY10" fmla="*/ 264937 h 4582425"/>
                  <a:gd name="connsiteX11" fmla="*/ 496835 w 1843930"/>
                  <a:gd name="connsiteY11" fmla="*/ 342985 h 4582425"/>
                  <a:gd name="connsiteX12" fmla="*/ 505342 w 1843930"/>
                  <a:gd name="connsiteY12" fmla="*/ 352660 h 4582425"/>
                  <a:gd name="connsiteX13" fmla="*/ 505342 w 1843930"/>
                  <a:gd name="connsiteY13" fmla="*/ 679229 h 4582425"/>
                  <a:gd name="connsiteX14" fmla="*/ 413321 w 1843930"/>
                  <a:gd name="connsiteY14" fmla="*/ 1126973 h 4582425"/>
                  <a:gd name="connsiteX15" fmla="*/ 103374 w 1843930"/>
                  <a:gd name="connsiteY15" fmla="*/ 1849181 h 4582425"/>
                  <a:gd name="connsiteX16" fmla="*/ 0 w 1843930"/>
                  <a:gd name="connsiteY16" fmla="*/ 2352188 h 4582425"/>
                  <a:gd name="connsiteX17" fmla="*/ 0 w 1843930"/>
                  <a:gd name="connsiteY17" fmla="*/ 2580681 h 4582425"/>
                  <a:gd name="connsiteX18" fmla="*/ 30517 w 1843930"/>
                  <a:gd name="connsiteY18" fmla="*/ 2606252 h 4582425"/>
                  <a:gd name="connsiteX19" fmla="*/ 29418 w 1843930"/>
                  <a:gd name="connsiteY19" fmla="*/ 3553539 h 4582425"/>
                  <a:gd name="connsiteX20" fmla="*/ 0 w 1843930"/>
                  <a:gd name="connsiteY20" fmla="*/ 3571741 h 4582425"/>
                  <a:gd name="connsiteX21" fmla="*/ 0 w 1843930"/>
                  <a:gd name="connsiteY21" fmla="*/ 4337114 h 4582425"/>
                  <a:gd name="connsiteX22" fmla="*/ 20596 w 1843930"/>
                  <a:gd name="connsiteY22" fmla="*/ 4435239 h 4582425"/>
                  <a:gd name="connsiteX23" fmla="*/ 20469 w 1843930"/>
                  <a:gd name="connsiteY23" fmla="*/ 4435239 h 4582425"/>
                  <a:gd name="connsiteX24" fmla="*/ 21744 w 1843930"/>
                  <a:gd name="connsiteY24" fmla="*/ 4437898 h 4582425"/>
                  <a:gd name="connsiteX25" fmla="*/ 26533 w 1843930"/>
                  <a:gd name="connsiteY25" fmla="*/ 4447858 h 4582425"/>
                  <a:gd name="connsiteX26" fmla="*/ 29644 w 1843930"/>
                  <a:gd name="connsiteY26" fmla="*/ 4453814 h 4582425"/>
                  <a:gd name="connsiteX27" fmla="*/ 34962 w 1843930"/>
                  <a:gd name="connsiteY27" fmla="*/ 4463096 h 4582425"/>
                  <a:gd name="connsiteX28" fmla="*/ 38661 w 1843930"/>
                  <a:gd name="connsiteY28" fmla="*/ 4469102 h 4582425"/>
                  <a:gd name="connsiteX29" fmla="*/ 44372 w 1843930"/>
                  <a:gd name="connsiteY29" fmla="*/ 4477599 h 4582425"/>
                  <a:gd name="connsiteX30" fmla="*/ 48758 w 1843930"/>
                  <a:gd name="connsiteY30" fmla="*/ 4483683 h 4582425"/>
                  <a:gd name="connsiteX31" fmla="*/ 54744 w 1843930"/>
                  <a:gd name="connsiteY31" fmla="*/ 4491346 h 4582425"/>
                  <a:gd name="connsiteX32" fmla="*/ 59876 w 1843930"/>
                  <a:gd name="connsiteY32" fmla="*/ 4497499 h 4582425"/>
                  <a:gd name="connsiteX33" fmla="*/ 66009 w 1843930"/>
                  <a:gd name="connsiteY33" fmla="*/ 4504299 h 4582425"/>
                  <a:gd name="connsiteX34" fmla="*/ 71945 w 1843930"/>
                  <a:gd name="connsiteY34" fmla="*/ 4510461 h 4582425"/>
                  <a:gd name="connsiteX35" fmla="*/ 78147 w 1843930"/>
                  <a:gd name="connsiteY35" fmla="*/ 4516427 h 4582425"/>
                  <a:gd name="connsiteX36" fmla="*/ 84927 w 1843930"/>
                  <a:gd name="connsiteY36" fmla="*/ 4522541 h 4582425"/>
                  <a:gd name="connsiteX37" fmla="*/ 91089 w 1843930"/>
                  <a:gd name="connsiteY37" fmla="*/ 4527682 h 4582425"/>
                  <a:gd name="connsiteX38" fmla="*/ 98743 w 1843930"/>
                  <a:gd name="connsiteY38" fmla="*/ 4533658 h 4582425"/>
                  <a:gd name="connsiteX39" fmla="*/ 104846 w 1843930"/>
                  <a:gd name="connsiteY39" fmla="*/ 4538054 h 4582425"/>
                  <a:gd name="connsiteX40" fmla="*/ 113334 w 1843930"/>
                  <a:gd name="connsiteY40" fmla="*/ 4543755 h 4582425"/>
                  <a:gd name="connsiteX41" fmla="*/ 119349 w 1843930"/>
                  <a:gd name="connsiteY41" fmla="*/ 4547464 h 4582425"/>
                  <a:gd name="connsiteX42" fmla="*/ 128612 w 1843930"/>
                  <a:gd name="connsiteY42" fmla="*/ 4552773 h 4582425"/>
                  <a:gd name="connsiteX43" fmla="*/ 134588 w 1843930"/>
                  <a:gd name="connsiteY43" fmla="*/ 4555893 h 4582425"/>
                  <a:gd name="connsiteX44" fmla="*/ 144528 w 1843930"/>
                  <a:gd name="connsiteY44" fmla="*/ 4560672 h 4582425"/>
                  <a:gd name="connsiteX45" fmla="*/ 147197 w 1843930"/>
                  <a:gd name="connsiteY45" fmla="*/ 4561957 h 4582425"/>
                  <a:gd name="connsiteX46" fmla="*/ 147197 w 1843930"/>
                  <a:gd name="connsiteY46" fmla="*/ 4561830 h 4582425"/>
                  <a:gd name="connsiteX47" fmla="*/ 245322 w 1843930"/>
                  <a:gd name="connsiteY47" fmla="*/ 4582426 h 4582425"/>
                  <a:gd name="connsiteX48" fmla="*/ 1619068 w 1843930"/>
                  <a:gd name="connsiteY48" fmla="*/ 4582426 h 4582425"/>
                  <a:gd name="connsiteX49" fmla="*/ 1843931 w 1843930"/>
                  <a:gd name="connsiteY49" fmla="*/ 4435249 h 4582425"/>
                  <a:gd name="connsiteX50" fmla="*/ 245312 w 1843930"/>
                  <a:gd name="connsiteY50" fmla="*/ 4435239 h 4582425"/>
                  <a:gd name="connsiteX51" fmla="*/ 147187 w 1843930"/>
                  <a:gd name="connsiteY51" fmla="*/ 4337114 h 45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843930" h="4582425">
                    <a:moveTo>
                      <a:pt x="147187" y="4337114"/>
                    </a:moveTo>
                    <a:lnTo>
                      <a:pt x="147187" y="2301762"/>
                    </a:lnTo>
                    <a:cubicBezTo>
                      <a:pt x="147187" y="2162081"/>
                      <a:pt x="175594" y="2023862"/>
                      <a:pt x="230682" y="1895505"/>
                    </a:cubicBezTo>
                    <a:lnTo>
                      <a:pt x="580388" y="1080648"/>
                    </a:lnTo>
                    <a:cubicBezTo>
                      <a:pt x="627979" y="969747"/>
                      <a:pt x="652530" y="850329"/>
                      <a:pt x="652530" y="729646"/>
                    </a:cubicBezTo>
                    <a:lnTo>
                      <a:pt x="652530" y="343603"/>
                    </a:lnTo>
                    <a:cubicBezTo>
                      <a:pt x="652530" y="327658"/>
                      <a:pt x="639921" y="313705"/>
                      <a:pt x="623985" y="313989"/>
                    </a:cubicBezTo>
                    <a:cubicBezTo>
                      <a:pt x="596481" y="314480"/>
                      <a:pt x="574030" y="292333"/>
                      <a:pt x="574030" y="264937"/>
                    </a:cubicBezTo>
                    <a:lnTo>
                      <a:pt x="574030" y="0"/>
                    </a:lnTo>
                    <a:lnTo>
                      <a:pt x="426843" y="0"/>
                    </a:lnTo>
                    <a:lnTo>
                      <a:pt x="426843" y="264937"/>
                    </a:lnTo>
                    <a:cubicBezTo>
                      <a:pt x="426843" y="305413"/>
                      <a:pt x="457477" y="338736"/>
                      <a:pt x="496835" y="342985"/>
                    </a:cubicBezTo>
                    <a:cubicBezTo>
                      <a:pt x="501722" y="343515"/>
                      <a:pt x="505342" y="347754"/>
                      <a:pt x="505342" y="352660"/>
                    </a:cubicBezTo>
                    <a:lnTo>
                      <a:pt x="505342" y="679229"/>
                    </a:lnTo>
                    <a:cubicBezTo>
                      <a:pt x="505342" y="833177"/>
                      <a:pt x="474031" y="985506"/>
                      <a:pt x="413321" y="1126973"/>
                    </a:cubicBezTo>
                    <a:lnTo>
                      <a:pt x="103374" y="1849181"/>
                    </a:lnTo>
                    <a:cubicBezTo>
                      <a:pt x="35168" y="2008103"/>
                      <a:pt x="0" y="2179243"/>
                      <a:pt x="0" y="2352188"/>
                    </a:cubicBezTo>
                    <a:lnTo>
                      <a:pt x="0" y="2580681"/>
                    </a:lnTo>
                    <a:lnTo>
                      <a:pt x="30517" y="2606252"/>
                    </a:lnTo>
                    <a:lnTo>
                      <a:pt x="29418" y="3553539"/>
                    </a:lnTo>
                    <a:lnTo>
                      <a:pt x="0" y="3571741"/>
                    </a:lnTo>
                    <a:lnTo>
                      <a:pt x="0" y="4337114"/>
                    </a:lnTo>
                    <a:cubicBezTo>
                      <a:pt x="0" y="4372037"/>
                      <a:pt x="7438" y="4405174"/>
                      <a:pt x="20596" y="4435239"/>
                    </a:cubicBezTo>
                    <a:lnTo>
                      <a:pt x="20469" y="4435239"/>
                    </a:lnTo>
                    <a:cubicBezTo>
                      <a:pt x="20861" y="4436142"/>
                      <a:pt x="21342" y="4437005"/>
                      <a:pt x="21744" y="4437898"/>
                    </a:cubicBezTo>
                    <a:cubicBezTo>
                      <a:pt x="23265" y="4441264"/>
                      <a:pt x="24865" y="4444570"/>
                      <a:pt x="26533" y="4447858"/>
                    </a:cubicBezTo>
                    <a:cubicBezTo>
                      <a:pt x="27544" y="4449859"/>
                      <a:pt x="28574" y="4451851"/>
                      <a:pt x="29644" y="4453814"/>
                    </a:cubicBezTo>
                    <a:cubicBezTo>
                      <a:pt x="31351" y="4456954"/>
                      <a:pt x="33127" y="4460045"/>
                      <a:pt x="34962" y="4463096"/>
                    </a:cubicBezTo>
                    <a:cubicBezTo>
                      <a:pt x="36169" y="4465118"/>
                      <a:pt x="37395" y="4467120"/>
                      <a:pt x="38661" y="4469102"/>
                    </a:cubicBezTo>
                    <a:cubicBezTo>
                      <a:pt x="40506" y="4471977"/>
                      <a:pt x="42419" y="4474803"/>
                      <a:pt x="44372" y="4477599"/>
                    </a:cubicBezTo>
                    <a:cubicBezTo>
                      <a:pt x="45805" y="4479650"/>
                      <a:pt x="47257" y="4481681"/>
                      <a:pt x="48758" y="4483683"/>
                    </a:cubicBezTo>
                    <a:cubicBezTo>
                      <a:pt x="50701" y="4486283"/>
                      <a:pt x="52703" y="4488825"/>
                      <a:pt x="54744" y="4491346"/>
                    </a:cubicBezTo>
                    <a:cubicBezTo>
                      <a:pt x="56422" y="4493427"/>
                      <a:pt x="58129" y="4495478"/>
                      <a:pt x="59876" y="4497499"/>
                    </a:cubicBezTo>
                    <a:cubicBezTo>
                      <a:pt x="61877" y="4499805"/>
                      <a:pt x="63928" y="4502072"/>
                      <a:pt x="66009" y="4504299"/>
                    </a:cubicBezTo>
                    <a:cubicBezTo>
                      <a:pt x="67951" y="4506389"/>
                      <a:pt x="69924" y="4508450"/>
                      <a:pt x="71945" y="4510461"/>
                    </a:cubicBezTo>
                    <a:cubicBezTo>
                      <a:pt x="73976" y="4512492"/>
                      <a:pt x="76047" y="4514475"/>
                      <a:pt x="78147" y="4516427"/>
                    </a:cubicBezTo>
                    <a:cubicBezTo>
                      <a:pt x="80374" y="4518507"/>
                      <a:pt x="82621" y="4520549"/>
                      <a:pt x="84927" y="4522541"/>
                    </a:cubicBezTo>
                    <a:cubicBezTo>
                      <a:pt x="86948" y="4524297"/>
                      <a:pt x="89009" y="4525994"/>
                      <a:pt x="91089" y="4527682"/>
                    </a:cubicBezTo>
                    <a:cubicBezTo>
                      <a:pt x="93601" y="4529723"/>
                      <a:pt x="96143" y="4531715"/>
                      <a:pt x="98743" y="4533658"/>
                    </a:cubicBezTo>
                    <a:cubicBezTo>
                      <a:pt x="100755" y="4535159"/>
                      <a:pt x="102786" y="4536611"/>
                      <a:pt x="104846" y="4538054"/>
                    </a:cubicBezTo>
                    <a:cubicBezTo>
                      <a:pt x="107633" y="4540007"/>
                      <a:pt x="110459" y="4541920"/>
                      <a:pt x="113334" y="4543755"/>
                    </a:cubicBezTo>
                    <a:cubicBezTo>
                      <a:pt x="115316" y="4545031"/>
                      <a:pt x="117328" y="4546257"/>
                      <a:pt x="119349" y="4547464"/>
                    </a:cubicBezTo>
                    <a:cubicBezTo>
                      <a:pt x="122401" y="4549299"/>
                      <a:pt x="125482" y="4551075"/>
                      <a:pt x="128612" y="4552773"/>
                    </a:cubicBezTo>
                    <a:cubicBezTo>
                      <a:pt x="130584" y="4553842"/>
                      <a:pt x="132576" y="4554872"/>
                      <a:pt x="134588" y="4555893"/>
                    </a:cubicBezTo>
                    <a:cubicBezTo>
                      <a:pt x="137865" y="4557551"/>
                      <a:pt x="141172" y="4559161"/>
                      <a:pt x="144528" y="4560672"/>
                    </a:cubicBezTo>
                    <a:cubicBezTo>
                      <a:pt x="145431" y="4561074"/>
                      <a:pt x="146284" y="4561555"/>
                      <a:pt x="147197" y="4561957"/>
                    </a:cubicBezTo>
                    <a:lnTo>
                      <a:pt x="147197" y="4561830"/>
                    </a:lnTo>
                    <a:cubicBezTo>
                      <a:pt x="177262" y="4574988"/>
                      <a:pt x="210399" y="4582426"/>
                      <a:pt x="245322" y="4582426"/>
                    </a:cubicBezTo>
                    <a:lnTo>
                      <a:pt x="1619068" y="4582426"/>
                    </a:lnTo>
                    <a:cubicBezTo>
                      <a:pt x="1719656" y="4582426"/>
                      <a:pt x="1806074" y="4521873"/>
                      <a:pt x="1843931" y="4435249"/>
                    </a:cubicBezTo>
                    <a:lnTo>
                      <a:pt x="245312" y="4435239"/>
                    </a:lnTo>
                    <a:cubicBezTo>
                      <a:pt x="191118" y="4435239"/>
                      <a:pt x="147187" y="4391309"/>
                      <a:pt x="147187" y="4337114"/>
                    </a:cubicBezTo>
                    <a:close/>
                  </a:path>
                </a:pathLst>
              </a:custGeom>
              <a:solidFill>
                <a:srgbClr val="EAE2DF"/>
              </a:solidFill>
              <a:ln w="9812" cap="flat">
                <a:noFill/>
                <a:prstDash val="solid"/>
                <a:miter/>
              </a:ln>
            </p:spPr>
            <p:txBody>
              <a:bodyPr rtlCol="0" anchor="ctr"/>
              <a:lstStyle/>
              <a:p>
                <a:endParaRPr lang="en-US"/>
              </a:p>
            </p:txBody>
          </p:sp>
        </p:grpSp>
        <p:grpSp>
          <p:nvGrpSpPr>
            <p:cNvPr id="108" name="Graphic 2">
              <a:extLst>
                <a:ext uri="{FF2B5EF4-FFF2-40B4-BE49-F238E27FC236}">
                  <a16:creationId xmlns:a16="http://schemas.microsoft.com/office/drawing/2014/main" id="{3AD2DD1B-E321-483F-B489-A98CC54B827C}"/>
                </a:ext>
              </a:extLst>
            </p:cNvPr>
            <p:cNvGrpSpPr/>
            <p:nvPr/>
          </p:nvGrpSpPr>
          <p:grpSpPr>
            <a:xfrm>
              <a:off x="17971453" y="10421743"/>
              <a:ext cx="1275631" cy="2769698"/>
              <a:chOff x="17971453" y="10421743"/>
              <a:chExt cx="1275631" cy="2769698"/>
            </a:xfrm>
          </p:grpSpPr>
          <p:sp>
            <p:nvSpPr>
              <p:cNvPr id="123" name="Freeform: Shape 122">
                <a:extLst>
                  <a:ext uri="{FF2B5EF4-FFF2-40B4-BE49-F238E27FC236}">
                    <a16:creationId xmlns:a16="http://schemas.microsoft.com/office/drawing/2014/main" id="{637A5018-CF54-40C3-8FD7-67EB73C5CD95}"/>
                  </a:ext>
                </a:extLst>
              </p:cNvPr>
              <p:cNvSpPr/>
              <p:nvPr/>
            </p:nvSpPr>
            <p:spPr>
              <a:xfrm>
                <a:off x="18010703" y="10421753"/>
                <a:ext cx="1236381" cy="2730438"/>
              </a:xfrm>
              <a:custGeom>
                <a:avLst/>
                <a:gdLst>
                  <a:gd name="connsiteX0" fmla="*/ 213470 w 1236381"/>
                  <a:gd name="connsiteY0" fmla="*/ 50652 h 2730438"/>
                  <a:gd name="connsiteX1" fmla="*/ 68697 w 1236381"/>
                  <a:gd name="connsiteY1" fmla="*/ 446958 h 2730438"/>
                  <a:gd name="connsiteX2" fmla="*/ 0 w 1236381"/>
                  <a:gd name="connsiteY2" fmla="*/ 807645 h 2730438"/>
                  <a:gd name="connsiteX3" fmla="*/ 657 w 1236381"/>
                  <a:gd name="connsiteY3" fmla="*/ 2671564 h 2730438"/>
                  <a:gd name="connsiteX4" fmla="*/ 49720 w 1236381"/>
                  <a:gd name="connsiteY4" fmla="*/ 2720626 h 2730438"/>
                  <a:gd name="connsiteX5" fmla="*/ 1167694 w 1236381"/>
                  <a:gd name="connsiteY5" fmla="*/ 2730439 h 2730438"/>
                  <a:gd name="connsiteX6" fmla="*/ 1216757 w 1236381"/>
                  <a:gd name="connsiteY6" fmla="*/ 2681377 h 2730438"/>
                  <a:gd name="connsiteX7" fmla="*/ 1236382 w 1236381"/>
                  <a:gd name="connsiteY7" fmla="*/ 2622502 h 2730438"/>
                  <a:gd name="connsiteX8" fmla="*/ 1236382 w 1236381"/>
                  <a:gd name="connsiteY8" fmla="*/ 809765 h 2730438"/>
                  <a:gd name="connsiteX9" fmla="*/ 1166174 w 1236381"/>
                  <a:gd name="connsiteY9" fmla="*/ 445270 h 2730438"/>
                  <a:gd name="connsiteX10" fmla="*/ 1000362 w 1236381"/>
                  <a:gd name="connsiteY10" fmla="*/ 30841 h 2730438"/>
                  <a:gd name="connsiteX11" fmla="*/ 954813 w 1236381"/>
                  <a:gd name="connsiteY11" fmla="*/ 0 h 2730438"/>
                  <a:gd name="connsiteX12" fmla="*/ 353298 w 1236381"/>
                  <a:gd name="connsiteY12" fmla="*/ 0 h 2730438"/>
                  <a:gd name="connsiteX13" fmla="*/ 259098 w 1236381"/>
                  <a:gd name="connsiteY13" fmla="*/ 19625 h 2730438"/>
                  <a:gd name="connsiteX14" fmla="*/ 213470 w 1236381"/>
                  <a:gd name="connsiteY14" fmla="*/ 50652 h 273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6381" h="2730438">
                    <a:moveTo>
                      <a:pt x="213470" y="50652"/>
                    </a:moveTo>
                    <a:lnTo>
                      <a:pt x="68697" y="446958"/>
                    </a:lnTo>
                    <a:cubicBezTo>
                      <a:pt x="23305" y="561794"/>
                      <a:pt x="0" y="684165"/>
                      <a:pt x="0" y="807645"/>
                    </a:cubicBezTo>
                    <a:lnTo>
                      <a:pt x="657" y="2671564"/>
                    </a:lnTo>
                    <a:cubicBezTo>
                      <a:pt x="657" y="2698656"/>
                      <a:pt x="22628" y="2720626"/>
                      <a:pt x="49720" y="2720626"/>
                    </a:cubicBezTo>
                    <a:lnTo>
                      <a:pt x="1167694" y="2730439"/>
                    </a:lnTo>
                    <a:cubicBezTo>
                      <a:pt x="1194787" y="2730439"/>
                      <a:pt x="1216757" y="2708469"/>
                      <a:pt x="1216757" y="2681377"/>
                    </a:cubicBezTo>
                    <a:lnTo>
                      <a:pt x="1236382" y="2622502"/>
                    </a:lnTo>
                    <a:lnTo>
                      <a:pt x="1236382" y="809765"/>
                    </a:lnTo>
                    <a:cubicBezTo>
                      <a:pt x="1236382" y="684911"/>
                      <a:pt x="1212557" y="561195"/>
                      <a:pt x="1166174" y="445270"/>
                    </a:cubicBezTo>
                    <a:lnTo>
                      <a:pt x="1000362" y="30841"/>
                    </a:lnTo>
                    <a:cubicBezTo>
                      <a:pt x="992915" y="12216"/>
                      <a:pt x="974869" y="0"/>
                      <a:pt x="954813" y="0"/>
                    </a:cubicBezTo>
                    <a:lnTo>
                      <a:pt x="353298" y="0"/>
                    </a:lnTo>
                    <a:lnTo>
                      <a:pt x="259098" y="19625"/>
                    </a:lnTo>
                    <a:cubicBezTo>
                      <a:pt x="238963" y="19625"/>
                      <a:pt x="220869" y="31930"/>
                      <a:pt x="213470" y="50652"/>
                    </a:cubicBezTo>
                    <a:close/>
                  </a:path>
                </a:pathLst>
              </a:custGeom>
              <a:solidFill>
                <a:srgbClr val="FF914D"/>
              </a:solidFill>
              <a:ln w="9812"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1FA7BD8-5DCC-4A84-926D-F288BF0D5C89}"/>
                  </a:ext>
                </a:extLst>
              </p:cNvPr>
              <p:cNvSpPr/>
              <p:nvPr/>
            </p:nvSpPr>
            <p:spPr>
              <a:xfrm>
                <a:off x="17971453" y="10421743"/>
                <a:ext cx="1275621" cy="2769698"/>
              </a:xfrm>
              <a:custGeom>
                <a:avLst/>
                <a:gdLst>
                  <a:gd name="connsiteX0" fmla="*/ 147197 w 1275621"/>
                  <a:gd name="connsiteY0" fmla="*/ 2593074 h 2769698"/>
                  <a:gd name="connsiteX1" fmla="*/ 147197 w 1275621"/>
                  <a:gd name="connsiteY1" fmla="*/ 807645 h 2769698"/>
                  <a:gd name="connsiteX2" fmla="*/ 215894 w 1275621"/>
                  <a:gd name="connsiteY2" fmla="*/ 446958 h 2769698"/>
                  <a:gd name="connsiteX3" fmla="*/ 392548 w 1275621"/>
                  <a:gd name="connsiteY3" fmla="*/ 0 h 2769698"/>
                  <a:gd name="connsiteX4" fmla="*/ 278723 w 1275621"/>
                  <a:gd name="connsiteY4" fmla="*/ 0 h 2769698"/>
                  <a:gd name="connsiteX5" fmla="*/ 233095 w 1275621"/>
                  <a:gd name="connsiteY5" fmla="*/ 31027 h 2769698"/>
                  <a:gd name="connsiteX6" fmla="*/ 68697 w 1275621"/>
                  <a:gd name="connsiteY6" fmla="*/ 446958 h 2769698"/>
                  <a:gd name="connsiteX7" fmla="*/ 0 w 1275621"/>
                  <a:gd name="connsiteY7" fmla="*/ 807645 h 2769698"/>
                  <a:gd name="connsiteX8" fmla="*/ 0 w 1275621"/>
                  <a:gd name="connsiteY8" fmla="*/ 2622512 h 2769698"/>
                  <a:gd name="connsiteX9" fmla="*/ 0 w 1275621"/>
                  <a:gd name="connsiteY9" fmla="*/ 2720636 h 2769698"/>
                  <a:gd name="connsiteX10" fmla="*/ 49062 w 1275621"/>
                  <a:gd name="connsiteY10" fmla="*/ 2769699 h 2769698"/>
                  <a:gd name="connsiteX11" fmla="*/ 147187 w 1275621"/>
                  <a:gd name="connsiteY11" fmla="*/ 2769699 h 2769698"/>
                  <a:gd name="connsiteX12" fmla="*/ 505342 w 1275621"/>
                  <a:gd name="connsiteY12" fmla="*/ 2769699 h 2769698"/>
                  <a:gd name="connsiteX13" fmla="*/ 522887 w 1275621"/>
                  <a:gd name="connsiteY13" fmla="*/ 2749387 h 2769698"/>
                  <a:gd name="connsiteX14" fmla="*/ 1010077 w 1275621"/>
                  <a:gd name="connsiteY14" fmla="*/ 2750074 h 2769698"/>
                  <a:gd name="connsiteX15" fmla="*/ 1035216 w 1275621"/>
                  <a:gd name="connsiteY15" fmla="*/ 2769699 h 2769698"/>
                  <a:gd name="connsiteX16" fmla="*/ 1226559 w 1275621"/>
                  <a:gd name="connsiteY16" fmla="*/ 2769699 h 2769698"/>
                  <a:gd name="connsiteX17" fmla="*/ 1275622 w 1275621"/>
                  <a:gd name="connsiteY17" fmla="*/ 2720636 h 2769698"/>
                  <a:gd name="connsiteX18" fmla="*/ 1275622 w 1275621"/>
                  <a:gd name="connsiteY18" fmla="*/ 2622512 h 2769698"/>
                  <a:gd name="connsiteX19" fmla="*/ 176625 w 1275621"/>
                  <a:gd name="connsiteY19" fmla="*/ 2622512 h 2769698"/>
                  <a:gd name="connsiteX20" fmla="*/ 147197 w 1275621"/>
                  <a:gd name="connsiteY20" fmla="*/ 2593074 h 276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5621" h="2769698">
                    <a:moveTo>
                      <a:pt x="147197" y="2593074"/>
                    </a:moveTo>
                    <a:lnTo>
                      <a:pt x="147197" y="807645"/>
                    </a:lnTo>
                    <a:cubicBezTo>
                      <a:pt x="147197" y="684165"/>
                      <a:pt x="170502" y="561794"/>
                      <a:pt x="215894" y="446958"/>
                    </a:cubicBezTo>
                    <a:lnTo>
                      <a:pt x="392548" y="0"/>
                    </a:lnTo>
                    <a:lnTo>
                      <a:pt x="278723" y="0"/>
                    </a:lnTo>
                    <a:cubicBezTo>
                      <a:pt x="258588" y="0"/>
                      <a:pt x="240494" y="12305"/>
                      <a:pt x="233095" y="31027"/>
                    </a:cubicBezTo>
                    <a:lnTo>
                      <a:pt x="68697" y="446958"/>
                    </a:lnTo>
                    <a:cubicBezTo>
                      <a:pt x="23305" y="561794"/>
                      <a:pt x="0" y="684165"/>
                      <a:pt x="0" y="807645"/>
                    </a:cubicBezTo>
                    <a:lnTo>
                      <a:pt x="0" y="2622512"/>
                    </a:lnTo>
                    <a:lnTo>
                      <a:pt x="0" y="2720636"/>
                    </a:lnTo>
                    <a:cubicBezTo>
                      <a:pt x="0" y="2747728"/>
                      <a:pt x="21970" y="2769699"/>
                      <a:pt x="49062" y="2769699"/>
                    </a:cubicBezTo>
                    <a:lnTo>
                      <a:pt x="147187" y="2769699"/>
                    </a:lnTo>
                    <a:lnTo>
                      <a:pt x="505342" y="2769699"/>
                    </a:lnTo>
                    <a:lnTo>
                      <a:pt x="522887" y="2749387"/>
                    </a:lnTo>
                    <a:lnTo>
                      <a:pt x="1010077" y="2750074"/>
                    </a:lnTo>
                    <a:lnTo>
                      <a:pt x="1035216" y="2769699"/>
                    </a:lnTo>
                    <a:lnTo>
                      <a:pt x="1226559" y="2769699"/>
                    </a:lnTo>
                    <a:cubicBezTo>
                      <a:pt x="1253652" y="2769699"/>
                      <a:pt x="1275622" y="2747728"/>
                      <a:pt x="1275622" y="2720636"/>
                    </a:cubicBezTo>
                    <a:lnTo>
                      <a:pt x="1275622" y="2622512"/>
                    </a:lnTo>
                    <a:lnTo>
                      <a:pt x="176625" y="2622512"/>
                    </a:lnTo>
                    <a:cubicBezTo>
                      <a:pt x="160375" y="2622512"/>
                      <a:pt x="147197" y="2609334"/>
                      <a:pt x="147197" y="2593074"/>
                    </a:cubicBezTo>
                    <a:close/>
                  </a:path>
                </a:pathLst>
              </a:custGeom>
              <a:solidFill>
                <a:srgbClr val="F57D31"/>
              </a:solidFill>
              <a:ln w="9812" cap="flat">
                <a:noFill/>
                <a:prstDash val="solid"/>
                <a:miter/>
              </a:ln>
            </p:spPr>
            <p:txBody>
              <a:bodyPr rtlCol="0" anchor="ctr"/>
              <a:lstStyle/>
              <a:p>
                <a:endParaRPr lang="en-US"/>
              </a:p>
            </p:txBody>
          </p:sp>
        </p:grpSp>
        <p:grpSp>
          <p:nvGrpSpPr>
            <p:cNvPr id="109" name="Graphic 2">
              <a:extLst>
                <a:ext uri="{FF2B5EF4-FFF2-40B4-BE49-F238E27FC236}">
                  <a16:creationId xmlns:a16="http://schemas.microsoft.com/office/drawing/2014/main" id="{3174FCBF-6C78-4D19-B753-F595608AD1F8}"/>
                </a:ext>
              </a:extLst>
            </p:cNvPr>
            <p:cNvGrpSpPr/>
            <p:nvPr/>
          </p:nvGrpSpPr>
          <p:grpSpPr>
            <a:xfrm>
              <a:off x="17988088" y="8609016"/>
              <a:ext cx="1242368" cy="392498"/>
              <a:chOff x="17988088" y="8609016"/>
              <a:chExt cx="1242368" cy="392498"/>
            </a:xfrm>
            <a:solidFill>
              <a:srgbClr val="FF914D"/>
            </a:solidFill>
          </p:grpSpPr>
          <p:sp>
            <p:nvSpPr>
              <p:cNvPr id="121" name="Freeform: Shape 120">
                <a:extLst>
                  <a:ext uri="{FF2B5EF4-FFF2-40B4-BE49-F238E27FC236}">
                    <a16:creationId xmlns:a16="http://schemas.microsoft.com/office/drawing/2014/main" id="{037513FD-D572-4146-B049-68C58FE53C60}"/>
                  </a:ext>
                </a:extLst>
              </p:cNvPr>
              <p:cNvSpPr/>
              <p:nvPr/>
            </p:nvSpPr>
            <p:spPr>
              <a:xfrm>
                <a:off x="18019049" y="8609016"/>
                <a:ext cx="1199579" cy="373845"/>
              </a:xfrm>
              <a:custGeom>
                <a:avLst/>
                <a:gdLst>
                  <a:gd name="connsiteX0" fmla="*/ 1088983 w 1199579"/>
                  <a:gd name="connsiteY0" fmla="*/ 373845 h 373845"/>
                  <a:gd name="connsiteX1" fmla="*/ 98158 w 1199579"/>
                  <a:gd name="connsiteY1" fmla="*/ 373394 h 373845"/>
                  <a:gd name="connsiteX2" fmla="*/ 1937 w 1199579"/>
                  <a:gd name="connsiteY2" fmla="*/ 256027 h 373845"/>
                  <a:gd name="connsiteX3" fmla="*/ 29677 w 1199579"/>
                  <a:gd name="connsiteY3" fmla="*/ 91128 h 373845"/>
                  <a:gd name="connsiteX4" fmla="*/ 125898 w 1199579"/>
                  <a:gd name="connsiteY4" fmla="*/ 12246 h 373845"/>
                  <a:gd name="connsiteX5" fmla="*/ 179082 w 1199579"/>
                  <a:gd name="connsiteY5" fmla="*/ 0 h 373845"/>
                  <a:gd name="connsiteX6" fmla="*/ 1073999 w 1199579"/>
                  <a:gd name="connsiteY6" fmla="*/ 0 h 373845"/>
                  <a:gd name="connsiteX7" fmla="*/ 1170220 w 1199579"/>
                  <a:gd name="connsiteY7" fmla="*/ 78882 h 373845"/>
                  <a:gd name="connsiteX8" fmla="*/ 1199579 w 1199579"/>
                  <a:gd name="connsiteY8" fmla="*/ 225687 h 373845"/>
                  <a:gd name="connsiteX9" fmla="*/ 1185204 w 1199579"/>
                  <a:gd name="connsiteY9" fmla="*/ 256478 h 373845"/>
                  <a:gd name="connsiteX10" fmla="*/ 1088983 w 1199579"/>
                  <a:gd name="connsiteY10" fmla="*/ 373845 h 37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9579" h="373845">
                    <a:moveTo>
                      <a:pt x="1088983" y="373845"/>
                    </a:moveTo>
                    <a:lnTo>
                      <a:pt x="98158" y="373394"/>
                    </a:lnTo>
                    <a:cubicBezTo>
                      <a:pt x="36242" y="373394"/>
                      <a:pt x="-10201" y="316747"/>
                      <a:pt x="1937" y="256027"/>
                    </a:cubicBezTo>
                    <a:lnTo>
                      <a:pt x="29677" y="91128"/>
                    </a:lnTo>
                    <a:cubicBezTo>
                      <a:pt x="38852" y="45265"/>
                      <a:pt x="79122" y="12246"/>
                      <a:pt x="125898" y="12246"/>
                    </a:cubicBezTo>
                    <a:lnTo>
                      <a:pt x="179082" y="0"/>
                    </a:lnTo>
                    <a:lnTo>
                      <a:pt x="1073999" y="0"/>
                    </a:lnTo>
                    <a:cubicBezTo>
                      <a:pt x="1120775" y="0"/>
                      <a:pt x="1161046" y="33019"/>
                      <a:pt x="1170220" y="78882"/>
                    </a:cubicBezTo>
                    <a:lnTo>
                      <a:pt x="1199579" y="225687"/>
                    </a:lnTo>
                    <a:lnTo>
                      <a:pt x="1185204" y="256478"/>
                    </a:lnTo>
                    <a:cubicBezTo>
                      <a:pt x="1197342" y="317198"/>
                      <a:pt x="1150899" y="373845"/>
                      <a:pt x="1088983" y="373845"/>
                    </a:cubicBezTo>
                    <a:close/>
                  </a:path>
                </a:pathLst>
              </a:custGeom>
              <a:solidFill>
                <a:srgbClr val="FF914D"/>
              </a:solidFill>
              <a:ln w="9812"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50D02CB-3821-4138-97CA-111FADA87C77}"/>
                  </a:ext>
                </a:extLst>
              </p:cNvPr>
              <p:cNvSpPr/>
              <p:nvPr/>
            </p:nvSpPr>
            <p:spPr>
              <a:xfrm>
                <a:off x="17988088" y="8609016"/>
                <a:ext cx="1242368" cy="392498"/>
              </a:xfrm>
              <a:custGeom>
                <a:avLst/>
                <a:gdLst>
                  <a:gd name="connsiteX0" fmla="*/ 1230540 w 1242368"/>
                  <a:gd name="connsiteY0" fmla="*/ 225687 h 392498"/>
                  <a:gd name="connsiteX1" fmla="*/ 224752 w 1242368"/>
                  <a:gd name="connsiteY1" fmla="*/ 225687 h 392498"/>
                  <a:gd name="connsiteX2" fmla="*/ 176641 w 1242368"/>
                  <a:gd name="connsiteY2" fmla="*/ 166999 h 392498"/>
                  <a:gd name="connsiteX3" fmla="*/ 210043 w 1242368"/>
                  <a:gd name="connsiteY3" fmla="*/ 0 h 392498"/>
                  <a:gd name="connsiteX4" fmla="*/ 137411 w 1242368"/>
                  <a:gd name="connsiteY4" fmla="*/ 0 h 392498"/>
                  <a:gd name="connsiteX5" fmla="*/ 41190 w 1242368"/>
                  <a:gd name="connsiteY5" fmla="*/ 78882 h 392498"/>
                  <a:gd name="connsiteX6" fmla="*/ 1940 w 1242368"/>
                  <a:gd name="connsiteY6" fmla="*/ 275132 h 392498"/>
                  <a:gd name="connsiteX7" fmla="*/ 98161 w 1242368"/>
                  <a:gd name="connsiteY7" fmla="*/ 392499 h 392498"/>
                  <a:gd name="connsiteX8" fmla="*/ 1144210 w 1242368"/>
                  <a:gd name="connsiteY8" fmla="*/ 392499 h 392498"/>
                  <a:gd name="connsiteX9" fmla="*/ 1240431 w 1242368"/>
                  <a:gd name="connsiteY9" fmla="*/ 275132 h 39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2368" h="392498">
                    <a:moveTo>
                      <a:pt x="1230540" y="225687"/>
                    </a:moveTo>
                    <a:lnTo>
                      <a:pt x="224752" y="225687"/>
                    </a:lnTo>
                    <a:cubicBezTo>
                      <a:pt x="193793" y="225687"/>
                      <a:pt x="170567" y="197358"/>
                      <a:pt x="176641" y="166999"/>
                    </a:cubicBezTo>
                    <a:lnTo>
                      <a:pt x="210043" y="0"/>
                    </a:lnTo>
                    <a:lnTo>
                      <a:pt x="137411" y="0"/>
                    </a:lnTo>
                    <a:cubicBezTo>
                      <a:pt x="90635" y="0"/>
                      <a:pt x="50365" y="33019"/>
                      <a:pt x="41190" y="78882"/>
                    </a:cubicBezTo>
                    <a:lnTo>
                      <a:pt x="1940" y="275132"/>
                    </a:lnTo>
                    <a:cubicBezTo>
                      <a:pt x="-10208" y="335852"/>
                      <a:pt x="36235" y="392499"/>
                      <a:pt x="98161" y="392499"/>
                    </a:cubicBezTo>
                    <a:lnTo>
                      <a:pt x="1144210" y="392499"/>
                    </a:lnTo>
                    <a:cubicBezTo>
                      <a:pt x="1206137" y="392499"/>
                      <a:pt x="1252569" y="335852"/>
                      <a:pt x="1240431" y="275132"/>
                    </a:cubicBezTo>
                    <a:close/>
                  </a:path>
                </a:pathLst>
              </a:custGeom>
              <a:solidFill>
                <a:srgbClr val="FF914D"/>
              </a:solidFill>
              <a:ln w="9812" cap="flat">
                <a:noFill/>
                <a:prstDash val="solid"/>
                <a:miter/>
              </a:ln>
            </p:spPr>
            <p:txBody>
              <a:bodyPr rtlCol="0" anchor="ctr"/>
              <a:lstStyle/>
              <a:p>
                <a:endParaRPr lang="en-US"/>
              </a:p>
            </p:txBody>
          </p:sp>
        </p:grpSp>
        <p:grpSp>
          <p:nvGrpSpPr>
            <p:cNvPr id="110" name="Graphic 2">
              <a:extLst>
                <a:ext uri="{FF2B5EF4-FFF2-40B4-BE49-F238E27FC236}">
                  <a16:creationId xmlns:a16="http://schemas.microsoft.com/office/drawing/2014/main" id="{DF5654B9-4E99-4707-9F64-59B8A111F0B4}"/>
                </a:ext>
              </a:extLst>
            </p:cNvPr>
            <p:cNvGrpSpPr/>
            <p:nvPr/>
          </p:nvGrpSpPr>
          <p:grpSpPr>
            <a:xfrm>
              <a:off x="18251118" y="10699073"/>
              <a:ext cx="755550" cy="2492368"/>
              <a:chOff x="18251118" y="10699073"/>
              <a:chExt cx="755550" cy="2492368"/>
            </a:xfrm>
            <a:solidFill>
              <a:srgbClr val="FF914D"/>
            </a:solidFill>
          </p:grpSpPr>
          <p:grpSp>
            <p:nvGrpSpPr>
              <p:cNvPr id="114" name="Graphic 2">
                <a:extLst>
                  <a:ext uri="{FF2B5EF4-FFF2-40B4-BE49-F238E27FC236}">
                    <a16:creationId xmlns:a16="http://schemas.microsoft.com/office/drawing/2014/main" id="{B58462DD-2F90-44F7-9D3F-13ABDDB92D53}"/>
                  </a:ext>
                </a:extLst>
              </p:cNvPr>
              <p:cNvGrpSpPr/>
              <p:nvPr/>
            </p:nvGrpSpPr>
            <p:grpSpPr>
              <a:xfrm>
                <a:off x="18251118" y="10699073"/>
                <a:ext cx="740842" cy="2050807"/>
                <a:chOff x="18251118" y="10699073"/>
                <a:chExt cx="740842" cy="2050807"/>
              </a:xfrm>
              <a:solidFill>
                <a:srgbClr val="FF914D"/>
              </a:solidFill>
            </p:grpSpPr>
            <p:sp>
              <p:nvSpPr>
                <p:cNvPr id="118" name="Freeform: Shape 117">
                  <a:extLst>
                    <a:ext uri="{FF2B5EF4-FFF2-40B4-BE49-F238E27FC236}">
                      <a16:creationId xmlns:a16="http://schemas.microsoft.com/office/drawing/2014/main" id="{9677A00A-5705-4511-B2C0-AD5D8E53DB2B}"/>
                    </a:ext>
                  </a:extLst>
                </p:cNvPr>
                <p:cNvSpPr/>
                <p:nvPr/>
              </p:nvSpPr>
              <p:spPr>
                <a:xfrm>
                  <a:off x="18452274" y="11209321"/>
                  <a:ext cx="539686" cy="290301"/>
                </a:xfrm>
                <a:custGeom>
                  <a:avLst/>
                  <a:gdLst>
                    <a:gd name="connsiteX0" fmla="*/ 539686 w 539686"/>
                    <a:gd name="connsiteY0" fmla="*/ 269843 h 290301"/>
                    <a:gd name="connsiteX1" fmla="*/ 269843 w 539686"/>
                    <a:gd name="connsiteY1" fmla="*/ 0 h 290301"/>
                    <a:gd name="connsiteX2" fmla="*/ 0 w 539686"/>
                    <a:gd name="connsiteY2" fmla="*/ 269843 h 290301"/>
                    <a:gd name="connsiteX3" fmla="*/ 0 w 539686"/>
                    <a:gd name="connsiteY3" fmla="*/ 287172 h 290301"/>
                    <a:gd name="connsiteX4" fmla="*/ 539686 w 539686"/>
                    <a:gd name="connsiteY4" fmla="*/ 290302 h 290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86" h="290301">
                      <a:moveTo>
                        <a:pt x="539686" y="269843"/>
                      </a:moveTo>
                      <a:cubicBezTo>
                        <a:pt x="539686" y="120811"/>
                        <a:pt x="418875" y="0"/>
                        <a:pt x="269843" y="0"/>
                      </a:cubicBezTo>
                      <a:cubicBezTo>
                        <a:pt x="120811" y="0"/>
                        <a:pt x="0" y="120811"/>
                        <a:pt x="0" y="269843"/>
                      </a:cubicBezTo>
                      <a:lnTo>
                        <a:pt x="0" y="287172"/>
                      </a:lnTo>
                      <a:lnTo>
                        <a:pt x="539686" y="290302"/>
                      </a:lnTo>
                      <a:close/>
                    </a:path>
                  </a:pathLst>
                </a:custGeom>
                <a:solidFill>
                  <a:srgbClr val="FF914D"/>
                </a:solidFill>
                <a:ln w="9812"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5E45FC-044D-447B-8266-9B7AFDA66FB6}"/>
                    </a:ext>
                  </a:extLst>
                </p:cNvPr>
                <p:cNvSpPr/>
                <p:nvPr/>
              </p:nvSpPr>
              <p:spPr>
                <a:xfrm>
                  <a:off x="18368868" y="10699073"/>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115A9F7-A6FD-438A-9038-B76169BF4676}"/>
                    </a:ext>
                  </a:extLst>
                </p:cNvPr>
                <p:cNvSpPr/>
                <p:nvPr/>
              </p:nvSpPr>
              <p:spPr>
                <a:xfrm>
                  <a:off x="18251118" y="12475131"/>
                  <a:ext cx="274749" cy="274749"/>
                </a:xfrm>
                <a:custGeom>
                  <a:avLst/>
                  <a:gdLst>
                    <a:gd name="connsiteX0" fmla="*/ 274749 w 274749"/>
                    <a:gd name="connsiteY0" fmla="*/ 137375 h 274749"/>
                    <a:gd name="connsiteX1" fmla="*/ 137375 w 274749"/>
                    <a:gd name="connsiteY1" fmla="*/ 274749 h 274749"/>
                    <a:gd name="connsiteX2" fmla="*/ 0 w 274749"/>
                    <a:gd name="connsiteY2" fmla="*/ 137375 h 274749"/>
                    <a:gd name="connsiteX3" fmla="*/ 137375 w 274749"/>
                    <a:gd name="connsiteY3" fmla="*/ 0 h 274749"/>
                    <a:gd name="connsiteX4" fmla="*/ 274749 w 274749"/>
                    <a:gd name="connsiteY4" fmla="*/ 137375 h 27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9" h="274749">
                      <a:moveTo>
                        <a:pt x="274749" y="137375"/>
                      </a:moveTo>
                      <a:cubicBezTo>
                        <a:pt x="274749" y="213245"/>
                        <a:pt x="213245" y="274749"/>
                        <a:pt x="137375" y="274749"/>
                      </a:cubicBezTo>
                      <a:cubicBezTo>
                        <a:pt x="61505" y="274749"/>
                        <a:pt x="0" y="213245"/>
                        <a:pt x="0" y="137375"/>
                      </a:cubicBezTo>
                      <a:cubicBezTo>
                        <a:pt x="0" y="61505"/>
                        <a:pt x="61505" y="0"/>
                        <a:pt x="137375" y="0"/>
                      </a:cubicBezTo>
                      <a:cubicBezTo>
                        <a:pt x="213245" y="0"/>
                        <a:pt x="274749" y="61505"/>
                        <a:pt x="274749" y="137375"/>
                      </a:cubicBezTo>
                      <a:close/>
                    </a:path>
                  </a:pathLst>
                </a:custGeom>
                <a:solidFill>
                  <a:srgbClr val="FF914D"/>
                </a:solidFill>
                <a:ln w="9812" cap="flat">
                  <a:noFill/>
                  <a:prstDash val="solid"/>
                  <a:miter/>
                </a:ln>
              </p:spPr>
              <p:txBody>
                <a:bodyPr rtlCol="0" anchor="ctr"/>
                <a:lstStyle/>
                <a:p>
                  <a:endParaRPr lang="en-US"/>
                </a:p>
              </p:txBody>
            </p:sp>
          </p:grpSp>
          <p:grpSp>
            <p:nvGrpSpPr>
              <p:cNvPr id="115" name="Graphic 2">
                <a:extLst>
                  <a:ext uri="{FF2B5EF4-FFF2-40B4-BE49-F238E27FC236}">
                    <a16:creationId xmlns:a16="http://schemas.microsoft.com/office/drawing/2014/main" id="{0657B269-6630-4868-AAF2-D49A1BBF8A3A}"/>
                  </a:ext>
                </a:extLst>
              </p:cNvPr>
              <p:cNvGrpSpPr/>
              <p:nvPr/>
            </p:nvGrpSpPr>
            <p:grpSpPr>
              <a:xfrm>
                <a:off x="18476795" y="12926504"/>
                <a:ext cx="529873" cy="264937"/>
                <a:chOff x="18476795" y="12926504"/>
                <a:chExt cx="529873" cy="264937"/>
              </a:xfrm>
              <a:solidFill>
                <a:srgbClr val="FF914D"/>
              </a:solidFill>
            </p:grpSpPr>
            <p:sp>
              <p:nvSpPr>
                <p:cNvPr id="116" name="Freeform: Shape 115">
                  <a:extLst>
                    <a:ext uri="{FF2B5EF4-FFF2-40B4-BE49-F238E27FC236}">
                      <a16:creationId xmlns:a16="http://schemas.microsoft.com/office/drawing/2014/main" id="{922BDE57-0ADF-4AC2-BC98-6A14E736F5A5}"/>
                    </a:ext>
                  </a:extLst>
                </p:cNvPr>
                <p:cNvSpPr/>
                <p:nvPr/>
              </p:nvSpPr>
              <p:spPr>
                <a:xfrm>
                  <a:off x="18506782" y="12926504"/>
                  <a:ext cx="474756" cy="244369"/>
                </a:xfrm>
                <a:custGeom>
                  <a:avLst/>
                  <a:gdLst>
                    <a:gd name="connsiteX0" fmla="*/ 474757 w 474756"/>
                    <a:gd name="connsiteY0" fmla="*/ 244370 h 244369"/>
                    <a:gd name="connsiteX1" fmla="*/ 455269 w 474756"/>
                    <a:gd name="connsiteY1" fmla="*/ 117730 h 244369"/>
                    <a:gd name="connsiteX2" fmla="*/ 234960 w 474756"/>
                    <a:gd name="connsiteY2" fmla="*/ 0 h 244369"/>
                    <a:gd name="connsiteX3" fmla="*/ 15268 w 474756"/>
                    <a:gd name="connsiteY3" fmla="*/ 116808 h 244369"/>
                    <a:gd name="connsiteX4" fmla="*/ 0 w 474756"/>
                    <a:gd name="connsiteY4" fmla="*/ 244370 h 244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56" h="244369">
                      <a:moveTo>
                        <a:pt x="474757" y="244370"/>
                      </a:moveTo>
                      <a:cubicBezTo>
                        <a:pt x="474757" y="189901"/>
                        <a:pt x="455269" y="117730"/>
                        <a:pt x="455269" y="117730"/>
                      </a:cubicBezTo>
                      <a:cubicBezTo>
                        <a:pt x="407738" y="46737"/>
                        <a:pt x="326805" y="0"/>
                        <a:pt x="234960" y="0"/>
                      </a:cubicBezTo>
                      <a:cubicBezTo>
                        <a:pt x="143507" y="0"/>
                        <a:pt x="62878" y="46334"/>
                        <a:pt x="15268" y="116808"/>
                      </a:cubicBezTo>
                      <a:lnTo>
                        <a:pt x="0" y="244370"/>
                      </a:lnTo>
                      <a:close/>
                    </a:path>
                  </a:pathLst>
                </a:custGeom>
                <a:solidFill>
                  <a:srgbClr val="FF914D"/>
                </a:solidFill>
                <a:ln w="9812"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012B448-C4F5-47A9-B69B-103E303887A7}"/>
                    </a:ext>
                  </a:extLst>
                </p:cNvPr>
                <p:cNvSpPr/>
                <p:nvPr/>
              </p:nvSpPr>
              <p:spPr>
                <a:xfrm>
                  <a:off x="18476795" y="13044254"/>
                  <a:ext cx="529873" cy="147187"/>
                </a:xfrm>
                <a:custGeom>
                  <a:avLst/>
                  <a:gdLst>
                    <a:gd name="connsiteX0" fmla="*/ 44647 w 529873"/>
                    <a:gd name="connsiteY0" fmla="*/ 0 h 147187"/>
                    <a:gd name="connsiteX1" fmla="*/ 0 w 529873"/>
                    <a:gd name="connsiteY1" fmla="*/ 147187 h 147187"/>
                    <a:gd name="connsiteX2" fmla="*/ 529874 w 529873"/>
                    <a:gd name="connsiteY2" fmla="*/ 147187 h 147187"/>
                    <a:gd name="connsiteX3" fmla="*/ 485227 w 529873"/>
                    <a:gd name="connsiteY3" fmla="*/ 0 h 147187"/>
                  </a:gdLst>
                  <a:ahLst/>
                  <a:cxnLst>
                    <a:cxn ang="0">
                      <a:pos x="connsiteX0" y="connsiteY0"/>
                    </a:cxn>
                    <a:cxn ang="0">
                      <a:pos x="connsiteX1" y="connsiteY1"/>
                    </a:cxn>
                    <a:cxn ang="0">
                      <a:pos x="connsiteX2" y="connsiteY2"/>
                    </a:cxn>
                    <a:cxn ang="0">
                      <a:pos x="connsiteX3" y="connsiteY3"/>
                    </a:cxn>
                  </a:cxnLst>
                  <a:rect l="l" t="t" r="r" b="b"/>
                  <a:pathLst>
                    <a:path w="529873" h="147187">
                      <a:moveTo>
                        <a:pt x="44647" y="0"/>
                      </a:moveTo>
                      <a:cubicBezTo>
                        <a:pt x="16465" y="42105"/>
                        <a:pt x="0" y="92718"/>
                        <a:pt x="0" y="147187"/>
                      </a:cubicBezTo>
                      <a:lnTo>
                        <a:pt x="529874" y="147187"/>
                      </a:lnTo>
                      <a:cubicBezTo>
                        <a:pt x="529874" y="92718"/>
                        <a:pt x="513418" y="42105"/>
                        <a:pt x="485227" y="0"/>
                      </a:cubicBezTo>
                      <a:close/>
                    </a:path>
                  </a:pathLst>
                </a:custGeom>
                <a:solidFill>
                  <a:srgbClr val="FF914D"/>
                </a:solidFill>
                <a:ln w="9812" cap="flat">
                  <a:noFill/>
                  <a:prstDash val="solid"/>
                  <a:miter/>
                </a:ln>
              </p:spPr>
              <p:txBody>
                <a:bodyPr rtlCol="0" anchor="ctr"/>
                <a:lstStyle/>
                <a:p>
                  <a:endParaRPr lang="en-US"/>
                </a:p>
              </p:txBody>
            </p:sp>
          </p:grpSp>
        </p:grpSp>
        <p:grpSp>
          <p:nvGrpSpPr>
            <p:cNvPr id="111" name="Graphic 2">
              <a:extLst>
                <a:ext uri="{FF2B5EF4-FFF2-40B4-BE49-F238E27FC236}">
                  <a16:creationId xmlns:a16="http://schemas.microsoft.com/office/drawing/2014/main" id="{321E9354-B45B-4451-A33D-45744FF9AB60}"/>
                </a:ext>
              </a:extLst>
            </p:cNvPr>
            <p:cNvGrpSpPr/>
            <p:nvPr/>
          </p:nvGrpSpPr>
          <p:grpSpPr>
            <a:xfrm>
              <a:off x="17677088" y="11484071"/>
              <a:ext cx="1864370" cy="991059"/>
              <a:chOff x="17677088" y="11484071"/>
              <a:chExt cx="1864370" cy="991059"/>
            </a:xfrm>
          </p:grpSpPr>
          <p:sp>
            <p:nvSpPr>
              <p:cNvPr id="112" name="Freeform: Shape 111">
                <a:extLst>
                  <a:ext uri="{FF2B5EF4-FFF2-40B4-BE49-F238E27FC236}">
                    <a16:creationId xmlns:a16="http://schemas.microsoft.com/office/drawing/2014/main" id="{55E68202-49C6-47D2-A9DB-5A0A54DE3AF2}"/>
                  </a:ext>
                </a:extLst>
              </p:cNvPr>
              <p:cNvSpPr/>
              <p:nvPr/>
            </p:nvSpPr>
            <p:spPr>
              <a:xfrm>
                <a:off x="17702993" y="11484071"/>
                <a:ext cx="1838465" cy="991059"/>
              </a:xfrm>
              <a:custGeom>
                <a:avLst/>
                <a:gdLst>
                  <a:gd name="connsiteX0" fmla="*/ 1838465 w 1838465"/>
                  <a:gd name="connsiteY0" fmla="*/ 991060 h 991059"/>
                  <a:gd name="connsiteX1" fmla="*/ 121282 w 1838465"/>
                  <a:gd name="connsiteY1" fmla="*/ 991060 h 991059"/>
                  <a:gd name="connsiteX2" fmla="*/ 3532 w 1838465"/>
                  <a:gd name="connsiteY2" fmla="*/ 942312 h 991059"/>
                  <a:gd name="connsiteX3" fmla="*/ 0 w 1838465"/>
                  <a:gd name="connsiteY3" fmla="*/ 33716 h 991059"/>
                  <a:gd name="connsiteX4" fmla="*/ 121282 w 1838465"/>
                  <a:gd name="connsiteY4" fmla="*/ 0 h 991059"/>
                  <a:gd name="connsiteX5" fmla="*/ 1838465 w 1838465"/>
                  <a:gd name="connsiteY5" fmla="*/ 0 h 9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465" h="991059">
                    <a:moveTo>
                      <a:pt x="1838465" y="991060"/>
                    </a:moveTo>
                    <a:lnTo>
                      <a:pt x="121282" y="991060"/>
                    </a:lnTo>
                    <a:lnTo>
                      <a:pt x="3532" y="942312"/>
                    </a:lnTo>
                    <a:lnTo>
                      <a:pt x="0" y="33716"/>
                    </a:lnTo>
                    <a:lnTo>
                      <a:pt x="121282" y="0"/>
                    </a:lnTo>
                    <a:lnTo>
                      <a:pt x="1838465" y="0"/>
                    </a:lnTo>
                    <a:close/>
                  </a:path>
                </a:pathLst>
              </a:custGeom>
              <a:solidFill>
                <a:srgbClr val="EAE2DF"/>
              </a:solidFill>
              <a:ln w="9812"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23F6154-2E25-48DD-90D9-00EB134D1D81}"/>
                  </a:ext>
                </a:extLst>
              </p:cNvPr>
              <p:cNvSpPr/>
              <p:nvPr/>
            </p:nvSpPr>
            <p:spPr>
              <a:xfrm>
                <a:off x="17677088" y="11484071"/>
                <a:ext cx="147187" cy="991059"/>
              </a:xfrm>
              <a:custGeom>
                <a:avLst/>
                <a:gdLst>
                  <a:gd name="connsiteX0" fmla="*/ 0 w 147187"/>
                  <a:gd name="connsiteY0" fmla="*/ 0 h 991059"/>
                  <a:gd name="connsiteX1" fmla="*/ 147187 w 147187"/>
                  <a:gd name="connsiteY1" fmla="*/ 0 h 991059"/>
                  <a:gd name="connsiteX2" fmla="*/ 147187 w 147187"/>
                  <a:gd name="connsiteY2" fmla="*/ 991060 h 991059"/>
                  <a:gd name="connsiteX3" fmla="*/ 0 w 147187"/>
                  <a:gd name="connsiteY3" fmla="*/ 991060 h 991059"/>
                </a:gdLst>
                <a:ahLst/>
                <a:cxnLst>
                  <a:cxn ang="0">
                    <a:pos x="connsiteX0" y="connsiteY0"/>
                  </a:cxn>
                  <a:cxn ang="0">
                    <a:pos x="connsiteX1" y="connsiteY1"/>
                  </a:cxn>
                  <a:cxn ang="0">
                    <a:pos x="connsiteX2" y="connsiteY2"/>
                  </a:cxn>
                  <a:cxn ang="0">
                    <a:pos x="connsiteX3" y="connsiteY3"/>
                  </a:cxn>
                </a:cxnLst>
                <a:rect l="l" t="t" r="r" b="b"/>
                <a:pathLst>
                  <a:path w="147187" h="991059">
                    <a:moveTo>
                      <a:pt x="0" y="0"/>
                    </a:moveTo>
                    <a:lnTo>
                      <a:pt x="147187" y="0"/>
                    </a:lnTo>
                    <a:lnTo>
                      <a:pt x="147187" y="991060"/>
                    </a:lnTo>
                    <a:lnTo>
                      <a:pt x="0" y="991060"/>
                    </a:lnTo>
                    <a:close/>
                  </a:path>
                </a:pathLst>
              </a:custGeom>
              <a:solidFill>
                <a:srgbClr val="DDD3CE"/>
              </a:solidFill>
              <a:ln w="9812" cap="flat">
                <a:noFill/>
                <a:prstDash val="solid"/>
                <a:miter/>
              </a:ln>
            </p:spPr>
            <p:txBody>
              <a:bodyPr rtlCol="0" anchor="ctr"/>
              <a:lstStyle/>
              <a:p>
                <a:endParaRPr lang="en-US"/>
              </a:p>
            </p:txBody>
          </p:sp>
        </p:grpSp>
      </p:grpSp>
      <p:sp>
        <p:nvSpPr>
          <p:cNvPr id="50" name="Shape 4879">
            <a:extLst>
              <a:ext uri="{FF2B5EF4-FFF2-40B4-BE49-F238E27FC236}">
                <a16:creationId xmlns:a16="http://schemas.microsoft.com/office/drawing/2014/main" id="{75C45EE8-7EDD-4FAF-BCBA-2CD72EFE447A}"/>
              </a:ext>
            </a:extLst>
          </p:cNvPr>
          <p:cNvSpPr/>
          <p:nvPr/>
        </p:nvSpPr>
        <p:spPr>
          <a:xfrm>
            <a:off x="9071930" y="12849927"/>
            <a:ext cx="10797984" cy="825095"/>
          </a:xfrm>
          <a:custGeom>
            <a:avLst/>
            <a:gdLst/>
            <a:ahLst/>
            <a:cxnLst>
              <a:cxn ang="0">
                <a:pos x="wd2" y="hd2"/>
              </a:cxn>
              <a:cxn ang="5400000">
                <a:pos x="wd2" y="hd2"/>
              </a:cxn>
              <a:cxn ang="10800000">
                <a:pos x="wd2" y="hd2"/>
              </a:cxn>
              <a:cxn ang="16200000">
                <a:pos x="wd2" y="hd2"/>
              </a:cxn>
            </a:cxnLst>
            <a:rect l="0" t="0" r="r" b="b"/>
            <a:pathLst>
              <a:path w="21600" h="21600" extrusionOk="0">
                <a:moveTo>
                  <a:pt x="10645" y="0"/>
                </a:moveTo>
                <a:lnTo>
                  <a:pt x="10185" y="6301"/>
                </a:lnTo>
                <a:lnTo>
                  <a:pt x="9442" y="6361"/>
                </a:lnTo>
                <a:lnTo>
                  <a:pt x="8835" y="1522"/>
                </a:lnTo>
                <a:lnTo>
                  <a:pt x="8215" y="4869"/>
                </a:lnTo>
                <a:lnTo>
                  <a:pt x="7751" y="6982"/>
                </a:lnTo>
                <a:lnTo>
                  <a:pt x="7178" y="4432"/>
                </a:lnTo>
                <a:lnTo>
                  <a:pt x="6607" y="7338"/>
                </a:lnTo>
                <a:lnTo>
                  <a:pt x="6037" y="6572"/>
                </a:lnTo>
                <a:lnTo>
                  <a:pt x="5493" y="4367"/>
                </a:lnTo>
                <a:lnTo>
                  <a:pt x="4894" y="6497"/>
                </a:lnTo>
                <a:lnTo>
                  <a:pt x="4526" y="2660"/>
                </a:lnTo>
                <a:lnTo>
                  <a:pt x="4242" y="7749"/>
                </a:lnTo>
                <a:lnTo>
                  <a:pt x="3885" y="7868"/>
                </a:lnTo>
                <a:cubicBezTo>
                  <a:pt x="3744" y="6944"/>
                  <a:pt x="3598" y="6301"/>
                  <a:pt x="3442" y="5845"/>
                </a:cubicBezTo>
                <a:cubicBezTo>
                  <a:pt x="3269" y="5341"/>
                  <a:pt x="3086" y="5013"/>
                  <a:pt x="2914" y="4681"/>
                </a:cubicBezTo>
                <a:lnTo>
                  <a:pt x="2565" y="9141"/>
                </a:lnTo>
                <a:cubicBezTo>
                  <a:pt x="2409" y="8995"/>
                  <a:pt x="2251" y="9114"/>
                  <a:pt x="2096" y="9495"/>
                </a:cubicBezTo>
                <a:cubicBezTo>
                  <a:pt x="1850" y="10101"/>
                  <a:pt x="1616" y="11355"/>
                  <a:pt x="1409" y="13181"/>
                </a:cubicBezTo>
                <a:lnTo>
                  <a:pt x="839" y="15420"/>
                </a:lnTo>
                <a:lnTo>
                  <a:pt x="0" y="21600"/>
                </a:lnTo>
                <a:lnTo>
                  <a:pt x="21600" y="21600"/>
                </a:lnTo>
                <a:lnTo>
                  <a:pt x="21600" y="7868"/>
                </a:lnTo>
                <a:lnTo>
                  <a:pt x="21383" y="7868"/>
                </a:lnTo>
                <a:lnTo>
                  <a:pt x="21069" y="3648"/>
                </a:lnTo>
                <a:lnTo>
                  <a:pt x="20449" y="6361"/>
                </a:lnTo>
                <a:lnTo>
                  <a:pt x="19910" y="1100"/>
                </a:lnTo>
                <a:lnTo>
                  <a:pt x="19351" y="4673"/>
                </a:lnTo>
                <a:lnTo>
                  <a:pt x="18688" y="1100"/>
                </a:lnTo>
                <a:lnTo>
                  <a:pt x="18143" y="5065"/>
                </a:lnTo>
                <a:lnTo>
                  <a:pt x="17547" y="528"/>
                </a:lnTo>
                <a:lnTo>
                  <a:pt x="16915" y="3633"/>
                </a:lnTo>
                <a:lnTo>
                  <a:pt x="16148" y="1251"/>
                </a:lnTo>
                <a:lnTo>
                  <a:pt x="14799" y="4597"/>
                </a:lnTo>
                <a:lnTo>
                  <a:pt x="14204" y="693"/>
                </a:lnTo>
                <a:lnTo>
                  <a:pt x="13020" y="5698"/>
                </a:lnTo>
                <a:lnTo>
                  <a:pt x="12811" y="2517"/>
                </a:lnTo>
                <a:lnTo>
                  <a:pt x="12425" y="4266"/>
                </a:lnTo>
                <a:lnTo>
                  <a:pt x="11793" y="6662"/>
                </a:lnTo>
                <a:lnTo>
                  <a:pt x="11786" y="1311"/>
                </a:lnTo>
                <a:lnTo>
                  <a:pt x="10645" y="0"/>
                </a:lnTo>
                <a:close/>
              </a:path>
            </a:pathLst>
          </a:custGeom>
          <a:solidFill>
            <a:srgbClr val="E4E4E4"/>
          </a:solidFill>
          <a:ln w="12700" cap="flat">
            <a:noFill/>
            <a:miter lim="400000"/>
          </a:ln>
          <a:effectLst/>
        </p:spPr>
        <p:txBody>
          <a:bodyPr wrap="square" lIns="38100" tIns="38100" rIns="38100" bIns="38100" numCol="1" anchor="ctr">
            <a:noAutofit/>
          </a:bodyPr>
          <a:lstStyle/>
          <a:p>
            <a:endParaRPr/>
          </a:p>
        </p:txBody>
      </p:sp>
      <p:pic>
        <p:nvPicPr>
          <p:cNvPr id="128" name="Graphic 127" descr="Repeat outline">
            <a:extLst>
              <a:ext uri="{FF2B5EF4-FFF2-40B4-BE49-F238E27FC236}">
                <a16:creationId xmlns:a16="http://schemas.microsoft.com/office/drawing/2014/main" id="{4BE01513-20F3-4C94-9258-538210B1F9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25517">
            <a:off x="17258345" y="11261506"/>
            <a:ext cx="1259827" cy="1259827"/>
          </a:xfrm>
          <a:prstGeom prst="rect">
            <a:avLst/>
          </a:prstGeom>
        </p:spPr>
      </p:pic>
      <p:grpSp>
        <p:nvGrpSpPr>
          <p:cNvPr id="141" name="Group 140">
            <a:extLst>
              <a:ext uri="{FF2B5EF4-FFF2-40B4-BE49-F238E27FC236}">
                <a16:creationId xmlns:a16="http://schemas.microsoft.com/office/drawing/2014/main" id="{24F10832-9E73-449E-BAB3-7D5AF219213F}"/>
              </a:ext>
            </a:extLst>
          </p:cNvPr>
          <p:cNvGrpSpPr/>
          <p:nvPr/>
        </p:nvGrpSpPr>
        <p:grpSpPr>
          <a:xfrm>
            <a:off x="1460538" y="3130422"/>
            <a:ext cx="15969688" cy="1789864"/>
            <a:chOff x="2895977" y="2388221"/>
            <a:chExt cx="7984844" cy="894932"/>
          </a:xfrm>
        </p:grpSpPr>
        <p:sp>
          <p:nvSpPr>
            <p:cNvPr id="142" name="Rectangle 141">
              <a:extLst>
                <a:ext uri="{FF2B5EF4-FFF2-40B4-BE49-F238E27FC236}">
                  <a16:creationId xmlns:a16="http://schemas.microsoft.com/office/drawing/2014/main" id="{24CE9A08-8624-496E-8C92-CD3ACAF2A538}"/>
                </a:ext>
              </a:extLst>
            </p:cNvPr>
            <p:cNvSpPr/>
            <p:nvPr/>
          </p:nvSpPr>
          <p:spPr>
            <a:xfrm>
              <a:off x="2895981" y="2388221"/>
              <a:ext cx="2359781" cy="353943"/>
            </a:xfrm>
            <a:prstGeom prst="rect">
              <a:avLst/>
            </a:prstGeom>
          </p:spPr>
          <p:txBody>
            <a:bodyPr wrap="none" lIns="91440" tIns="45720" rIns="91440" bIns="45720" anchor="t">
              <a:spAutoFit/>
            </a:bodyPr>
            <a:lstStyle/>
            <a:p>
              <a:pPr algn="l" defTabSz="1828800" fontAlgn="base" hangingPunct="1"/>
              <a:r>
                <a:rPr lang="en-US" sz="4000" kern="1200" dirty="0">
                  <a:solidFill>
                    <a:schemeClr val="accent4"/>
                  </a:solidFill>
                  <a:latin typeface="Calibri" panose="020F0502020204030204"/>
                  <a:ea typeface="+mn-ea"/>
                  <a:cs typeface="+mn-cs"/>
                </a:rPr>
                <a:t>1) Changing Demand </a:t>
              </a:r>
              <a:endParaRPr lang="en-US" sz="4000" b="0" kern="1200" dirty="0">
                <a:solidFill>
                  <a:schemeClr val="accent4"/>
                </a:solidFill>
                <a:latin typeface="Calibri Light" panose="020F0302020204030204"/>
                <a:ea typeface="+mn-ea"/>
                <a:cs typeface="+mn-cs"/>
              </a:endParaRPr>
            </a:p>
          </p:txBody>
        </p:sp>
        <p:sp>
          <p:nvSpPr>
            <p:cNvPr id="143" name="TextBox 142">
              <a:extLst>
                <a:ext uri="{FF2B5EF4-FFF2-40B4-BE49-F238E27FC236}">
                  <a16:creationId xmlns:a16="http://schemas.microsoft.com/office/drawing/2014/main" id="{5EA720B5-BCA1-408E-9DCF-11921AB328AF}"/>
                </a:ext>
              </a:extLst>
            </p:cNvPr>
            <p:cNvSpPr txBox="1"/>
            <p:nvPr/>
          </p:nvSpPr>
          <p:spPr>
            <a:xfrm>
              <a:off x="2895977" y="2806099"/>
              <a:ext cx="7984844" cy="477054"/>
            </a:xfrm>
            <a:prstGeom prst="rect">
              <a:avLst/>
            </a:prstGeom>
            <a:noFill/>
          </p:spPr>
          <p:txBody>
            <a:bodyPr wrap="square" rtlCol="0">
              <a:spAutoFit/>
            </a:bodyPr>
            <a:lstStyle/>
            <a:p>
              <a:pPr algn="l" defTabSz="1828800" hangingPunct="1"/>
              <a:r>
                <a:rPr lang="en-US" sz="2800" b="0" kern="1200">
                  <a:solidFill>
                    <a:srgbClr val="181717">
                      <a:alpha val="70000"/>
                    </a:srgbClr>
                  </a:solidFill>
                  <a:latin typeface="Calibri" panose="020F0502020204030204"/>
                  <a:ea typeface="+mn-ea"/>
                  <a:cs typeface="+mn-cs"/>
                </a:rPr>
                <a:t>The change in price of one SKU and change in marketing tools will impact the quantity demanded for other products. We need to consider the impact on all SKUs not only optimize price for one in an isolated context.</a:t>
              </a:r>
            </a:p>
          </p:txBody>
        </p:sp>
      </p:grpSp>
      <p:grpSp>
        <p:nvGrpSpPr>
          <p:cNvPr id="144" name="Group 143">
            <a:extLst>
              <a:ext uri="{FF2B5EF4-FFF2-40B4-BE49-F238E27FC236}">
                <a16:creationId xmlns:a16="http://schemas.microsoft.com/office/drawing/2014/main" id="{AFB99991-2FA9-4329-A5ED-33243F3CD3EF}"/>
              </a:ext>
            </a:extLst>
          </p:cNvPr>
          <p:cNvGrpSpPr/>
          <p:nvPr/>
        </p:nvGrpSpPr>
        <p:grpSpPr>
          <a:xfrm>
            <a:off x="1441370" y="5373963"/>
            <a:ext cx="16027194" cy="1789864"/>
            <a:chOff x="2867225" y="2388221"/>
            <a:chExt cx="8013597" cy="894932"/>
          </a:xfrm>
        </p:grpSpPr>
        <p:sp>
          <p:nvSpPr>
            <p:cNvPr id="145" name="Rectangle 144">
              <a:extLst>
                <a:ext uri="{FF2B5EF4-FFF2-40B4-BE49-F238E27FC236}">
                  <a16:creationId xmlns:a16="http://schemas.microsoft.com/office/drawing/2014/main" id="{5F3F4CD9-B28E-447E-91F7-9B15EF005926}"/>
                </a:ext>
              </a:extLst>
            </p:cNvPr>
            <p:cNvSpPr/>
            <p:nvPr/>
          </p:nvSpPr>
          <p:spPr>
            <a:xfrm>
              <a:off x="2867225" y="2388221"/>
              <a:ext cx="2975591" cy="353943"/>
            </a:xfrm>
            <a:prstGeom prst="rect">
              <a:avLst/>
            </a:prstGeom>
          </p:spPr>
          <p:txBody>
            <a:bodyPr wrap="none">
              <a:spAutoFit/>
            </a:bodyPr>
            <a:lstStyle/>
            <a:p>
              <a:pPr defTabSz="1828800" fontAlgn="base" hangingPunct="1"/>
              <a:r>
                <a:rPr lang="en-US" sz="4000" kern="1200">
                  <a:solidFill>
                    <a:schemeClr val="accent4"/>
                  </a:solidFill>
                  <a:latin typeface="Calibri" panose="020F0502020204030204"/>
                  <a:ea typeface="+mn-ea"/>
                  <a:cs typeface="+mn-cs"/>
                </a:rPr>
                <a:t>2) Changing Gross Margins </a:t>
              </a:r>
            </a:p>
          </p:txBody>
        </p:sp>
        <p:sp>
          <p:nvSpPr>
            <p:cNvPr id="146" name="TextBox 145">
              <a:extLst>
                <a:ext uri="{FF2B5EF4-FFF2-40B4-BE49-F238E27FC236}">
                  <a16:creationId xmlns:a16="http://schemas.microsoft.com/office/drawing/2014/main" id="{033B2825-DD7F-40A1-967B-9DD3C649F0E6}"/>
                </a:ext>
              </a:extLst>
            </p:cNvPr>
            <p:cNvSpPr txBox="1"/>
            <p:nvPr/>
          </p:nvSpPr>
          <p:spPr>
            <a:xfrm>
              <a:off x="2895978" y="2806099"/>
              <a:ext cx="7984844" cy="477054"/>
            </a:xfrm>
            <a:prstGeom prst="rect">
              <a:avLst/>
            </a:prstGeom>
            <a:noFill/>
          </p:spPr>
          <p:txBody>
            <a:bodyPr wrap="square" rtlCol="0">
              <a:spAutoFit/>
            </a:bodyPr>
            <a:lstStyle/>
            <a:p>
              <a:pPr algn="l" defTabSz="1828800" hangingPunct="1"/>
              <a:r>
                <a:rPr lang="en-US" sz="2800" b="0" kern="1200">
                  <a:solidFill>
                    <a:srgbClr val="181717">
                      <a:alpha val="70000"/>
                    </a:srgbClr>
                  </a:solidFill>
                  <a:latin typeface="Calibri" panose="020F0502020204030204"/>
                  <a:ea typeface="+mn-ea"/>
                  <a:cs typeface="+mn-cs"/>
                </a:rPr>
                <a:t>A change in price will affect the gross margin. Assuming a historical average or other fixed amount will most certainly lead to an optimized price around the minimum that can be charged.  </a:t>
              </a:r>
            </a:p>
          </p:txBody>
        </p:sp>
      </p:grpSp>
      <p:grpSp>
        <p:nvGrpSpPr>
          <p:cNvPr id="147" name="Group 146">
            <a:extLst>
              <a:ext uri="{FF2B5EF4-FFF2-40B4-BE49-F238E27FC236}">
                <a16:creationId xmlns:a16="http://schemas.microsoft.com/office/drawing/2014/main" id="{7B9A9691-438C-45C4-B090-025BC2437799}"/>
              </a:ext>
            </a:extLst>
          </p:cNvPr>
          <p:cNvGrpSpPr/>
          <p:nvPr/>
        </p:nvGrpSpPr>
        <p:grpSpPr>
          <a:xfrm>
            <a:off x="1441369" y="7617504"/>
            <a:ext cx="16316280" cy="2192892"/>
            <a:chOff x="2876809" y="2402151"/>
            <a:chExt cx="8158140" cy="1096446"/>
          </a:xfrm>
        </p:grpSpPr>
        <p:sp>
          <p:nvSpPr>
            <p:cNvPr id="148" name="Rectangle 147">
              <a:extLst>
                <a:ext uri="{FF2B5EF4-FFF2-40B4-BE49-F238E27FC236}">
                  <a16:creationId xmlns:a16="http://schemas.microsoft.com/office/drawing/2014/main" id="{B3BE4011-2461-42FF-9253-0B5DDF19AE5F}"/>
                </a:ext>
              </a:extLst>
            </p:cNvPr>
            <p:cNvSpPr/>
            <p:nvPr/>
          </p:nvSpPr>
          <p:spPr>
            <a:xfrm>
              <a:off x="2876809" y="2402151"/>
              <a:ext cx="2082429" cy="353943"/>
            </a:xfrm>
            <a:prstGeom prst="rect">
              <a:avLst/>
            </a:prstGeom>
          </p:spPr>
          <p:txBody>
            <a:bodyPr wrap="none">
              <a:spAutoFit/>
            </a:bodyPr>
            <a:lstStyle/>
            <a:p>
              <a:pPr defTabSz="1828800" fontAlgn="base" hangingPunct="1"/>
              <a:r>
                <a:rPr lang="en-US" sz="4000" kern="1200">
                  <a:solidFill>
                    <a:schemeClr val="accent4"/>
                  </a:solidFill>
                  <a:latin typeface="Calibri" panose="020F0502020204030204"/>
                  <a:ea typeface="+mn-ea"/>
                  <a:cs typeface="+mn-cs"/>
                </a:rPr>
                <a:t>3) Randomization </a:t>
              </a:r>
            </a:p>
          </p:txBody>
        </p:sp>
        <p:sp>
          <p:nvSpPr>
            <p:cNvPr id="149" name="TextBox 148">
              <a:extLst>
                <a:ext uri="{FF2B5EF4-FFF2-40B4-BE49-F238E27FC236}">
                  <a16:creationId xmlns:a16="http://schemas.microsoft.com/office/drawing/2014/main" id="{FE5C99B0-2447-4AD8-9465-0C7D2F8D1460}"/>
                </a:ext>
              </a:extLst>
            </p:cNvPr>
            <p:cNvSpPr txBox="1"/>
            <p:nvPr/>
          </p:nvSpPr>
          <p:spPr>
            <a:xfrm>
              <a:off x="2895978" y="2806099"/>
              <a:ext cx="8138971" cy="692498"/>
            </a:xfrm>
            <a:prstGeom prst="rect">
              <a:avLst/>
            </a:prstGeom>
            <a:noFill/>
          </p:spPr>
          <p:txBody>
            <a:bodyPr wrap="square" rtlCol="0">
              <a:spAutoFit/>
            </a:bodyPr>
            <a:lstStyle/>
            <a:p>
              <a:pPr algn="l" defTabSz="1828800" hangingPunct="1"/>
              <a:r>
                <a:rPr lang="en-US" sz="2800" b="0" kern="1200">
                  <a:solidFill>
                    <a:srgbClr val="181717">
                      <a:alpha val="70000"/>
                    </a:srgbClr>
                  </a:solidFill>
                  <a:latin typeface="Calibri" panose="020F0502020204030204"/>
                  <a:ea typeface="+mn-ea"/>
                  <a:cs typeface="+mn-cs"/>
                </a:rPr>
                <a:t>There is an infinite amount of possible prices that could be charged. An increase across all prices does not aid the maximization, as various price levels and marketing settings should be considered. The tested settings need to cover “all bases” and be random, whilst only allowing for one SKU to be featured or displayed. </a:t>
              </a:r>
            </a:p>
          </p:txBody>
        </p:sp>
      </p:grpSp>
    </p:spTree>
    <p:extLst>
      <p:ext uri="{BB962C8B-B14F-4D97-AF65-F5344CB8AC3E}">
        <p14:creationId xmlns:p14="http://schemas.microsoft.com/office/powerpoint/2010/main" val="18603267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D143D-D85D-4B72-913C-45B51F1E3463}"/>
              </a:ext>
            </a:extLst>
          </p:cNvPr>
          <p:cNvSpPr/>
          <p:nvPr/>
        </p:nvSpPr>
        <p:spPr>
          <a:xfrm>
            <a:off x="1422200" y="723232"/>
            <a:ext cx="8839279"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DATA</a:t>
            </a:r>
            <a:r>
              <a:rPr lang="en-US" sz="6600" b="1">
                <a:solidFill>
                  <a:schemeClr val="accent1"/>
                </a:solidFill>
              </a:rPr>
              <a:t> </a:t>
            </a:r>
            <a:r>
              <a:rPr lang="en-US" sz="6600">
                <a:solidFill>
                  <a:schemeClr val="tx2"/>
                </a:solidFill>
                <a:latin typeface="+mj-lt"/>
              </a:rPr>
              <a:t>OPTIMIZATION</a:t>
            </a:r>
          </a:p>
        </p:txBody>
      </p:sp>
      <p:sp>
        <p:nvSpPr>
          <p:cNvPr id="3" name="TextBox 2">
            <a:extLst>
              <a:ext uri="{FF2B5EF4-FFF2-40B4-BE49-F238E27FC236}">
                <a16:creationId xmlns:a16="http://schemas.microsoft.com/office/drawing/2014/main" id="{7C187B32-0D40-42C5-B2C0-F58BA0215FD3}"/>
              </a:ext>
            </a:extLst>
          </p:cNvPr>
          <p:cNvSpPr txBox="1"/>
          <p:nvPr/>
        </p:nvSpPr>
        <p:spPr>
          <a:xfrm flipH="1">
            <a:off x="1422200" y="1973136"/>
            <a:ext cx="1426994"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Stages</a:t>
            </a:r>
          </a:p>
        </p:txBody>
      </p:sp>
      <p:sp>
        <p:nvSpPr>
          <p:cNvPr id="4" name="Фигура">
            <a:extLst>
              <a:ext uri="{FF2B5EF4-FFF2-40B4-BE49-F238E27FC236}">
                <a16:creationId xmlns:a16="http://schemas.microsoft.com/office/drawing/2014/main" id="{8DD0EA6B-349F-4594-BE42-B86C502A101B}"/>
              </a:ext>
            </a:extLst>
          </p:cNvPr>
          <p:cNvSpPr/>
          <p:nvPr/>
        </p:nvSpPr>
        <p:spPr>
          <a:xfrm>
            <a:off x="9713071" y="2254197"/>
            <a:ext cx="2457977" cy="203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387" y="828"/>
                  <a:pt x="7179" y="6024"/>
                  <a:pt x="0" y="15668"/>
                </a:cubicBezTo>
                <a:cubicBezTo>
                  <a:pt x="6967" y="14532"/>
                  <a:pt x="13889" y="16652"/>
                  <a:pt x="20761" y="21600"/>
                </a:cubicBezTo>
                <a:lnTo>
                  <a:pt x="21600" y="0"/>
                </a:ln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 name="Фигура">
            <a:extLst>
              <a:ext uri="{FF2B5EF4-FFF2-40B4-BE49-F238E27FC236}">
                <a16:creationId xmlns:a16="http://schemas.microsoft.com/office/drawing/2014/main" id="{776F78CD-0D3B-4E26-AD82-B7F842AE0491}"/>
              </a:ext>
            </a:extLst>
          </p:cNvPr>
          <p:cNvSpPr/>
          <p:nvPr/>
        </p:nvSpPr>
        <p:spPr>
          <a:xfrm>
            <a:off x="12579422" y="2255601"/>
            <a:ext cx="1741652" cy="392926"/>
          </a:xfrm>
          <a:custGeom>
            <a:avLst/>
            <a:gdLst/>
            <a:ahLst/>
            <a:cxnLst>
              <a:cxn ang="0">
                <a:pos x="wd2" y="hd2"/>
              </a:cxn>
              <a:cxn ang="5400000">
                <a:pos x="wd2" y="hd2"/>
              </a:cxn>
              <a:cxn ang="10800000">
                <a:pos x="wd2" y="hd2"/>
              </a:cxn>
              <a:cxn ang="16200000">
                <a:pos x="wd2" y="hd2"/>
              </a:cxn>
            </a:cxnLst>
            <a:rect l="0" t="0" r="r" b="b"/>
            <a:pathLst>
              <a:path w="21600" h="21600" extrusionOk="0">
                <a:moveTo>
                  <a:pt x="1367" y="0"/>
                </a:moveTo>
                <a:lnTo>
                  <a:pt x="0" y="12952"/>
                </a:lnTo>
                <a:cubicBezTo>
                  <a:pt x="6538" y="15133"/>
                  <a:pt x="13037" y="18030"/>
                  <a:pt x="19501" y="21600"/>
                </a:cubicBezTo>
                <a:lnTo>
                  <a:pt x="21600" y="4092"/>
                </a:lnTo>
                <a:cubicBezTo>
                  <a:pt x="14865" y="1734"/>
                  <a:pt x="8117" y="353"/>
                  <a:pt x="1367"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Фигура">
            <a:extLst>
              <a:ext uri="{FF2B5EF4-FFF2-40B4-BE49-F238E27FC236}">
                <a16:creationId xmlns:a16="http://schemas.microsoft.com/office/drawing/2014/main" id="{4A072D31-0D69-409F-851D-5499BDD98DAC}"/>
              </a:ext>
            </a:extLst>
          </p:cNvPr>
          <p:cNvSpPr/>
          <p:nvPr/>
        </p:nvSpPr>
        <p:spPr>
          <a:xfrm>
            <a:off x="14649389" y="2374989"/>
            <a:ext cx="2155295" cy="678051"/>
          </a:xfrm>
          <a:custGeom>
            <a:avLst/>
            <a:gdLst/>
            <a:ahLst/>
            <a:cxnLst>
              <a:cxn ang="0">
                <a:pos x="wd2" y="hd2"/>
              </a:cxn>
              <a:cxn ang="5400000">
                <a:pos x="wd2" y="hd2"/>
              </a:cxn>
              <a:cxn ang="10800000">
                <a:pos x="wd2" y="hd2"/>
              </a:cxn>
              <a:cxn ang="16200000">
                <a:pos x="wd2" y="hd2"/>
              </a:cxn>
            </a:cxnLst>
            <a:rect l="0" t="0" r="r" b="b"/>
            <a:pathLst>
              <a:path w="21600" h="21600" extrusionOk="0">
                <a:moveTo>
                  <a:pt x="1809" y="0"/>
                </a:moveTo>
                <a:lnTo>
                  <a:pt x="0" y="10806"/>
                </a:lnTo>
                <a:cubicBezTo>
                  <a:pt x="1363" y="11414"/>
                  <a:pt x="2727" y="12000"/>
                  <a:pt x="4086" y="12662"/>
                </a:cubicBezTo>
                <a:cubicBezTo>
                  <a:pt x="9057" y="15086"/>
                  <a:pt x="14070" y="17937"/>
                  <a:pt x="19017" y="21600"/>
                </a:cubicBezTo>
                <a:lnTo>
                  <a:pt x="21600" y="8904"/>
                </a:lnTo>
                <a:cubicBezTo>
                  <a:pt x="15048" y="5057"/>
                  <a:pt x="8444" y="2113"/>
                  <a:pt x="1809"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 name="Фигура">
            <a:extLst>
              <a:ext uri="{FF2B5EF4-FFF2-40B4-BE49-F238E27FC236}">
                <a16:creationId xmlns:a16="http://schemas.microsoft.com/office/drawing/2014/main" id="{7468C10A-CF0D-498B-8433-6D718CF4768F}"/>
              </a:ext>
            </a:extLst>
          </p:cNvPr>
          <p:cNvSpPr/>
          <p:nvPr/>
        </p:nvSpPr>
        <p:spPr>
          <a:xfrm>
            <a:off x="17028358" y="2752113"/>
            <a:ext cx="2461839" cy="1157005"/>
          </a:xfrm>
          <a:custGeom>
            <a:avLst/>
            <a:gdLst/>
            <a:ahLst/>
            <a:cxnLst>
              <a:cxn ang="0">
                <a:pos x="wd2" y="hd2"/>
              </a:cxn>
              <a:cxn ang="5400000">
                <a:pos x="wd2" y="hd2"/>
              </a:cxn>
              <a:cxn ang="10800000">
                <a:pos x="wd2" y="hd2"/>
              </a:cxn>
              <a:cxn ang="16200000">
                <a:pos x="wd2" y="hd2"/>
              </a:cxn>
            </a:cxnLst>
            <a:rect l="0" t="0" r="r" b="b"/>
            <a:pathLst>
              <a:path w="21600" h="21600" extrusionOk="0">
                <a:moveTo>
                  <a:pt x="2397" y="0"/>
                </a:moveTo>
                <a:lnTo>
                  <a:pt x="0" y="7893"/>
                </a:lnTo>
                <a:cubicBezTo>
                  <a:pt x="1366" y="8687"/>
                  <a:pt x="2725" y="9524"/>
                  <a:pt x="4070" y="10443"/>
                </a:cubicBezTo>
                <a:cubicBezTo>
                  <a:pt x="8385" y="13390"/>
                  <a:pt x="12628" y="17101"/>
                  <a:pt x="16603" y="21600"/>
                </a:cubicBezTo>
                <a:lnTo>
                  <a:pt x="21600" y="10659"/>
                </a:lnTo>
                <a:cubicBezTo>
                  <a:pt x="19934" y="9469"/>
                  <a:pt x="18260" y="8332"/>
                  <a:pt x="16578" y="7329"/>
                </a:cubicBezTo>
                <a:cubicBezTo>
                  <a:pt x="11890" y="4532"/>
                  <a:pt x="7160" y="2094"/>
                  <a:pt x="2397"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Фигура">
            <a:extLst>
              <a:ext uri="{FF2B5EF4-FFF2-40B4-BE49-F238E27FC236}">
                <a16:creationId xmlns:a16="http://schemas.microsoft.com/office/drawing/2014/main" id="{59EA6189-1944-4AA2-B27F-CA427D700DD9}"/>
              </a:ext>
            </a:extLst>
          </p:cNvPr>
          <p:cNvSpPr/>
          <p:nvPr/>
        </p:nvSpPr>
        <p:spPr>
          <a:xfrm>
            <a:off x="19340611" y="3497581"/>
            <a:ext cx="3006105" cy="1899665"/>
          </a:xfrm>
          <a:custGeom>
            <a:avLst/>
            <a:gdLst/>
            <a:ahLst/>
            <a:cxnLst>
              <a:cxn ang="0">
                <a:pos x="wd2" y="hd2"/>
              </a:cxn>
              <a:cxn ang="5400000">
                <a:pos x="wd2" y="hd2"/>
              </a:cxn>
              <a:cxn ang="10800000">
                <a:pos x="wd2" y="hd2"/>
              </a:cxn>
              <a:cxn ang="16200000">
                <a:pos x="wd2" y="hd2"/>
              </a:cxn>
            </a:cxnLst>
            <a:rect l="0" t="0" r="r" b="b"/>
            <a:pathLst>
              <a:path w="21600" h="21600" extrusionOk="0">
                <a:moveTo>
                  <a:pt x="4564" y="0"/>
                </a:moveTo>
                <a:lnTo>
                  <a:pt x="0" y="7434"/>
                </a:lnTo>
                <a:cubicBezTo>
                  <a:pt x="1053" y="8471"/>
                  <a:pt x="2083" y="9561"/>
                  <a:pt x="3078" y="10720"/>
                </a:cubicBezTo>
                <a:cubicBezTo>
                  <a:pt x="4680" y="12587"/>
                  <a:pt x="6211" y="14625"/>
                  <a:pt x="7491" y="17172"/>
                </a:cubicBezTo>
                <a:cubicBezTo>
                  <a:pt x="8181" y="18544"/>
                  <a:pt x="8789" y="20035"/>
                  <a:pt x="9295" y="21600"/>
                </a:cubicBezTo>
                <a:lnTo>
                  <a:pt x="21600" y="14757"/>
                </a:lnTo>
                <a:cubicBezTo>
                  <a:pt x="20651" y="13545"/>
                  <a:pt x="19658" y="12387"/>
                  <a:pt x="18620" y="11291"/>
                </a:cubicBezTo>
                <a:cubicBezTo>
                  <a:pt x="14479" y="6916"/>
                  <a:pt x="9643" y="3094"/>
                  <a:pt x="4564"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Фигура">
            <a:extLst>
              <a:ext uri="{FF2B5EF4-FFF2-40B4-BE49-F238E27FC236}">
                <a16:creationId xmlns:a16="http://schemas.microsoft.com/office/drawing/2014/main" id="{73ABE0E1-AAF8-470D-9AC2-11A2BE904889}"/>
              </a:ext>
            </a:extLst>
          </p:cNvPr>
          <p:cNvSpPr/>
          <p:nvPr/>
        </p:nvSpPr>
        <p:spPr>
          <a:xfrm>
            <a:off x="20350838" y="5154608"/>
            <a:ext cx="3183341" cy="3489976"/>
          </a:xfrm>
          <a:custGeom>
            <a:avLst/>
            <a:gdLst/>
            <a:ahLst/>
            <a:cxnLst>
              <a:cxn ang="0">
                <a:pos x="wd2" y="hd2"/>
              </a:cxn>
              <a:cxn ang="5400000">
                <a:pos x="wd2" y="hd2"/>
              </a:cxn>
              <a:cxn ang="10800000">
                <a:pos x="wd2" y="hd2"/>
              </a:cxn>
              <a:cxn ang="16200000">
                <a:pos x="wd2" y="hd2"/>
              </a:cxn>
            </a:cxnLst>
            <a:rect l="0" t="0" r="r" b="b"/>
            <a:pathLst>
              <a:path w="21444" h="21600" extrusionOk="0">
                <a:moveTo>
                  <a:pt x="16113" y="0"/>
                </a:moveTo>
                <a:lnTo>
                  <a:pt x="3028" y="4225"/>
                </a:lnTo>
                <a:cubicBezTo>
                  <a:pt x="3567" y="6210"/>
                  <a:pt x="3532" y="8277"/>
                  <a:pt x="2663" y="10188"/>
                </a:cubicBezTo>
                <a:cubicBezTo>
                  <a:pt x="1940" y="11781"/>
                  <a:pt x="1047" y="13182"/>
                  <a:pt x="0" y="14430"/>
                </a:cubicBezTo>
                <a:lnTo>
                  <a:pt x="16742" y="21600"/>
                </a:lnTo>
                <a:cubicBezTo>
                  <a:pt x="19447" y="18793"/>
                  <a:pt x="21302" y="15499"/>
                  <a:pt x="21435" y="11710"/>
                </a:cubicBezTo>
                <a:cubicBezTo>
                  <a:pt x="21600" y="7002"/>
                  <a:pt x="19448" y="3170"/>
                  <a:pt x="16113" y="0"/>
                </a:cubicBezTo>
                <a:close/>
              </a:path>
            </a:pathLst>
          </a:custGeom>
          <a:solidFill>
            <a:schemeClr val="accent2"/>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Фигура">
            <a:extLst>
              <a:ext uri="{FF2B5EF4-FFF2-40B4-BE49-F238E27FC236}">
                <a16:creationId xmlns:a16="http://schemas.microsoft.com/office/drawing/2014/main" id="{2FF52227-4B02-4F6F-91D6-E58748EE6FBD}"/>
              </a:ext>
            </a:extLst>
          </p:cNvPr>
          <p:cNvSpPr/>
          <p:nvPr/>
        </p:nvSpPr>
        <p:spPr>
          <a:xfrm>
            <a:off x="16972527" y="7849603"/>
            <a:ext cx="5509728" cy="3278590"/>
          </a:xfrm>
          <a:custGeom>
            <a:avLst/>
            <a:gdLst/>
            <a:ahLst/>
            <a:cxnLst>
              <a:cxn ang="0">
                <a:pos x="wd2" y="hd2"/>
              </a:cxn>
              <a:cxn ang="5400000">
                <a:pos x="wd2" y="hd2"/>
              </a:cxn>
              <a:cxn ang="10800000">
                <a:pos x="wd2" y="hd2"/>
              </a:cxn>
              <a:cxn ang="16200000">
                <a:pos x="wd2" y="hd2"/>
              </a:cxn>
            </a:cxnLst>
            <a:rect l="0" t="0" r="r" b="b"/>
            <a:pathLst>
              <a:path w="21600" h="21600" extrusionOk="0">
                <a:moveTo>
                  <a:pt x="11938" y="0"/>
                </a:moveTo>
                <a:cubicBezTo>
                  <a:pt x="10878" y="1651"/>
                  <a:pt x="9634" y="3006"/>
                  <a:pt x="8220" y="4173"/>
                </a:cubicBezTo>
                <a:cubicBezTo>
                  <a:pt x="5751" y="6211"/>
                  <a:pt x="2921" y="8083"/>
                  <a:pt x="0" y="9455"/>
                </a:cubicBezTo>
                <a:lnTo>
                  <a:pt x="3246" y="21600"/>
                </a:lnTo>
                <a:cubicBezTo>
                  <a:pt x="5442" y="20691"/>
                  <a:pt x="7611" y="19607"/>
                  <a:pt x="9731" y="18345"/>
                </a:cubicBezTo>
                <a:cubicBezTo>
                  <a:pt x="12985" y="16409"/>
                  <a:pt x="16140" y="14053"/>
                  <a:pt x="19041" y="10845"/>
                </a:cubicBezTo>
                <a:cubicBezTo>
                  <a:pt x="19936" y="9855"/>
                  <a:pt x="20802" y="8762"/>
                  <a:pt x="21600" y="7569"/>
                </a:cubicBezTo>
                <a:lnTo>
                  <a:pt x="11938" y="0"/>
                </a:lnTo>
                <a:close/>
              </a:path>
            </a:pathLst>
          </a:custGeom>
          <a:solidFill>
            <a:schemeClr val="accent2"/>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Фигура">
            <a:extLst>
              <a:ext uri="{FF2B5EF4-FFF2-40B4-BE49-F238E27FC236}">
                <a16:creationId xmlns:a16="http://schemas.microsoft.com/office/drawing/2014/main" id="{319ABF41-BE28-4450-B1DF-EDA749D0AFEA}"/>
              </a:ext>
            </a:extLst>
          </p:cNvPr>
          <p:cNvSpPr/>
          <p:nvPr/>
        </p:nvSpPr>
        <p:spPr>
          <a:xfrm>
            <a:off x="10345122" y="9402693"/>
            <a:ext cx="6988728" cy="2313004"/>
          </a:xfrm>
          <a:custGeom>
            <a:avLst/>
            <a:gdLst/>
            <a:ahLst/>
            <a:cxnLst>
              <a:cxn ang="0">
                <a:pos x="wd2" y="hd2"/>
              </a:cxn>
              <a:cxn ang="5400000">
                <a:pos x="wd2" y="hd2"/>
              </a:cxn>
              <a:cxn ang="10800000">
                <a:pos x="wd2" y="hd2"/>
              </a:cxn>
              <a:cxn ang="16200000">
                <a:pos x="wd2" y="hd2"/>
              </a:cxn>
            </a:cxnLst>
            <a:rect l="0" t="0" r="r" b="b"/>
            <a:pathLst>
              <a:path w="21600" h="21589" extrusionOk="0">
                <a:moveTo>
                  <a:pt x="19053" y="0"/>
                </a:moveTo>
                <a:cubicBezTo>
                  <a:pt x="18888" y="115"/>
                  <a:pt x="18724" y="241"/>
                  <a:pt x="18559" y="347"/>
                </a:cubicBezTo>
                <a:cubicBezTo>
                  <a:pt x="14027" y="3280"/>
                  <a:pt x="9416" y="4677"/>
                  <a:pt x="4782" y="4487"/>
                </a:cubicBezTo>
                <a:lnTo>
                  <a:pt x="0" y="13192"/>
                </a:lnTo>
                <a:lnTo>
                  <a:pt x="4498" y="21500"/>
                </a:lnTo>
                <a:cubicBezTo>
                  <a:pt x="5172" y="21555"/>
                  <a:pt x="5845" y="21584"/>
                  <a:pt x="6518" y="21588"/>
                </a:cubicBezTo>
                <a:cubicBezTo>
                  <a:pt x="8537" y="21600"/>
                  <a:pt x="10553" y="21382"/>
                  <a:pt x="12563" y="20939"/>
                </a:cubicBezTo>
                <a:cubicBezTo>
                  <a:pt x="15210" y="20356"/>
                  <a:pt x="17850" y="19380"/>
                  <a:pt x="20460" y="17836"/>
                </a:cubicBezTo>
                <a:cubicBezTo>
                  <a:pt x="20841" y="17610"/>
                  <a:pt x="21221" y="17371"/>
                  <a:pt x="21600" y="17121"/>
                </a:cubicBezTo>
                <a:lnTo>
                  <a:pt x="19053" y="0"/>
                </a:lnTo>
                <a:close/>
              </a:path>
            </a:pathLst>
          </a:custGeom>
          <a:solidFill>
            <a:schemeClr val="accent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Фигура">
            <a:extLst>
              <a:ext uri="{FF2B5EF4-FFF2-40B4-BE49-F238E27FC236}">
                <a16:creationId xmlns:a16="http://schemas.microsoft.com/office/drawing/2014/main" id="{432007A6-37E6-4E01-A6DA-A0E43A772713}"/>
              </a:ext>
            </a:extLst>
          </p:cNvPr>
          <p:cNvSpPr/>
          <p:nvPr/>
        </p:nvSpPr>
        <p:spPr>
          <a:xfrm>
            <a:off x="11765222" y="2691679"/>
            <a:ext cx="8767160" cy="6914512"/>
          </a:xfrm>
          <a:custGeom>
            <a:avLst/>
            <a:gdLst/>
            <a:ahLst/>
            <a:cxnLst>
              <a:cxn ang="0">
                <a:pos x="wd2" y="hd2"/>
              </a:cxn>
              <a:cxn ang="5400000">
                <a:pos x="wd2" y="hd2"/>
              </a:cxn>
              <a:cxn ang="10800000">
                <a:pos x="wd2" y="hd2"/>
              </a:cxn>
              <a:cxn ang="16200000">
                <a:pos x="wd2" y="hd2"/>
              </a:cxn>
            </a:cxnLst>
            <a:rect l="0" t="0" r="r" b="b"/>
            <a:pathLst>
              <a:path w="21482" h="21497" extrusionOk="0">
                <a:moveTo>
                  <a:pt x="1636" y="0"/>
                </a:moveTo>
                <a:cubicBezTo>
                  <a:pt x="3710" y="118"/>
                  <a:pt x="5776" y="379"/>
                  <a:pt x="7823" y="781"/>
                </a:cubicBezTo>
                <a:cubicBezTo>
                  <a:pt x="9962" y="1201"/>
                  <a:pt x="12087" y="1776"/>
                  <a:pt x="14139" y="2670"/>
                </a:cubicBezTo>
                <a:cubicBezTo>
                  <a:pt x="15888" y="3432"/>
                  <a:pt x="17646" y="4593"/>
                  <a:pt x="19049" y="5900"/>
                </a:cubicBezTo>
                <a:cubicBezTo>
                  <a:pt x="19740" y="6544"/>
                  <a:pt x="20352" y="7252"/>
                  <a:pt x="20791" y="8073"/>
                </a:cubicBezTo>
                <a:cubicBezTo>
                  <a:pt x="21250" y="8933"/>
                  <a:pt x="21522" y="9921"/>
                  <a:pt x="21478" y="11061"/>
                </a:cubicBezTo>
                <a:cubicBezTo>
                  <a:pt x="21410" y="12793"/>
                  <a:pt x="20642" y="14265"/>
                  <a:pt x="19529" y="15445"/>
                </a:cubicBezTo>
                <a:cubicBezTo>
                  <a:pt x="18279" y="16770"/>
                  <a:pt x="16625" y="17688"/>
                  <a:pt x="14963" y="18500"/>
                </a:cubicBezTo>
                <a:cubicBezTo>
                  <a:pt x="13938" y="19001"/>
                  <a:pt x="12901" y="19463"/>
                  <a:pt x="11840" y="19825"/>
                </a:cubicBezTo>
                <a:cubicBezTo>
                  <a:pt x="10736" y="20201"/>
                  <a:pt x="9609" y="20467"/>
                  <a:pt x="8475" y="20683"/>
                </a:cubicBezTo>
                <a:cubicBezTo>
                  <a:pt x="6253" y="21106"/>
                  <a:pt x="4002" y="21333"/>
                  <a:pt x="1765" y="21486"/>
                </a:cubicBezTo>
                <a:cubicBezTo>
                  <a:pt x="876" y="21600"/>
                  <a:pt x="85" y="20769"/>
                  <a:pt x="7" y="19639"/>
                </a:cubicBezTo>
                <a:cubicBezTo>
                  <a:pt x="-78" y="18413"/>
                  <a:pt x="697" y="17366"/>
                  <a:pt x="1668" y="17396"/>
                </a:cubicBezTo>
                <a:cubicBezTo>
                  <a:pt x="4140" y="17460"/>
                  <a:pt x="6540" y="17145"/>
                  <a:pt x="8865" y="16483"/>
                </a:cubicBezTo>
                <a:cubicBezTo>
                  <a:pt x="10993" y="15877"/>
                  <a:pt x="13150" y="14962"/>
                  <a:pt x="14926" y="13039"/>
                </a:cubicBezTo>
                <a:cubicBezTo>
                  <a:pt x="15980" y="11897"/>
                  <a:pt x="16784" y="10443"/>
                  <a:pt x="16639" y="8752"/>
                </a:cubicBezTo>
                <a:cubicBezTo>
                  <a:pt x="16543" y="7623"/>
                  <a:pt x="16049" y="6700"/>
                  <a:pt x="15405" y="5890"/>
                </a:cubicBezTo>
                <a:cubicBezTo>
                  <a:pt x="14752" y="5068"/>
                  <a:pt x="13938" y="4331"/>
                  <a:pt x="13066" y="3776"/>
                </a:cubicBezTo>
                <a:cubicBezTo>
                  <a:pt x="11302" y="2652"/>
                  <a:pt x="9385" y="2046"/>
                  <a:pt x="7461" y="1614"/>
                </a:cubicBezTo>
                <a:cubicBezTo>
                  <a:pt x="5544" y="1184"/>
                  <a:pt x="3598" y="920"/>
                  <a:pt x="1634" y="828"/>
                </a:cubicBezTo>
                <a:cubicBezTo>
                  <a:pt x="1458" y="825"/>
                  <a:pt x="1316" y="644"/>
                  <a:pt x="1313" y="421"/>
                </a:cubicBezTo>
                <a:cubicBezTo>
                  <a:pt x="1310" y="191"/>
                  <a:pt x="1455" y="3"/>
                  <a:pt x="1636" y="0"/>
                </a:cubicBezTo>
                <a:close/>
              </a:path>
            </a:pathLst>
          </a:custGeom>
          <a:solidFill>
            <a:schemeClr val="accent4"/>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36" name="Group 35">
            <a:extLst>
              <a:ext uri="{FF2B5EF4-FFF2-40B4-BE49-F238E27FC236}">
                <a16:creationId xmlns:a16="http://schemas.microsoft.com/office/drawing/2014/main" id="{1BC99C53-48B5-4242-967B-44A6A93349C4}"/>
              </a:ext>
            </a:extLst>
          </p:cNvPr>
          <p:cNvGrpSpPr/>
          <p:nvPr/>
        </p:nvGrpSpPr>
        <p:grpSpPr>
          <a:xfrm>
            <a:off x="1286660" y="3451415"/>
            <a:ext cx="8664228" cy="2753825"/>
            <a:chOff x="1286660" y="3451415"/>
            <a:chExt cx="8664228" cy="2753825"/>
          </a:xfrm>
        </p:grpSpPr>
        <p:sp>
          <p:nvSpPr>
            <p:cNvPr id="14" name="Profesional Template for PowerPoint, Keynote, Google Slides">
              <a:extLst>
                <a:ext uri="{FF2B5EF4-FFF2-40B4-BE49-F238E27FC236}">
                  <a16:creationId xmlns:a16="http://schemas.microsoft.com/office/drawing/2014/main" id="{A4C5A8F0-E650-45C9-94BF-8A8C0468D74A}"/>
                </a:ext>
              </a:extLst>
            </p:cNvPr>
            <p:cNvSpPr txBox="1"/>
            <p:nvPr/>
          </p:nvSpPr>
          <p:spPr>
            <a:xfrm>
              <a:off x="1934096" y="4694314"/>
              <a:ext cx="8016792" cy="15109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a:cs typeface="Calibri"/>
                </a:rPr>
                <a:t>Based on historical data, determine how many units of a SKU are sold at a particular price point. Additionally, we predicted gross margin as a function of price per SKU.</a:t>
              </a:r>
              <a:endParaRPr>
                <a:solidFill>
                  <a:schemeClr val="tx2"/>
                </a:solidFill>
                <a:latin typeface="Calibri"/>
                <a:cs typeface="Calibri"/>
              </a:endParaRPr>
            </a:p>
          </p:txBody>
        </p:sp>
        <p:sp>
          <p:nvSpPr>
            <p:cNvPr id="15" name="Project…">
              <a:extLst>
                <a:ext uri="{FF2B5EF4-FFF2-40B4-BE49-F238E27FC236}">
                  <a16:creationId xmlns:a16="http://schemas.microsoft.com/office/drawing/2014/main" id="{D764F9AC-E04D-4DF6-90B4-941903D81BA7}"/>
                </a:ext>
              </a:extLst>
            </p:cNvPr>
            <p:cNvSpPr txBox="1"/>
            <p:nvPr/>
          </p:nvSpPr>
          <p:spPr>
            <a:xfrm>
              <a:off x="1286660" y="3451415"/>
              <a:ext cx="4355932" cy="15799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01</a:t>
              </a:r>
              <a:endParaRPr sz="9600">
                <a:solidFill>
                  <a:schemeClr val="tx2">
                    <a:lumMod val="20000"/>
                    <a:lumOff val="80000"/>
                  </a:schemeClr>
                </a:solidFill>
                <a:latin typeface="Calibri" panose="020F0502020204030204" pitchFamily="34" charset="0"/>
                <a:cs typeface="Calibri" panose="020F0502020204030204" pitchFamily="34" charset="0"/>
              </a:endParaRPr>
            </a:p>
          </p:txBody>
        </p:sp>
        <p:sp>
          <p:nvSpPr>
            <p:cNvPr id="16" name="Project…">
              <a:extLst>
                <a:ext uri="{FF2B5EF4-FFF2-40B4-BE49-F238E27FC236}">
                  <a16:creationId xmlns:a16="http://schemas.microsoft.com/office/drawing/2014/main" id="{3D091C7C-6E9C-43BA-BF2C-7D00FBA25D58}"/>
                </a:ext>
              </a:extLst>
            </p:cNvPr>
            <p:cNvSpPr txBox="1"/>
            <p:nvPr/>
          </p:nvSpPr>
          <p:spPr>
            <a:xfrm>
              <a:off x="1964692" y="4119883"/>
              <a:ext cx="7850655" cy="65659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latin typeface="Calibri" panose="020F0502020204030204" pitchFamily="34" charset="0"/>
                  <a:cs typeface="Calibri" panose="020F0502020204030204" pitchFamily="34" charset="0"/>
                </a:rPr>
                <a:t>Predict DEMAND &amp; Gross Margin</a:t>
              </a:r>
              <a:endParaRPr sz="3600">
                <a:solidFill>
                  <a:schemeClr val="accent4"/>
                </a:solidFill>
                <a:latin typeface="Calibri" panose="020F0502020204030204" pitchFamily="34" charset="0"/>
                <a:cs typeface="Calibri" panose="020F0502020204030204" pitchFamily="34" charset="0"/>
              </a:endParaRPr>
            </a:p>
          </p:txBody>
        </p:sp>
      </p:grpSp>
      <p:grpSp>
        <p:nvGrpSpPr>
          <p:cNvPr id="25" name="Группа 118">
            <a:extLst>
              <a:ext uri="{FF2B5EF4-FFF2-40B4-BE49-F238E27FC236}">
                <a16:creationId xmlns:a16="http://schemas.microsoft.com/office/drawing/2014/main" id="{EFDBFDE0-B872-4025-AE9A-B7EE2BC3CC56}"/>
              </a:ext>
            </a:extLst>
          </p:cNvPr>
          <p:cNvGrpSpPr/>
          <p:nvPr/>
        </p:nvGrpSpPr>
        <p:grpSpPr>
          <a:xfrm>
            <a:off x="20241727" y="4010699"/>
            <a:ext cx="639126" cy="639126"/>
            <a:chOff x="11661579" y="3214608"/>
            <a:chExt cx="1030251" cy="1030251"/>
          </a:xfrm>
        </p:grpSpPr>
        <p:sp>
          <p:nvSpPr>
            <p:cNvPr id="26" name="Кружок">
              <a:extLst>
                <a:ext uri="{FF2B5EF4-FFF2-40B4-BE49-F238E27FC236}">
                  <a16:creationId xmlns:a16="http://schemas.microsoft.com/office/drawing/2014/main" id="{77FE0686-4959-408B-9822-43FE57DD9D68}"/>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Project…">
              <a:extLst>
                <a:ext uri="{FF2B5EF4-FFF2-40B4-BE49-F238E27FC236}">
                  <a16:creationId xmlns:a16="http://schemas.microsoft.com/office/drawing/2014/main" id="{EC9C0574-D6BB-474D-9819-A8860C686420}"/>
                </a:ext>
              </a:extLst>
            </p:cNvPr>
            <p:cNvSpPr txBox="1"/>
            <p:nvPr/>
          </p:nvSpPr>
          <p:spPr>
            <a:xfrm>
              <a:off x="11773799" y="3377368"/>
              <a:ext cx="818522" cy="7111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2200">
                  <a:solidFill>
                    <a:schemeClr val="tx1"/>
                  </a:solidFill>
                </a:rPr>
                <a:t>03</a:t>
              </a:r>
              <a:endParaRPr sz="2200">
                <a:solidFill>
                  <a:schemeClr val="tx1"/>
                </a:solidFill>
              </a:endParaRPr>
            </a:p>
          </p:txBody>
        </p:sp>
      </p:grpSp>
      <p:grpSp>
        <p:nvGrpSpPr>
          <p:cNvPr id="28" name="Группа 118">
            <a:extLst>
              <a:ext uri="{FF2B5EF4-FFF2-40B4-BE49-F238E27FC236}">
                <a16:creationId xmlns:a16="http://schemas.microsoft.com/office/drawing/2014/main" id="{E5EA9D7F-1386-472B-80ED-4F3C1B367CB2}"/>
              </a:ext>
            </a:extLst>
          </p:cNvPr>
          <p:cNvGrpSpPr/>
          <p:nvPr/>
        </p:nvGrpSpPr>
        <p:grpSpPr>
          <a:xfrm>
            <a:off x="17941974" y="3009590"/>
            <a:ext cx="423854" cy="423854"/>
            <a:chOff x="11661579" y="3214608"/>
            <a:chExt cx="1030251" cy="1030251"/>
          </a:xfrm>
        </p:grpSpPr>
        <p:sp>
          <p:nvSpPr>
            <p:cNvPr id="29" name="Кружок">
              <a:extLst>
                <a:ext uri="{FF2B5EF4-FFF2-40B4-BE49-F238E27FC236}">
                  <a16:creationId xmlns:a16="http://schemas.microsoft.com/office/drawing/2014/main" id="{EFEE13E5-A2A6-4E8D-A45A-63F1C3D9C737}"/>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sp>
          <p:nvSpPr>
            <p:cNvPr id="30" name="Project…">
              <a:extLst>
                <a:ext uri="{FF2B5EF4-FFF2-40B4-BE49-F238E27FC236}">
                  <a16:creationId xmlns:a16="http://schemas.microsoft.com/office/drawing/2014/main" id="{DA18293A-7C0F-4CE8-B140-6D7399F0BB9B}"/>
                </a:ext>
              </a:extLst>
            </p:cNvPr>
            <p:cNvSpPr txBox="1"/>
            <p:nvPr/>
          </p:nvSpPr>
          <p:spPr>
            <a:xfrm>
              <a:off x="11773801" y="3271595"/>
              <a:ext cx="818522" cy="92266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1800">
                  <a:solidFill>
                    <a:schemeClr val="tx1"/>
                  </a:solidFill>
                  <a:latin typeface="Calibri" panose="020F0502020204030204" pitchFamily="34" charset="0"/>
                  <a:cs typeface="Calibri" panose="020F0502020204030204" pitchFamily="34" charset="0"/>
                </a:rPr>
                <a:t>02</a:t>
              </a:r>
              <a:endParaRPr sz="1800">
                <a:solidFill>
                  <a:schemeClr val="tx1"/>
                </a:solidFill>
                <a:latin typeface="Calibri" panose="020F0502020204030204" pitchFamily="34" charset="0"/>
                <a:cs typeface="Calibri" panose="020F0502020204030204" pitchFamily="34" charset="0"/>
              </a:endParaRPr>
            </a:p>
          </p:txBody>
        </p:sp>
      </p:grpSp>
      <p:grpSp>
        <p:nvGrpSpPr>
          <p:cNvPr id="31" name="Группа 118">
            <a:extLst>
              <a:ext uri="{FF2B5EF4-FFF2-40B4-BE49-F238E27FC236}">
                <a16:creationId xmlns:a16="http://schemas.microsoft.com/office/drawing/2014/main" id="{AF856B06-0A35-475A-B883-3BD49EF16DE3}"/>
              </a:ext>
            </a:extLst>
          </p:cNvPr>
          <p:cNvGrpSpPr/>
          <p:nvPr/>
        </p:nvGrpSpPr>
        <p:grpSpPr>
          <a:xfrm>
            <a:off x="15527846" y="2502469"/>
            <a:ext cx="335268" cy="335268"/>
            <a:chOff x="11661579" y="3214608"/>
            <a:chExt cx="1030251" cy="1030251"/>
          </a:xfrm>
        </p:grpSpPr>
        <p:sp>
          <p:nvSpPr>
            <p:cNvPr id="32" name="Кружок">
              <a:extLst>
                <a:ext uri="{FF2B5EF4-FFF2-40B4-BE49-F238E27FC236}">
                  <a16:creationId xmlns:a16="http://schemas.microsoft.com/office/drawing/2014/main" id="{1DE45E9B-2FD9-4C7F-B7DE-2F2947A94201}"/>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sz="1400">
                <a:latin typeface="Calibri" panose="020F0502020204030204" pitchFamily="34" charset="0"/>
                <a:cs typeface="Calibri" panose="020F0502020204030204" pitchFamily="34" charset="0"/>
              </a:endParaRPr>
            </a:p>
          </p:txBody>
        </p:sp>
        <p:sp>
          <p:nvSpPr>
            <p:cNvPr id="33" name="Project…">
              <a:extLst>
                <a:ext uri="{FF2B5EF4-FFF2-40B4-BE49-F238E27FC236}">
                  <a16:creationId xmlns:a16="http://schemas.microsoft.com/office/drawing/2014/main" id="{3AC3DAF7-4684-4D1B-988C-DF5BA17C1517}"/>
                </a:ext>
              </a:extLst>
            </p:cNvPr>
            <p:cNvSpPr txBox="1"/>
            <p:nvPr/>
          </p:nvSpPr>
          <p:spPr>
            <a:xfrm>
              <a:off x="11773801" y="3307718"/>
              <a:ext cx="818523" cy="8504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1100">
                  <a:solidFill>
                    <a:schemeClr val="tx1"/>
                  </a:solidFill>
                  <a:latin typeface="Calibri" panose="020F0502020204030204" pitchFamily="34" charset="0"/>
                  <a:cs typeface="Calibri" panose="020F0502020204030204" pitchFamily="34" charset="0"/>
                </a:rPr>
                <a:t>01</a:t>
              </a:r>
              <a:endParaRPr sz="1100">
                <a:solidFill>
                  <a:schemeClr val="tx1"/>
                </a:solidFill>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017E7FA7-4819-44A9-A483-2FD10A8BE735}"/>
              </a:ext>
            </a:extLst>
          </p:cNvPr>
          <p:cNvGrpSpPr/>
          <p:nvPr/>
        </p:nvGrpSpPr>
        <p:grpSpPr>
          <a:xfrm>
            <a:off x="1286660" y="6424278"/>
            <a:ext cx="8528687" cy="2846645"/>
            <a:chOff x="1286660" y="6179832"/>
            <a:chExt cx="8528687" cy="2846645"/>
          </a:xfrm>
        </p:grpSpPr>
        <p:sp>
          <p:nvSpPr>
            <p:cNvPr id="18" name="Profesional Template for PowerPoint, Keynote, Google Slides">
              <a:extLst>
                <a:ext uri="{FF2B5EF4-FFF2-40B4-BE49-F238E27FC236}">
                  <a16:creationId xmlns:a16="http://schemas.microsoft.com/office/drawing/2014/main" id="{50C81523-1712-46DB-AAA6-87EB80FEB4DD}"/>
                </a:ext>
              </a:extLst>
            </p:cNvPr>
            <p:cNvSpPr txBox="1"/>
            <p:nvPr/>
          </p:nvSpPr>
          <p:spPr>
            <a:xfrm>
              <a:off x="1934096" y="7422731"/>
              <a:ext cx="7881248" cy="15109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panose="020F0502020204030204" pitchFamily="34" charset="0"/>
                  <a:cs typeface="Calibri" panose="020F0502020204030204" pitchFamily="34" charset="0"/>
                </a:rPr>
                <a:t>Determine how much revenue is generated per SKU based on the following equation: </a:t>
              </a:r>
            </a:p>
            <a:p>
              <a:r>
                <a:rPr lang="en-US">
                  <a:latin typeface="Calibri" panose="020F0502020204030204" pitchFamily="34" charset="0"/>
                  <a:cs typeface="Calibri" panose="020F0502020204030204" pitchFamily="34" charset="0"/>
                </a:rPr>
                <a:t> </a:t>
              </a:r>
              <a:endParaRPr lang="en-US">
                <a:solidFill>
                  <a:schemeClr val="tx2"/>
                </a:solidFill>
                <a:latin typeface="Calibri" panose="020F0502020204030204" pitchFamily="34" charset="0"/>
                <a:cs typeface="Calibri" panose="020F0502020204030204" pitchFamily="34" charset="0"/>
              </a:endParaRPr>
            </a:p>
          </p:txBody>
        </p:sp>
        <p:sp>
          <p:nvSpPr>
            <p:cNvPr id="19" name="Project…">
              <a:extLst>
                <a:ext uri="{FF2B5EF4-FFF2-40B4-BE49-F238E27FC236}">
                  <a16:creationId xmlns:a16="http://schemas.microsoft.com/office/drawing/2014/main" id="{5A39FD93-63C6-45A5-8C88-7EDD302470BD}"/>
                </a:ext>
              </a:extLst>
            </p:cNvPr>
            <p:cNvSpPr txBox="1"/>
            <p:nvPr/>
          </p:nvSpPr>
          <p:spPr>
            <a:xfrm>
              <a:off x="1286660" y="6179832"/>
              <a:ext cx="4355932" cy="15799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02</a:t>
              </a:r>
              <a:endParaRPr sz="9000">
                <a:solidFill>
                  <a:schemeClr val="tx2">
                    <a:lumMod val="20000"/>
                    <a:lumOff val="80000"/>
                  </a:schemeClr>
                </a:solidFill>
                <a:latin typeface="Calibri" panose="020F0502020204030204" pitchFamily="34" charset="0"/>
                <a:cs typeface="Calibri" panose="020F0502020204030204" pitchFamily="34" charset="0"/>
              </a:endParaRPr>
            </a:p>
          </p:txBody>
        </p:sp>
        <p:sp>
          <p:nvSpPr>
            <p:cNvPr id="20" name="Project…">
              <a:extLst>
                <a:ext uri="{FF2B5EF4-FFF2-40B4-BE49-F238E27FC236}">
                  <a16:creationId xmlns:a16="http://schemas.microsoft.com/office/drawing/2014/main" id="{D67A03A6-4439-4C40-B66D-58F395D65D98}"/>
                </a:ext>
              </a:extLst>
            </p:cNvPr>
            <p:cNvSpPr txBox="1"/>
            <p:nvPr/>
          </p:nvSpPr>
          <p:spPr>
            <a:xfrm>
              <a:off x="1964692" y="6848300"/>
              <a:ext cx="7850655" cy="65659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latin typeface="Calibri" panose="020F0502020204030204" pitchFamily="34" charset="0"/>
                  <a:cs typeface="Calibri" panose="020F0502020204030204" pitchFamily="34" charset="0"/>
                </a:rPr>
                <a:t>Calculate revenue</a:t>
              </a:r>
              <a:endParaRPr sz="3600">
                <a:solidFill>
                  <a:schemeClr val="accent4"/>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FD45A5F3-6C10-45F0-875E-48766661588C}"/>
                </a:ext>
              </a:extLst>
            </p:cNvPr>
            <p:cNvSpPr txBox="1"/>
            <p:nvPr/>
          </p:nvSpPr>
          <p:spPr>
            <a:xfrm>
              <a:off x="1964693" y="8626367"/>
              <a:ext cx="7466386" cy="400110"/>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i="1">
                  <a:solidFill>
                    <a:schemeClr val="tx2"/>
                  </a:solidFill>
                  <a:latin typeface="Calibri" panose="020F0502020204030204" pitchFamily="34" charset="0"/>
                  <a:cs typeface="Calibri" panose="020F0502020204030204" pitchFamily="34" charset="0"/>
                </a:rPr>
                <a:t>units sold * price per oz * nº of oz in the product </a:t>
              </a:r>
            </a:p>
          </p:txBody>
        </p:sp>
      </p:grpSp>
      <p:grpSp>
        <p:nvGrpSpPr>
          <p:cNvPr id="38" name="Group 37">
            <a:extLst>
              <a:ext uri="{FF2B5EF4-FFF2-40B4-BE49-F238E27FC236}">
                <a16:creationId xmlns:a16="http://schemas.microsoft.com/office/drawing/2014/main" id="{99694607-99B3-457F-AD6A-68A181F32767}"/>
              </a:ext>
            </a:extLst>
          </p:cNvPr>
          <p:cNvGrpSpPr/>
          <p:nvPr/>
        </p:nvGrpSpPr>
        <p:grpSpPr>
          <a:xfrm>
            <a:off x="1286660" y="9489960"/>
            <a:ext cx="8528687" cy="2821020"/>
            <a:chOff x="1286660" y="9489960"/>
            <a:chExt cx="8528687" cy="2821020"/>
          </a:xfrm>
        </p:grpSpPr>
        <p:sp>
          <p:nvSpPr>
            <p:cNvPr id="22" name="Profesional Template for PowerPoint, Keynote, Google Slides">
              <a:extLst>
                <a:ext uri="{FF2B5EF4-FFF2-40B4-BE49-F238E27FC236}">
                  <a16:creationId xmlns:a16="http://schemas.microsoft.com/office/drawing/2014/main" id="{7A92FF54-BED5-4B37-B81A-A4F2815321B5}"/>
                </a:ext>
              </a:extLst>
            </p:cNvPr>
            <p:cNvSpPr txBox="1"/>
            <p:nvPr/>
          </p:nvSpPr>
          <p:spPr>
            <a:xfrm>
              <a:off x="1934096" y="10732859"/>
              <a:ext cx="7881248" cy="15109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panose="020F0502020204030204" pitchFamily="34" charset="0"/>
                  <a:cs typeface="Calibri" panose="020F0502020204030204" pitchFamily="34" charset="0"/>
                </a:rPr>
                <a:t>Determine how much profit is generated per SKU based on the following equation: </a:t>
              </a:r>
            </a:p>
            <a:p>
              <a:r>
                <a:rPr lang="en-US">
                  <a:latin typeface="Calibri" panose="020F0502020204030204" pitchFamily="34" charset="0"/>
                  <a:cs typeface="Calibri" panose="020F0502020204030204" pitchFamily="34" charset="0"/>
                </a:rPr>
                <a:t> </a:t>
              </a:r>
              <a:endParaRPr lang="en-US">
                <a:solidFill>
                  <a:schemeClr val="tx2"/>
                </a:solidFill>
                <a:latin typeface="Calibri" panose="020F0502020204030204" pitchFamily="34" charset="0"/>
                <a:cs typeface="Calibri" panose="020F0502020204030204" pitchFamily="34" charset="0"/>
              </a:endParaRPr>
            </a:p>
          </p:txBody>
        </p:sp>
        <p:sp>
          <p:nvSpPr>
            <p:cNvPr id="23" name="Project…">
              <a:extLst>
                <a:ext uri="{FF2B5EF4-FFF2-40B4-BE49-F238E27FC236}">
                  <a16:creationId xmlns:a16="http://schemas.microsoft.com/office/drawing/2014/main" id="{1FE1B025-8BF3-4FE2-805D-D31782A86E75}"/>
                </a:ext>
              </a:extLst>
            </p:cNvPr>
            <p:cNvSpPr txBox="1"/>
            <p:nvPr/>
          </p:nvSpPr>
          <p:spPr>
            <a:xfrm>
              <a:off x="1286660" y="9489960"/>
              <a:ext cx="4355932" cy="15799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03</a:t>
              </a:r>
              <a:endParaRPr sz="9600">
                <a:solidFill>
                  <a:schemeClr val="tx2">
                    <a:lumMod val="20000"/>
                    <a:lumOff val="80000"/>
                  </a:schemeClr>
                </a:solidFill>
                <a:latin typeface="Calibri" panose="020F0502020204030204" pitchFamily="34" charset="0"/>
                <a:cs typeface="Calibri" panose="020F0502020204030204" pitchFamily="34" charset="0"/>
              </a:endParaRPr>
            </a:p>
          </p:txBody>
        </p:sp>
        <p:sp>
          <p:nvSpPr>
            <p:cNvPr id="24" name="Project…">
              <a:extLst>
                <a:ext uri="{FF2B5EF4-FFF2-40B4-BE49-F238E27FC236}">
                  <a16:creationId xmlns:a16="http://schemas.microsoft.com/office/drawing/2014/main" id="{05F0BA41-0701-4262-A843-74812DABA285}"/>
                </a:ext>
              </a:extLst>
            </p:cNvPr>
            <p:cNvSpPr txBox="1"/>
            <p:nvPr/>
          </p:nvSpPr>
          <p:spPr>
            <a:xfrm>
              <a:off x="1964692" y="10158428"/>
              <a:ext cx="7850655" cy="65659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latin typeface="Calibri" panose="020F0502020204030204" pitchFamily="34" charset="0"/>
                  <a:cs typeface="Calibri" panose="020F0502020204030204" pitchFamily="34" charset="0"/>
                </a:rPr>
                <a:t>Calculate Profits</a:t>
              </a:r>
            </a:p>
          </p:txBody>
        </p:sp>
        <p:sp>
          <p:nvSpPr>
            <p:cNvPr id="35" name="TextBox 34">
              <a:extLst>
                <a:ext uri="{FF2B5EF4-FFF2-40B4-BE49-F238E27FC236}">
                  <a16:creationId xmlns:a16="http://schemas.microsoft.com/office/drawing/2014/main" id="{EFB7E791-8F0E-4434-9864-A867DE53873D}"/>
                </a:ext>
              </a:extLst>
            </p:cNvPr>
            <p:cNvSpPr txBox="1"/>
            <p:nvPr/>
          </p:nvSpPr>
          <p:spPr>
            <a:xfrm>
              <a:off x="1964693" y="11910870"/>
              <a:ext cx="7466386" cy="400110"/>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i="1">
                  <a:solidFill>
                    <a:schemeClr val="tx2"/>
                  </a:solidFill>
                  <a:latin typeface="Calibri" panose="020F0502020204030204" pitchFamily="34" charset="0"/>
                  <a:cs typeface="Calibri" panose="020F0502020204030204" pitchFamily="34" charset="0"/>
                </a:rPr>
                <a:t>revenue *  gross margins</a:t>
              </a:r>
            </a:p>
          </p:txBody>
        </p:sp>
      </p:grpSp>
    </p:spTree>
    <p:extLst>
      <p:ext uri="{BB962C8B-B14F-4D97-AF65-F5344CB8AC3E}">
        <p14:creationId xmlns:p14="http://schemas.microsoft.com/office/powerpoint/2010/main" val="7563499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EE99B-EB68-4C98-82C2-12F8FD0AD8A0}"/>
              </a:ext>
            </a:extLst>
          </p:cNvPr>
          <p:cNvSpPr/>
          <p:nvPr/>
        </p:nvSpPr>
        <p:spPr>
          <a:xfrm>
            <a:off x="1422200" y="723232"/>
            <a:ext cx="8839279" cy="1107996"/>
          </a:xfrm>
          <a:prstGeom prst="rect">
            <a:avLst/>
          </a:prstGeom>
        </p:spPr>
        <p:txBody>
          <a:bodyPr wrap="none">
            <a:spAutoFit/>
          </a:bodyPr>
          <a:lstStyle/>
          <a:p>
            <a:pPr algn="l" fontAlgn="base"/>
            <a:r>
              <a:rPr lang="en-US" sz="6600" b="1">
                <a:gradFill>
                  <a:gsLst>
                    <a:gs pos="0">
                      <a:schemeClr val="accent1"/>
                    </a:gs>
                    <a:gs pos="99000">
                      <a:schemeClr val="accent3">
                        <a:alpha val="69000"/>
                      </a:schemeClr>
                    </a:gs>
                  </a:gsLst>
                  <a:lin ang="0" scaled="1"/>
                </a:gradFill>
              </a:rPr>
              <a:t>DATA</a:t>
            </a:r>
            <a:r>
              <a:rPr lang="en-US" sz="6600" b="1">
                <a:solidFill>
                  <a:schemeClr val="accent1"/>
                </a:solidFill>
              </a:rPr>
              <a:t> </a:t>
            </a:r>
            <a:r>
              <a:rPr lang="en-US" sz="6600">
                <a:solidFill>
                  <a:schemeClr val="tx2"/>
                </a:solidFill>
                <a:latin typeface="+mj-lt"/>
              </a:rPr>
              <a:t>OPTIMIZATION</a:t>
            </a:r>
          </a:p>
        </p:txBody>
      </p:sp>
      <p:sp>
        <p:nvSpPr>
          <p:cNvPr id="3" name="TextBox 2">
            <a:extLst>
              <a:ext uri="{FF2B5EF4-FFF2-40B4-BE49-F238E27FC236}">
                <a16:creationId xmlns:a16="http://schemas.microsoft.com/office/drawing/2014/main" id="{673188EB-0CB7-4A92-A6BB-A4A0DFEE378D}"/>
              </a:ext>
            </a:extLst>
          </p:cNvPr>
          <p:cNvSpPr txBox="1"/>
          <p:nvPr/>
        </p:nvSpPr>
        <p:spPr>
          <a:xfrm flipH="1">
            <a:off x="1422200" y="1973136"/>
            <a:ext cx="1426994"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Stages</a:t>
            </a:r>
          </a:p>
        </p:txBody>
      </p:sp>
      <p:sp>
        <p:nvSpPr>
          <p:cNvPr id="4" name="Фигура">
            <a:extLst>
              <a:ext uri="{FF2B5EF4-FFF2-40B4-BE49-F238E27FC236}">
                <a16:creationId xmlns:a16="http://schemas.microsoft.com/office/drawing/2014/main" id="{DEAC0ADA-5C48-4F4E-8AEA-6582E0D57E62}"/>
              </a:ext>
            </a:extLst>
          </p:cNvPr>
          <p:cNvSpPr/>
          <p:nvPr/>
        </p:nvSpPr>
        <p:spPr>
          <a:xfrm>
            <a:off x="9713071" y="2254197"/>
            <a:ext cx="2457977" cy="203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387" y="828"/>
                  <a:pt x="7179" y="6024"/>
                  <a:pt x="0" y="15668"/>
                </a:cubicBezTo>
                <a:cubicBezTo>
                  <a:pt x="6967" y="14532"/>
                  <a:pt x="13889" y="16652"/>
                  <a:pt x="20761" y="21600"/>
                </a:cubicBezTo>
                <a:lnTo>
                  <a:pt x="21600" y="0"/>
                </a:ln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 name="Фигура">
            <a:extLst>
              <a:ext uri="{FF2B5EF4-FFF2-40B4-BE49-F238E27FC236}">
                <a16:creationId xmlns:a16="http://schemas.microsoft.com/office/drawing/2014/main" id="{3961DDEE-203D-4A27-8408-B3BB8B139449}"/>
              </a:ext>
            </a:extLst>
          </p:cNvPr>
          <p:cNvSpPr/>
          <p:nvPr/>
        </p:nvSpPr>
        <p:spPr>
          <a:xfrm>
            <a:off x="12579422" y="2255601"/>
            <a:ext cx="1741652" cy="392926"/>
          </a:xfrm>
          <a:custGeom>
            <a:avLst/>
            <a:gdLst/>
            <a:ahLst/>
            <a:cxnLst>
              <a:cxn ang="0">
                <a:pos x="wd2" y="hd2"/>
              </a:cxn>
              <a:cxn ang="5400000">
                <a:pos x="wd2" y="hd2"/>
              </a:cxn>
              <a:cxn ang="10800000">
                <a:pos x="wd2" y="hd2"/>
              </a:cxn>
              <a:cxn ang="16200000">
                <a:pos x="wd2" y="hd2"/>
              </a:cxn>
            </a:cxnLst>
            <a:rect l="0" t="0" r="r" b="b"/>
            <a:pathLst>
              <a:path w="21600" h="21600" extrusionOk="0">
                <a:moveTo>
                  <a:pt x="1367" y="0"/>
                </a:moveTo>
                <a:lnTo>
                  <a:pt x="0" y="12952"/>
                </a:lnTo>
                <a:cubicBezTo>
                  <a:pt x="6538" y="15133"/>
                  <a:pt x="13037" y="18030"/>
                  <a:pt x="19501" y="21600"/>
                </a:cubicBezTo>
                <a:lnTo>
                  <a:pt x="21600" y="4092"/>
                </a:lnTo>
                <a:cubicBezTo>
                  <a:pt x="14865" y="1734"/>
                  <a:pt x="8117" y="353"/>
                  <a:pt x="1367"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Фигура">
            <a:extLst>
              <a:ext uri="{FF2B5EF4-FFF2-40B4-BE49-F238E27FC236}">
                <a16:creationId xmlns:a16="http://schemas.microsoft.com/office/drawing/2014/main" id="{35646751-10E1-4175-82AB-0497BDC49824}"/>
              </a:ext>
            </a:extLst>
          </p:cNvPr>
          <p:cNvSpPr/>
          <p:nvPr/>
        </p:nvSpPr>
        <p:spPr>
          <a:xfrm>
            <a:off x="14649389" y="2374989"/>
            <a:ext cx="2155295" cy="678051"/>
          </a:xfrm>
          <a:custGeom>
            <a:avLst/>
            <a:gdLst/>
            <a:ahLst/>
            <a:cxnLst>
              <a:cxn ang="0">
                <a:pos x="wd2" y="hd2"/>
              </a:cxn>
              <a:cxn ang="5400000">
                <a:pos x="wd2" y="hd2"/>
              </a:cxn>
              <a:cxn ang="10800000">
                <a:pos x="wd2" y="hd2"/>
              </a:cxn>
              <a:cxn ang="16200000">
                <a:pos x="wd2" y="hd2"/>
              </a:cxn>
            </a:cxnLst>
            <a:rect l="0" t="0" r="r" b="b"/>
            <a:pathLst>
              <a:path w="21600" h="21600" extrusionOk="0">
                <a:moveTo>
                  <a:pt x="1809" y="0"/>
                </a:moveTo>
                <a:lnTo>
                  <a:pt x="0" y="10806"/>
                </a:lnTo>
                <a:cubicBezTo>
                  <a:pt x="1363" y="11414"/>
                  <a:pt x="2727" y="12000"/>
                  <a:pt x="4086" y="12662"/>
                </a:cubicBezTo>
                <a:cubicBezTo>
                  <a:pt x="9057" y="15086"/>
                  <a:pt x="14070" y="17937"/>
                  <a:pt x="19017" y="21600"/>
                </a:cubicBezTo>
                <a:lnTo>
                  <a:pt x="21600" y="8904"/>
                </a:lnTo>
                <a:cubicBezTo>
                  <a:pt x="15048" y="5057"/>
                  <a:pt x="8444" y="2113"/>
                  <a:pt x="1809"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 name="Фигура">
            <a:extLst>
              <a:ext uri="{FF2B5EF4-FFF2-40B4-BE49-F238E27FC236}">
                <a16:creationId xmlns:a16="http://schemas.microsoft.com/office/drawing/2014/main" id="{24DC9ABD-12BD-4980-BF65-0298FF4B93A8}"/>
              </a:ext>
            </a:extLst>
          </p:cNvPr>
          <p:cNvSpPr/>
          <p:nvPr/>
        </p:nvSpPr>
        <p:spPr>
          <a:xfrm>
            <a:off x="17028358" y="2752113"/>
            <a:ext cx="2461839" cy="1157005"/>
          </a:xfrm>
          <a:custGeom>
            <a:avLst/>
            <a:gdLst/>
            <a:ahLst/>
            <a:cxnLst>
              <a:cxn ang="0">
                <a:pos x="wd2" y="hd2"/>
              </a:cxn>
              <a:cxn ang="5400000">
                <a:pos x="wd2" y="hd2"/>
              </a:cxn>
              <a:cxn ang="10800000">
                <a:pos x="wd2" y="hd2"/>
              </a:cxn>
              <a:cxn ang="16200000">
                <a:pos x="wd2" y="hd2"/>
              </a:cxn>
            </a:cxnLst>
            <a:rect l="0" t="0" r="r" b="b"/>
            <a:pathLst>
              <a:path w="21600" h="21600" extrusionOk="0">
                <a:moveTo>
                  <a:pt x="2397" y="0"/>
                </a:moveTo>
                <a:lnTo>
                  <a:pt x="0" y="7893"/>
                </a:lnTo>
                <a:cubicBezTo>
                  <a:pt x="1366" y="8687"/>
                  <a:pt x="2725" y="9524"/>
                  <a:pt x="4070" y="10443"/>
                </a:cubicBezTo>
                <a:cubicBezTo>
                  <a:pt x="8385" y="13390"/>
                  <a:pt x="12628" y="17101"/>
                  <a:pt x="16603" y="21600"/>
                </a:cubicBezTo>
                <a:lnTo>
                  <a:pt x="21600" y="10659"/>
                </a:lnTo>
                <a:cubicBezTo>
                  <a:pt x="19934" y="9469"/>
                  <a:pt x="18260" y="8332"/>
                  <a:pt x="16578" y="7329"/>
                </a:cubicBezTo>
                <a:cubicBezTo>
                  <a:pt x="11890" y="4532"/>
                  <a:pt x="7160" y="2094"/>
                  <a:pt x="2397"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Фигура">
            <a:extLst>
              <a:ext uri="{FF2B5EF4-FFF2-40B4-BE49-F238E27FC236}">
                <a16:creationId xmlns:a16="http://schemas.microsoft.com/office/drawing/2014/main" id="{5F48D7E3-558D-4337-8FEE-2A4D2332CB86}"/>
              </a:ext>
            </a:extLst>
          </p:cNvPr>
          <p:cNvSpPr/>
          <p:nvPr/>
        </p:nvSpPr>
        <p:spPr>
          <a:xfrm>
            <a:off x="19340611" y="3497581"/>
            <a:ext cx="3006105" cy="1899665"/>
          </a:xfrm>
          <a:custGeom>
            <a:avLst/>
            <a:gdLst/>
            <a:ahLst/>
            <a:cxnLst>
              <a:cxn ang="0">
                <a:pos x="wd2" y="hd2"/>
              </a:cxn>
              <a:cxn ang="5400000">
                <a:pos x="wd2" y="hd2"/>
              </a:cxn>
              <a:cxn ang="10800000">
                <a:pos x="wd2" y="hd2"/>
              </a:cxn>
              <a:cxn ang="16200000">
                <a:pos x="wd2" y="hd2"/>
              </a:cxn>
            </a:cxnLst>
            <a:rect l="0" t="0" r="r" b="b"/>
            <a:pathLst>
              <a:path w="21600" h="21600" extrusionOk="0">
                <a:moveTo>
                  <a:pt x="4564" y="0"/>
                </a:moveTo>
                <a:lnTo>
                  <a:pt x="0" y="7434"/>
                </a:lnTo>
                <a:cubicBezTo>
                  <a:pt x="1053" y="8471"/>
                  <a:pt x="2083" y="9561"/>
                  <a:pt x="3078" y="10720"/>
                </a:cubicBezTo>
                <a:cubicBezTo>
                  <a:pt x="4680" y="12587"/>
                  <a:pt x="6211" y="14625"/>
                  <a:pt x="7491" y="17172"/>
                </a:cubicBezTo>
                <a:cubicBezTo>
                  <a:pt x="8181" y="18544"/>
                  <a:pt x="8789" y="20035"/>
                  <a:pt x="9295" y="21600"/>
                </a:cubicBezTo>
                <a:lnTo>
                  <a:pt x="21600" y="14757"/>
                </a:lnTo>
                <a:cubicBezTo>
                  <a:pt x="20651" y="13545"/>
                  <a:pt x="19658" y="12387"/>
                  <a:pt x="18620" y="11291"/>
                </a:cubicBezTo>
                <a:cubicBezTo>
                  <a:pt x="14479" y="6916"/>
                  <a:pt x="9643" y="3094"/>
                  <a:pt x="4564" y="0"/>
                </a:cubicBezTo>
                <a:close/>
              </a:path>
            </a:pathLst>
          </a:custGeom>
          <a:solidFill>
            <a:schemeClr val="accent3"/>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Фигура">
            <a:extLst>
              <a:ext uri="{FF2B5EF4-FFF2-40B4-BE49-F238E27FC236}">
                <a16:creationId xmlns:a16="http://schemas.microsoft.com/office/drawing/2014/main" id="{67CD28B3-7A4C-4183-9B14-F74CE7A5049E}"/>
              </a:ext>
            </a:extLst>
          </p:cNvPr>
          <p:cNvSpPr/>
          <p:nvPr/>
        </p:nvSpPr>
        <p:spPr>
          <a:xfrm>
            <a:off x="20350838" y="5154608"/>
            <a:ext cx="3183341" cy="3489976"/>
          </a:xfrm>
          <a:custGeom>
            <a:avLst/>
            <a:gdLst/>
            <a:ahLst/>
            <a:cxnLst>
              <a:cxn ang="0">
                <a:pos x="wd2" y="hd2"/>
              </a:cxn>
              <a:cxn ang="5400000">
                <a:pos x="wd2" y="hd2"/>
              </a:cxn>
              <a:cxn ang="10800000">
                <a:pos x="wd2" y="hd2"/>
              </a:cxn>
              <a:cxn ang="16200000">
                <a:pos x="wd2" y="hd2"/>
              </a:cxn>
            </a:cxnLst>
            <a:rect l="0" t="0" r="r" b="b"/>
            <a:pathLst>
              <a:path w="21444" h="21600" extrusionOk="0">
                <a:moveTo>
                  <a:pt x="16113" y="0"/>
                </a:moveTo>
                <a:lnTo>
                  <a:pt x="3028" y="4225"/>
                </a:lnTo>
                <a:cubicBezTo>
                  <a:pt x="3567" y="6210"/>
                  <a:pt x="3532" y="8277"/>
                  <a:pt x="2663" y="10188"/>
                </a:cubicBezTo>
                <a:cubicBezTo>
                  <a:pt x="1940" y="11781"/>
                  <a:pt x="1047" y="13182"/>
                  <a:pt x="0" y="14430"/>
                </a:cubicBezTo>
                <a:lnTo>
                  <a:pt x="16742" y="21600"/>
                </a:lnTo>
                <a:cubicBezTo>
                  <a:pt x="19447" y="18793"/>
                  <a:pt x="21302" y="15499"/>
                  <a:pt x="21435" y="11710"/>
                </a:cubicBezTo>
                <a:cubicBezTo>
                  <a:pt x="21600" y="7002"/>
                  <a:pt x="19448" y="3170"/>
                  <a:pt x="16113" y="0"/>
                </a:cubicBezTo>
                <a:close/>
              </a:path>
            </a:pathLst>
          </a:custGeom>
          <a:solidFill>
            <a:schemeClr val="accent2"/>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Фигура">
            <a:extLst>
              <a:ext uri="{FF2B5EF4-FFF2-40B4-BE49-F238E27FC236}">
                <a16:creationId xmlns:a16="http://schemas.microsoft.com/office/drawing/2014/main" id="{1A788B2D-3FC9-4DA4-8B01-F79D268223E1}"/>
              </a:ext>
            </a:extLst>
          </p:cNvPr>
          <p:cNvSpPr/>
          <p:nvPr/>
        </p:nvSpPr>
        <p:spPr>
          <a:xfrm>
            <a:off x="16972527" y="7849603"/>
            <a:ext cx="5509728" cy="3278590"/>
          </a:xfrm>
          <a:custGeom>
            <a:avLst/>
            <a:gdLst/>
            <a:ahLst/>
            <a:cxnLst>
              <a:cxn ang="0">
                <a:pos x="wd2" y="hd2"/>
              </a:cxn>
              <a:cxn ang="5400000">
                <a:pos x="wd2" y="hd2"/>
              </a:cxn>
              <a:cxn ang="10800000">
                <a:pos x="wd2" y="hd2"/>
              </a:cxn>
              <a:cxn ang="16200000">
                <a:pos x="wd2" y="hd2"/>
              </a:cxn>
            </a:cxnLst>
            <a:rect l="0" t="0" r="r" b="b"/>
            <a:pathLst>
              <a:path w="21600" h="21600" extrusionOk="0">
                <a:moveTo>
                  <a:pt x="11938" y="0"/>
                </a:moveTo>
                <a:cubicBezTo>
                  <a:pt x="10878" y="1651"/>
                  <a:pt x="9634" y="3006"/>
                  <a:pt x="8220" y="4173"/>
                </a:cubicBezTo>
                <a:cubicBezTo>
                  <a:pt x="5751" y="6211"/>
                  <a:pt x="2921" y="8083"/>
                  <a:pt x="0" y="9455"/>
                </a:cubicBezTo>
                <a:lnTo>
                  <a:pt x="3246" y="21600"/>
                </a:lnTo>
                <a:cubicBezTo>
                  <a:pt x="5442" y="20691"/>
                  <a:pt x="7611" y="19607"/>
                  <a:pt x="9731" y="18345"/>
                </a:cubicBezTo>
                <a:cubicBezTo>
                  <a:pt x="12985" y="16409"/>
                  <a:pt x="16140" y="14053"/>
                  <a:pt x="19041" y="10845"/>
                </a:cubicBezTo>
                <a:cubicBezTo>
                  <a:pt x="19936" y="9855"/>
                  <a:pt x="20802" y="8762"/>
                  <a:pt x="21600" y="7569"/>
                </a:cubicBezTo>
                <a:lnTo>
                  <a:pt x="11938" y="0"/>
                </a:lnTo>
                <a:close/>
              </a:path>
            </a:pathLst>
          </a:custGeom>
          <a:solidFill>
            <a:schemeClr val="accent2"/>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Фигура">
            <a:extLst>
              <a:ext uri="{FF2B5EF4-FFF2-40B4-BE49-F238E27FC236}">
                <a16:creationId xmlns:a16="http://schemas.microsoft.com/office/drawing/2014/main" id="{EAC930A0-B37C-426B-AD60-5AF62EEC9F2C}"/>
              </a:ext>
            </a:extLst>
          </p:cNvPr>
          <p:cNvSpPr/>
          <p:nvPr/>
        </p:nvSpPr>
        <p:spPr>
          <a:xfrm>
            <a:off x="10345122" y="9402693"/>
            <a:ext cx="6988728" cy="2313004"/>
          </a:xfrm>
          <a:custGeom>
            <a:avLst/>
            <a:gdLst/>
            <a:ahLst/>
            <a:cxnLst>
              <a:cxn ang="0">
                <a:pos x="wd2" y="hd2"/>
              </a:cxn>
              <a:cxn ang="5400000">
                <a:pos x="wd2" y="hd2"/>
              </a:cxn>
              <a:cxn ang="10800000">
                <a:pos x="wd2" y="hd2"/>
              </a:cxn>
              <a:cxn ang="16200000">
                <a:pos x="wd2" y="hd2"/>
              </a:cxn>
            </a:cxnLst>
            <a:rect l="0" t="0" r="r" b="b"/>
            <a:pathLst>
              <a:path w="21600" h="21589" extrusionOk="0">
                <a:moveTo>
                  <a:pt x="19053" y="0"/>
                </a:moveTo>
                <a:cubicBezTo>
                  <a:pt x="18888" y="115"/>
                  <a:pt x="18724" y="241"/>
                  <a:pt x="18559" y="347"/>
                </a:cubicBezTo>
                <a:cubicBezTo>
                  <a:pt x="14027" y="3280"/>
                  <a:pt x="9416" y="4677"/>
                  <a:pt x="4782" y="4487"/>
                </a:cubicBezTo>
                <a:lnTo>
                  <a:pt x="0" y="13192"/>
                </a:lnTo>
                <a:lnTo>
                  <a:pt x="4498" y="21500"/>
                </a:lnTo>
                <a:cubicBezTo>
                  <a:pt x="5172" y="21555"/>
                  <a:pt x="5845" y="21584"/>
                  <a:pt x="6518" y="21588"/>
                </a:cubicBezTo>
                <a:cubicBezTo>
                  <a:pt x="8537" y="21600"/>
                  <a:pt x="10553" y="21382"/>
                  <a:pt x="12563" y="20939"/>
                </a:cubicBezTo>
                <a:cubicBezTo>
                  <a:pt x="15210" y="20356"/>
                  <a:pt x="17850" y="19380"/>
                  <a:pt x="20460" y="17836"/>
                </a:cubicBezTo>
                <a:cubicBezTo>
                  <a:pt x="20841" y="17610"/>
                  <a:pt x="21221" y="17371"/>
                  <a:pt x="21600" y="17121"/>
                </a:cubicBezTo>
                <a:lnTo>
                  <a:pt x="19053" y="0"/>
                </a:lnTo>
                <a:close/>
              </a:path>
            </a:pathLst>
          </a:custGeom>
          <a:solidFill>
            <a:schemeClr val="accent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Фигура">
            <a:extLst>
              <a:ext uri="{FF2B5EF4-FFF2-40B4-BE49-F238E27FC236}">
                <a16:creationId xmlns:a16="http://schemas.microsoft.com/office/drawing/2014/main" id="{D72092BD-6754-4114-B4DD-FCC7CA8E309C}"/>
              </a:ext>
            </a:extLst>
          </p:cNvPr>
          <p:cNvSpPr/>
          <p:nvPr/>
        </p:nvSpPr>
        <p:spPr>
          <a:xfrm>
            <a:off x="11765222" y="2691679"/>
            <a:ext cx="8767160" cy="6914512"/>
          </a:xfrm>
          <a:custGeom>
            <a:avLst/>
            <a:gdLst/>
            <a:ahLst/>
            <a:cxnLst>
              <a:cxn ang="0">
                <a:pos x="wd2" y="hd2"/>
              </a:cxn>
              <a:cxn ang="5400000">
                <a:pos x="wd2" y="hd2"/>
              </a:cxn>
              <a:cxn ang="10800000">
                <a:pos x="wd2" y="hd2"/>
              </a:cxn>
              <a:cxn ang="16200000">
                <a:pos x="wd2" y="hd2"/>
              </a:cxn>
            </a:cxnLst>
            <a:rect l="0" t="0" r="r" b="b"/>
            <a:pathLst>
              <a:path w="21482" h="21497" extrusionOk="0">
                <a:moveTo>
                  <a:pt x="1636" y="0"/>
                </a:moveTo>
                <a:cubicBezTo>
                  <a:pt x="3710" y="118"/>
                  <a:pt x="5776" y="379"/>
                  <a:pt x="7823" y="781"/>
                </a:cubicBezTo>
                <a:cubicBezTo>
                  <a:pt x="9962" y="1201"/>
                  <a:pt x="12087" y="1776"/>
                  <a:pt x="14139" y="2670"/>
                </a:cubicBezTo>
                <a:cubicBezTo>
                  <a:pt x="15888" y="3432"/>
                  <a:pt x="17646" y="4593"/>
                  <a:pt x="19049" y="5900"/>
                </a:cubicBezTo>
                <a:cubicBezTo>
                  <a:pt x="19740" y="6544"/>
                  <a:pt x="20352" y="7252"/>
                  <a:pt x="20791" y="8073"/>
                </a:cubicBezTo>
                <a:cubicBezTo>
                  <a:pt x="21250" y="8933"/>
                  <a:pt x="21522" y="9921"/>
                  <a:pt x="21478" y="11061"/>
                </a:cubicBezTo>
                <a:cubicBezTo>
                  <a:pt x="21410" y="12793"/>
                  <a:pt x="20642" y="14265"/>
                  <a:pt x="19529" y="15445"/>
                </a:cubicBezTo>
                <a:cubicBezTo>
                  <a:pt x="18279" y="16770"/>
                  <a:pt x="16625" y="17688"/>
                  <a:pt x="14963" y="18500"/>
                </a:cubicBezTo>
                <a:cubicBezTo>
                  <a:pt x="13938" y="19001"/>
                  <a:pt x="12901" y="19463"/>
                  <a:pt x="11840" y="19825"/>
                </a:cubicBezTo>
                <a:cubicBezTo>
                  <a:pt x="10736" y="20201"/>
                  <a:pt x="9609" y="20467"/>
                  <a:pt x="8475" y="20683"/>
                </a:cubicBezTo>
                <a:cubicBezTo>
                  <a:pt x="6253" y="21106"/>
                  <a:pt x="4002" y="21333"/>
                  <a:pt x="1765" y="21486"/>
                </a:cubicBezTo>
                <a:cubicBezTo>
                  <a:pt x="876" y="21600"/>
                  <a:pt x="85" y="20769"/>
                  <a:pt x="7" y="19639"/>
                </a:cubicBezTo>
                <a:cubicBezTo>
                  <a:pt x="-78" y="18413"/>
                  <a:pt x="697" y="17366"/>
                  <a:pt x="1668" y="17396"/>
                </a:cubicBezTo>
                <a:cubicBezTo>
                  <a:pt x="4140" y="17460"/>
                  <a:pt x="6540" y="17145"/>
                  <a:pt x="8865" y="16483"/>
                </a:cubicBezTo>
                <a:cubicBezTo>
                  <a:pt x="10993" y="15877"/>
                  <a:pt x="13150" y="14962"/>
                  <a:pt x="14926" y="13039"/>
                </a:cubicBezTo>
                <a:cubicBezTo>
                  <a:pt x="15980" y="11897"/>
                  <a:pt x="16784" y="10443"/>
                  <a:pt x="16639" y="8752"/>
                </a:cubicBezTo>
                <a:cubicBezTo>
                  <a:pt x="16543" y="7623"/>
                  <a:pt x="16049" y="6700"/>
                  <a:pt x="15405" y="5890"/>
                </a:cubicBezTo>
                <a:cubicBezTo>
                  <a:pt x="14752" y="5068"/>
                  <a:pt x="13938" y="4331"/>
                  <a:pt x="13066" y="3776"/>
                </a:cubicBezTo>
                <a:cubicBezTo>
                  <a:pt x="11302" y="2652"/>
                  <a:pt x="9385" y="2046"/>
                  <a:pt x="7461" y="1614"/>
                </a:cubicBezTo>
                <a:cubicBezTo>
                  <a:pt x="5544" y="1184"/>
                  <a:pt x="3598" y="920"/>
                  <a:pt x="1634" y="828"/>
                </a:cubicBezTo>
                <a:cubicBezTo>
                  <a:pt x="1458" y="825"/>
                  <a:pt x="1316" y="644"/>
                  <a:pt x="1313" y="421"/>
                </a:cubicBezTo>
                <a:cubicBezTo>
                  <a:pt x="1310" y="191"/>
                  <a:pt x="1455" y="3"/>
                  <a:pt x="1636" y="0"/>
                </a:cubicBezTo>
                <a:close/>
              </a:path>
            </a:pathLst>
          </a:custGeom>
          <a:solidFill>
            <a:schemeClr val="accent4"/>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43" name="Group 42">
            <a:extLst>
              <a:ext uri="{FF2B5EF4-FFF2-40B4-BE49-F238E27FC236}">
                <a16:creationId xmlns:a16="http://schemas.microsoft.com/office/drawing/2014/main" id="{4590726C-D7DE-4D1E-A300-243185672DC1}"/>
              </a:ext>
            </a:extLst>
          </p:cNvPr>
          <p:cNvGrpSpPr/>
          <p:nvPr/>
        </p:nvGrpSpPr>
        <p:grpSpPr>
          <a:xfrm>
            <a:off x="1286660" y="3075851"/>
            <a:ext cx="9058462" cy="2753825"/>
            <a:chOff x="1286660" y="3075851"/>
            <a:chExt cx="9012699" cy="2753825"/>
          </a:xfrm>
        </p:grpSpPr>
        <p:sp>
          <p:nvSpPr>
            <p:cNvPr id="14" name="Profesional Template for PowerPoint, Keynote, Google Slides">
              <a:extLst>
                <a:ext uri="{FF2B5EF4-FFF2-40B4-BE49-F238E27FC236}">
                  <a16:creationId xmlns:a16="http://schemas.microsoft.com/office/drawing/2014/main" id="{66B71717-B3DB-4224-AF8B-F1A226ADE04B}"/>
                </a:ext>
              </a:extLst>
            </p:cNvPr>
            <p:cNvSpPr txBox="1"/>
            <p:nvPr/>
          </p:nvSpPr>
          <p:spPr>
            <a:xfrm>
              <a:off x="1934096" y="4318750"/>
              <a:ext cx="8365263" cy="1510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panose="020F0502020204030204" pitchFamily="34" charset="0"/>
                  <a:cs typeface="Calibri" panose="020F0502020204030204" pitchFamily="34" charset="0"/>
                </a:rPr>
                <a:t>We ran 100,000 simulations to define how much profit would be generated by SKUs in a week, considering different price points per SKU, and  the use of marketing tools.</a:t>
              </a:r>
              <a:endParaRPr>
                <a:solidFill>
                  <a:schemeClr val="tx2"/>
                </a:solidFill>
                <a:latin typeface="Calibri" panose="020F0502020204030204" pitchFamily="34" charset="0"/>
                <a:cs typeface="Calibri" panose="020F0502020204030204" pitchFamily="34" charset="0"/>
              </a:endParaRPr>
            </a:p>
          </p:txBody>
        </p:sp>
        <p:sp>
          <p:nvSpPr>
            <p:cNvPr id="15" name="Project…">
              <a:extLst>
                <a:ext uri="{FF2B5EF4-FFF2-40B4-BE49-F238E27FC236}">
                  <a16:creationId xmlns:a16="http://schemas.microsoft.com/office/drawing/2014/main" id="{223E134A-76E7-4813-9A0B-A946DD5565FD}"/>
                </a:ext>
              </a:extLst>
            </p:cNvPr>
            <p:cNvSpPr txBox="1"/>
            <p:nvPr/>
          </p:nvSpPr>
          <p:spPr>
            <a:xfrm>
              <a:off x="1286660" y="3075851"/>
              <a:ext cx="435593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04</a:t>
              </a:r>
              <a:endParaRPr sz="9600">
                <a:solidFill>
                  <a:schemeClr val="tx2">
                    <a:lumMod val="20000"/>
                    <a:lumOff val="80000"/>
                  </a:schemeClr>
                </a:solidFill>
                <a:latin typeface="Calibri" panose="020F0502020204030204" pitchFamily="34" charset="0"/>
                <a:cs typeface="Calibri" panose="020F0502020204030204" pitchFamily="34" charset="0"/>
              </a:endParaRPr>
            </a:p>
          </p:txBody>
        </p:sp>
        <p:sp>
          <p:nvSpPr>
            <p:cNvPr id="16" name="Project…">
              <a:extLst>
                <a:ext uri="{FF2B5EF4-FFF2-40B4-BE49-F238E27FC236}">
                  <a16:creationId xmlns:a16="http://schemas.microsoft.com/office/drawing/2014/main" id="{9F65561C-6409-4517-9BFF-3A54204084A0}"/>
                </a:ext>
              </a:extLst>
            </p:cNvPr>
            <p:cNvSpPr txBox="1"/>
            <p:nvPr/>
          </p:nvSpPr>
          <p:spPr>
            <a:xfrm>
              <a:off x="1964692" y="3744319"/>
              <a:ext cx="785065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latin typeface="Calibri" panose="020F0502020204030204" pitchFamily="34" charset="0"/>
                  <a:cs typeface="Calibri" panose="020F0502020204030204" pitchFamily="34" charset="0"/>
                </a:rPr>
                <a:t>Simulate profits at different prices</a:t>
              </a:r>
              <a:endParaRPr sz="3600">
                <a:solidFill>
                  <a:schemeClr val="accent4"/>
                </a:solidFill>
                <a:latin typeface="Calibri" panose="020F0502020204030204" pitchFamily="34" charset="0"/>
                <a:cs typeface="Calibri" panose="020F0502020204030204" pitchFamily="34" charset="0"/>
              </a:endParaRPr>
            </a:p>
          </p:txBody>
        </p:sp>
      </p:grpSp>
      <p:grpSp>
        <p:nvGrpSpPr>
          <p:cNvPr id="44" name="Group 43">
            <a:extLst>
              <a:ext uri="{FF2B5EF4-FFF2-40B4-BE49-F238E27FC236}">
                <a16:creationId xmlns:a16="http://schemas.microsoft.com/office/drawing/2014/main" id="{213E2690-682B-461C-AE56-55A78D999358}"/>
              </a:ext>
            </a:extLst>
          </p:cNvPr>
          <p:cNvGrpSpPr/>
          <p:nvPr/>
        </p:nvGrpSpPr>
        <p:grpSpPr>
          <a:xfrm>
            <a:off x="1286660" y="5969359"/>
            <a:ext cx="8767160" cy="3233957"/>
            <a:chOff x="1286660" y="6179832"/>
            <a:chExt cx="8528687" cy="3233957"/>
          </a:xfrm>
        </p:grpSpPr>
        <p:sp>
          <p:nvSpPr>
            <p:cNvPr id="18" name="Profesional Template for PowerPoint, Keynote, Google Slides">
              <a:extLst>
                <a:ext uri="{FF2B5EF4-FFF2-40B4-BE49-F238E27FC236}">
                  <a16:creationId xmlns:a16="http://schemas.microsoft.com/office/drawing/2014/main" id="{3C3A099E-2E1F-4CD6-9B00-5C44239A2E8C}"/>
                </a:ext>
              </a:extLst>
            </p:cNvPr>
            <p:cNvSpPr txBox="1"/>
            <p:nvPr/>
          </p:nvSpPr>
          <p:spPr>
            <a:xfrm>
              <a:off x="1934096" y="7422731"/>
              <a:ext cx="7881248" cy="1991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panose="020F0502020204030204" pitchFamily="34" charset="0"/>
                  <a:cs typeface="Calibri" panose="020F0502020204030204" pitchFamily="34" charset="0"/>
                </a:rPr>
                <a:t>A change in the price of one SKU impacts the sales of other SKUs. Our simulations verified total profits for different combinations of prices per SKU and considered  the use of marketing tools.</a:t>
              </a:r>
            </a:p>
          </p:txBody>
        </p:sp>
        <p:sp>
          <p:nvSpPr>
            <p:cNvPr id="19" name="Project…">
              <a:extLst>
                <a:ext uri="{FF2B5EF4-FFF2-40B4-BE49-F238E27FC236}">
                  <a16:creationId xmlns:a16="http://schemas.microsoft.com/office/drawing/2014/main" id="{7477A519-B8E9-499F-BBC1-DC6A317A753C}"/>
                </a:ext>
              </a:extLst>
            </p:cNvPr>
            <p:cNvSpPr txBox="1"/>
            <p:nvPr/>
          </p:nvSpPr>
          <p:spPr>
            <a:xfrm>
              <a:off x="1286660" y="6179832"/>
              <a:ext cx="435593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05</a:t>
              </a:r>
              <a:endParaRPr sz="9000">
                <a:solidFill>
                  <a:schemeClr val="tx2">
                    <a:lumMod val="20000"/>
                    <a:lumOff val="80000"/>
                  </a:schemeClr>
                </a:solidFill>
                <a:latin typeface="Calibri" panose="020F0502020204030204" pitchFamily="34" charset="0"/>
                <a:cs typeface="Calibri" panose="020F0502020204030204" pitchFamily="34" charset="0"/>
              </a:endParaRPr>
            </a:p>
          </p:txBody>
        </p:sp>
        <p:sp>
          <p:nvSpPr>
            <p:cNvPr id="20" name="Project…">
              <a:extLst>
                <a:ext uri="{FF2B5EF4-FFF2-40B4-BE49-F238E27FC236}">
                  <a16:creationId xmlns:a16="http://schemas.microsoft.com/office/drawing/2014/main" id="{459472DA-6F24-41B4-A975-0F8D9398ABDC}"/>
                </a:ext>
              </a:extLst>
            </p:cNvPr>
            <p:cNvSpPr txBox="1"/>
            <p:nvPr/>
          </p:nvSpPr>
          <p:spPr>
            <a:xfrm>
              <a:off x="1964692" y="6848300"/>
              <a:ext cx="785065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rPr>
                <a:t>CALCULATE total </a:t>
              </a:r>
              <a:r>
                <a:rPr lang="en-US" sz="3600">
                  <a:solidFill>
                    <a:schemeClr val="accent4"/>
                  </a:solidFill>
                  <a:latin typeface="Calibri" panose="020F0502020204030204" pitchFamily="34" charset="0"/>
                  <a:cs typeface="Calibri" panose="020F0502020204030204" pitchFamily="34" charset="0"/>
                </a:rPr>
                <a:t>profits</a:t>
              </a:r>
              <a:endParaRPr sz="3600">
                <a:solidFill>
                  <a:schemeClr val="accent4"/>
                </a:solidFill>
                <a:latin typeface="Calibri" panose="020F0502020204030204" pitchFamily="34" charset="0"/>
                <a:cs typeface="Calibri" panose="020F0502020204030204" pitchFamily="34" charset="0"/>
              </a:endParaRPr>
            </a:p>
          </p:txBody>
        </p:sp>
      </p:grpSp>
      <p:grpSp>
        <p:nvGrpSpPr>
          <p:cNvPr id="45" name="Group 44">
            <a:extLst>
              <a:ext uri="{FF2B5EF4-FFF2-40B4-BE49-F238E27FC236}">
                <a16:creationId xmlns:a16="http://schemas.microsoft.com/office/drawing/2014/main" id="{5E54D0DE-E835-4406-804A-AFFF1ED0BC74}"/>
              </a:ext>
            </a:extLst>
          </p:cNvPr>
          <p:cNvGrpSpPr/>
          <p:nvPr/>
        </p:nvGrpSpPr>
        <p:grpSpPr>
          <a:xfrm>
            <a:off x="1286660" y="9342999"/>
            <a:ext cx="8528687" cy="3233957"/>
            <a:chOff x="1286660" y="9342999"/>
            <a:chExt cx="8528687" cy="3233957"/>
          </a:xfrm>
        </p:grpSpPr>
        <p:sp>
          <p:nvSpPr>
            <p:cNvPr id="22" name="Profesional Template for PowerPoint, Keynote, Google Slides">
              <a:extLst>
                <a:ext uri="{FF2B5EF4-FFF2-40B4-BE49-F238E27FC236}">
                  <a16:creationId xmlns:a16="http://schemas.microsoft.com/office/drawing/2014/main" id="{603C5B0F-7306-4BD2-9EAD-0037218F0F67}"/>
                </a:ext>
              </a:extLst>
            </p:cNvPr>
            <p:cNvSpPr txBox="1"/>
            <p:nvPr/>
          </p:nvSpPr>
          <p:spPr>
            <a:xfrm>
              <a:off x="1934096" y="10585898"/>
              <a:ext cx="7881248" cy="1991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120000"/>
                </a:lnSpc>
                <a:defRPr sz="2600" b="0">
                  <a:solidFill>
                    <a:srgbClr val="646977"/>
                  </a:solidFill>
                  <a:latin typeface="Roboto"/>
                  <a:ea typeface="Roboto"/>
                  <a:cs typeface="Roboto"/>
                  <a:sym typeface="Roboto"/>
                </a:defRPr>
              </a:lvl1pPr>
            </a:lstStyle>
            <a:p>
              <a:r>
                <a:rPr lang="en-US">
                  <a:latin typeface="Calibri" panose="020F0502020204030204" pitchFamily="34" charset="0"/>
                  <a:cs typeface="Calibri" panose="020F0502020204030204" pitchFamily="34" charset="0"/>
                </a:rPr>
                <a:t>We ran 5000 different combinations of prices and marketing settings, to find the best combination of prices per product and use of marketing tools to achieve the highest total profit.</a:t>
              </a:r>
            </a:p>
          </p:txBody>
        </p:sp>
        <p:sp>
          <p:nvSpPr>
            <p:cNvPr id="23" name="Project…">
              <a:extLst>
                <a:ext uri="{FF2B5EF4-FFF2-40B4-BE49-F238E27FC236}">
                  <a16:creationId xmlns:a16="http://schemas.microsoft.com/office/drawing/2014/main" id="{D7A8B494-7A44-4DF9-A6D6-0F9F1F0ACE5F}"/>
                </a:ext>
              </a:extLst>
            </p:cNvPr>
            <p:cNvSpPr txBox="1"/>
            <p:nvPr/>
          </p:nvSpPr>
          <p:spPr>
            <a:xfrm>
              <a:off x="1286660" y="9342999"/>
              <a:ext cx="4355932"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9600">
                  <a:solidFill>
                    <a:schemeClr val="tx2">
                      <a:lumMod val="20000"/>
                      <a:lumOff val="80000"/>
                    </a:schemeClr>
                  </a:solidFill>
                  <a:latin typeface="Calibri" panose="020F0502020204030204" pitchFamily="34" charset="0"/>
                  <a:cs typeface="Calibri" panose="020F0502020204030204" pitchFamily="34" charset="0"/>
                </a:rPr>
                <a:t>06</a:t>
              </a:r>
              <a:endParaRPr sz="9600">
                <a:solidFill>
                  <a:schemeClr val="tx2">
                    <a:lumMod val="20000"/>
                    <a:lumOff val="80000"/>
                  </a:schemeClr>
                </a:solidFill>
                <a:latin typeface="Calibri" panose="020F0502020204030204" pitchFamily="34" charset="0"/>
                <a:cs typeface="Calibri" panose="020F0502020204030204" pitchFamily="34" charset="0"/>
              </a:endParaRPr>
            </a:p>
          </p:txBody>
        </p:sp>
        <p:sp>
          <p:nvSpPr>
            <p:cNvPr id="24" name="Project…">
              <a:extLst>
                <a:ext uri="{FF2B5EF4-FFF2-40B4-BE49-F238E27FC236}">
                  <a16:creationId xmlns:a16="http://schemas.microsoft.com/office/drawing/2014/main" id="{232583DD-AF6C-4C1E-B817-9B7C716BB6E7}"/>
                </a:ext>
              </a:extLst>
            </p:cNvPr>
            <p:cNvSpPr txBox="1"/>
            <p:nvPr/>
          </p:nvSpPr>
          <p:spPr>
            <a:xfrm>
              <a:off x="1964692" y="10011467"/>
              <a:ext cx="7850655"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b="0" cap="all">
                  <a:solidFill>
                    <a:srgbClr val="141413"/>
                  </a:solidFill>
                  <a:latin typeface="Montserrat Bold"/>
                  <a:ea typeface="Montserrat Bold"/>
                  <a:cs typeface="Montserrat Bold"/>
                  <a:sym typeface="Montserrat Bold"/>
                </a:defRPr>
              </a:pPr>
              <a:r>
                <a:rPr lang="en-US" sz="3600">
                  <a:solidFill>
                    <a:schemeClr val="accent4"/>
                  </a:solidFill>
                  <a:latin typeface="Calibri" panose="020F0502020204030204" pitchFamily="34" charset="0"/>
                  <a:cs typeface="Calibri" panose="020F0502020204030204" pitchFamily="34" charset="0"/>
                </a:rPr>
                <a:t>Optimize total Profits</a:t>
              </a:r>
            </a:p>
          </p:txBody>
        </p:sp>
      </p:grpSp>
      <p:grpSp>
        <p:nvGrpSpPr>
          <p:cNvPr id="25" name="Группа 118">
            <a:extLst>
              <a:ext uri="{FF2B5EF4-FFF2-40B4-BE49-F238E27FC236}">
                <a16:creationId xmlns:a16="http://schemas.microsoft.com/office/drawing/2014/main" id="{AC965099-6D65-4799-8EBC-F5DF7EA357B2}"/>
              </a:ext>
            </a:extLst>
          </p:cNvPr>
          <p:cNvGrpSpPr/>
          <p:nvPr/>
        </p:nvGrpSpPr>
        <p:grpSpPr>
          <a:xfrm>
            <a:off x="20241727" y="4010699"/>
            <a:ext cx="639126" cy="639126"/>
            <a:chOff x="11661579" y="3214608"/>
            <a:chExt cx="1030251" cy="1030251"/>
          </a:xfrm>
        </p:grpSpPr>
        <p:sp>
          <p:nvSpPr>
            <p:cNvPr id="26" name="Кружок">
              <a:extLst>
                <a:ext uri="{FF2B5EF4-FFF2-40B4-BE49-F238E27FC236}">
                  <a16:creationId xmlns:a16="http://schemas.microsoft.com/office/drawing/2014/main" id="{51887485-C12A-47A5-B94B-727429A46024}"/>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Project…">
              <a:extLst>
                <a:ext uri="{FF2B5EF4-FFF2-40B4-BE49-F238E27FC236}">
                  <a16:creationId xmlns:a16="http://schemas.microsoft.com/office/drawing/2014/main" id="{3741B147-9788-4BCB-80DA-D234AA0270B7}"/>
                </a:ext>
              </a:extLst>
            </p:cNvPr>
            <p:cNvSpPr txBox="1"/>
            <p:nvPr/>
          </p:nvSpPr>
          <p:spPr>
            <a:xfrm>
              <a:off x="11773799" y="3377368"/>
              <a:ext cx="818522" cy="711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2200">
                  <a:solidFill>
                    <a:schemeClr val="tx1"/>
                  </a:solidFill>
                </a:rPr>
                <a:t>03</a:t>
              </a:r>
              <a:endParaRPr sz="2200">
                <a:solidFill>
                  <a:schemeClr val="tx1"/>
                </a:solidFill>
              </a:endParaRPr>
            </a:p>
          </p:txBody>
        </p:sp>
      </p:grpSp>
      <p:grpSp>
        <p:nvGrpSpPr>
          <p:cNvPr id="28" name="Группа 118">
            <a:extLst>
              <a:ext uri="{FF2B5EF4-FFF2-40B4-BE49-F238E27FC236}">
                <a16:creationId xmlns:a16="http://schemas.microsoft.com/office/drawing/2014/main" id="{090173D8-B8E6-4200-AF14-9097493F17E4}"/>
              </a:ext>
            </a:extLst>
          </p:cNvPr>
          <p:cNvGrpSpPr/>
          <p:nvPr/>
        </p:nvGrpSpPr>
        <p:grpSpPr>
          <a:xfrm>
            <a:off x="17941974" y="3009590"/>
            <a:ext cx="423854" cy="423854"/>
            <a:chOff x="11661579" y="3214608"/>
            <a:chExt cx="1030251" cy="1030251"/>
          </a:xfrm>
        </p:grpSpPr>
        <p:sp>
          <p:nvSpPr>
            <p:cNvPr id="29" name="Кружок">
              <a:extLst>
                <a:ext uri="{FF2B5EF4-FFF2-40B4-BE49-F238E27FC236}">
                  <a16:creationId xmlns:a16="http://schemas.microsoft.com/office/drawing/2014/main" id="{270AFA53-B056-4B44-B565-A7A5C785CF6D}"/>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sp>
          <p:nvSpPr>
            <p:cNvPr id="30" name="Project…">
              <a:extLst>
                <a:ext uri="{FF2B5EF4-FFF2-40B4-BE49-F238E27FC236}">
                  <a16:creationId xmlns:a16="http://schemas.microsoft.com/office/drawing/2014/main" id="{C81BEADB-2185-42FF-98D9-EBAB86691AE4}"/>
                </a:ext>
              </a:extLst>
            </p:cNvPr>
            <p:cNvSpPr txBox="1"/>
            <p:nvPr/>
          </p:nvSpPr>
          <p:spPr>
            <a:xfrm>
              <a:off x="11773801" y="3271595"/>
              <a:ext cx="818522" cy="922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1800">
                  <a:solidFill>
                    <a:schemeClr val="tx1"/>
                  </a:solidFill>
                  <a:latin typeface="Calibri" panose="020F0502020204030204" pitchFamily="34" charset="0"/>
                  <a:cs typeface="Calibri" panose="020F0502020204030204" pitchFamily="34" charset="0"/>
                </a:rPr>
                <a:t>02</a:t>
              </a:r>
              <a:endParaRPr sz="1800">
                <a:solidFill>
                  <a:schemeClr val="tx1"/>
                </a:solidFill>
                <a:latin typeface="Calibri" panose="020F0502020204030204" pitchFamily="34" charset="0"/>
                <a:cs typeface="Calibri" panose="020F0502020204030204" pitchFamily="34" charset="0"/>
              </a:endParaRPr>
            </a:p>
          </p:txBody>
        </p:sp>
      </p:grpSp>
      <p:grpSp>
        <p:nvGrpSpPr>
          <p:cNvPr id="31" name="Группа 118">
            <a:extLst>
              <a:ext uri="{FF2B5EF4-FFF2-40B4-BE49-F238E27FC236}">
                <a16:creationId xmlns:a16="http://schemas.microsoft.com/office/drawing/2014/main" id="{DD7C9E33-E361-43D0-90CA-035AF2B83159}"/>
              </a:ext>
            </a:extLst>
          </p:cNvPr>
          <p:cNvGrpSpPr/>
          <p:nvPr/>
        </p:nvGrpSpPr>
        <p:grpSpPr>
          <a:xfrm>
            <a:off x="15527846" y="2502469"/>
            <a:ext cx="335268" cy="335268"/>
            <a:chOff x="11661579" y="3214608"/>
            <a:chExt cx="1030251" cy="1030251"/>
          </a:xfrm>
        </p:grpSpPr>
        <p:sp>
          <p:nvSpPr>
            <p:cNvPr id="32" name="Кружок">
              <a:extLst>
                <a:ext uri="{FF2B5EF4-FFF2-40B4-BE49-F238E27FC236}">
                  <a16:creationId xmlns:a16="http://schemas.microsoft.com/office/drawing/2014/main" id="{B0527E1F-23BD-4633-A0A6-186E44EC4E60}"/>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sz="1400">
                <a:latin typeface="Calibri" panose="020F0502020204030204" pitchFamily="34" charset="0"/>
                <a:cs typeface="Calibri" panose="020F0502020204030204" pitchFamily="34" charset="0"/>
              </a:endParaRPr>
            </a:p>
          </p:txBody>
        </p:sp>
        <p:sp>
          <p:nvSpPr>
            <p:cNvPr id="33" name="Project…">
              <a:extLst>
                <a:ext uri="{FF2B5EF4-FFF2-40B4-BE49-F238E27FC236}">
                  <a16:creationId xmlns:a16="http://schemas.microsoft.com/office/drawing/2014/main" id="{38A88202-7532-4B83-B0E3-75296C03F98C}"/>
                </a:ext>
              </a:extLst>
            </p:cNvPr>
            <p:cNvSpPr txBox="1"/>
            <p:nvPr/>
          </p:nvSpPr>
          <p:spPr>
            <a:xfrm>
              <a:off x="11773801" y="3307718"/>
              <a:ext cx="818523" cy="8504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1100">
                  <a:solidFill>
                    <a:schemeClr val="tx1"/>
                  </a:solidFill>
                  <a:latin typeface="Calibri" panose="020F0502020204030204" pitchFamily="34" charset="0"/>
                  <a:cs typeface="Calibri" panose="020F0502020204030204" pitchFamily="34" charset="0"/>
                </a:rPr>
                <a:t>01</a:t>
              </a:r>
              <a:endParaRPr sz="1100">
                <a:solidFill>
                  <a:schemeClr val="tx1"/>
                </a:solidFill>
                <a:latin typeface="Calibri" panose="020F0502020204030204" pitchFamily="34" charset="0"/>
                <a:cs typeface="Calibri" panose="020F0502020204030204" pitchFamily="34" charset="0"/>
              </a:endParaRPr>
            </a:p>
          </p:txBody>
        </p:sp>
      </p:grpSp>
      <p:grpSp>
        <p:nvGrpSpPr>
          <p:cNvPr id="34" name="Группа 7">
            <a:extLst>
              <a:ext uri="{FF2B5EF4-FFF2-40B4-BE49-F238E27FC236}">
                <a16:creationId xmlns:a16="http://schemas.microsoft.com/office/drawing/2014/main" id="{DFE7545A-893E-4FB8-8457-AD4CC55B3BFA}"/>
              </a:ext>
            </a:extLst>
          </p:cNvPr>
          <p:cNvGrpSpPr/>
          <p:nvPr/>
        </p:nvGrpSpPr>
        <p:grpSpPr>
          <a:xfrm>
            <a:off x="12445527" y="10251344"/>
            <a:ext cx="1030251" cy="1030251"/>
            <a:chOff x="11661579" y="3214608"/>
            <a:chExt cx="1030251" cy="1030251"/>
          </a:xfrm>
        </p:grpSpPr>
        <p:sp>
          <p:nvSpPr>
            <p:cNvPr id="35" name="Кружок">
              <a:extLst>
                <a:ext uri="{FF2B5EF4-FFF2-40B4-BE49-F238E27FC236}">
                  <a16:creationId xmlns:a16="http://schemas.microsoft.com/office/drawing/2014/main" id="{933C657A-5F6A-4C42-97FD-AB4E11B10472}"/>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6" name="Project…">
              <a:extLst>
                <a:ext uri="{FF2B5EF4-FFF2-40B4-BE49-F238E27FC236}">
                  <a16:creationId xmlns:a16="http://schemas.microsoft.com/office/drawing/2014/main" id="{553C309E-C199-4028-BBCD-C468406845C0}"/>
                </a:ext>
              </a:extLst>
            </p:cNvPr>
            <p:cNvSpPr txBox="1"/>
            <p:nvPr/>
          </p:nvSpPr>
          <p:spPr>
            <a:xfrm>
              <a:off x="11773800" y="3512351"/>
              <a:ext cx="8185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ru-RU" sz="2200">
                  <a:solidFill>
                    <a:schemeClr val="tx1"/>
                  </a:solidFill>
                </a:rPr>
                <a:t>0</a:t>
              </a:r>
              <a:r>
                <a:rPr lang="en-US" sz="2200">
                  <a:solidFill>
                    <a:schemeClr val="tx1"/>
                  </a:solidFill>
                </a:rPr>
                <a:t>6</a:t>
              </a:r>
              <a:endParaRPr sz="2200">
                <a:solidFill>
                  <a:schemeClr val="tx1"/>
                </a:solidFill>
              </a:endParaRPr>
            </a:p>
          </p:txBody>
        </p:sp>
      </p:grpSp>
      <p:grpSp>
        <p:nvGrpSpPr>
          <p:cNvPr id="37" name="Группа 115">
            <a:extLst>
              <a:ext uri="{FF2B5EF4-FFF2-40B4-BE49-F238E27FC236}">
                <a16:creationId xmlns:a16="http://schemas.microsoft.com/office/drawing/2014/main" id="{AF0C63B6-A924-4536-B354-8C0870C2E83D}"/>
              </a:ext>
            </a:extLst>
          </p:cNvPr>
          <p:cNvGrpSpPr/>
          <p:nvPr/>
        </p:nvGrpSpPr>
        <p:grpSpPr>
          <a:xfrm>
            <a:off x="18971934" y="8898516"/>
            <a:ext cx="1030251" cy="1030251"/>
            <a:chOff x="11661579" y="3214608"/>
            <a:chExt cx="1030251" cy="1030251"/>
          </a:xfrm>
        </p:grpSpPr>
        <p:sp>
          <p:nvSpPr>
            <p:cNvPr id="38" name="Кружок">
              <a:extLst>
                <a:ext uri="{FF2B5EF4-FFF2-40B4-BE49-F238E27FC236}">
                  <a16:creationId xmlns:a16="http://schemas.microsoft.com/office/drawing/2014/main" id="{540B3A02-E4D7-4BFE-81FD-BA0B421EF939}"/>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Project…">
              <a:extLst>
                <a:ext uri="{FF2B5EF4-FFF2-40B4-BE49-F238E27FC236}">
                  <a16:creationId xmlns:a16="http://schemas.microsoft.com/office/drawing/2014/main" id="{88F4792C-EB4D-47A5-A8BB-E57F683E4C3D}"/>
                </a:ext>
              </a:extLst>
            </p:cNvPr>
            <p:cNvSpPr txBox="1"/>
            <p:nvPr/>
          </p:nvSpPr>
          <p:spPr>
            <a:xfrm>
              <a:off x="11773800" y="3512351"/>
              <a:ext cx="8185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2200">
                  <a:solidFill>
                    <a:schemeClr val="tx1"/>
                  </a:solidFill>
                </a:rPr>
                <a:t>05</a:t>
              </a:r>
              <a:endParaRPr sz="2200">
                <a:solidFill>
                  <a:schemeClr val="tx1"/>
                </a:solidFill>
              </a:endParaRPr>
            </a:p>
          </p:txBody>
        </p:sp>
      </p:grpSp>
      <p:grpSp>
        <p:nvGrpSpPr>
          <p:cNvPr id="40" name="Группа 118">
            <a:extLst>
              <a:ext uri="{FF2B5EF4-FFF2-40B4-BE49-F238E27FC236}">
                <a16:creationId xmlns:a16="http://schemas.microsoft.com/office/drawing/2014/main" id="{F061FD62-C87C-4734-AF96-E78173E52374}"/>
              </a:ext>
            </a:extLst>
          </p:cNvPr>
          <p:cNvGrpSpPr/>
          <p:nvPr/>
        </p:nvGrpSpPr>
        <p:grpSpPr>
          <a:xfrm>
            <a:off x="21697626" y="6231846"/>
            <a:ext cx="1030251" cy="1030251"/>
            <a:chOff x="11661579" y="3214608"/>
            <a:chExt cx="1030251" cy="1030251"/>
          </a:xfrm>
        </p:grpSpPr>
        <p:sp>
          <p:nvSpPr>
            <p:cNvPr id="41" name="Кружок">
              <a:extLst>
                <a:ext uri="{FF2B5EF4-FFF2-40B4-BE49-F238E27FC236}">
                  <a16:creationId xmlns:a16="http://schemas.microsoft.com/office/drawing/2014/main" id="{A77996BF-824D-410F-A35E-1A44BA08C8AE}"/>
                </a:ext>
              </a:extLst>
            </p:cNvPr>
            <p:cNvSpPr/>
            <p:nvPr/>
          </p:nvSpPr>
          <p:spPr>
            <a:xfrm>
              <a:off x="11661579" y="3214608"/>
              <a:ext cx="1030251" cy="1030251"/>
            </a:xfrm>
            <a:prstGeom prst="ellipse">
              <a:avLst/>
            </a:prstGeom>
            <a:solidFill>
              <a:schemeClr val="bg1"/>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Project…">
              <a:extLst>
                <a:ext uri="{FF2B5EF4-FFF2-40B4-BE49-F238E27FC236}">
                  <a16:creationId xmlns:a16="http://schemas.microsoft.com/office/drawing/2014/main" id="{1FB16FC7-B552-4A99-9064-1E85ABCD2F0E}"/>
                </a:ext>
              </a:extLst>
            </p:cNvPr>
            <p:cNvSpPr txBox="1"/>
            <p:nvPr/>
          </p:nvSpPr>
          <p:spPr>
            <a:xfrm>
              <a:off x="11773800" y="3512351"/>
              <a:ext cx="818522"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8000" b="0" cap="all">
                  <a:solidFill>
                    <a:srgbClr val="141413"/>
                  </a:solidFill>
                  <a:latin typeface="Montserrat Bold"/>
                  <a:ea typeface="Montserrat Bold"/>
                  <a:cs typeface="Montserrat Bold"/>
                  <a:sym typeface="Montserrat Bold"/>
                </a:defRPr>
              </a:pPr>
              <a:r>
                <a:rPr lang="en-US" sz="2200">
                  <a:solidFill>
                    <a:schemeClr val="tx1"/>
                  </a:solidFill>
                </a:rPr>
                <a:t>04</a:t>
              </a:r>
              <a:endParaRPr sz="2200">
                <a:solidFill>
                  <a:schemeClr val="tx1"/>
                </a:solidFill>
              </a:endParaRPr>
            </a:p>
          </p:txBody>
        </p:sp>
      </p:grpSp>
    </p:spTree>
    <p:extLst>
      <p:ext uri="{BB962C8B-B14F-4D97-AF65-F5344CB8AC3E}">
        <p14:creationId xmlns:p14="http://schemas.microsoft.com/office/powerpoint/2010/main" val="23529764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483">
            <a:extLst>
              <a:ext uri="{FF2B5EF4-FFF2-40B4-BE49-F238E27FC236}">
                <a16:creationId xmlns:a16="http://schemas.microsoft.com/office/drawing/2014/main" id="{EE78ADE9-28AB-4CEF-BFF0-F8B975F26550}"/>
              </a:ext>
            </a:extLst>
          </p:cNvPr>
          <p:cNvSpPr/>
          <p:nvPr/>
        </p:nvSpPr>
        <p:spPr>
          <a:xfrm rot="6300000">
            <a:off x="10359077" y="5290250"/>
            <a:ext cx="6351582" cy="6351581"/>
          </a:xfrm>
          <a:custGeom>
            <a:avLst/>
            <a:gdLst/>
            <a:ahLst/>
            <a:cxnLst>
              <a:cxn ang="0">
                <a:pos x="wd2" y="hd2"/>
              </a:cxn>
              <a:cxn ang="5400000">
                <a:pos x="wd2" y="hd2"/>
              </a:cxn>
              <a:cxn ang="10800000">
                <a:pos x="wd2" y="hd2"/>
              </a:cxn>
              <a:cxn ang="16200000">
                <a:pos x="wd2" y="hd2"/>
              </a:cxn>
            </a:cxnLst>
            <a:rect l="0" t="0" r="r" b="b"/>
            <a:pathLst>
              <a:path w="19484" h="19484" extrusionOk="0">
                <a:moveTo>
                  <a:pt x="12263" y="334"/>
                </a:moveTo>
                <a:cubicBezTo>
                  <a:pt x="17459" y="1726"/>
                  <a:pt x="20542" y="7067"/>
                  <a:pt x="19150" y="12263"/>
                </a:cubicBezTo>
                <a:cubicBezTo>
                  <a:pt x="17758" y="17459"/>
                  <a:pt x="12417" y="20542"/>
                  <a:pt x="7221" y="19150"/>
                </a:cubicBezTo>
                <a:cubicBezTo>
                  <a:pt x="2025" y="17758"/>
                  <a:pt x="-1058" y="12417"/>
                  <a:pt x="334" y="7221"/>
                </a:cubicBezTo>
                <a:cubicBezTo>
                  <a:pt x="1726" y="2025"/>
                  <a:pt x="7067" y="-1058"/>
                  <a:pt x="12263" y="334"/>
                </a:cubicBezTo>
                <a:close/>
              </a:path>
            </a:pathLst>
          </a:custGeom>
          <a:solidFill>
            <a:srgbClr val="FFFFFF">
              <a:alpha val="0"/>
            </a:srgbClr>
          </a:solidFill>
          <a:ln w="12700" cap="flat">
            <a:noFill/>
            <a:miter lim="400000"/>
          </a:ln>
          <a:effectLst/>
        </p:spPr>
        <p:txBody>
          <a:bodyPr wrap="square" lIns="0" tIns="0" rIns="0" bIns="0" numCol="1" anchor="t">
            <a:noAutofit/>
          </a:bodyPr>
          <a:lstStyle/>
          <a:p>
            <a:endParaRPr/>
          </a:p>
        </p:txBody>
      </p:sp>
      <p:sp>
        <p:nvSpPr>
          <p:cNvPr id="3" name="Rectangle 2">
            <a:extLst>
              <a:ext uri="{FF2B5EF4-FFF2-40B4-BE49-F238E27FC236}">
                <a16:creationId xmlns:a16="http://schemas.microsoft.com/office/drawing/2014/main" id="{14DC07AC-DBE2-43C5-B882-622EB561E8F3}"/>
              </a:ext>
            </a:extLst>
          </p:cNvPr>
          <p:cNvSpPr/>
          <p:nvPr/>
        </p:nvSpPr>
        <p:spPr>
          <a:xfrm>
            <a:off x="1422200" y="723232"/>
            <a:ext cx="11522706" cy="1107996"/>
          </a:xfrm>
          <a:prstGeom prst="rect">
            <a:avLst/>
          </a:prstGeom>
        </p:spPr>
        <p:txBody>
          <a:bodyPr wrap="none">
            <a:spAutoFit/>
          </a:bodyPr>
          <a:lstStyle/>
          <a:p>
            <a:pPr algn="l" fontAlgn="base"/>
            <a:r>
              <a:rPr lang="en-US" sz="6600">
                <a:gradFill>
                  <a:gsLst>
                    <a:gs pos="0">
                      <a:schemeClr val="accent1"/>
                    </a:gs>
                    <a:gs pos="99000">
                      <a:schemeClr val="accent3">
                        <a:alpha val="69000"/>
                      </a:schemeClr>
                    </a:gs>
                  </a:gsLst>
                  <a:lin ang="0" scaled="1"/>
                </a:gradFill>
              </a:rPr>
              <a:t>OPTMIZED</a:t>
            </a:r>
            <a:r>
              <a:rPr lang="en-US" sz="6600" b="1">
                <a:solidFill>
                  <a:schemeClr val="accent1"/>
                </a:solidFill>
              </a:rPr>
              <a:t> </a:t>
            </a:r>
            <a:r>
              <a:rPr lang="en-US" sz="6600" b="1">
                <a:solidFill>
                  <a:schemeClr val="tx2"/>
                </a:solidFill>
                <a:latin typeface="+mj-lt"/>
              </a:rPr>
              <a:t>TOTAL PROFITS</a:t>
            </a:r>
            <a:endParaRPr lang="en-US" sz="6600">
              <a:solidFill>
                <a:schemeClr val="tx2"/>
              </a:solidFill>
              <a:latin typeface="+mj-lt"/>
            </a:endParaRPr>
          </a:p>
        </p:txBody>
      </p:sp>
      <p:sp>
        <p:nvSpPr>
          <p:cNvPr id="4" name="TextBox 3">
            <a:extLst>
              <a:ext uri="{FF2B5EF4-FFF2-40B4-BE49-F238E27FC236}">
                <a16:creationId xmlns:a16="http://schemas.microsoft.com/office/drawing/2014/main" id="{2F1A6C15-9E37-431D-8831-4099B6134D94}"/>
              </a:ext>
            </a:extLst>
          </p:cNvPr>
          <p:cNvSpPr txBox="1"/>
          <p:nvPr/>
        </p:nvSpPr>
        <p:spPr>
          <a:xfrm flipH="1">
            <a:off x="1422200" y="1973136"/>
            <a:ext cx="18428443" cy="646331"/>
          </a:xfrm>
          <a:prstGeom prst="rect">
            <a:avLst/>
          </a:prstGeom>
          <a:noFill/>
        </p:spPr>
        <p:txBody>
          <a:bodyPr wrap="none" rtlCol="0">
            <a:spAutoFit/>
          </a:bodyPr>
          <a:lstStyle/>
          <a:p>
            <a:pPr algn="l"/>
            <a:r>
              <a:rPr lang="en-US" sz="3600">
                <a:solidFill>
                  <a:schemeClr val="tx2">
                    <a:alpha val="70000"/>
                  </a:schemeClr>
                </a:solidFill>
                <a:latin typeface="Calibri" panose="020F0502020204030204" pitchFamily="34" charset="0"/>
                <a:ea typeface="Open Sans" panose="020B0606030504020204" pitchFamily="34" charset="0"/>
                <a:cs typeface="Calibri" panose="020F0502020204030204" pitchFamily="34" charset="0"/>
              </a:rPr>
              <a:t>Maximum average total profit that can be generated per week with the sales of the 5 products</a:t>
            </a:r>
          </a:p>
        </p:txBody>
      </p:sp>
      <p:grpSp>
        <p:nvGrpSpPr>
          <p:cNvPr id="5" name="Group 4">
            <a:extLst>
              <a:ext uri="{FF2B5EF4-FFF2-40B4-BE49-F238E27FC236}">
                <a16:creationId xmlns:a16="http://schemas.microsoft.com/office/drawing/2014/main" id="{2572D13C-18B8-4F06-A3DA-F339F1DB0403}"/>
              </a:ext>
            </a:extLst>
          </p:cNvPr>
          <p:cNvGrpSpPr/>
          <p:nvPr/>
        </p:nvGrpSpPr>
        <p:grpSpPr>
          <a:xfrm>
            <a:off x="6462858" y="4353684"/>
            <a:ext cx="11458284" cy="5758504"/>
            <a:chOff x="9016998" y="4949169"/>
            <a:chExt cx="6350006" cy="3191275"/>
          </a:xfrm>
        </p:grpSpPr>
        <p:sp>
          <p:nvSpPr>
            <p:cNvPr id="6" name="Shape 45478">
              <a:extLst>
                <a:ext uri="{FF2B5EF4-FFF2-40B4-BE49-F238E27FC236}">
                  <a16:creationId xmlns:a16="http://schemas.microsoft.com/office/drawing/2014/main" id="{3E1CD656-31B9-441E-AA6D-7AF4C6E9B3D2}"/>
                </a:ext>
              </a:extLst>
            </p:cNvPr>
            <p:cNvSpPr/>
            <p:nvPr/>
          </p:nvSpPr>
          <p:spPr>
            <a:xfrm>
              <a:off x="12192000" y="4949169"/>
              <a:ext cx="3117791" cy="29739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5"/>
                  </a:lnTo>
                  <a:cubicBezTo>
                    <a:pt x="2494" y="12836"/>
                    <a:pt x="4977" y="13845"/>
                    <a:pt x="6880" y="15840"/>
                  </a:cubicBezTo>
                  <a:cubicBezTo>
                    <a:pt x="6937" y="15900"/>
                    <a:pt x="6985" y="15966"/>
                    <a:pt x="7040" y="16027"/>
                  </a:cubicBezTo>
                  <a:lnTo>
                    <a:pt x="15658" y="6942"/>
                  </a:lnTo>
                  <a:cubicBezTo>
                    <a:pt x="15610" y="6890"/>
                    <a:pt x="15569" y="6833"/>
                    <a:pt x="15520" y="6782"/>
                  </a:cubicBezTo>
                  <a:cubicBezTo>
                    <a:pt x="11232" y="2286"/>
                    <a:pt x="5621" y="31"/>
                    <a:pt x="0" y="0"/>
                  </a:cubicBezTo>
                  <a:close/>
                  <a:moveTo>
                    <a:pt x="15680" y="6969"/>
                  </a:moveTo>
                  <a:cubicBezTo>
                    <a:pt x="16196" y="7522"/>
                    <a:pt x="16681" y="8093"/>
                    <a:pt x="17135" y="8684"/>
                  </a:cubicBezTo>
                  <a:cubicBezTo>
                    <a:pt x="16682" y="8093"/>
                    <a:pt x="16196" y="7522"/>
                    <a:pt x="15680" y="6969"/>
                  </a:cubicBezTo>
                  <a:close/>
                  <a:moveTo>
                    <a:pt x="17211" y="8791"/>
                  </a:moveTo>
                  <a:cubicBezTo>
                    <a:pt x="17645" y="9364"/>
                    <a:pt x="18054" y="9952"/>
                    <a:pt x="18429" y="10556"/>
                  </a:cubicBezTo>
                  <a:cubicBezTo>
                    <a:pt x="18054" y="9952"/>
                    <a:pt x="17645" y="9365"/>
                    <a:pt x="17211" y="8791"/>
                  </a:cubicBezTo>
                  <a:close/>
                  <a:moveTo>
                    <a:pt x="18429" y="10556"/>
                  </a:moveTo>
                  <a:cubicBezTo>
                    <a:pt x="18821" y="11187"/>
                    <a:pt x="19182" y="11833"/>
                    <a:pt x="19509" y="12493"/>
                  </a:cubicBezTo>
                  <a:cubicBezTo>
                    <a:pt x="19182" y="11832"/>
                    <a:pt x="18821" y="11188"/>
                    <a:pt x="18429" y="10556"/>
                  </a:cubicBezTo>
                  <a:close/>
                  <a:moveTo>
                    <a:pt x="19662" y="12840"/>
                  </a:moveTo>
                  <a:cubicBezTo>
                    <a:pt x="19930" y="13403"/>
                    <a:pt x="20189" y="13971"/>
                    <a:pt x="20411" y="14551"/>
                  </a:cubicBezTo>
                  <a:cubicBezTo>
                    <a:pt x="20189" y="13971"/>
                    <a:pt x="19930" y="13403"/>
                    <a:pt x="19662" y="12840"/>
                  </a:cubicBezTo>
                  <a:close/>
                  <a:moveTo>
                    <a:pt x="20411" y="14551"/>
                  </a:moveTo>
                  <a:cubicBezTo>
                    <a:pt x="20675" y="15241"/>
                    <a:pt x="20907" y="15940"/>
                    <a:pt x="21105" y="16648"/>
                  </a:cubicBezTo>
                  <a:cubicBezTo>
                    <a:pt x="20908" y="15940"/>
                    <a:pt x="20674" y="15241"/>
                    <a:pt x="20411" y="14551"/>
                  </a:cubicBezTo>
                  <a:close/>
                  <a:moveTo>
                    <a:pt x="21145" y="16823"/>
                  </a:moveTo>
                  <a:cubicBezTo>
                    <a:pt x="21323" y="17477"/>
                    <a:pt x="21478" y="18137"/>
                    <a:pt x="21600" y="18802"/>
                  </a:cubicBezTo>
                  <a:cubicBezTo>
                    <a:pt x="21479" y="18136"/>
                    <a:pt x="21323" y="17478"/>
                    <a:pt x="21145" y="16823"/>
                  </a:cubicBezTo>
                  <a:close/>
                  <a:moveTo>
                    <a:pt x="9600" y="21230"/>
                  </a:moveTo>
                  <a:cubicBezTo>
                    <a:pt x="9622" y="21353"/>
                    <a:pt x="9637" y="21477"/>
                    <a:pt x="9655" y="21600"/>
                  </a:cubicBezTo>
                  <a:cubicBezTo>
                    <a:pt x="9636" y="21476"/>
                    <a:pt x="9622" y="21353"/>
                    <a:pt x="9600" y="21230"/>
                  </a:cubicBezTo>
                  <a:close/>
                </a:path>
              </a:pathLst>
            </a:custGeom>
            <a:solidFill>
              <a:schemeClr val="accent2"/>
            </a:solidFill>
            <a:ln w="12700" cap="flat">
              <a:noFill/>
              <a:miter lim="400000"/>
            </a:ln>
            <a:effectLst/>
          </p:spPr>
          <p:txBody>
            <a:bodyPr wrap="square" lIns="0" tIns="0" rIns="0" bIns="0" numCol="1" anchor="t">
              <a:noAutofit/>
            </a:bodyPr>
            <a:lstStyle/>
            <a:p>
              <a:endParaRPr/>
            </a:p>
          </p:txBody>
        </p:sp>
        <p:sp>
          <p:nvSpPr>
            <p:cNvPr id="7" name="Shape 45479">
              <a:extLst>
                <a:ext uri="{FF2B5EF4-FFF2-40B4-BE49-F238E27FC236}">
                  <a16:creationId xmlns:a16="http://schemas.microsoft.com/office/drawing/2014/main" id="{2B76B669-3A43-424E-926F-E95D5E323686}"/>
                </a:ext>
              </a:extLst>
            </p:cNvPr>
            <p:cNvSpPr/>
            <p:nvPr/>
          </p:nvSpPr>
          <p:spPr>
            <a:xfrm>
              <a:off x="13208169" y="5904976"/>
              <a:ext cx="2158835" cy="2235468"/>
            </a:xfrm>
            <a:custGeom>
              <a:avLst/>
              <a:gdLst/>
              <a:ahLst/>
              <a:cxnLst>
                <a:cxn ang="0">
                  <a:pos x="wd2" y="hd2"/>
                </a:cxn>
                <a:cxn ang="5400000">
                  <a:pos x="wd2" y="hd2"/>
                </a:cxn>
                <a:cxn ang="10800000">
                  <a:pos x="wd2" y="hd2"/>
                </a:cxn>
                <a:cxn ang="16200000">
                  <a:pos x="wd2" y="hd2"/>
                </a:cxn>
              </a:cxnLst>
              <a:rect l="0" t="0" r="r" b="b"/>
              <a:pathLst>
                <a:path w="21600" h="21600" extrusionOk="0">
                  <a:moveTo>
                    <a:pt x="12446" y="0"/>
                  </a:moveTo>
                  <a:lnTo>
                    <a:pt x="0" y="12086"/>
                  </a:lnTo>
                  <a:cubicBezTo>
                    <a:pt x="2628" y="14748"/>
                    <a:pt x="3954" y="18172"/>
                    <a:pt x="3954" y="21600"/>
                  </a:cubicBezTo>
                  <a:lnTo>
                    <a:pt x="21600" y="21600"/>
                  </a:lnTo>
                  <a:cubicBezTo>
                    <a:pt x="21600" y="13796"/>
                    <a:pt x="18541" y="5996"/>
                    <a:pt x="12446" y="0"/>
                  </a:cubicBezTo>
                  <a:close/>
                </a:path>
              </a:pathLst>
            </a:custGeom>
            <a:solidFill>
              <a:schemeClr val="accent3"/>
            </a:solidFill>
            <a:ln w="12700" cap="flat">
              <a:noFill/>
              <a:miter lim="400000"/>
            </a:ln>
            <a:effectLst/>
          </p:spPr>
          <p:txBody>
            <a:bodyPr wrap="square" lIns="0" tIns="0" rIns="0" bIns="0" numCol="1" anchor="t">
              <a:noAutofit/>
            </a:bodyPr>
            <a:lstStyle/>
            <a:p>
              <a:endParaRPr/>
            </a:p>
          </p:txBody>
        </p:sp>
        <p:sp>
          <p:nvSpPr>
            <p:cNvPr id="8" name="Shape 45480">
              <a:extLst>
                <a:ext uri="{FF2B5EF4-FFF2-40B4-BE49-F238E27FC236}">
                  <a16:creationId xmlns:a16="http://schemas.microsoft.com/office/drawing/2014/main" id="{DA7622C2-A139-4AD6-B064-6FE31F6F3155}"/>
                </a:ext>
              </a:extLst>
            </p:cNvPr>
            <p:cNvSpPr/>
            <p:nvPr/>
          </p:nvSpPr>
          <p:spPr>
            <a:xfrm flipH="1">
              <a:off x="9074210" y="4949169"/>
              <a:ext cx="3117791" cy="29739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805"/>
                  </a:lnTo>
                  <a:cubicBezTo>
                    <a:pt x="2494" y="12836"/>
                    <a:pt x="4977" y="13845"/>
                    <a:pt x="6880" y="15840"/>
                  </a:cubicBezTo>
                  <a:cubicBezTo>
                    <a:pt x="6937" y="15900"/>
                    <a:pt x="6985" y="15966"/>
                    <a:pt x="7040" y="16027"/>
                  </a:cubicBezTo>
                  <a:lnTo>
                    <a:pt x="15658" y="6942"/>
                  </a:lnTo>
                  <a:cubicBezTo>
                    <a:pt x="15610" y="6890"/>
                    <a:pt x="15569" y="6833"/>
                    <a:pt x="15520" y="6782"/>
                  </a:cubicBezTo>
                  <a:cubicBezTo>
                    <a:pt x="11232" y="2286"/>
                    <a:pt x="5621" y="31"/>
                    <a:pt x="0" y="0"/>
                  </a:cubicBezTo>
                  <a:close/>
                  <a:moveTo>
                    <a:pt x="15680" y="6969"/>
                  </a:moveTo>
                  <a:cubicBezTo>
                    <a:pt x="16196" y="7522"/>
                    <a:pt x="16681" y="8093"/>
                    <a:pt x="17135" y="8684"/>
                  </a:cubicBezTo>
                  <a:cubicBezTo>
                    <a:pt x="16682" y="8093"/>
                    <a:pt x="16196" y="7522"/>
                    <a:pt x="15680" y="6969"/>
                  </a:cubicBezTo>
                  <a:close/>
                  <a:moveTo>
                    <a:pt x="17211" y="8791"/>
                  </a:moveTo>
                  <a:cubicBezTo>
                    <a:pt x="17645" y="9364"/>
                    <a:pt x="18054" y="9952"/>
                    <a:pt x="18429" y="10556"/>
                  </a:cubicBezTo>
                  <a:cubicBezTo>
                    <a:pt x="18054" y="9952"/>
                    <a:pt x="17645" y="9365"/>
                    <a:pt x="17211" y="8791"/>
                  </a:cubicBezTo>
                  <a:close/>
                  <a:moveTo>
                    <a:pt x="18429" y="10556"/>
                  </a:moveTo>
                  <a:cubicBezTo>
                    <a:pt x="18821" y="11187"/>
                    <a:pt x="19182" y="11833"/>
                    <a:pt x="19509" y="12493"/>
                  </a:cubicBezTo>
                  <a:cubicBezTo>
                    <a:pt x="19182" y="11832"/>
                    <a:pt x="18821" y="11188"/>
                    <a:pt x="18429" y="10556"/>
                  </a:cubicBezTo>
                  <a:close/>
                  <a:moveTo>
                    <a:pt x="19662" y="12840"/>
                  </a:moveTo>
                  <a:cubicBezTo>
                    <a:pt x="19930" y="13403"/>
                    <a:pt x="20189" y="13971"/>
                    <a:pt x="20411" y="14551"/>
                  </a:cubicBezTo>
                  <a:cubicBezTo>
                    <a:pt x="20189" y="13971"/>
                    <a:pt x="19930" y="13403"/>
                    <a:pt x="19662" y="12840"/>
                  </a:cubicBezTo>
                  <a:close/>
                  <a:moveTo>
                    <a:pt x="20411" y="14551"/>
                  </a:moveTo>
                  <a:cubicBezTo>
                    <a:pt x="20675" y="15241"/>
                    <a:pt x="20907" y="15940"/>
                    <a:pt x="21105" y="16648"/>
                  </a:cubicBezTo>
                  <a:cubicBezTo>
                    <a:pt x="20908" y="15940"/>
                    <a:pt x="20674" y="15241"/>
                    <a:pt x="20411" y="14551"/>
                  </a:cubicBezTo>
                  <a:close/>
                  <a:moveTo>
                    <a:pt x="21145" y="16823"/>
                  </a:moveTo>
                  <a:cubicBezTo>
                    <a:pt x="21323" y="17477"/>
                    <a:pt x="21478" y="18137"/>
                    <a:pt x="21600" y="18802"/>
                  </a:cubicBezTo>
                  <a:cubicBezTo>
                    <a:pt x="21479" y="18136"/>
                    <a:pt x="21323" y="17478"/>
                    <a:pt x="21145" y="16823"/>
                  </a:cubicBezTo>
                  <a:close/>
                  <a:moveTo>
                    <a:pt x="9600" y="21230"/>
                  </a:moveTo>
                  <a:cubicBezTo>
                    <a:pt x="9622" y="21353"/>
                    <a:pt x="9637" y="21477"/>
                    <a:pt x="9655" y="21600"/>
                  </a:cubicBezTo>
                  <a:cubicBezTo>
                    <a:pt x="9636" y="21476"/>
                    <a:pt x="9622" y="21353"/>
                    <a:pt x="9600" y="21230"/>
                  </a:cubicBezTo>
                  <a:close/>
                </a:path>
              </a:pathLst>
            </a:custGeom>
            <a:solidFill>
              <a:schemeClr val="accent3">
                <a:lumMod val="60000"/>
                <a:lumOff val="40000"/>
              </a:schemeClr>
            </a:solidFill>
            <a:ln w="12700" cap="flat">
              <a:noFill/>
              <a:miter lim="400000"/>
            </a:ln>
            <a:effectLst/>
          </p:spPr>
          <p:txBody>
            <a:bodyPr wrap="square" lIns="0" tIns="0" rIns="0" bIns="0" numCol="1" anchor="t">
              <a:noAutofit/>
            </a:bodyPr>
            <a:lstStyle/>
            <a:p>
              <a:endParaRPr/>
            </a:p>
          </p:txBody>
        </p:sp>
        <p:sp>
          <p:nvSpPr>
            <p:cNvPr id="9" name="Shape 45481">
              <a:extLst>
                <a:ext uri="{FF2B5EF4-FFF2-40B4-BE49-F238E27FC236}">
                  <a16:creationId xmlns:a16="http://schemas.microsoft.com/office/drawing/2014/main" id="{11B0A8B8-DC60-48EF-BD23-131D292C70DD}"/>
                </a:ext>
              </a:extLst>
            </p:cNvPr>
            <p:cNvSpPr/>
            <p:nvPr/>
          </p:nvSpPr>
          <p:spPr>
            <a:xfrm flipH="1">
              <a:off x="9016998" y="5904976"/>
              <a:ext cx="2158834" cy="2235468"/>
            </a:xfrm>
            <a:custGeom>
              <a:avLst/>
              <a:gdLst/>
              <a:ahLst/>
              <a:cxnLst>
                <a:cxn ang="0">
                  <a:pos x="wd2" y="hd2"/>
                </a:cxn>
                <a:cxn ang="5400000">
                  <a:pos x="wd2" y="hd2"/>
                </a:cxn>
                <a:cxn ang="10800000">
                  <a:pos x="wd2" y="hd2"/>
                </a:cxn>
                <a:cxn ang="16200000">
                  <a:pos x="wd2" y="hd2"/>
                </a:cxn>
              </a:cxnLst>
              <a:rect l="0" t="0" r="r" b="b"/>
              <a:pathLst>
                <a:path w="21600" h="21600" extrusionOk="0">
                  <a:moveTo>
                    <a:pt x="12446" y="0"/>
                  </a:moveTo>
                  <a:lnTo>
                    <a:pt x="0" y="12086"/>
                  </a:lnTo>
                  <a:cubicBezTo>
                    <a:pt x="2628" y="14748"/>
                    <a:pt x="3954" y="18172"/>
                    <a:pt x="3954" y="21600"/>
                  </a:cubicBezTo>
                  <a:lnTo>
                    <a:pt x="21600" y="21600"/>
                  </a:lnTo>
                  <a:cubicBezTo>
                    <a:pt x="21600" y="13796"/>
                    <a:pt x="18541" y="5996"/>
                    <a:pt x="12446" y="0"/>
                  </a:cubicBezTo>
                  <a:close/>
                </a:path>
              </a:pathLst>
            </a:custGeom>
            <a:solidFill>
              <a:schemeClr val="accent3">
                <a:lumMod val="40000"/>
                <a:lumOff val="60000"/>
              </a:schemeClr>
            </a:solidFill>
            <a:ln w="12700" cap="flat">
              <a:noFill/>
              <a:miter lim="400000"/>
            </a:ln>
            <a:effectLst/>
          </p:spPr>
          <p:txBody>
            <a:bodyPr wrap="square" lIns="0" tIns="0" rIns="0" bIns="0" numCol="1" anchor="t">
              <a:noAutofit/>
            </a:bodyPr>
            <a:lstStyle/>
            <a:p>
              <a:endParaRPr/>
            </a:p>
          </p:txBody>
        </p:sp>
        <p:sp>
          <p:nvSpPr>
            <p:cNvPr id="10" name="Shape 45484">
              <a:extLst>
                <a:ext uri="{FF2B5EF4-FFF2-40B4-BE49-F238E27FC236}">
                  <a16:creationId xmlns:a16="http://schemas.microsoft.com/office/drawing/2014/main" id="{477122E9-14EF-4BA4-8218-5906B4D951D8}"/>
                </a:ext>
              </a:extLst>
            </p:cNvPr>
            <p:cNvSpPr/>
            <p:nvPr/>
          </p:nvSpPr>
          <p:spPr>
            <a:xfrm rot="4500000">
              <a:off x="12767502" y="6525401"/>
              <a:ext cx="675924" cy="2393776"/>
            </a:xfrm>
            <a:custGeom>
              <a:avLst/>
              <a:gdLst/>
              <a:ahLst/>
              <a:cxnLst>
                <a:cxn ang="0">
                  <a:pos x="wd2" y="hd2"/>
                </a:cxn>
                <a:cxn ang="5400000">
                  <a:pos x="wd2" y="hd2"/>
                </a:cxn>
                <a:cxn ang="10800000">
                  <a:pos x="wd2" y="hd2"/>
                </a:cxn>
                <a:cxn ang="16200000">
                  <a:pos x="wd2" y="hd2"/>
                </a:cxn>
              </a:cxnLst>
              <a:rect l="0" t="0" r="r" b="b"/>
              <a:pathLst>
                <a:path w="19678" h="21306" extrusionOk="0">
                  <a:moveTo>
                    <a:pt x="9839" y="0"/>
                  </a:moveTo>
                  <a:lnTo>
                    <a:pt x="4478" y="15772"/>
                  </a:lnTo>
                  <a:cubicBezTo>
                    <a:pt x="3911" y="15885"/>
                    <a:pt x="3381" y="16016"/>
                    <a:pt x="2884" y="16168"/>
                  </a:cubicBezTo>
                  <a:cubicBezTo>
                    <a:pt x="-961" y="17343"/>
                    <a:pt x="-961" y="19249"/>
                    <a:pt x="2884" y="20425"/>
                  </a:cubicBezTo>
                  <a:cubicBezTo>
                    <a:pt x="6728" y="21600"/>
                    <a:pt x="12950" y="21600"/>
                    <a:pt x="16794" y="20425"/>
                  </a:cubicBezTo>
                  <a:cubicBezTo>
                    <a:pt x="20639" y="19249"/>
                    <a:pt x="20639" y="17343"/>
                    <a:pt x="16794" y="16168"/>
                  </a:cubicBezTo>
                  <a:cubicBezTo>
                    <a:pt x="16297" y="16016"/>
                    <a:pt x="15767" y="15885"/>
                    <a:pt x="15200" y="15772"/>
                  </a:cubicBezTo>
                  <a:lnTo>
                    <a:pt x="9839" y="0"/>
                  </a:lnTo>
                  <a:close/>
                </a:path>
              </a:pathLst>
            </a:custGeom>
            <a:solidFill>
              <a:srgbClr val="E5E5E5"/>
            </a:solidFill>
            <a:ln w="12700" cap="flat">
              <a:noFill/>
              <a:miter lim="400000"/>
            </a:ln>
            <a:effectLst/>
          </p:spPr>
          <p:txBody>
            <a:bodyPr wrap="square" lIns="0" tIns="0" rIns="0" bIns="0" numCol="1" anchor="t">
              <a:noAutofit/>
            </a:bodyPr>
            <a:lstStyle/>
            <a:p>
              <a:endParaRPr/>
            </a:p>
          </p:txBody>
        </p:sp>
      </p:grpSp>
      <p:sp>
        <p:nvSpPr>
          <p:cNvPr id="11" name="TextBox 10">
            <a:extLst>
              <a:ext uri="{FF2B5EF4-FFF2-40B4-BE49-F238E27FC236}">
                <a16:creationId xmlns:a16="http://schemas.microsoft.com/office/drawing/2014/main" id="{1940B336-BE8D-415C-9D28-F947609D4CA3}"/>
              </a:ext>
            </a:extLst>
          </p:cNvPr>
          <p:cNvSpPr txBox="1"/>
          <p:nvPr/>
        </p:nvSpPr>
        <p:spPr>
          <a:xfrm>
            <a:off x="6151379" y="10452524"/>
            <a:ext cx="315883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6000">
                <a:solidFill>
                  <a:schemeClr val="tx2"/>
                </a:solidFill>
                <a:latin typeface="Calibri" panose="020F0502020204030204" pitchFamily="34" charset="0"/>
                <a:cs typeface="Calibri" panose="020F0502020204030204" pitchFamily="34" charset="0"/>
              </a:rPr>
              <a:t>$ 44,035</a:t>
            </a:r>
          </a:p>
        </p:txBody>
      </p:sp>
      <p:sp>
        <p:nvSpPr>
          <p:cNvPr id="12" name="TextBox 11">
            <a:extLst>
              <a:ext uri="{FF2B5EF4-FFF2-40B4-BE49-F238E27FC236}">
                <a16:creationId xmlns:a16="http://schemas.microsoft.com/office/drawing/2014/main" id="{45690359-443E-402B-8B0C-E87A801F9FA9}"/>
              </a:ext>
            </a:extLst>
          </p:cNvPr>
          <p:cNvSpPr txBox="1"/>
          <p:nvPr/>
        </p:nvSpPr>
        <p:spPr>
          <a:xfrm>
            <a:off x="14025627" y="10362846"/>
            <a:ext cx="4956928"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6000">
                <a:solidFill>
                  <a:schemeClr val="accent3"/>
                </a:solidFill>
                <a:latin typeface="Calibri" panose="020F0502020204030204" pitchFamily="34" charset="0"/>
                <a:cs typeface="Calibri" panose="020F0502020204030204" pitchFamily="34" charset="0"/>
              </a:rPr>
              <a:t>$ 135,018</a:t>
            </a:r>
          </a:p>
        </p:txBody>
      </p:sp>
    </p:spTree>
    <p:extLst>
      <p:ext uri="{BB962C8B-B14F-4D97-AF65-F5344CB8AC3E}">
        <p14:creationId xmlns:p14="http://schemas.microsoft.com/office/powerpoint/2010/main" val="3793004213"/>
      </p:ext>
    </p:extLst>
  </p:cSld>
  <p:clrMapOvr>
    <a:masterClrMapping/>
  </p:clrMapOvr>
  <p:transition spd="med"/>
</p:sld>
</file>

<file path=ppt/theme/theme1.xml><?xml version="1.0" encoding="utf-8"?>
<a:theme xmlns:a="http://schemas.openxmlformats.org/drawingml/2006/main" name="White">
  <a:themeElements>
    <a:clrScheme name="Custom 2">
      <a:dk1>
        <a:srgbClr val="252625"/>
      </a:dk1>
      <a:lt1>
        <a:srgbClr val="FFFFFF"/>
      </a:lt1>
      <a:dk2>
        <a:srgbClr val="6F706E"/>
      </a:dk2>
      <a:lt2>
        <a:srgbClr val="D5D2D8"/>
      </a:lt2>
      <a:accent1>
        <a:srgbClr val="F57D31"/>
      </a:accent1>
      <a:accent2>
        <a:srgbClr val="FF914D"/>
      </a:accent2>
      <a:accent3>
        <a:srgbClr val="F57D31"/>
      </a:accent3>
      <a:accent4>
        <a:srgbClr val="00A4A8"/>
      </a:accent4>
      <a:accent5>
        <a:srgbClr val="31F0F5"/>
      </a:accent5>
      <a:accent6>
        <a:srgbClr val="F30948"/>
      </a:accent6>
      <a:hlink>
        <a:srgbClr val="F40447"/>
      </a:hlink>
      <a:folHlink>
        <a:srgbClr val="FE342D"/>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8017232B5D76468A7D8485E6489C89" ma:contentTypeVersion="11" ma:contentTypeDescription="Create a new document." ma:contentTypeScope="" ma:versionID="2e510f1a6843448ddf195f9f6be46eec">
  <xsd:schema xmlns:xsd="http://www.w3.org/2001/XMLSchema" xmlns:xs="http://www.w3.org/2001/XMLSchema" xmlns:p="http://schemas.microsoft.com/office/2006/metadata/properties" xmlns:ns3="da462e00-eecb-43fb-8817-da7bf382e220" targetNamespace="http://schemas.microsoft.com/office/2006/metadata/properties" ma:root="true" ma:fieldsID="1f7eb3c7cb2eed0a52fdc8ef7d012a7b" ns3:_="">
    <xsd:import namespace="da462e00-eecb-43fb-8817-da7bf382e220"/>
    <xsd:element name="properties">
      <xsd:complexType>
        <xsd:sequence>
          <xsd:element name="documentManagement">
            <xsd:complexType>
              <xsd:all>
                <xsd:element ref="ns3:SharedWithUsers" minOccurs="0"/>
                <xsd:element ref="ns3:SharedWithDetails" minOccurs="0"/>
                <xsd:element ref="ns3:SharingHintHash" minOccurs="0"/>
                <xsd:element ref="ns3:CloudMigratorOriginId" minOccurs="0"/>
                <xsd:element ref="ns3:FileHash" minOccurs="0"/>
                <xsd:element ref="ns3:CloudMigratorVersion" minOccurs="0"/>
                <xsd:element ref="ns3:UniqueSourceRef"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462e00-eecb-43fb-8817-da7bf382e22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CloudMigratorOriginId" ma:index="11" nillable="true" ma:displayName="CloudMigratorOriginId" ma:internalName="CloudMigratorOriginId">
      <xsd:simpleType>
        <xsd:restriction base="dms:Note">
          <xsd:maxLength value="255"/>
        </xsd:restriction>
      </xsd:simpleType>
    </xsd:element>
    <xsd:element name="FileHash" ma:index="12" nillable="true" ma:displayName="FileHash" ma:internalName="FileHash">
      <xsd:simpleType>
        <xsd:restriction base="dms:Note">
          <xsd:maxLength value="255"/>
        </xsd:restriction>
      </xsd:simpleType>
    </xsd:element>
    <xsd:element name="CloudMigratorVersion" ma:index="13" nillable="true" ma:displayName="CloudMigratorVersion" ma:internalName="CloudMigratorVersion">
      <xsd:simpleType>
        <xsd:restriction base="dms:Note">
          <xsd:maxLength value="255"/>
        </xsd:restriction>
      </xsd:simpleType>
    </xsd:element>
    <xsd:element name="UniqueSourceRef" ma:index="14" nillable="true" ma:displayName="UniqueSourceRef" ma:internalName="UniqueSourceRef">
      <xsd:simpleType>
        <xsd:restriction base="dms:Note">
          <xsd:maxLength value="255"/>
        </xsd:restriction>
      </xsd:simpleType>
    </xsd:element>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loudMigratorVersion xmlns="da462e00-eecb-43fb-8817-da7bf382e220" xsi:nil="true"/>
    <UniqueSourceRef xmlns="da462e00-eecb-43fb-8817-da7bf382e220" xsi:nil="true"/>
    <FileHash xmlns="da462e00-eecb-43fb-8817-da7bf382e220" xsi:nil="true"/>
    <CloudMigratorOriginId xmlns="da462e00-eecb-43fb-8817-da7bf382e220" xsi:nil="true"/>
  </documentManagement>
</p:properties>
</file>

<file path=customXml/itemProps1.xml><?xml version="1.0" encoding="utf-8"?>
<ds:datastoreItem xmlns:ds="http://schemas.openxmlformats.org/officeDocument/2006/customXml" ds:itemID="{69460535-6B59-42F1-A8B4-97299DB461F7}">
  <ds:schemaRefs>
    <ds:schemaRef ds:uri="http://schemas.microsoft.com/sharepoint/v3/contenttype/forms"/>
  </ds:schemaRefs>
</ds:datastoreItem>
</file>

<file path=customXml/itemProps2.xml><?xml version="1.0" encoding="utf-8"?>
<ds:datastoreItem xmlns:ds="http://schemas.openxmlformats.org/officeDocument/2006/customXml" ds:itemID="{E5CA2B33-AEF2-41E1-AB1C-A57B4D2BEA2C}">
  <ds:schemaRefs>
    <ds:schemaRef ds:uri="da462e00-eecb-43fb-8817-da7bf382e2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1C132F-9503-430F-BE9D-7B8A888096D6}">
  <ds:schemaRefs>
    <ds:schemaRef ds:uri="da462e00-eecb-43fb-8817-da7bf382e22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TotalTime>
  <Words>839</Words>
  <Application>Microsoft Macintosh PowerPoint</Application>
  <PresentationFormat>Custom</PresentationFormat>
  <Paragraphs>145</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Calibri Light</vt:lpstr>
      <vt:lpstr>Helvetica Neue</vt:lpstr>
      <vt:lpstr>Helvetica Neue Light</vt:lpstr>
      <vt:lpstr>Helvetica Neue Medium</vt:lpstr>
      <vt:lpstr>Montserrat Bold</vt:lpstr>
      <vt:lpstr>Raleway SemiBold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Max Lembke</dc:creator>
  <cp:lastModifiedBy>Jack Daoud</cp:lastModifiedBy>
  <cp:revision>2</cp:revision>
  <dcterms:modified xsi:type="dcterms:W3CDTF">2021-04-04T17:04:45Z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0x010100968017232B5D76468A7D8485E6489C89</vt:lpwstr>
  </property>
</Properties>
</file>