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4BACC6"/>
    <a:srgbClr val="3333CC"/>
    <a:srgbClr val="FF00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2A9F-C88F-43D3-AEE5-3DBCEAA1CFD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8582-0561-4EA4-A700-0CBB7943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r="4204"/>
          <a:stretch/>
        </p:blipFill>
        <p:spPr bwMode="auto">
          <a:xfrm>
            <a:off x="1905000" y="1295400"/>
            <a:ext cx="538222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2057400" y="4409630"/>
            <a:ext cx="5867400" cy="1295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3826" y="48726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Acknowledgement Path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-500286" y="2414546"/>
            <a:ext cx="3210369" cy="1295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62413" y="37032"/>
            <a:ext cx="5867400" cy="1295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Step 1: Setup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 Code: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DINT;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flags are cleared.</a:t>
            </a:r>
            <a:endParaRPr lang="en-US" sz="1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IER = 0x0000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IFR = 0x0000; 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must be disabled during the configuration process.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6268" y="4182171"/>
            <a:ext cx="4614957" cy="2514600"/>
            <a:chOff x="3429000" y="3772930"/>
            <a:chExt cx="5382226" cy="293267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t="6130" r="4204"/>
            <a:stretch/>
          </p:blipFill>
          <p:spPr bwMode="auto">
            <a:xfrm>
              <a:off x="3429000" y="3772930"/>
              <a:ext cx="5382226" cy="293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029200" y="3772930"/>
              <a:ext cx="685800" cy="1466335"/>
            </a:xfrm>
            <a:prstGeom prst="rect">
              <a:avLst/>
            </a:prstGeom>
            <a:solidFill>
              <a:srgbClr val="9900CC">
                <a:alpha val="23922"/>
              </a:srgb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3791465"/>
              <a:ext cx="685800" cy="1466335"/>
            </a:xfrm>
            <a:prstGeom prst="rect">
              <a:avLst/>
            </a:prstGeom>
            <a:solidFill>
              <a:srgbClr val="3333CC">
                <a:alpha val="25098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3158" y="5257800"/>
              <a:ext cx="1712441" cy="1437503"/>
            </a:xfrm>
            <a:prstGeom prst="rect">
              <a:avLst/>
            </a:prstGeom>
            <a:solidFill>
              <a:srgbClr val="FF0000">
                <a:alpha val="21961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3772930"/>
              <a:ext cx="685800" cy="1466335"/>
            </a:xfrm>
            <a:prstGeom prst="rect">
              <a:avLst/>
            </a:prstGeom>
            <a:solidFill>
              <a:srgbClr val="F79646">
                <a:alpha val="23137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34834"/>
              </p:ext>
            </p:extLst>
          </p:nvPr>
        </p:nvGraphicFramePr>
        <p:xfrm>
          <a:off x="4710308" y="2362200"/>
          <a:ext cx="31382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90667"/>
                <a:gridCol w="124762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PieVectTable.*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/>
                        <a:t>nullptr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88007"/>
              </p:ext>
            </p:extLst>
          </p:nvPr>
        </p:nvGraphicFramePr>
        <p:xfrm>
          <a:off x="4710308" y="2362200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PieVectTable.*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nullptr</a:t>
                      </a:r>
                      <a:endParaRPr 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3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Step 2: Map ISR’s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 Code: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flags are cleared.</a:t>
            </a:r>
            <a:endParaRPr lang="en-US" sz="1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= 0x0000;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 = 0x0000; </a:t>
            </a: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EALLOW;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PieVectTable.ECAP1_INT = &amp;ecap1_isr; 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PieVectTable.ECAP2_INT = &amp;ecap2_isr;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PieVectTable.ECAP3_INT = &amp;ecap3_isr;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PieVectTable.ADCINT1 = &amp;</a:t>
            </a:r>
            <a:r>
              <a:rPr lang="en-US" sz="10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adc_isr</a:t>
            </a:r>
            <a:r>
              <a:rPr lang="en-US" sz="1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EDIS;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44368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the pointers to ISR’s into the vector table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t="6130" r="4204"/>
          <a:stretch/>
        </p:blipFill>
        <p:spPr bwMode="auto">
          <a:xfrm>
            <a:off x="4196268" y="4191000"/>
            <a:ext cx="461495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18988"/>
              </p:ext>
            </p:extLst>
          </p:nvPr>
        </p:nvGraphicFramePr>
        <p:xfrm>
          <a:off x="4710308" y="2362200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PieVectTable.ECAP1_INT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&amp;ecap1_isr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PieVectTable.ECAP2_INT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&amp;ecap2_isr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PieVectTable.ECAP3_INT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&amp;ecap3_isr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PieVectTable.ADCINT1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95800" y="2272622"/>
            <a:ext cx="3810000" cy="1232578"/>
          </a:xfrm>
          <a:prstGeom prst="rect">
            <a:avLst/>
          </a:prstGeom>
          <a:solidFill>
            <a:srgbClr val="FF0000">
              <a:alpha val="7843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Step 3: Enable Groups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 Code: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flags are cleared.</a:t>
            </a:r>
            <a:endParaRPr lang="en-US" sz="1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= 0x0000;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 = 0x0000; </a:t>
            </a: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EALLOW;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PieVectTable.ECAP1_INT = &amp;ecap1_isr; 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PieVectTable.ECAP2_INT = &amp;ecap2_isr;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PieVectTable.ECAP3_INT = &amp;ecap3_isr;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PieVectTable.ADCINT1 = &amp;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adc_isr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EDIS;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interrupts: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IER |= (M_INT1 | M_INT3 | M_INT4);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interrupt event is grouped into one of 12 IER groups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42053"/>
              </p:ext>
            </p:extLst>
          </p:nvPr>
        </p:nvGraphicFramePr>
        <p:xfrm>
          <a:off x="4710308" y="2362200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PieVectTable.ECAP1_INT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&amp;ecap1_isr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PieVectTable.ECAP2_INT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&amp;ecap2_isr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PieVectTable.ECAP3_INT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&amp;ecap3_isr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PieVectTable.ADCINT1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1" t="6130" r="4204" b="46342"/>
          <a:stretch/>
        </p:blipFill>
        <p:spPr bwMode="auto">
          <a:xfrm>
            <a:off x="4038600" y="3872342"/>
            <a:ext cx="4772625" cy="2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455558" y="4469028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19600" y="4300152"/>
            <a:ext cx="381000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74092" y="4687332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38134" y="4518456"/>
            <a:ext cx="381000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80934" y="3839391"/>
            <a:ext cx="1295400" cy="2667000"/>
          </a:xfrm>
          <a:prstGeom prst="rect">
            <a:avLst/>
          </a:prstGeom>
          <a:solidFill>
            <a:srgbClr val="3333CC">
              <a:alpha val="2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t="53065" r="51560"/>
          <a:stretch/>
        </p:blipFill>
        <p:spPr bwMode="auto">
          <a:xfrm>
            <a:off x="4150609" y="3733800"/>
            <a:ext cx="4260224" cy="265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996"/>
            <a:ext cx="8229600" cy="1143000"/>
          </a:xfrm>
        </p:spPr>
        <p:txBody>
          <a:bodyPr/>
          <a:lstStyle/>
          <a:p>
            <a:r>
              <a:rPr lang="en-US" dirty="0" smtClean="0"/>
              <a:t>Step 4: Enable Individual Events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flags are cleared.</a:t>
            </a:r>
            <a:endParaRPr lang="en-US" sz="1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= 0x0000;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 = 0x0000; </a:t>
            </a:r>
            <a:r>
              <a:rPr lang="en-US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EALLOW;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PieVectTable.ECAP1_INT = &amp;ecap1_isr;  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PieVectTable.ECAP2_INT = &amp;ecap2_isr;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PieVectTable.ECAP3_INT = &amp;ecap3_isr;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PieVectTable.ADCINT1 = &amp;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adc_isr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EDIS;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interrupts: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|= (M_INT1 | M_INT3 | M_INT4);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PieCtrlRegs.PIEIER1.bit.INTx1 = 1;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PieCtrlRegs.PIEIER4.bit.INTx1 = 1;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PieCtrlRegs.PIEIER4.bit.INTx2 = 1;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PieCtrlRegs.PIEIER4.bit.INTx3 = 1;</a:t>
            </a:r>
            <a:endParaRPr lang="en-US" sz="10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Then, each individual event is enabled.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85372"/>
              </p:ext>
            </p:extLst>
          </p:nvPr>
        </p:nvGraphicFramePr>
        <p:xfrm>
          <a:off x="4710308" y="2362200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PieVectTable.ECAP1_INT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&amp;ecap1_isr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PieVectTable.ECAP2_INT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&amp;ecap2_isr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PieVectTable.ECAP3_INT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&amp;ecap3_isr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PieVectTable.ADCINT1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537458" y="4141572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90190" y="3964458"/>
            <a:ext cx="23657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555992" y="4359876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08724" y="4182762"/>
            <a:ext cx="23657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69592" y="4380474"/>
            <a:ext cx="23657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516860" y="4557588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88126" y="4598778"/>
            <a:ext cx="23657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535394" y="4775892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51562" y="3505200"/>
            <a:ext cx="1468322" cy="2810571"/>
          </a:xfrm>
          <a:prstGeom prst="rect">
            <a:avLst/>
          </a:prstGeom>
          <a:solidFill>
            <a:srgbClr val="FF0000">
              <a:alpha val="21961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2541587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996"/>
            <a:ext cx="8229600" cy="1143000"/>
          </a:xfrm>
        </p:spPr>
        <p:txBody>
          <a:bodyPr/>
          <a:lstStyle/>
          <a:p>
            <a:r>
              <a:rPr lang="en-US" dirty="0" smtClean="0"/>
              <a:t>Step 5: Enable Global Interrupts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64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</a:t>
            </a:r>
            <a:r>
              <a:rPr lang="en-US" sz="10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flags are cleared.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= 0x0000; 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8064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 = 0x0000; </a:t>
            </a:r>
            <a:r>
              <a:rPr lang="en-US" sz="1000" dirty="0">
                <a:solidFill>
                  <a:srgbClr val="8064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EALLOW;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PieVectTable.ECAP1_INT = &amp;ecap1_isr;  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PieVectTable.ECAP2_INT = &amp;ecap2_isr;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PieVectTable.ECAP3_INT = &amp;ecap3_isr;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PieVectTable.ADCINT1 = &amp;</a:t>
            </a: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adc_isr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EDIS;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interrupts: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|= (M_INT1 | M_INT3 | M_INT4);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C0504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PieCtrlRegs.PIEIER1.bit.INTx1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PieCtrlRegs.PIEIER4.bit.INTx1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PieCtrlRegs.PIEIER4.bit.INTx2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PieCtrlRegs.PIEIER4.bit.INTx3 =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0504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C0504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EINT;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global interrupts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ERTM;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(for debugging purposes)</a:t>
            </a:r>
            <a:endParaRPr lang="en-US" sz="1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them on!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87645"/>
              </p:ext>
            </p:extLst>
          </p:nvPr>
        </p:nvGraphicFramePr>
        <p:xfrm>
          <a:off x="4710308" y="2362200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PieVectTable.ECAP1_INT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&amp;ecap1_isr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PieVectTable.ECAP2_INT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&amp;ecap2_isr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PieVectTable.ECAP3_INT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&amp;ecap3_isr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PieVectTable.ADCINT1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663514" y="4878687"/>
            <a:ext cx="23657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31337" y="5023371"/>
            <a:ext cx="368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47639" y="3611901"/>
            <a:ext cx="1468322" cy="2810571"/>
          </a:xfrm>
          <a:prstGeom prst="rect">
            <a:avLst/>
          </a:prstGeom>
          <a:solidFill>
            <a:srgbClr val="FF0000">
              <a:alpha val="21961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162300" cy="464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main(void)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bootstrap();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</a:t>
            </a:r>
            <a:r>
              <a:rPr lang="en-US" sz="10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off ALL interrupts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all PIE interrupts disabled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flags are cleared.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InitPieCtrl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= 0x0000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Disable CPU interrupts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8064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 = 0x0000; </a:t>
            </a:r>
            <a:r>
              <a:rPr lang="en-US" sz="1000" dirty="0">
                <a:solidFill>
                  <a:srgbClr val="8064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interrupt flags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the PIE vector table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InitPieVectTable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EALLOW;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PieVectTable.ECAP1_INT = &amp;ecap1_isr;  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PieVectTable.ECAP2_INT = &amp;ecap2_isr;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PieVectTable.ECAP3_INT = &amp;ecap3_isr;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PieVectTable.ADCINT1 = &amp;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adc_isr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EDIS;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interrupts: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IER |= (M_INT1 | M_INT3 | M_INT4);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rgbClr val="C0504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PieCtrlRegs.PIEIER1.bit.INTx1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PieCtrlRegs.PIEIER4.bit.INTx1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PieCtrlRegs.PIEIER4.bit.INTx2 = 1;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PieCtrlRegs.PIEIER4.bit.INTx3 = 1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EINT;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Enable global interrupts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ERTM;</a:t>
            </a:r>
            <a:r>
              <a:rPr lang="en-US" sz="1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(for debugging purposes)</a:t>
            </a:r>
            <a:endParaRPr lang="en-US" sz="1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 Picture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6268" y="4182171"/>
            <a:ext cx="4614957" cy="2514600"/>
            <a:chOff x="3429000" y="3772930"/>
            <a:chExt cx="5382226" cy="293267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t="6130" r="4204"/>
            <a:stretch/>
          </p:blipFill>
          <p:spPr bwMode="auto">
            <a:xfrm>
              <a:off x="3429000" y="3772930"/>
              <a:ext cx="5382226" cy="293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029200" y="3772930"/>
              <a:ext cx="685800" cy="1466335"/>
            </a:xfrm>
            <a:prstGeom prst="rect">
              <a:avLst/>
            </a:prstGeom>
            <a:solidFill>
              <a:srgbClr val="9900CC">
                <a:alpha val="23922"/>
              </a:srgb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9800" y="3791465"/>
              <a:ext cx="685800" cy="1466335"/>
            </a:xfrm>
            <a:prstGeom prst="rect">
              <a:avLst/>
            </a:prstGeom>
            <a:solidFill>
              <a:srgbClr val="3333CC">
                <a:alpha val="25098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93158" y="5257800"/>
              <a:ext cx="1712442" cy="1437503"/>
            </a:xfrm>
            <a:prstGeom prst="rect">
              <a:avLst/>
            </a:prstGeom>
            <a:solidFill>
              <a:srgbClr val="FF0000">
                <a:alpha val="21961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772930"/>
              <a:ext cx="685800" cy="1466335"/>
            </a:xfrm>
            <a:prstGeom prst="rect">
              <a:avLst/>
            </a:prstGeom>
            <a:solidFill>
              <a:srgbClr val="F79646">
                <a:alpha val="23137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6668" y="2057400"/>
            <a:ext cx="127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Vector Table </a:t>
            </a:r>
            <a:endParaRPr lang="en-US" sz="12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30852"/>
              </p:ext>
            </p:extLst>
          </p:nvPr>
        </p:nvGraphicFramePr>
        <p:xfrm>
          <a:off x="4734288" y="2334399"/>
          <a:ext cx="3366892" cy="10052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8387"/>
                <a:gridCol w="1338505"/>
              </a:tblGrid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Name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Pointer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PieVectTable.ECAP1_INT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&amp;ecap1_isr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PieVectTable.ECAP2_INT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&amp;ecap2_isr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PieVectTable.ECAP3_INT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&amp;ecap3_isr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  <a:tr h="19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PieVectTable.ADCINT1</a:t>
                      </a:r>
                      <a:endParaRPr lang="en-US" sz="1000" dirty="0" smtClean="0"/>
                    </a:p>
                  </a:txBody>
                  <a:tcPr marL="48643" marR="48643" marT="24321" marB="2432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&amp;</a:t>
                      </a:r>
                      <a:r>
                        <a:rPr lang="en-US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adc_isr</a:t>
                      </a:r>
                      <a:endParaRPr lang="en-US" sz="1000" dirty="0"/>
                    </a:p>
                  </a:txBody>
                  <a:tcPr marL="48643" marR="48643" marT="24321" marB="2432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0" y="1905000"/>
            <a:ext cx="3810000" cy="1752600"/>
          </a:xfrm>
          <a:prstGeom prst="rect">
            <a:avLst/>
          </a:prstGeom>
          <a:solidFill>
            <a:srgbClr val="4BACC6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Enable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Enable global Interrupts and higher priority real-time debug events: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Enable Global interrupt INTM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ERTM;   // Enable Global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realtime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interrupt DBGM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2541587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864</Words>
  <Application>Microsoft Office PowerPoint</Application>
  <PresentationFormat>On-screen Show (4:3)</PresentationFormat>
  <Paragraphs>209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Step 1: Setup</vt:lpstr>
      <vt:lpstr>Step 2: Map ISR’s</vt:lpstr>
      <vt:lpstr>Step 3: Enable Groups</vt:lpstr>
      <vt:lpstr>Step 4: Enable Individual Events</vt:lpstr>
      <vt:lpstr>Step 5: Enable Global Interrupts</vt:lpstr>
      <vt:lpstr>PowerPoint Presentation</vt:lpstr>
      <vt:lpstr>Step 1: Enable Interrupts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Doan, Jack</dc:creator>
  <cp:lastModifiedBy>Doan, Jack</cp:lastModifiedBy>
  <cp:revision>6</cp:revision>
  <dcterms:created xsi:type="dcterms:W3CDTF">2015-06-08T18:55:57Z</dcterms:created>
  <dcterms:modified xsi:type="dcterms:W3CDTF">2015-06-08T19:49:34Z</dcterms:modified>
</cp:coreProperties>
</file>