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2" r:id="rId4"/>
    <p:sldId id="297" r:id="rId5"/>
    <p:sldId id="270" r:id="rId6"/>
    <p:sldId id="283" r:id="rId7"/>
    <p:sldId id="284" r:id="rId8"/>
    <p:sldId id="264" r:id="rId9"/>
    <p:sldId id="274" r:id="rId10"/>
    <p:sldId id="285" r:id="rId11"/>
    <p:sldId id="286" r:id="rId12"/>
    <p:sldId id="266" r:id="rId13"/>
    <p:sldId id="287" r:id="rId14"/>
    <p:sldId id="275" r:id="rId15"/>
    <p:sldId id="289" r:id="rId16"/>
    <p:sldId id="288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8" r:id="rId25"/>
    <p:sldId id="261" r:id="rId26"/>
    <p:sldId id="257" r:id="rId27"/>
    <p:sldId id="272" r:id="rId28"/>
    <p:sldId id="300" r:id="rId29"/>
    <p:sldId id="301" r:id="rId30"/>
    <p:sldId id="299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6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8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3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65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1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51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79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2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FBBA-466E-4DB1-9B55-E686DFBC220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3A6B-54C6-48D4-9BB6-37D52125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46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" TargetMode="External"/><Relationship Id="rId2" Type="http://schemas.openxmlformats.org/officeDocument/2006/relationships/hyperlink" Target="https://www.rstudio.com/wp-content/uploads/2015/03/ggplot2-cheat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047333" y="1900881"/>
            <a:ext cx="7162604" cy="23876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 smtClean="0">
                <a:ln>
                  <a:solidFill>
                    <a:schemeClr val="bg1"/>
                  </a:solidFill>
                </a:ln>
                <a:latin typeface="Bahnschrift SemiBold" panose="020B0502040204020203" pitchFamily="34" charset="0"/>
              </a:rPr>
              <a:t>Data Visualisation</a:t>
            </a:r>
          </a:p>
          <a:p>
            <a:r>
              <a:rPr lang="en-GB" sz="8000" dirty="0" smtClean="0">
                <a:ln>
                  <a:solidFill>
                    <a:schemeClr val="bg1"/>
                  </a:solidFill>
                </a:ln>
                <a:latin typeface="Bahnschrift SemiBold" panose="020B0502040204020203" pitchFamily="34" charset="0"/>
              </a:rPr>
              <a:t>(Quantitative)</a:t>
            </a:r>
            <a:endParaRPr lang="en-GB" sz="8000" dirty="0">
              <a:ln>
                <a:solidFill>
                  <a:schemeClr val="bg1"/>
                </a:solidFill>
              </a:ln>
              <a:latin typeface="Bahnschrift SemiBol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87" y="0"/>
            <a:ext cx="2775064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y = </a:t>
            </a:r>
            <a:r>
              <a:rPr lang="en-GB" sz="1800" dirty="0" err="1">
                <a:latin typeface="Lucida Console" panose="020B0609040504020204" pitchFamily="49" charset="0"/>
              </a:rPr>
              <a:t>Petal.Length</a:t>
            </a:r>
            <a:r>
              <a:rPr lang="en-GB" sz="1800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geom_point</a:t>
            </a:r>
            <a:r>
              <a:rPr lang="en-GB" sz="1800" dirty="0">
                <a:latin typeface="Lucida Console" panose="020B0609040504020204" pitchFamily="49" charset="0"/>
              </a:rPr>
              <a:t>()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7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 syntax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y = </a:t>
            </a:r>
            <a:r>
              <a:rPr lang="en-GB" sz="1800" dirty="0" err="1">
                <a:latin typeface="Lucida Console" panose="020B0609040504020204" pitchFamily="49" charset="0"/>
              </a:rPr>
              <a:t>Petal.Length</a:t>
            </a:r>
            <a:r>
              <a:rPr lang="en-GB" sz="1800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 smtClean="0">
                <a:latin typeface="Lucida Console" panose="020B0609040504020204" pitchFamily="49" charset="0"/>
              </a:rPr>
              <a:t>geom_smooth</a:t>
            </a:r>
            <a:r>
              <a:rPr lang="en-GB" sz="1800" dirty="0" smtClean="0">
                <a:latin typeface="Lucida Console" panose="020B0609040504020204" pitchFamily="49" charset="0"/>
              </a:rPr>
              <a:t>()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6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 syntax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0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7"/>
            <a:ext cx="11409524" cy="31333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y = </a:t>
            </a:r>
            <a:r>
              <a:rPr lang="en-GB" sz="1800" dirty="0" err="1">
                <a:latin typeface="Lucida Console" panose="020B0609040504020204" pitchFamily="49" charset="0"/>
              </a:rPr>
              <a:t>Petal.Length</a:t>
            </a:r>
            <a:r>
              <a:rPr lang="en-GB" sz="1800" dirty="0">
                <a:latin typeface="Lucida Console" panose="020B0609040504020204" pitchFamily="49" charset="0"/>
              </a:rPr>
              <a:t>)) </a:t>
            </a:r>
            <a:r>
              <a:rPr lang="en-GB" sz="1800" dirty="0" smtClean="0">
                <a:latin typeface="Lucida Console" panose="020B0609040504020204" pitchFamily="49" charset="0"/>
              </a:rPr>
              <a:t>+</a:t>
            </a:r>
          </a:p>
          <a:p>
            <a:pPr marL="0" indent="0">
              <a:buNone/>
            </a:pPr>
            <a:r>
              <a:rPr lang="en-GB" sz="1800" dirty="0" smtClean="0">
                <a:latin typeface="Lucida Console" panose="020B0609040504020204" pitchFamily="49" charset="0"/>
              </a:rPr>
              <a:t>  </a:t>
            </a:r>
            <a:r>
              <a:rPr lang="en-GB" sz="1800" dirty="0" err="1" smtClean="0">
                <a:latin typeface="Lucida Console" panose="020B0609040504020204" pitchFamily="49" charset="0"/>
              </a:rPr>
              <a:t>geom_point</a:t>
            </a:r>
            <a:r>
              <a:rPr lang="en-GB" sz="1800" dirty="0" smtClean="0">
                <a:latin typeface="Lucida Console" panose="020B0609040504020204" pitchFamily="49" charset="0"/>
              </a:rPr>
              <a:t>() +</a:t>
            </a:r>
            <a:endParaRPr lang="en-GB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 smtClean="0">
                <a:latin typeface="Lucida Console" panose="020B0609040504020204" pitchFamily="49" charset="0"/>
              </a:rPr>
              <a:t>geom_smooth</a:t>
            </a:r>
            <a:r>
              <a:rPr lang="en-GB" sz="1800" dirty="0" smtClean="0">
                <a:latin typeface="Lucida Console" panose="020B0609040504020204" pitchFamily="49" charset="0"/>
              </a:rPr>
              <a:t>()</a:t>
            </a:r>
            <a:endParaRPr lang="en-GB" sz="18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7" y="3474207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err="1" smtClean="0"/>
              <a:t>ggplot</a:t>
            </a:r>
            <a:r>
              <a:rPr lang="en-GB" dirty="0" smtClean="0"/>
              <a:t> syntax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y = </a:t>
            </a:r>
            <a:r>
              <a:rPr lang="en-GB" sz="1800" dirty="0" err="1">
                <a:latin typeface="Lucida Console" panose="020B0609040504020204" pitchFamily="49" charset="0"/>
              </a:rPr>
              <a:t>Petal.Length</a:t>
            </a:r>
            <a:r>
              <a:rPr lang="en-GB" sz="1800" dirty="0">
                <a:latin typeface="Lucida Console" panose="020B0609040504020204" pitchFamily="49" charset="0"/>
              </a:rPr>
              <a:t>)) </a:t>
            </a:r>
            <a:r>
              <a:rPr lang="en-GB" sz="1800" dirty="0" smtClean="0">
                <a:latin typeface="Lucida Console" panose="020B0609040504020204" pitchFamily="49" charset="0"/>
              </a:rPr>
              <a:t>+</a:t>
            </a:r>
          </a:p>
          <a:p>
            <a:pPr marL="0" indent="0">
              <a:buNone/>
            </a:pPr>
            <a:r>
              <a:rPr lang="en-GB" sz="1800" dirty="0" smtClean="0">
                <a:latin typeface="Lucida Console" panose="020B0609040504020204" pitchFamily="49" charset="0"/>
              </a:rPr>
              <a:t>  </a:t>
            </a:r>
            <a:r>
              <a:rPr lang="en-GB" sz="1800" dirty="0" err="1" smtClean="0">
                <a:latin typeface="Lucida Console" panose="020B0609040504020204" pitchFamily="49" charset="0"/>
              </a:rPr>
              <a:t>geom_point</a:t>
            </a:r>
            <a:r>
              <a:rPr lang="en-GB" sz="1800" dirty="0" smtClean="0">
                <a:latin typeface="Lucida Console" panose="020B0609040504020204" pitchFamily="49" charset="0"/>
              </a:rPr>
              <a:t>() +</a:t>
            </a:r>
            <a:endParaRPr lang="en-GB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 smtClean="0">
                <a:latin typeface="Lucida Console" panose="020B0609040504020204" pitchFamily="49" charset="0"/>
              </a:rPr>
              <a:t>geom_smooth</a:t>
            </a:r>
            <a:r>
              <a:rPr lang="en-GB" sz="1800" dirty="0" smtClean="0">
                <a:latin typeface="Lucida Console" panose="020B0609040504020204" pitchFamily="49" charset="0"/>
              </a:rPr>
              <a:t>(method = “lm”)</a:t>
            </a:r>
            <a:endParaRPr lang="en-GB" sz="18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6"/>
            <a:ext cx="11409524" cy="31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7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err="1" smtClean="0"/>
              <a:t>ggplot</a:t>
            </a:r>
            <a:r>
              <a:rPr lang="en-GB" dirty="0" smtClean="0"/>
              <a:t> syntax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Tells </a:t>
            </a:r>
            <a:r>
              <a:rPr lang="en-GB" dirty="0" err="1" smtClean="0"/>
              <a:t>ggplot</a:t>
            </a:r>
            <a:r>
              <a:rPr lang="en-GB" dirty="0" smtClean="0"/>
              <a:t> what variables to plot, and which visual features should represent them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Possible aesthetics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x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y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</a:t>
            </a:r>
            <a:r>
              <a:rPr lang="en-GB" dirty="0" smtClean="0"/>
              <a:t>olour /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fill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shape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Aesthetics: </a:t>
            </a:r>
            <a:r>
              <a:rPr lang="en-GB" dirty="0" err="1" smtClean="0"/>
              <a:t>aes</a:t>
            </a:r>
            <a:r>
              <a:rPr lang="en-GB" dirty="0" smtClean="0"/>
              <a:t>()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y = </a:t>
            </a:r>
            <a:r>
              <a:rPr lang="en-GB" sz="1800" dirty="0" err="1">
                <a:latin typeface="Lucida Console" panose="020B0609040504020204" pitchFamily="49" charset="0"/>
              </a:rPr>
              <a:t>Petal.Length</a:t>
            </a:r>
            <a:r>
              <a:rPr lang="en-GB" sz="1800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geom_point</a:t>
            </a:r>
            <a:r>
              <a:rPr lang="en-GB" sz="1800" dirty="0">
                <a:latin typeface="Lucida Console" panose="020B0609040504020204" pitchFamily="49" charset="0"/>
              </a:rPr>
              <a:t>()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7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 syntax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y = </a:t>
            </a:r>
            <a:r>
              <a:rPr lang="en-GB" sz="1800" dirty="0" err="1">
                <a:latin typeface="Lucida Console" panose="020B0609040504020204" pitchFamily="49" charset="0"/>
              </a:rPr>
              <a:t>Petal.Length</a:t>
            </a:r>
            <a:r>
              <a:rPr lang="en-GB" sz="1800" dirty="0">
                <a:latin typeface="Lucida Console" panose="020B0609040504020204" pitchFamily="49" charset="0"/>
              </a:rPr>
              <a:t>, colour = Species))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geom_point</a:t>
            </a:r>
            <a:r>
              <a:rPr lang="en-GB" sz="1800" dirty="0">
                <a:latin typeface="Lucida Console" panose="020B0609040504020204" pitchFamily="49" charset="0"/>
              </a:rPr>
              <a:t>()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6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 syntax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y = </a:t>
            </a:r>
            <a:r>
              <a:rPr lang="en-GB" sz="1800" dirty="0" err="1">
                <a:latin typeface="Lucida Console" panose="020B0609040504020204" pitchFamily="49" charset="0"/>
              </a:rPr>
              <a:t>Petal.Length</a:t>
            </a:r>
            <a:r>
              <a:rPr lang="en-GB" sz="1800" dirty="0">
                <a:latin typeface="Lucida Console" panose="020B0609040504020204" pitchFamily="49" charset="0"/>
              </a:rPr>
              <a:t>, colour = Species))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geom_point</a:t>
            </a:r>
            <a:r>
              <a:rPr lang="en-GB" sz="1800" dirty="0" smtClean="0">
                <a:latin typeface="Lucida Console" panose="020B06090405040202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</a:t>
            </a:r>
            <a:r>
              <a:rPr lang="en-GB" sz="1800" dirty="0" smtClean="0">
                <a:latin typeface="Lucida Console" panose="020B0609040504020204" pitchFamily="49" charset="0"/>
              </a:rPr>
              <a:t> </a:t>
            </a:r>
            <a:r>
              <a:rPr lang="en-GB" sz="1800" dirty="0" err="1" smtClean="0">
                <a:latin typeface="Lucida Console" panose="020B0609040504020204" pitchFamily="49" charset="0"/>
              </a:rPr>
              <a:t>geom_smooth</a:t>
            </a:r>
            <a:r>
              <a:rPr lang="en-GB" sz="1800" dirty="0" smtClean="0">
                <a:latin typeface="Lucida Console" panose="020B0609040504020204" pitchFamily="49" charset="0"/>
              </a:rPr>
              <a:t>(method = “lm”)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5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 syntax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Sepal.Width</a:t>
            </a:r>
            <a:r>
              <a:rPr lang="en-GB" sz="1800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geom_histogram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binwidth</a:t>
            </a:r>
            <a:r>
              <a:rPr lang="en-GB" sz="1800" dirty="0">
                <a:latin typeface="Lucida Console" panose="020B0609040504020204" pitchFamily="49" charset="0"/>
              </a:rPr>
              <a:t> = 0.1)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5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Visualising Distributions - Histograms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geom_density</a:t>
            </a:r>
            <a:r>
              <a:rPr lang="en-GB" sz="1800" dirty="0">
                <a:latin typeface="Lucida Console" panose="020B0609040504020204" pitchFamily="49" charset="0"/>
              </a:rPr>
              <a:t>()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5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Visualising Distributions – Density Plots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Visualising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More important than statistical tests!(?)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Telling a story in a graph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R has some great packages for visualising your data, especially </a:t>
            </a:r>
            <a:r>
              <a:rPr lang="en-GB" b="1" dirty="0" err="1" smtClean="0"/>
              <a:t>ggplot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8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fill = Species))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geom_density</a:t>
            </a:r>
            <a:r>
              <a:rPr lang="en-GB" sz="1800" dirty="0">
                <a:latin typeface="Lucida Console" panose="020B0609040504020204" pitchFamily="49" charset="0"/>
              </a:rPr>
              <a:t>()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3690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Visualising Distributions – Density Plots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3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fill = Species))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 smtClean="0">
                <a:latin typeface="Lucida Console" panose="020B0609040504020204" pitchFamily="49" charset="0"/>
              </a:rPr>
              <a:t>geom_density</a:t>
            </a:r>
            <a:r>
              <a:rPr lang="en-GB" sz="1800" dirty="0" smtClean="0">
                <a:latin typeface="Lucida Console" panose="020B0609040504020204" pitchFamily="49" charset="0"/>
              </a:rPr>
              <a:t>(alpha = 0.5)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5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Visualising Distributions – Density Plots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5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Bar graphs can show us summaries about our data, but don’t tell us much about the underlying distributions.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4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Ban the Bar Graph!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Species, y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fill = Species))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geom_violin</a:t>
            </a:r>
            <a:r>
              <a:rPr lang="en-GB" sz="1800" dirty="0">
                <a:latin typeface="Lucida Console" panose="020B0609040504020204" pitchFamily="49" charset="0"/>
              </a:rPr>
              <a:t>(alpha = 0.5)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geom_boxplot</a:t>
            </a:r>
            <a:r>
              <a:rPr lang="en-GB" sz="1800" dirty="0">
                <a:latin typeface="Lucida Console" panose="020B0609040504020204" pitchFamily="49" charset="0"/>
              </a:rPr>
              <a:t>(width = 0.2)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4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One Alternative – </a:t>
            </a:r>
            <a:r>
              <a:rPr lang="en-GB" dirty="0" err="1" smtClean="0"/>
              <a:t>Violinbox</a:t>
            </a:r>
            <a:r>
              <a:rPr lang="en-GB" dirty="0" smtClean="0"/>
              <a:t> Plots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504" y="3199765"/>
            <a:ext cx="6019800" cy="1024763"/>
          </a:xfrm>
          <a:solidFill>
            <a:schemeClr val="bg1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en-GB" sz="6600" dirty="0" smtClean="0"/>
              <a:t>Time to Practice!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5518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Example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Available in the .zip folder: </a:t>
            </a:r>
            <a:r>
              <a:rPr lang="en-GB" sz="2400" dirty="0" smtClean="0">
                <a:latin typeface="Lucida Console" panose="020B0609040504020204" pitchFamily="49" charset="0"/>
              </a:rPr>
              <a:t>haggis.csv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</a:t>
            </a:r>
            <a:r>
              <a:rPr lang="en-GB" dirty="0" smtClean="0"/>
              <a:t>eights for two groups, based on lifetime breakfast habits: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Porridge eaters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Haggis eaters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64 Participants in each group (128 participants in total)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Who will be taller?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4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SPSS and Microsoft Excel – Bar Graphs (Yuck!)</a:t>
            </a:r>
            <a:endParaRPr lang="en-GB" dirty="0"/>
          </a:p>
        </p:txBody>
      </p:sp>
      <p:pic>
        <p:nvPicPr>
          <p:cNvPr id="2050" name="Picture 2" descr="Image result for microsoft exce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77" y="1690688"/>
            <a:ext cx="1602856" cy="157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bm sps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11" y="1690687"/>
            <a:ext cx="1573660" cy="15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169402" y="6182789"/>
            <a:ext cx="1784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*Error bars show SEM</a:t>
            </a:r>
            <a:endParaRPr lang="en-GB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210" y="3447515"/>
            <a:ext cx="4584589" cy="2755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36" y="3538128"/>
            <a:ext cx="5121783" cy="30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So Haggis Eaters are Taller than Porridge Eaters, right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Well, let’s load the data and have a gander!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TASK 1: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Create a </a:t>
            </a:r>
            <a:r>
              <a:rPr lang="en-GB" dirty="0" smtClean="0"/>
              <a:t>new (or use an existing) </a:t>
            </a:r>
            <a:r>
              <a:rPr lang="en-GB" dirty="0" smtClean="0"/>
              <a:t>.</a:t>
            </a:r>
            <a:r>
              <a:rPr lang="en-GB" dirty="0" err="1" smtClean="0"/>
              <a:t>Rmd</a:t>
            </a:r>
            <a:r>
              <a:rPr lang="en-GB" dirty="0" smtClean="0"/>
              <a:t> file to make notes 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Load in the </a:t>
            </a:r>
            <a:r>
              <a:rPr lang="en-GB" dirty="0" err="1" smtClean="0"/>
              <a:t>tidyverse</a:t>
            </a:r>
            <a:r>
              <a:rPr lang="en-GB" dirty="0" smtClean="0"/>
              <a:t> packages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Load in the dataset 	</a:t>
            </a:r>
            <a:r>
              <a:rPr lang="en-GB" i="1" dirty="0" smtClean="0"/>
              <a:t>hint: </a:t>
            </a:r>
            <a:r>
              <a:rPr lang="en-GB" sz="2400" dirty="0" err="1" smtClean="0">
                <a:latin typeface="Lucida Console" panose="020B0609040504020204" pitchFamily="49" charset="0"/>
              </a:rPr>
              <a:t>read_csv</a:t>
            </a:r>
            <a:r>
              <a:rPr lang="en-GB" sz="2400" dirty="0" smtClean="0">
                <a:latin typeface="Lucida Console" panose="020B060904050402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Have a go, and then we’ll go through it together</a:t>
            </a:r>
          </a:p>
        </p:txBody>
      </p:sp>
    </p:spTree>
    <p:extLst>
      <p:ext uri="{BB962C8B-B14F-4D97-AF65-F5344CB8AC3E}">
        <p14:creationId xmlns:p14="http://schemas.microsoft.com/office/powerpoint/2010/main" val="26864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So Haggis Eaters are Taller than Porridge Eaters, right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Well, let’s load the data and have a gander!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TASK 1: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Create a </a:t>
            </a:r>
            <a:r>
              <a:rPr lang="en-GB" dirty="0" smtClean="0"/>
              <a:t>new (or use an existing) </a:t>
            </a:r>
            <a:r>
              <a:rPr lang="en-GB" dirty="0" smtClean="0"/>
              <a:t>.</a:t>
            </a:r>
            <a:r>
              <a:rPr lang="en-GB" dirty="0" err="1" smtClean="0"/>
              <a:t>Rmd</a:t>
            </a:r>
            <a:r>
              <a:rPr lang="en-GB" dirty="0" smtClean="0"/>
              <a:t> file to make notes 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Load in the </a:t>
            </a:r>
            <a:r>
              <a:rPr lang="en-GB" dirty="0" err="1" smtClean="0"/>
              <a:t>tidyverse</a:t>
            </a:r>
            <a:r>
              <a:rPr lang="en-GB" dirty="0" smtClean="0"/>
              <a:t> packages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Load in the dataset 	</a:t>
            </a:r>
            <a:r>
              <a:rPr lang="en-GB" i="1" dirty="0" smtClean="0"/>
              <a:t>hint: </a:t>
            </a:r>
            <a:r>
              <a:rPr lang="en-GB" sz="2400" dirty="0" err="1" smtClean="0">
                <a:latin typeface="Lucida Console" panose="020B0609040504020204" pitchFamily="49" charset="0"/>
              </a:rPr>
              <a:t>read_csv</a:t>
            </a:r>
            <a:r>
              <a:rPr lang="en-GB" sz="2400" dirty="0" smtClean="0">
                <a:latin typeface="Lucida Console" panose="020B060904050402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Have a go, and then we’ll go through it together</a:t>
            </a:r>
          </a:p>
        </p:txBody>
      </p:sp>
    </p:spTree>
    <p:extLst>
      <p:ext uri="{BB962C8B-B14F-4D97-AF65-F5344CB8AC3E}">
        <p14:creationId xmlns:p14="http://schemas.microsoft.com/office/powerpoint/2010/main" val="641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haggis &lt;- </a:t>
            </a:r>
            <a:r>
              <a:rPr lang="en-GB" dirty="0" err="1">
                <a:latin typeface="Lucida Console" panose="020B0609040504020204" pitchFamily="49" charset="0"/>
              </a:rPr>
              <a:t>read_csv</a:t>
            </a:r>
            <a:r>
              <a:rPr lang="en-GB" dirty="0">
                <a:latin typeface="Lucida Console" panose="020B0609040504020204" pitchFamily="49" charset="0"/>
              </a:rPr>
              <a:t>("haggis.csv")</a:t>
            </a:r>
            <a:endParaRPr lang="en-GB" dirty="0" smtClean="0"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1 –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1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Part of (and complementary to) the </a:t>
            </a:r>
            <a:r>
              <a:rPr lang="en-GB" dirty="0" err="1" smtClean="0"/>
              <a:t>tidyverse</a:t>
            </a:r>
            <a:r>
              <a:rPr lang="en-GB" dirty="0" smtClean="0"/>
              <a:t> collection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Beautiful and informative code, for beautiful and informative graphs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Expects tidy data; one observation per row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(See </a:t>
            </a:r>
            <a:r>
              <a:rPr lang="en-GB" dirty="0" err="1" smtClean="0"/>
              <a:t>tidyverse</a:t>
            </a:r>
            <a:r>
              <a:rPr lang="en-GB" dirty="0" smtClean="0"/>
              <a:t> introduction from this morning)</a:t>
            </a:r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2 – Visualise Height by Breakfast Group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Create a </a:t>
            </a:r>
            <a:r>
              <a:rPr lang="en-GB" dirty="0" err="1"/>
              <a:t>violinbox</a:t>
            </a:r>
            <a:r>
              <a:rPr lang="en-GB" dirty="0"/>
              <a:t> plot, showing how height differs between haggis and porridge eaters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Have a go, and then we’ll go through it together</a:t>
            </a:r>
          </a:p>
        </p:txBody>
      </p:sp>
    </p:spTree>
    <p:extLst>
      <p:ext uri="{BB962C8B-B14F-4D97-AF65-F5344CB8AC3E}">
        <p14:creationId xmlns:p14="http://schemas.microsoft.com/office/powerpoint/2010/main" val="9765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haggis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group, y = height, fill = group))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geom_violin</a:t>
            </a:r>
            <a:r>
              <a:rPr lang="en-GB" sz="1800" dirty="0">
                <a:latin typeface="Lucida Console" panose="020B0609040504020204" pitchFamily="49" charset="0"/>
              </a:rPr>
              <a:t>(alpha = 0.5)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geom_boxplot</a:t>
            </a:r>
            <a:r>
              <a:rPr lang="en-GB" sz="1800" dirty="0">
                <a:latin typeface="Lucida Console" panose="020B0609040504020204" pitchFamily="49" charset="0"/>
              </a:rPr>
              <a:t>(width = 0.1)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2 – Solution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" y="3444245"/>
            <a:ext cx="11409524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3 – Check the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Create </a:t>
            </a:r>
            <a:r>
              <a:rPr lang="en-GB" dirty="0"/>
              <a:t>two density plots to see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How </a:t>
            </a:r>
            <a:r>
              <a:rPr lang="en-GB" dirty="0"/>
              <a:t>the distribution of height differs between pop fans and classical </a:t>
            </a:r>
            <a:r>
              <a:rPr lang="en-GB" dirty="0" smtClean="0"/>
              <a:t>fans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How the distribution of age differs between pop fans and classical </a:t>
            </a:r>
            <a:r>
              <a:rPr lang="en-GB" dirty="0" smtClean="0"/>
              <a:t>fans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Have a go, and then we’ll go through it together</a:t>
            </a:r>
          </a:p>
        </p:txBody>
      </p:sp>
    </p:spTree>
    <p:extLst>
      <p:ext uri="{BB962C8B-B14F-4D97-AF65-F5344CB8AC3E}">
        <p14:creationId xmlns:p14="http://schemas.microsoft.com/office/powerpoint/2010/main" val="35507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haggis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height, fill = </a:t>
            </a:r>
            <a:r>
              <a:rPr lang="en-GB" sz="1800" dirty="0" err="1">
                <a:latin typeface="Lucida Console" panose="020B0609040504020204" pitchFamily="49" charset="0"/>
              </a:rPr>
              <a:t>music_taste</a:t>
            </a:r>
            <a:r>
              <a:rPr lang="en-GB" sz="1800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geom_density</a:t>
            </a:r>
            <a:r>
              <a:rPr lang="en-GB" sz="1800" dirty="0">
                <a:latin typeface="Lucida Console" panose="020B0609040504020204" pitchFamily="49" charset="0"/>
              </a:rPr>
              <a:t>(alpha = 0.5)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" y="3444244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3 – Solution 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haggis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age, fill = </a:t>
            </a:r>
            <a:r>
              <a:rPr lang="en-GB" sz="1800" dirty="0" err="1">
                <a:latin typeface="Lucida Console" panose="020B0609040504020204" pitchFamily="49" charset="0"/>
              </a:rPr>
              <a:t>music_taste</a:t>
            </a:r>
            <a:r>
              <a:rPr lang="en-GB" sz="1800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geom_density</a:t>
            </a:r>
            <a:r>
              <a:rPr lang="en-GB" sz="1800" dirty="0">
                <a:latin typeface="Lucida Console" panose="020B0609040504020204" pitchFamily="49" charset="0"/>
              </a:rPr>
              <a:t>(alpha = 0.5)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" y="3444244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/>
              <a:t>Task 3 – Solution </a:t>
            </a:r>
            <a:r>
              <a:rPr lang="en-GB" dirty="0" smtClean="0"/>
              <a:t>b)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4 – Does Age predict Height?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Draw a scatter plot to see how age predicts height. Add a line showing the linear relationship between age and height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Have a go, and then we’ll go through it together</a:t>
            </a:r>
          </a:p>
        </p:txBody>
      </p:sp>
    </p:spTree>
    <p:extLst>
      <p:ext uri="{BB962C8B-B14F-4D97-AF65-F5344CB8AC3E}">
        <p14:creationId xmlns:p14="http://schemas.microsoft.com/office/powerpoint/2010/main" val="32061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haggis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age, y = height))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geom_point</a:t>
            </a:r>
            <a:r>
              <a:rPr lang="en-GB" sz="1800" dirty="0">
                <a:latin typeface="Lucida Console" panose="020B06090405040202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geom_smooth</a:t>
            </a:r>
            <a:r>
              <a:rPr lang="en-GB" sz="1800" dirty="0">
                <a:latin typeface="Lucida Console" panose="020B0609040504020204" pitchFamily="49" charset="0"/>
              </a:rPr>
              <a:t>(method = "lm")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8" y="3444245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4 –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8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5 – Does Age interact with Music Taste?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Recreate the previous graph, but colour the points and line by participants' breakfast habits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Have a go, and then we’ll go through it together</a:t>
            </a:r>
          </a:p>
        </p:txBody>
      </p:sp>
    </p:spTree>
    <p:extLst>
      <p:ext uri="{BB962C8B-B14F-4D97-AF65-F5344CB8AC3E}">
        <p14:creationId xmlns:p14="http://schemas.microsoft.com/office/powerpoint/2010/main" val="41858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haggis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age, y = height, colour = group))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geom_point</a:t>
            </a:r>
            <a:r>
              <a:rPr lang="en-GB" sz="1800" dirty="0">
                <a:latin typeface="Lucida Console" panose="020B06090405040202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geom_smooth</a:t>
            </a:r>
            <a:r>
              <a:rPr lang="en-GB" sz="1800" dirty="0">
                <a:latin typeface="Lucida Console" panose="020B0609040504020204" pitchFamily="49" charset="0"/>
              </a:rPr>
              <a:t>(method = "lm")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1" y="3444245"/>
            <a:ext cx="11342857" cy="33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5 –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6 – Does Music Taste interact with Breakfast Preference?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Create a </a:t>
            </a:r>
            <a:r>
              <a:rPr lang="en-GB" dirty="0" err="1"/>
              <a:t>violinbox</a:t>
            </a:r>
            <a:r>
              <a:rPr lang="en-GB" dirty="0"/>
              <a:t> plot as you did in Practice Question 2, but split by music taste *as well as* breakfast group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Have a go, and then we’ll go through it together</a:t>
            </a:r>
          </a:p>
        </p:txBody>
      </p:sp>
    </p:spTree>
    <p:extLst>
      <p:ext uri="{BB962C8B-B14F-4D97-AF65-F5344CB8AC3E}">
        <p14:creationId xmlns:p14="http://schemas.microsoft.com/office/powerpoint/2010/main" val="11279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Plan for the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Introduce ggplot2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Explain how it works, and show some example output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Practice on some data we’re interested in</a:t>
            </a:r>
            <a:endParaRPr lang="en-GB" dirty="0" smtClean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haggis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group, y = height, fill = </a:t>
            </a:r>
            <a:r>
              <a:rPr lang="en-GB" sz="1800" dirty="0" err="1">
                <a:latin typeface="Lucida Console" panose="020B0609040504020204" pitchFamily="49" charset="0"/>
              </a:rPr>
              <a:t>music_taste</a:t>
            </a:r>
            <a:r>
              <a:rPr lang="en-GB" sz="1800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geom_violin</a:t>
            </a:r>
            <a:r>
              <a:rPr lang="en-GB" sz="1800" dirty="0">
                <a:latin typeface="Lucida Console" panose="020B0609040504020204" pitchFamily="49" charset="0"/>
              </a:rPr>
              <a:t>(alpha = 0.5)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geom_boxplot</a:t>
            </a:r>
            <a:r>
              <a:rPr lang="en-GB" sz="1800" dirty="0">
                <a:latin typeface="Lucida Console" panose="020B0609040504020204" pitchFamily="49" charset="0"/>
              </a:rPr>
              <a:t>(width = 0.2, position = </a:t>
            </a:r>
            <a:r>
              <a:rPr lang="en-GB" sz="1800" dirty="0" err="1">
                <a:latin typeface="Lucida Console" panose="020B0609040504020204" pitchFamily="49" charset="0"/>
              </a:rPr>
              <a:t>position_dodge</a:t>
            </a:r>
            <a:r>
              <a:rPr lang="en-GB" sz="1800" dirty="0">
                <a:latin typeface="Lucida Console" panose="020B0609040504020204" pitchFamily="49" charset="0"/>
              </a:rPr>
              <a:t>(width = 0.9))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1" y="3444245"/>
            <a:ext cx="11342857" cy="33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Task 6 –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3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 smtClean="0"/>
          </a:p>
        </p:txBody>
      </p:sp>
      <p:pic>
        <p:nvPicPr>
          <p:cNvPr id="1032" name="Picture 8" descr="Image result for ariana gran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7082"/>
            <a:ext cx="2368424" cy="23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vregrÃ¸d pÃ¥ va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3017837"/>
            <a:ext cx="2622549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til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25" y="2396330"/>
            <a:ext cx="2289533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02927" y="3454676"/>
            <a:ext cx="74732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800" b="1" dirty="0" smtClean="0"/>
              <a:t>+</a:t>
            </a:r>
            <a:endParaRPr lang="en-GB" sz="8800" b="1" dirty="0"/>
          </a:p>
        </p:txBody>
      </p:sp>
      <p:sp>
        <p:nvSpPr>
          <p:cNvPr id="14" name="Rectangle 13"/>
          <p:cNvSpPr/>
          <p:nvPr/>
        </p:nvSpPr>
        <p:spPr>
          <a:xfrm>
            <a:off x="6865402" y="3454676"/>
            <a:ext cx="74732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800" b="1" dirty="0" smtClean="0"/>
              <a:t>=</a:t>
            </a:r>
            <a:endParaRPr lang="en-GB" sz="8800" b="1" dirty="0"/>
          </a:p>
        </p:txBody>
      </p:sp>
      <p:sp>
        <p:nvSpPr>
          <p:cNvPr id="15" name="Rectangle 14"/>
          <p:cNvSpPr/>
          <p:nvPr/>
        </p:nvSpPr>
        <p:spPr>
          <a:xfrm>
            <a:off x="10114898" y="3454676"/>
            <a:ext cx="70724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8800" b="1" dirty="0" smtClean="0"/>
              <a:t>?</a:t>
            </a:r>
            <a:endParaRPr lang="en-GB" sz="8800" b="1" dirty="0"/>
          </a:p>
        </p:txBody>
      </p:sp>
    </p:spTree>
    <p:extLst>
      <p:ext uri="{BB962C8B-B14F-4D97-AF65-F5344CB8AC3E}">
        <p14:creationId xmlns:p14="http://schemas.microsoft.com/office/powerpoint/2010/main" val="24499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Well… no.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We don’t know anything about the possible causal relationships, and only looked at our data in an exploratory way</a:t>
            </a:r>
          </a:p>
          <a:p>
            <a:endParaRPr lang="en-GB" dirty="0" smtClean="0"/>
          </a:p>
          <a:p>
            <a:r>
              <a:rPr lang="en-GB" dirty="0" smtClean="0"/>
              <a:t>Also, the data was kind of made up.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84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Real Conclusion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Data Visualisation in R is fun, easy, and informative!</a:t>
            </a:r>
          </a:p>
          <a:p>
            <a:endParaRPr lang="en-GB" dirty="0"/>
          </a:p>
          <a:p>
            <a:r>
              <a:rPr lang="en-GB" dirty="0" smtClean="0"/>
              <a:t>If we’re looking at differences between groups, it’s important to not hide the distributions behind bar graphs and summary statistics.</a:t>
            </a:r>
          </a:p>
          <a:p>
            <a:endParaRPr lang="en-GB" dirty="0"/>
          </a:p>
          <a:p>
            <a:r>
              <a:rPr lang="en-GB" dirty="0" smtClean="0"/>
              <a:t>Googling for R solutions is a skill in itself.</a:t>
            </a:r>
          </a:p>
        </p:txBody>
      </p:sp>
    </p:spTree>
    <p:extLst>
      <p:ext uri="{BB962C8B-B14F-4D97-AF65-F5344CB8AC3E}">
        <p14:creationId xmlns:p14="http://schemas.microsoft.com/office/powerpoint/2010/main" val="30866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Lucida Console" panose="020B0609040504020204" pitchFamily="49" charset="0"/>
              </a:rPr>
              <a:t>library(</a:t>
            </a:r>
            <a:r>
              <a:rPr lang="en-GB" dirty="0" err="1" smtClean="0">
                <a:latin typeface="Lucida Console" panose="020B0609040504020204" pitchFamily="49" charset="0"/>
              </a:rPr>
              <a:t>tidyverse</a:t>
            </a:r>
            <a:r>
              <a:rPr lang="en-GB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 smtClean="0">
                <a:latin typeface="Lucida Console" panose="020B0609040504020204" pitchFamily="49" charset="0"/>
              </a:rPr>
              <a:t>ggplot</a:t>
            </a:r>
            <a:r>
              <a:rPr lang="en-GB" dirty="0" smtClean="0">
                <a:latin typeface="Lucida Console" panose="020B0609040504020204" pitchFamily="49" charset="0"/>
              </a:rPr>
              <a:t>(</a:t>
            </a:r>
            <a:r>
              <a:rPr lang="en-GB" dirty="0" err="1" smtClean="0">
                <a:latin typeface="Lucida Console" panose="020B0609040504020204" pitchFamily="49" charset="0"/>
              </a:rPr>
              <a:t>aes</a:t>
            </a:r>
            <a:r>
              <a:rPr lang="en-GB" dirty="0" smtClean="0">
                <a:latin typeface="Lucida Console" panose="020B0609040504020204" pitchFamily="49" charset="0"/>
              </a:rPr>
              <a:t>(x=</a:t>
            </a:r>
            <a:r>
              <a:rPr lang="en-GB" dirty="0" err="1" smtClean="0">
                <a:latin typeface="Lucida Console" panose="020B0609040504020204" pitchFamily="49" charset="0"/>
              </a:rPr>
              <a:t>Sepal.Length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smtClean="0">
                <a:latin typeface="Lucida Console" panose="020B0609040504020204" pitchFamily="49" charset="0"/>
              </a:rPr>
              <a:t>y=</a:t>
            </a:r>
            <a:r>
              <a:rPr lang="en-GB" dirty="0" err="1" smtClean="0">
                <a:latin typeface="Lucida Console" panose="020B0609040504020204" pitchFamily="49" charset="0"/>
              </a:rPr>
              <a:t>Petal.Length</a:t>
            </a:r>
            <a:r>
              <a:rPr lang="en-GB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 smtClean="0">
              <a:latin typeface="Lucida Console" panose="020B0609040504020204" pitchFamily="49" charset="0"/>
            </a:endParaRPr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17755" y="1776049"/>
            <a:ext cx="4188542" cy="543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06297" y="1690688"/>
            <a:ext cx="1061884" cy="2069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8181" y="1374406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+mj-lt"/>
              </a:rPr>
              <a:t>Load in packages</a:t>
            </a:r>
            <a:endParaRPr lang="en-GB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7755" y="2841522"/>
            <a:ext cx="1128630" cy="47650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68315" y="2369576"/>
            <a:ext cx="4126240" cy="4719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50823" y="2098893"/>
            <a:ext cx="8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B050"/>
                </a:solidFill>
                <a:latin typeface="+mj-lt"/>
              </a:rPr>
              <a:t>Data</a:t>
            </a:r>
            <a:endParaRPr lang="en-GB" sz="2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66830" y="2833151"/>
            <a:ext cx="851003" cy="48557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18" name="Straight Connector 17"/>
          <p:cNvCxnSpPr>
            <a:stCxn id="15" idx="3"/>
          </p:cNvCxnSpPr>
          <p:nvPr/>
        </p:nvCxnSpPr>
        <p:spPr>
          <a:xfrm flipV="1">
            <a:off x="2817833" y="2559184"/>
            <a:ext cx="4208801" cy="5167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82902" y="2288502"/>
            <a:ext cx="3328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7030A0"/>
                </a:solidFill>
                <a:latin typeface="+mj-lt"/>
              </a:rPr>
              <a:t>Pipe data into the plot</a:t>
            </a:r>
            <a:endParaRPr lang="en-GB" sz="28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32438" y="3361168"/>
            <a:ext cx="9388670" cy="4722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385539" y="3065485"/>
            <a:ext cx="1953702" cy="29568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95509" y="2794804"/>
            <a:ext cx="284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002060"/>
                </a:solidFill>
                <a:latin typeface="+mj-lt"/>
              </a:rPr>
              <a:t>Build </a:t>
            </a:r>
            <a:r>
              <a:rPr lang="en-GB" sz="2800" b="1" dirty="0" err="1" smtClean="0">
                <a:solidFill>
                  <a:srgbClr val="002060"/>
                </a:solidFill>
                <a:latin typeface="+mj-lt"/>
              </a:rPr>
              <a:t>ggplot</a:t>
            </a:r>
            <a:r>
              <a:rPr lang="en-GB" sz="2800" b="1" dirty="0" smtClean="0">
                <a:solidFill>
                  <a:srgbClr val="002060"/>
                </a:solidFill>
                <a:latin typeface="+mj-lt"/>
              </a:rPr>
              <a:t> object</a:t>
            </a:r>
            <a:endParaRPr lang="en-GB"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00623" y="3397400"/>
            <a:ext cx="436048" cy="485573"/>
          </a:xfrm>
          <a:prstGeom prst="roundRect">
            <a:avLst/>
          </a:prstGeom>
          <a:noFill/>
          <a:ln w="38100">
            <a:solidFill>
              <a:srgbClr val="CC04A6"/>
            </a:solidFill>
          </a:ln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flipH="1">
            <a:off x="9716090" y="3882973"/>
            <a:ext cx="1202557" cy="925001"/>
          </a:xfrm>
          <a:prstGeom prst="line">
            <a:avLst/>
          </a:prstGeom>
          <a:ln w="38100">
            <a:solidFill>
              <a:srgbClr val="CC0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30455" y="4733682"/>
            <a:ext cx="417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CC04A6"/>
                </a:solidFill>
                <a:latin typeface="+mj-lt"/>
              </a:rPr>
              <a:t>Add feature to </a:t>
            </a:r>
            <a:r>
              <a:rPr lang="en-GB" sz="2800" b="1" dirty="0" err="1" smtClean="0">
                <a:solidFill>
                  <a:srgbClr val="CC04A6"/>
                </a:solidFill>
                <a:latin typeface="+mj-lt"/>
              </a:rPr>
              <a:t>ggplot</a:t>
            </a:r>
            <a:r>
              <a:rPr lang="en-GB" sz="2800" b="1" dirty="0" smtClean="0">
                <a:solidFill>
                  <a:srgbClr val="CC04A6"/>
                </a:solidFill>
                <a:latin typeface="+mj-lt"/>
              </a:rPr>
              <a:t> object</a:t>
            </a:r>
            <a:endParaRPr lang="en-GB" sz="2800" b="1" dirty="0">
              <a:solidFill>
                <a:srgbClr val="CC04A6"/>
              </a:solidFill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232437" y="3882973"/>
            <a:ext cx="2759459" cy="48557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382297" y="4368546"/>
            <a:ext cx="494422" cy="11524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57589" y="5454101"/>
            <a:ext cx="184371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accent2"/>
                </a:solidFill>
                <a:latin typeface="+mj-lt"/>
              </a:rPr>
              <a:t>Plot feature</a:t>
            </a:r>
            <a:endParaRPr lang="en-GB" sz="28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2" grpId="0"/>
      <p:bldP spid="15" grpId="0" animBg="1"/>
      <p:bldP spid="19" grpId="0"/>
      <p:bldP spid="20" grpId="0" animBg="1"/>
      <p:bldP spid="22" grpId="0"/>
      <p:bldP spid="24" grpId="0" animBg="1"/>
      <p:bldP spid="29" grpId="0"/>
      <p:bldP spid="30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 </a:t>
            </a:r>
            <a:r>
              <a:rPr lang="en-GB" dirty="0"/>
              <a:t>S</a:t>
            </a:r>
            <a:r>
              <a:rPr lang="en-GB" dirty="0" smtClean="0"/>
              <a:t>yntax -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Lucida Console" panose="020B0609040504020204" pitchFamily="49" charset="0"/>
              </a:rPr>
              <a:t>library(</a:t>
            </a:r>
            <a:r>
              <a:rPr lang="en-GB" dirty="0" err="1" smtClean="0">
                <a:latin typeface="Lucida Console" panose="020B0609040504020204" pitchFamily="49" charset="0"/>
              </a:rPr>
              <a:t>tidyverse</a:t>
            </a:r>
            <a:r>
              <a:rPr lang="en-GB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</a:t>
            </a:r>
            <a:r>
              <a:rPr lang="en-GB" dirty="0" err="1">
                <a:latin typeface="Lucida Console" panose="020B0609040504020204" pitchFamily="49" charset="0"/>
              </a:rPr>
              <a:t>Sepal.Length</a:t>
            </a:r>
            <a:r>
              <a:rPr lang="en-GB" dirty="0">
                <a:latin typeface="Lucida Console" panose="020B0609040504020204" pitchFamily="49" charset="0"/>
              </a:rPr>
              <a:t>, y=</a:t>
            </a:r>
            <a:r>
              <a:rPr lang="en-GB" dirty="0" err="1">
                <a:latin typeface="Lucida Console" panose="020B0609040504020204" pitchFamily="49" charset="0"/>
              </a:rPr>
              <a:t>Petal.Length</a:t>
            </a:r>
            <a:r>
              <a:rPr lang="en-GB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3200" dirty="0" smtClean="0"/>
              <a:t>Remember, this is equivalent to…</a:t>
            </a:r>
            <a:endParaRPr lang="en-GB" sz="3200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 Syntax -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9678" cy="4351338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Lucida Console" panose="020B0609040504020204" pitchFamily="49" charset="0"/>
              </a:rPr>
              <a:t>library(</a:t>
            </a:r>
            <a:r>
              <a:rPr lang="en-GB" dirty="0" err="1" smtClean="0">
                <a:latin typeface="Lucida Console" panose="020B0609040504020204" pitchFamily="49" charset="0"/>
              </a:rPr>
              <a:t>tidyverse</a:t>
            </a:r>
            <a:r>
              <a:rPr lang="en-GB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Lucida Console" panose="020B0609040504020204" pitchFamily="49" charset="0"/>
              </a:rPr>
              <a:t>ggplot</a:t>
            </a:r>
            <a:r>
              <a:rPr lang="en-GB" dirty="0" smtClean="0">
                <a:latin typeface="Lucida Console" panose="020B0609040504020204" pitchFamily="49" charset="0"/>
              </a:rPr>
              <a:t>(iris, </a:t>
            </a:r>
            <a:r>
              <a:rPr lang="en-GB" dirty="0" err="1" smtClean="0">
                <a:latin typeface="Lucida Console" panose="020B0609040504020204" pitchFamily="49" charset="0"/>
              </a:rPr>
              <a:t>aes</a:t>
            </a:r>
            <a:r>
              <a:rPr lang="en-GB" dirty="0" smtClean="0">
                <a:latin typeface="Lucida Console" panose="020B0609040504020204" pitchFamily="49" charset="0"/>
              </a:rPr>
              <a:t>(x=</a:t>
            </a:r>
            <a:r>
              <a:rPr lang="en-GB" dirty="0" err="1" smtClean="0">
                <a:latin typeface="Lucida Console" panose="020B0609040504020204" pitchFamily="49" charset="0"/>
              </a:rPr>
              <a:t>Sepal.Length</a:t>
            </a:r>
            <a:r>
              <a:rPr lang="en-GB" dirty="0" smtClean="0">
                <a:latin typeface="Lucida Console" panose="020B0609040504020204" pitchFamily="49" charset="0"/>
              </a:rPr>
              <a:t>, y=</a:t>
            </a:r>
            <a:r>
              <a:rPr lang="en-GB" dirty="0" err="1" smtClean="0">
                <a:latin typeface="Lucida Console" panose="020B0609040504020204" pitchFamily="49" charset="0"/>
              </a:rPr>
              <a:t>Petal.Length</a:t>
            </a:r>
            <a:r>
              <a:rPr lang="en-GB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iris %&gt;%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ggplot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aes</a:t>
            </a:r>
            <a:r>
              <a:rPr lang="en-GB" sz="1800" dirty="0">
                <a:latin typeface="Lucida Console" panose="020B0609040504020204" pitchFamily="49" charset="0"/>
              </a:rPr>
              <a:t>(x = </a:t>
            </a:r>
            <a:r>
              <a:rPr lang="en-GB" sz="1800" dirty="0" err="1">
                <a:latin typeface="Lucida Console" panose="020B0609040504020204" pitchFamily="49" charset="0"/>
              </a:rPr>
              <a:t>Sepal.Length</a:t>
            </a:r>
            <a:r>
              <a:rPr lang="en-GB" sz="1800" dirty="0">
                <a:latin typeface="Lucida Console" panose="020B0609040504020204" pitchFamily="49" charset="0"/>
              </a:rPr>
              <a:t>, y = </a:t>
            </a:r>
            <a:r>
              <a:rPr lang="en-GB" sz="1800" dirty="0" err="1">
                <a:latin typeface="Lucida Console" panose="020B0609040504020204" pitchFamily="49" charset="0"/>
              </a:rPr>
              <a:t>Petal.Length</a:t>
            </a:r>
            <a:r>
              <a:rPr lang="en-GB" sz="1800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</a:t>
            </a:r>
            <a:r>
              <a:rPr lang="en-GB" sz="1800" dirty="0" err="1">
                <a:latin typeface="Lucida Console" panose="020B0609040504020204" pitchFamily="49" charset="0"/>
              </a:rPr>
              <a:t>geom_point</a:t>
            </a:r>
            <a:r>
              <a:rPr lang="en-GB" sz="1800" dirty="0">
                <a:latin typeface="Lucida Console" panose="020B0609040504020204" pitchFamily="49" charset="0"/>
              </a:rPr>
              <a:t>()</a:t>
            </a:r>
            <a:endParaRPr lang="en-GB" sz="1800" dirty="0" smtClean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7" y="3474207"/>
            <a:ext cx="11409524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smtClean="0"/>
              <a:t>ggplot2 syntax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Multiple possible “</a:t>
            </a:r>
            <a:r>
              <a:rPr lang="en-GB" dirty="0" err="1" smtClean="0"/>
              <a:t>geoms</a:t>
            </a:r>
            <a:r>
              <a:rPr lang="en-GB" dirty="0" smtClean="0"/>
              <a:t>”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Which </a:t>
            </a:r>
            <a:r>
              <a:rPr lang="en-GB" dirty="0" err="1" smtClean="0"/>
              <a:t>geom</a:t>
            </a:r>
            <a:r>
              <a:rPr lang="en-GB" dirty="0" smtClean="0"/>
              <a:t> you want will depend on what your variables are like: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How many?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Are they discrete (categorical) or continuous (numerical)?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Most useful </a:t>
            </a:r>
            <a:r>
              <a:rPr lang="en-GB" dirty="0" err="1" smtClean="0"/>
              <a:t>geoms</a:t>
            </a:r>
            <a:r>
              <a:rPr lang="en-GB" dirty="0" smtClean="0"/>
              <a:t> can be found on the </a:t>
            </a:r>
            <a:r>
              <a:rPr lang="en-GB" dirty="0" err="1" smtClean="0">
                <a:hlinkClick r:id="rId2"/>
              </a:rPr>
              <a:t>ggplot</a:t>
            </a:r>
            <a:r>
              <a:rPr lang="en-GB" dirty="0" smtClean="0">
                <a:hlinkClick r:id="rId2"/>
              </a:rPr>
              <a:t> cheat </a:t>
            </a:r>
            <a:r>
              <a:rPr lang="en-GB" dirty="0" err="1" smtClean="0">
                <a:hlinkClick r:id="rId2"/>
              </a:rPr>
              <a:t>sheat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A full list of </a:t>
            </a:r>
            <a:r>
              <a:rPr lang="en-GB" dirty="0" err="1" smtClean="0"/>
              <a:t>geoms</a:t>
            </a:r>
            <a:r>
              <a:rPr lang="en-GB" dirty="0" smtClean="0"/>
              <a:t> is available on the </a:t>
            </a:r>
            <a:r>
              <a:rPr lang="en-GB" dirty="0" err="1" smtClean="0">
                <a:hlinkClick r:id="rId3"/>
              </a:rPr>
              <a:t>ggplot</a:t>
            </a:r>
            <a:r>
              <a:rPr lang="en-GB" dirty="0" smtClean="0">
                <a:hlinkClick r:id="rId3"/>
              </a:rPr>
              <a:t> reference page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Google to find the </a:t>
            </a:r>
            <a:r>
              <a:rPr lang="en-GB" dirty="0" err="1" smtClean="0"/>
              <a:t>geom</a:t>
            </a:r>
            <a:r>
              <a:rPr lang="en-GB" dirty="0" smtClean="0"/>
              <a:t> you want, e.g.:</a:t>
            </a:r>
          </a:p>
          <a:p>
            <a:pPr marL="0" indent="0">
              <a:buNone/>
            </a:pPr>
            <a:r>
              <a:rPr lang="en-GB" dirty="0" smtClean="0"/>
              <a:t>	“</a:t>
            </a:r>
            <a:r>
              <a:rPr lang="en-GB" dirty="0" err="1" smtClean="0"/>
              <a:t>ggplot</a:t>
            </a:r>
            <a:r>
              <a:rPr lang="en-GB" dirty="0" smtClean="0"/>
              <a:t> scatter graph” will return results showing that you want </a:t>
            </a:r>
            <a:r>
              <a:rPr lang="en-GB" dirty="0" err="1" smtClean="0"/>
              <a:t>geom_point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GB" dirty="0" err="1" smtClean="0"/>
              <a:t>geom_x</a:t>
            </a:r>
            <a:endParaRPr lang="en-GB" dirty="0"/>
          </a:p>
        </p:txBody>
      </p:sp>
      <p:pic>
        <p:nvPicPr>
          <p:cNvPr id="5122" name="Picture 2" descr="ggplot2 hex stic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27" y="365125"/>
            <a:ext cx="126017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1189</Words>
  <Application>Microsoft Office PowerPoint</Application>
  <PresentationFormat>Widescreen</PresentationFormat>
  <Paragraphs>234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Bahnschrift SemiBold</vt:lpstr>
      <vt:lpstr>Calibri</vt:lpstr>
      <vt:lpstr>Calibri Light</vt:lpstr>
      <vt:lpstr>Lucida Console</vt:lpstr>
      <vt:lpstr>Wingdings</vt:lpstr>
      <vt:lpstr>Office Theme</vt:lpstr>
      <vt:lpstr>PowerPoint Presentation</vt:lpstr>
      <vt:lpstr>Visualising Data</vt:lpstr>
      <vt:lpstr>ggplot2</vt:lpstr>
      <vt:lpstr>Plan for the Session</vt:lpstr>
      <vt:lpstr>ggplot2 Syntax</vt:lpstr>
      <vt:lpstr>ggplot2 Syntax - Pipes</vt:lpstr>
      <vt:lpstr>ggplot2 Syntax - Pipes</vt:lpstr>
      <vt:lpstr>ggplot2 syntax</vt:lpstr>
      <vt:lpstr>geom_x</vt:lpstr>
      <vt:lpstr>ggplot2 syntax</vt:lpstr>
      <vt:lpstr>ggplot2 syntax</vt:lpstr>
      <vt:lpstr>ggplot syntax</vt:lpstr>
      <vt:lpstr>ggplot syntax</vt:lpstr>
      <vt:lpstr>Aesthetics: aes()</vt:lpstr>
      <vt:lpstr>ggplot2 syntax</vt:lpstr>
      <vt:lpstr>ggplot2 syntax</vt:lpstr>
      <vt:lpstr>ggplot2 syntax</vt:lpstr>
      <vt:lpstr>Visualising Distributions - Histograms</vt:lpstr>
      <vt:lpstr>Visualising Distributions – Density Plots</vt:lpstr>
      <vt:lpstr>Visualising Distributions – Density Plots</vt:lpstr>
      <vt:lpstr>Visualising Distributions – Density Plots</vt:lpstr>
      <vt:lpstr>Ban the Bar Graph!</vt:lpstr>
      <vt:lpstr>One Alternative – Violinbox Plots</vt:lpstr>
      <vt:lpstr>Time to Practice!</vt:lpstr>
      <vt:lpstr>Example data</vt:lpstr>
      <vt:lpstr>PowerPoint Presentation</vt:lpstr>
      <vt:lpstr>So Haggis Eaters are Taller than Porridge Eaters, right?</vt:lpstr>
      <vt:lpstr>So Haggis Eaters are Taller than Porridge Eaters, right?</vt:lpstr>
      <vt:lpstr>Task 1 – Solution</vt:lpstr>
      <vt:lpstr>Task 2 – Visualise Height by Breakfast Group</vt:lpstr>
      <vt:lpstr>Task 2 – Solution</vt:lpstr>
      <vt:lpstr>Task 3 – Check the Distributions</vt:lpstr>
      <vt:lpstr>Task 3 – Solution a)</vt:lpstr>
      <vt:lpstr>Task 3 – Solution b)</vt:lpstr>
      <vt:lpstr>Task 4 – Does Age predict Height?</vt:lpstr>
      <vt:lpstr>Task 4 – Solution</vt:lpstr>
      <vt:lpstr>Task 5 – Does Age interact with Music Taste?</vt:lpstr>
      <vt:lpstr>Task 5 – Solution</vt:lpstr>
      <vt:lpstr>Task 6 – Does Music Taste interact with Breakfast Preference?</vt:lpstr>
      <vt:lpstr>Task 6 – Solution</vt:lpstr>
      <vt:lpstr>Conclusion</vt:lpstr>
      <vt:lpstr>Conclusion</vt:lpstr>
      <vt:lpstr>Real Conclusion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Jack Taylor (student)</dc:creator>
  <cp:lastModifiedBy>Jack Taylor (student)</cp:lastModifiedBy>
  <cp:revision>104</cp:revision>
  <dcterms:created xsi:type="dcterms:W3CDTF">2019-03-19T10:06:05Z</dcterms:created>
  <dcterms:modified xsi:type="dcterms:W3CDTF">2019-03-25T14:28:46Z</dcterms:modified>
</cp:coreProperties>
</file>