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295" r:id="rId3"/>
    <p:sldId id="293" r:id="rId4"/>
    <p:sldId id="294" r:id="rId5"/>
    <p:sldId id="296" r:id="rId6"/>
    <p:sldId id="297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06/08/2021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90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06/08/2021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039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06/08/2021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102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06/08/2021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367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06/08/2021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990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06/08/2021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177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06/08/2021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840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06/08/2021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060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06/08/2021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791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06/08/2021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171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D5996-1787-4713-9AAF-D983FFC67929}" type="datetimeFigureOut">
              <a:rPr lang="it-IT" smtClean="0"/>
              <a:t>06/08/2021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606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D5996-1787-4713-9AAF-D983FFC67929}" type="datetimeFigureOut">
              <a:rPr lang="it-IT" smtClean="0"/>
              <a:t>06/08/2021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873CD-1CAD-4CFF-A72D-DCAEA5B7BC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408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arrotondato 3"/>
          <p:cNvSpPr/>
          <p:nvPr/>
        </p:nvSpPr>
        <p:spPr>
          <a:xfrm>
            <a:off x="258780" y="258780"/>
            <a:ext cx="652732" cy="6469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" name="Rettangolo arrotondato 4"/>
          <p:cNvSpPr/>
          <p:nvPr/>
        </p:nvSpPr>
        <p:spPr>
          <a:xfrm>
            <a:off x="11280488" y="258780"/>
            <a:ext cx="652732" cy="64698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" name="Rettangolo arrotondato 5"/>
          <p:cNvSpPr/>
          <p:nvPr/>
        </p:nvSpPr>
        <p:spPr>
          <a:xfrm>
            <a:off x="258780" y="5952237"/>
            <a:ext cx="652732" cy="64698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" name="Rettangolo arrotondato 6"/>
          <p:cNvSpPr/>
          <p:nvPr/>
        </p:nvSpPr>
        <p:spPr>
          <a:xfrm>
            <a:off x="11280488" y="5952237"/>
            <a:ext cx="652732" cy="6469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2808081" y="3075057"/>
            <a:ext cx="65758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4000" b="1" dirty="0" smtClean="0">
                <a:latin typeface="Century Schoolbook" panose="02040604050505020304" pitchFamily="18" charset="0"/>
              </a:rPr>
              <a:t>Automated Car-Parking</a:t>
            </a:r>
            <a:endParaRPr lang="it-IT" sz="4000" b="1" dirty="0">
              <a:latin typeface="Century Schoolbook" panose="02040604050505020304" pitchFamily="18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3343483" y="3782943"/>
            <a:ext cx="5505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i="1" dirty="0" smtClean="0">
                <a:latin typeface="Century Schoolbook" panose="02040604050505020304" pitchFamily="18" charset="0"/>
              </a:rPr>
              <a:t>by </a:t>
            </a:r>
            <a:r>
              <a:rPr lang="it-IT" i="1" dirty="0">
                <a:latin typeface="Century Schoolbook" panose="02040604050505020304" pitchFamily="18" charset="0"/>
              </a:rPr>
              <a:t>Giacomo Fantazzini and Claudia Badalamenti</a:t>
            </a:r>
          </a:p>
        </p:txBody>
      </p:sp>
    </p:spTree>
    <p:extLst>
      <p:ext uri="{BB962C8B-B14F-4D97-AF65-F5344CB8AC3E}">
        <p14:creationId xmlns:p14="http://schemas.microsoft.com/office/powerpoint/2010/main" val="196364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158151" y="155274"/>
            <a:ext cx="11875698" cy="6469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The Mock-Objects</a:t>
            </a:r>
            <a:endParaRPr lang="it-IT" sz="3200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92" y="3556963"/>
            <a:ext cx="5166808" cy="3208298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903" y="979463"/>
            <a:ext cx="4152956" cy="2503811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5594" y="979463"/>
            <a:ext cx="1666185" cy="3230228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2430" y="4386897"/>
            <a:ext cx="1992512" cy="2224650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8556" y="4385650"/>
            <a:ext cx="1860169" cy="2225897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8556" y="983107"/>
            <a:ext cx="1920432" cy="322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5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arrotondato 3"/>
          <p:cNvSpPr/>
          <p:nvPr/>
        </p:nvSpPr>
        <p:spPr>
          <a:xfrm>
            <a:off x="158151" y="155274"/>
            <a:ext cx="11875698" cy="64698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The Directional Planner</a:t>
            </a:r>
            <a:endParaRPr lang="it-IT" sz="3200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9780492" y="3652631"/>
            <a:ext cx="2194502" cy="30192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it-IT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home(0, 0, s).</a:t>
            </a:r>
          </a:p>
          <a:p>
            <a:pPr>
              <a:lnSpc>
                <a:spcPct val="150000"/>
              </a:lnSpc>
            </a:pPr>
            <a:r>
              <a:rPr lang="it-IT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indoor(6</a:t>
            </a:r>
            <a:r>
              <a:rPr lang="it-IT" sz="1400" dirty="0">
                <a:solidFill>
                  <a:schemeClr val="tx1"/>
                </a:solidFill>
                <a:latin typeface="Consolas" panose="020B0609020204030204" pitchFamily="49" charset="0"/>
              </a:rPr>
              <a:t>, 0, n).</a:t>
            </a:r>
          </a:p>
          <a:p>
            <a:pPr>
              <a:lnSpc>
                <a:spcPct val="150000"/>
              </a:lnSpc>
            </a:pPr>
            <a:r>
              <a:rPr lang="it-IT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outdoor(6</a:t>
            </a:r>
            <a:r>
              <a:rPr lang="it-IT" sz="1400" dirty="0">
                <a:solidFill>
                  <a:schemeClr val="tx1"/>
                </a:solidFill>
                <a:latin typeface="Consolas" panose="020B0609020204030204" pitchFamily="49" charset="0"/>
              </a:rPr>
              <a:t>, 4, s).</a:t>
            </a:r>
          </a:p>
          <a:p>
            <a:pPr>
              <a:lnSpc>
                <a:spcPct val="150000"/>
              </a:lnSpc>
            </a:pPr>
            <a:r>
              <a:rPr lang="it-IT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parking1(1</a:t>
            </a:r>
            <a:r>
              <a:rPr lang="it-IT" sz="1400" dirty="0">
                <a:solidFill>
                  <a:schemeClr val="tx1"/>
                </a:solidFill>
                <a:latin typeface="Consolas" panose="020B0609020204030204" pitchFamily="49" charset="0"/>
              </a:rPr>
              <a:t>, 1, e).</a:t>
            </a:r>
          </a:p>
          <a:p>
            <a:pPr>
              <a:lnSpc>
                <a:spcPct val="150000"/>
              </a:lnSpc>
            </a:pPr>
            <a:r>
              <a:rPr lang="it-IT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parking2(1</a:t>
            </a:r>
            <a:r>
              <a:rPr lang="it-IT" sz="1400" dirty="0">
                <a:solidFill>
                  <a:schemeClr val="tx1"/>
                </a:solidFill>
                <a:latin typeface="Consolas" panose="020B0609020204030204" pitchFamily="49" charset="0"/>
              </a:rPr>
              <a:t>, 2, e).</a:t>
            </a:r>
          </a:p>
          <a:p>
            <a:pPr>
              <a:lnSpc>
                <a:spcPct val="150000"/>
              </a:lnSpc>
            </a:pPr>
            <a:r>
              <a:rPr lang="it-IT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parking3(1</a:t>
            </a:r>
            <a:r>
              <a:rPr lang="it-IT" sz="1400" dirty="0">
                <a:solidFill>
                  <a:schemeClr val="tx1"/>
                </a:solidFill>
                <a:latin typeface="Consolas" panose="020B0609020204030204" pitchFamily="49" charset="0"/>
              </a:rPr>
              <a:t>, 3, e).</a:t>
            </a:r>
          </a:p>
          <a:p>
            <a:pPr>
              <a:lnSpc>
                <a:spcPct val="150000"/>
              </a:lnSpc>
            </a:pPr>
            <a:r>
              <a:rPr lang="it-IT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parking4(4</a:t>
            </a:r>
            <a:r>
              <a:rPr lang="it-IT" sz="1400" dirty="0">
                <a:solidFill>
                  <a:schemeClr val="tx1"/>
                </a:solidFill>
                <a:latin typeface="Consolas" panose="020B0609020204030204" pitchFamily="49" charset="0"/>
              </a:rPr>
              <a:t>, 1, w).</a:t>
            </a:r>
          </a:p>
          <a:p>
            <a:pPr>
              <a:lnSpc>
                <a:spcPct val="150000"/>
              </a:lnSpc>
            </a:pPr>
            <a:r>
              <a:rPr lang="it-IT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parking5(4</a:t>
            </a:r>
            <a:r>
              <a:rPr lang="it-IT" sz="1400" dirty="0">
                <a:solidFill>
                  <a:schemeClr val="tx1"/>
                </a:solidFill>
                <a:latin typeface="Consolas" panose="020B0609020204030204" pitchFamily="49" charset="0"/>
              </a:rPr>
              <a:t>, 2, w).</a:t>
            </a:r>
          </a:p>
          <a:p>
            <a:pPr>
              <a:lnSpc>
                <a:spcPct val="150000"/>
              </a:lnSpc>
            </a:pPr>
            <a:r>
              <a:rPr lang="it-IT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parking6(4</a:t>
            </a:r>
            <a:r>
              <a:rPr lang="it-IT" sz="1400" dirty="0">
                <a:solidFill>
                  <a:schemeClr val="tx1"/>
                </a:solidFill>
                <a:latin typeface="Consolas" panose="020B0609020204030204" pitchFamily="49" charset="0"/>
              </a:rPr>
              <a:t>, 3, w).</a:t>
            </a:r>
          </a:p>
        </p:txBody>
      </p:sp>
      <p:sp>
        <p:nvSpPr>
          <p:cNvPr id="7" name="Rettangolo 6"/>
          <p:cNvSpPr/>
          <p:nvPr/>
        </p:nvSpPr>
        <p:spPr>
          <a:xfrm>
            <a:off x="9780492" y="3201416"/>
            <a:ext cx="1537600" cy="4135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600" dirty="0" smtClean="0">
                <a:latin typeface="Century Schoolbook" panose="02040604050505020304" pitchFamily="18" charset="0"/>
              </a:rPr>
              <a:t>locationsKb.pl</a:t>
            </a:r>
            <a:endParaRPr lang="it-IT" sz="1600" dirty="0">
              <a:latin typeface="Century Schoolbook" panose="02040604050505020304" pitchFamily="18" charset="0"/>
            </a:endParaRPr>
          </a:p>
        </p:txBody>
      </p:sp>
      <p:sp>
        <p:nvSpPr>
          <p:cNvPr id="14" name="Ovale 13"/>
          <p:cNvSpPr/>
          <p:nvPr/>
        </p:nvSpPr>
        <p:spPr>
          <a:xfrm>
            <a:off x="4258924" y="2130758"/>
            <a:ext cx="1302611" cy="98289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Planner Util</a:t>
            </a:r>
          </a:p>
        </p:txBody>
      </p:sp>
      <p:sp>
        <p:nvSpPr>
          <p:cNvPr id="16" name="Rettangolo arrotondato 15"/>
          <p:cNvSpPr/>
          <p:nvPr/>
        </p:nvSpPr>
        <p:spPr>
          <a:xfrm>
            <a:off x="4103992" y="3699265"/>
            <a:ext cx="1616791" cy="4715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Century Schoolbook" panose="02040604050505020304" pitchFamily="18" charset="0"/>
              </a:rPr>
              <a:t>Directional Planner</a:t>
            </a:r>
          </a:p>
        </p:txBody>
      </p:sp>
      <p:cxnSp>
        <p:nvCxnSpPr>
          <p:cNvPr id="17" name="Connettore 2 16"/>
          <p:cNvCxnSpPr>
            <a:stCxn id="16" idx="0"/>
          </p:cNvCxnSpPr>
          <p:nvPr/>
        </p:nvCxnSpPr>
        <p:spPr>
          <a:xfrm flipH="1" flipV="1">
            <a:off x="4910231" y="3113858"/>
            <a:ext cx="2157" cy="58540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po 35"/>
          <p:cNvGrpSpPr/>
          <p:nvPr/>
        </p:nvGrpSpPr>
        <p:grpSpPr>
          <a:xfrm>
            <a:off x="3820235" y="4715865"/>
            <a:ext cx="1926426" cy="1214172"/>
            <a:chOff x="402476" y="5184618"/>
            <a:chExt cx="1926426" cy="1214172"/>
          </a:xfrm>
        </p:grpSpPr>
        <p:sp>
          <p:nvSpPr>
            <p:cNvPr id="37" name="Ovale 36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Trolley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Actor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38" name="Triangolo isoscele 37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0" name="Gruppo 39"/>
          <p:cNvGrpSpPr/>
          <p:nvPr/>
        </p:nvGrpSpPr>
        <p:grpSpPr>
          <a:xfrm>
            <a:off x="6795230" y="4670194"/>
            <a:ext cx="1926426" cy="1214172"/>
            <a:chOff x="402476" y="5184618"/>
            <a:chExt cx="1926426" cy="1214172"/>
          </a:xfrm>
        </p:grpSpPr>
        <p:sp>
          <p:nvSpPr>
            <p:cNvPr id="41" name="Ovale 40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Basic</a:t>
              </a:r>
            </a:p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Robot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42" name="Triangolo isoscele 41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Rettangolo 42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4" name="Gruppo 43"/>
          <p:cNvGrpSpPr/>
          <p:nvPr/>
        </p:nvGrpSpPr>
        <p:grpSpPr>
          <a:xfrm>
            <a:off x="5819076" y="4930208"/>
            <a:ext cx="844768" cy="342073"/>
            <a:chOff x="8144484" y="4563130"/>
            <a:chExt cx="844768" cy="342073"/>
          </a:xfrm>
        </p:grpSpPr>
        <p:cxnSp>
          <p:nvCxnSpPr>
            <p:cNvPr id="45" name="Connettore 2 44"/>
            <p:cNvCxnSpPr/>
            <p:nvPr/>
          </p:nvCxnSpPr>
          <p:spPr>
            <a:xfrm flipV="1">
              <a:off x="8144484" y="4634422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riangolo isoscele 45"/>
            <p:cNvSpPr/>
            <p:nvPr/>
          </p:nvSpPr>
          <p:spPr>
            <a:xfrm rot="16200000" flipV="1">
              <a:off x="8856502" y="457296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47" name="Connettore 2 46"/>
            <p:cNvCxnSpPr/>
            <p:nvPr/>
          </p:nvCxnSpPr>
          <p:spPr>
            <a:xfrm flipV="1">
              <a:off x="8267400" y="4833910"/>
              <a:ext cx="72185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riangolo isoscele 47"/>
            <p:cNvSpPr/>
            <p:nvPr/>
          </p:nvSpPr>
          <p:spPr>
            <a:xfrm rot="5400000" flipH="1" flipV="1">
              <a:off x="8167744" y="4772454"/>
              <a:ext cx="142583" cy="122916"/>
            </a:xfrm>
            <a:prstGeom prst="triangl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49" name="Connettore 2 48"/>
          <p:cNvCxnSpPr/>
          <p:nvPr/>
        </p:nvCxnSpPr>
        <p:spPr>
          <a:xfrm>
            <a:off x="5819076" y="5620143"/>
            <a:ext cx="94571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/>
          <p:cNvSpPr txBox="1"/>
          <p:nvPr/>
        </p:nvSpPr>
        <p:spPr>
          <a:xfrm>
            <a:off x="5817822" y="4571623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step( 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335 </a:t>
            </a:r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)</a:t>
            </a:r>
          </a:p>
        </p:txBody>
      </p:sp>
      <p:sp>
        <p:nvSpPr>
          <p:cNvPr id="51" name="CasellaDiTesto 50"/>
          <p:cNvSpPr txBox="1"/>
          <p:nvPr/>
        </p:nvSpPr>
        <p:spPr>
          <a:xfrm>
            <a:off x="5929620" y="5699205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cmd( l )</a:t>
            </a:r>
          </a:p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cmd( r )</a:t>
            </a:r>
          </a:p>
        </p:txBody>
      </p:sp>
      <p:cxnSp>
        <p:nvCxnSpPr>
          <p:cNvPr id="52" name="Connettore 2 51"/>
          <p:cNvCxnSpPr>
            <a:stCxn id="38" idx="5"/>
            <a:endCxn id="16" idx="2"/>
          </p:cNvCxnSpPr>
          <p:nvPr/>
        </p:nvCxnSpPr>
        <p:spPr>
          <a:xfrm flipH="1" flipV="1">
            <a:off x="4912388" y="4170845"/>
            <a:ext cx="3801" cy="6191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o 66"/>
          <p:cNvGrpSpPr/>
          <p:nvPr/>
        </p:nvGrpSpPr>
        <p:grpSpPr>
          <a:xfrm>
            <a:off x="537713" y="4715865"/>
            <a:ext cx="1926426" cy="1214172"/>
            <a:chOff x="402476" y="5184618"/>
            <a:chExt cx="1926426" cy="1214172"/>
          </a:xfrm>
        </p:grpSpPr>
        <p:sp>
          <p:nvSpPr>
            <p:cNvPr id="68" name="Ovale 67"/>
            <p:cNvSpPr/>
            <p:nvPr/>
          </p:nvSpPr>
          <p:spPr>
            <a:xfrm>
              <a:off x="667957" y="5332857"/>
              <a:ext cx="1660945" cy="10659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Park Manager Service</a:t>
              </a:r>
            </a:p>
            <a:p>
              <a:pPr algn="ctr"/>
              <a:r>
                <a:rPr lang="it-IT" sz="1100" i="1" dirty="0">
                  <a:solidFill>
                    <a:schemeClr val="tx1"/>
                  </a:solidFill>
                  <a:latin typeface="Century Schoolbook" panose="02040604050505020304" pitchFamily="18" charset="0"/>
                </a:rPr>
                <a:t>(business logic)</a:t>
              </a:r>
              <a:endParaRPr lang="it-IT" sz="1400" i="1" dirty="0">
                <a:solidFill>
                  <a:schemeClr val="tx1"/>
                </a:solidFill>
                <a:latin typeface="Century Schoolbook" panose="02040604050505020304" pitchFamily="18" charset="0"/>
              </a:endParaRPr>
            </a:p>
          </p:txBody>
        </p:sp>
        <p:sp>
          <p:nvSpPr>
            <p:cNvPr id="69" name="Triangolo isoscele 68"/>
            <p:cNvSpPr/>
            <p:nvPr/>
          </p:nvSpPr>
          <p:spPr>
            <a:xfrm rot="16200000">
              <a:off x="1350190" y="5205064"/>
              <a:ext cx="296478" cy="255585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/>
            <p:cNvSpPr/>
            <p:nvPr/>
          </p:nvSpPr>
          <p:spPr>
            <a:xfrm>
              <a:off x="402476" y="5739696"/>
              <a:ext cx="530961" cy="2522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1" name="CasellaDiTesto 70"/>
          <p:cNvSpPr txBox="1"/>
          <p:nvPr/>
        </p:nvSpPr>
        <p:spPr>
          <a:xfrm>
            <a:off x="2579850" y="4873812"/>
            <a:ext cx="1208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goto</a:t>
            </a:r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 PLACE )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4A099A57-10E0-4444-B880-8BDB97CEC528}"/>
              </a:ext>
            </a:extLst>
          </p:cNvPr>
          <p:cNvSpPr txBox="1"/>
          <p:nvPr/>
        </p:nvSpPr>
        <p:spPr>
          <a:xfrm>
            <a:off x="2490226" y="5574327"/>
            <a:ext cx="1396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movementDone</a:t>
            </a:r>
            <a:endParaRPr lang="it-IT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BE37B216-493D-4D05-A4A1-43831B1C7A66}"/>
              </a:ext>
            </a:extLst>
          </p:cNvPr>
          <p:cNvCxnSpPr>
            <a:cxnSpLocks/>
          </p:cNvCxnSpPr>
          <p:nvPr/>
        </p:nvCxnSpPr>
        <p:spPr>
          <a:xfrm>
            <a:off x="2691634" y="5244212"/>
            <a:ext cx="93980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2 73">
            <a:extLst>
              <a:ext uri="{FF2B5EF4-FFF2-40B4-BE49-F238E27FC236}">
                <a16:creationId xmlns:a16="http://schemas.microsoft.com/office/drawing/2014/main" id="{DDF4BAC5-C951-40AF-9F3B-573D340AFF4C}"/>
              </a:ext>
            </a:extLst>
          </p:cNvPr>
          <p:cNvCxnSpPr>
            <a:cxnSpLocks/>
          </p:cNvCxnSpPr>
          <p:nvPr/>
        </p:nvCxnSpPr>
        <p:spPr>
          <a:xfrm flipH="1">
            <a:off x="2691634" y="5479284"/>
            <a:ext cx="939802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432" y="940396"/>
            <a:ext cx="4903417" cy="2261020"/>
          </a:xfrm>
          <a:prstGeom prst="rect">
            <a:avLst/>
          </a:prstGeom>
        </p:spPr>
      </p:pic>
      <p:sp>
        <p:nvSpPr>
          <p:cNvPr id="3" name="Freccia in giù 2"/>
          <p:cNvSpPr/>
          <p:nvPr/>
        </p:nvSpPr>
        <p:spPr>
          <a:xfrm>
            <a:off x="8348842" y="1214761"/>
            <a:ext cx="392816" cy="406175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latin typeface="Century Schoolbook" panose="02040604050505020304" pitchFamily="18" charset="0"/>
              </a:rPr>
              <a:t>H</a:t>
            </a:r>
            <a:endParaRPr lang="it-IT" sz="1400" dirty="0">
              <a:latin typeface="Century Schoolbook" panose="02040604050505020304" pitchFamily="18" charset="0"/>
            </a:endParaRPr>
          </a:p>
        </p:txBody>
      </p:sp>
      <p:sp>
        <p:nvSpPr>
          <p:cNvPr id="53" name="Freccia in giù 52"/>
          <p:cNvSpPr/>
          <p:nvPr/>
        </p:nvSpPr>
        <p:spPr>
          <a:xfrm>
            <a:off x="11121684" y="2523084"/>
            <a:ext cx="392816" cy="406175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latin typeface="Century Schoolbook" panose="02040604050505020304" pitchFamily="18" charset="0"/>
              </a:rPr>
              <a:t>O</a:t>
            </a:r>
            <a:endParaRPr lang="it-IT" sz="1400" dirty="0">
              <a:latin typeface="Century Schoolbook" panose="02040604050505020304" pitchFamily="18" charset="0"/>
            </a:endParaRPr>
          </a:p>
        </p:txBody>
      </p:sp>
      <p:sp>
        <p:nvSpPr>
          <p:cNvPr id="54" name="Freccia in giù 53"/>
          <p:cNvSpPr/>
          <p:nvPr/>
        </p:nvSpPr>
        <p:spPr>
          <a:xfrm flipV="1">
            <a:off x="10352884" y="1218553"/>
            <a:ext cx="392816" cy="406175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latin typeface="Century Schoolbook" panose="02040604050505020304" pitchFamily="18" charset="0"/>
              </a:rPr>
              <a:t>I</a:t>
            </a:r>
            <a:endParaRPr lang="it-IT" sz="1400" dirty="0">
              <a:latin typeface="Century Schoolbook" panose="02040604050505020304" pitchFamily="18" charset="0"/>
            </a:endParaRPr>
          </a:p>
        </p:txBody>
      </p:sp>
      <p:sp>
        <p:nvSpPr>
          <p:cNvPr id="5" name="Freccia a destra 4"/>
          <p:cNvSpPr/>
          <p:nvPr/>
        </p:nvSpPr>
        <p:spPr>
          <a:xfrm>
            <a:off x="8547429" y="1576140"/>
            <a:ext cx="388458" cy="335777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Century Schoolbook" panose="02040604050505020304" pitchFamily="18" charset="0"/>
              </a:rPr>
              <a:t>1</a:t>
            </a:r>
            <a:endParaRPr lang="it-IT" sz="1400" dirty="0">
              <a:latin typeface="Century Schoolbook" panose="02040604050505020304" pitchFamily="18" charset="0"/>
            </a:endParaRPr>
          </a:p>
        </p:txBody>
      </p:sp>
      <p:sp>
        <p:nvSpPr>
          <p:cNvPr id="57" name="Freccia a destra 56"/>
          <p:cNvSpPr/>
          <p:nvPr/>
        </p:nvSpPr>
        <p:spPr>
          <a:xfrm>
            <a:off x="8430357" y="1818462"/>
            <a:ext cx="388458" cy="335777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latin typeface="Century Schoolbook" panose="02040604050505020304" pitchFamily="18" charset="0"/>
              </a:rPr>
              <a:t>2</a:t>
            </a:r>
            <a:endParaRPr lang="it-IT" sz="1400" dirty="0">
              <a:latin typeface="Century Schoolbook" panose="02040604050505020304" pitchFamily="18" charset="0"/>
            </a:endParaRPr>
          </a:p>
        </p:txBody>
      </p:sp>
      <p:sp>
        <p:nvSpPr>
          <p:cNvPr id="58" name="Freccia a destra 57"/>
          <p:cNvSpPr/>
          <p:nvPr/>
        </p:nvSpPr>
        <p:spPr>
          <a:xfrm>
            <a:off x="8334119" y="2123451"/>
            <a:ext cx="388458" cy="335777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smtClean="0">
                <a:latin typeface="Century Schoolbook" panose="02040604050505020304" pitchFamily="18" charset="0"/>
              </a:rPr>
              <a:t>3</a:t>
            </a:r>
            <a:endParaRPr lang="it-IT" sz="1400" dirty="0">
              <a:latin typeface="Century Schoolbook" panose="02040604050505020304" pitchFamily="18" charset="0"/>
            </a:endParaRPr>
          </a:p>
        </p:txBody>
      </p:sp>
      <p:sp>
        <p:nvSpPr>
          <p:cNvPr id="61" name="Freccia a destra 60"/>
          <p:cNvSpPr/>
          <p:nvPr/>
        </p:nvSpPr>
        <p:spPr>
          <a:xfrm flipH="1">
            <a:off x="9805066" y="1562561"/>
            <a:ext cx="388458" cy="335777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/>
          </a:p>
        </p:txBody>
      </p:sp>
      <p:sp>
        <p:nvSpPr>
          <p:cNvPr id="63" name="Freccia a destra 62"/>
          <p:cNvSpPr/>
          <p:nvPr/>
        </p:nvSpPr>
        <p:spPr>
          <a:xfrm flipH="1">
            <a:off x="9883398" y="1845619"/>
            <a:ext cx="388458" cy="335777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/>
          </a:p>
        </p:txBody>
      </p:sp>
      <p:sp>
        <p:nvSpPr>
          <p:cNvPr id="64" name="Freccia a destra 63"/>
          <p:cNvSpPr/>
          <p:nvPr/>
        </p:nvSpPr>
        <p:spPr>
          <a:xfrm flipH="1">
            <a:off x="9828047" y="2130758"/>
            <a:ext cx="388458" cy="335777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/>
          </a:p>
        </p:txBody>
      </p:sp>
      <p:sp>
        <p:nvSpPr>
          <p:cNvPr id="10" name="Rettangolo 9"/>
          <p:cNvSpPr/>
          <p:nvPr/>
        </p:nvSpPr>
        <p:spPr>
          <a:xfrm>
            <a:off x="9909472" y="157614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4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4</a:t>
            </a:r>
            <a:endParaRPr lang="it-IT" sz="14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5" name="Rettangolo 64"/>
          <p:cNvSpPr/>
          <p:nvPr/>
        </p:nvSpPr>
        <p:spPr>
          <a:xfrm>
            <a:off x="9989152" y="185919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4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5</a:t>
            </a:r>
            <a:endParaRPr lang="it-IT" sz="14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9929637" y="214833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400" dirty="0" smtClean="0">
                <a:solidFill>
                  <a:schemeClr val="bg1"/>
                </a:solidFill>
                <a:latin typeface="Century Schoolbook" panose="02040604050505020304" pitchFamily="18" charset="0"/>
              </a:rPr>
              <a:t>6</a:t>
            </a:r>
            <a:endParaRPr lang="it-IT" sz="14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12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arrotondato 3"/>
          <p:cNvSpPr/>
          <p:nvPr/>
        </p:nvSpPr>
        <p:spPr>
          <a:xfrm>
            <a:off x="158151" y="155274"/>
            <a:ext cx="11875698" cy="6469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The Web GUIs</a:t>
            </a:r>
            <a:endParaRPr lang="it-IT" sz="3200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95"/>
          <a:stretch/>
        </p:blipFill>
        <p:spPr>
          <a:xfrm>
            <a:off x="8612812" y="914400"/>
            <a:ext cx="3421037" cy="3347049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0" y="1487502"/>
            <a:ext cx="8514272" cy="4939177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27" t="7335" b="10590"/>
          <a:stretch/>
        </p:blipFill>
        <p:spPr>
          <a:xfrm>
            <a:off x="8846963" y="4321836"/>
            <a:ext cx="2952733" cy="248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1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arrotondato 3"/>
          <p:cNvSpPr/>
          <p:nvPr/>
        </p:nvSpPr>
        <p:spPr>
          <a:xfrm>
            <a:off x="158151" y="155274"/>
            <a:ext cx="11875698" cy="64698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 smtClean="0">
                <a:solidFill>
                  <a:schemeClr val="tx1"/>
                </a:solidFill>
                <a:latin typeface="Century Schoolbook" panose="02040604050505020304" pitchFamily="18" charset="0"/>
              </a:rPr>
              <a:t>The Architecture of the System</a:t>
            </a:r>
            <a:endParaRPr lang="it-IT" sz="3200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26" y="871268"/>
            <a:ext cx="10940948" cy="592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04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893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</TotalTime>
  <Words>126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3" baseType="lpstr">
      <vt:lpstr>Arial</vt:lpstr>
      <vt:lpstr>Bookman Old Style</vt:lpstr>
      <vt:lpstr>Calibri</vt:lpstr>
      <vt:lpstr>Calibri Light</vt:lpstr>
      <vt:lpstr>Century Schoolbook</vt:lpstr>
      <vt:lpstr>Consolas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Giacomo</dc:creator>
  <cp:lastModifiedBy>Giacomo</cp:lastModifiedBy>
  <cp:revision>157</cp:revision>
  <dcterms:created xsi:type="dcterms:W3CDTF">2021-03-22T10:16:42Z</dcterms:created>
  <dcterms:modified xsi:type="dcterms:W3CDTF">2021-08-06T07:40:23Z</dcterms:modified>
</cp:coreProperties>
</file>