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81" r:id="rId3"/>
    <p:sldId id="282" r:id="rId4"/>
    <p:sldId id="283" r:id="rId5"/>
    <p:sldId id="275" r:id="rId6"/>
    <p:sldId id="280" r:id="rId7"/>
    <p:sldId id="288" r:id="rId8"/>
    <p:sldId id="276" r:id="rId9"/>
    <p:sldId id="269" r:id="rId10"/>
    <p:sldId id="271" r:id="rId11"/>
    <p:sldId id="270" r:id="rId12"/>
    <p:sldId id="278" r:id="rId13"/>
    <p:sldId id="285" r:id="rId14"/>
    <p:sldId id="277" r:id="rId15"/>
    <p:sldId id="279" r:id="rId16"/>
    <p:sldId id="286" r:id="rId17"/>
    <p:sldId id="287" r:id="rId18"/>
    <p:sldId id="289" r:id="rId19"/>
    <p:sldId id="290" r:id="rId20"/>
    <p:sldId id="291" r:id="rId21"/>
    <p:sldId id="292" r:id="rId2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D5996-1787-4713-9AAF-D983FFC67929}" type="datetimeFigureOut">
              <a:rPr lang="it-IT" smtClean="0"/>
              <a:t>10/09/2021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873CD-1CAD-4CFF-A72D-DCAEA5B7BC0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7907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D5996-1787-4713-9AAF-D983FFC67929}" type="datetimeFigureOut">
              <a:rPr lang="it-IT" smtClean="0"/>
              <a:t>10/09/2021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873CD-1CAD-4CFF-A72D-DCAEA5B7BC0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30390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D5996-1787-4713-9AAF-D983FFC67929}" type="datetimeFigureOut">
              <a:rPr lang="it-IT" smtClean="0"/>
              <a:t>10/09/2021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873CD-1CAD-4CFF-A72D-DCAEA5B7BC0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01029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D5996-1787-4713-9AAF-D983FFC67929}" type="datetimeFigureOut">
              <a:rPr lang="it-IT" smtClean="0"/>
              <a:t>10/09/2021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873CD-1CAD-4CFF-A72D-DCAEA5B7BC0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03676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D5996-1787-4713-9AAF-D983FFC67929}" type="datetimeFigureOut">
              <a:rPr lang="it-IT" smtClean="0"/>
              <a:t>10/09/2021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873CD-1CAD-4CFF-A72D-DCAEA5B7BC0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39908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D5996-1787-4713-9AAF-D983FFC67929}" type="datetimeFigureOut">
              <a:rPr lang="it-IT" smtClean="0"/>
              <a:t>10/09/2021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873CD-1CAD-4CFF-A72D-DCAEA5B7BC0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81771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D5996-1787-4713-9AAF-D983FFC67929}" type="datetimeFigureOut">
              <a:rPr lang="it-IT" smtClean="0"/>
              <a:t>10/09/2021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873CD-1CAD-4CFF-A72D-DCAEA5B7BC0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68405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D5996-1787-4713-9AAF-D983FFC67929}" type="datetimeFigureOut">
              <a:rPr lang="it-IT" smtClean="0"/>
              <a:t>10/09/2021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873CD-1CAD-4CFF-A72D-DCAEA5B7BC0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70606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D5996-1787-4713-9AAF-D983FFC67929}" type="datetimeFigureOut">
              <a:rPr lang="it-IT" smtClean="0"/>
              <a:t>10/09/2021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873CD-1CAD-4CFF-A72D-DCAEA5B7BC0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27919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D5996-1787-4713-9AAF-D983FFC67929}" type="datetimeFigureOut">
              <a:rPr lang="it-IT" smtClean="0"/>
              <a:t>10/09/2021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873CD-1CAD-4CFF-A72D-DCAEA5B7BC0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21715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D5996-1787-4713-9AAF-D983FFC67929}" type="datetimeFigureOut">
              <a:rPr lang="it-IT" smtClean="0"/>
              <a:t>10/09/2021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873CD-1CAD-4CFF-A72D-DCAEA5B7BC0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16060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4D5996-1787-4713-9AAF-D983FFC67929}" type="datetimeFigureOut">
              <a:rPr lang="it-IT" smtClean="0"/>
              <a:t>10/09/2021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873CD-1CAD-4CFF-A72D-DCAEA5B7BC0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84082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arrotondato 6"/>
          <p:cNvSpPr/>
          <p:nvPr/>
        </p:nvSpPr>
        <p:spPr>
          <a:xfrm>
            <a:off x="5048046" y="4640593"/>
            <a:ext cx="3653990" cy="47158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Presence Sensor</a:t>
            </a:r>
          </a:p>
          <a:p>
            <a:pPr algn="ctr"/>
            <a:r>
              <a:rPr lang="it-IT" sz="1400" i="1" dirty="0">
                <a:solidFill>
                  <a:schemeClr val="tx1"/>
                </a:solidFill>
                <a:latin typeface="Century Schoolbook" panose="02040604050505020304" pitchFamily="18" charset="0"/>
              </a:rPr>
              <a:t>interface</a:t>
            </a:r>
          </a:p>
        </p:txBody>
      </p:sp>
      <p:sp>
        <p:nvSpPr>
          <p:cNvPr id="22" name="Rettangolo arrotondato 21"/>
          <p:cNvSpPr/>
          <p:nvPr/>
        </p:nvSpPr>
        <p:spPr>
          <a:xfrm>
            <a:off x="5048046" y="4160387"/>
            <a:ext cx="1616791" cy="47158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Presence Sonar</a:t>
            </a:r>
          </a:p>
        </p:txBody>
      </p:sp>
      <p:sp>
        <p:nvSpPr>
          <p:cNvPr id="23" name="Rettangolo arrotondato 22"/>
          <p:cNvSpPr/>
          <p:nvPr/>
        </p:nvSpPr>
        <p:spPr>
          <a:xfrm>
            <a:off x="7085245" y="4163371"/>
            <a:ext cx="1616791" cy="47158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Presence Weight</a:t>
            </a:r>
          </a:p>
        </p:txBody>
      </p:sp>
      <p:cxnSp>
        <p:nvCxnSpPr>
          <p:cNvPr id="26" name="Connettore 2 25"/>
          <p:cNvCxnSpPr/>
          <p:nvPr/>
        </p:nvCxnSpPr>
        <p:spPr>
          <a:xfrm flipH="1" flipV="1">
            <a:off x="5850993" y="3700018"/>
            <a:ext cx="5448" cy="46036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ttore 2 51"/>
          <p:cNvCxnSpPr/>
          <p:nvPr/>
        </p:nvCxnSpPr>
        <p:spPr>
          <a:xfrm flipH="1" flipV="1">
            <a:off x="7888192" y="3700018"/>
            <a:ext cx="5448" cy="46036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ttangolo arrotondato 52"/>
          <p:cNvSpPr/>
          <p:nvPr/>
        </p:nvSpPr>
        <p:spPr>
          <a:xfrm>
            <a:off x="3169947" y="3216867"/>
            <a:ext cx="3494890" cy="47158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Sonar</a:t>
            </a:r>
          </a:p>
          <a:p>
            <a:pPr algn="ctr"/>
            <a:r>
              <a:rPr lang="it-IT" sz="1400" i="1" dirty="0">
                <a:solidFill>
                  <a:schemeClr val="tx1"/>
                </a:solidFill>
                <a:latin typeface="Century Schoolbook" panose="02040604050505020304" pitchFamily="18" charset="0"/>
              </a:rPr>
              <a:t>interface</a:t>
            </a:r>
          </a:p>
        </p:txBody>
      </p:sp>
      <p:sp>
        <p:nvSpPr>
          <p:cNvPr id="54" name="Rettangolo arrotondato 53"/>
          <p:cNvSpPr/>
          <p:nvPr/>
        </p:nvSpPr>
        <p:spPr>
          <a:xfrm>
            <a:off x="7097753" y="3211550"/>
            <a:ext cx="1924301" cy="47158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Weight Sensor</a:t>
            </a:r>
          </a:p>
          <a:p>
            <a:pPr algn="ctr"/>
            <a:r>
              <a:rPr lang="it-IT" sz="1400" i="1" dirty="0">
                <a:solidFill>
                  <a:schemeClr val="tx1"/>
                </a:solidFill>
                <a:latin typeface="Century Schoolbook" panose="02040604050505020304" pitchFamily="18" charset="0"/>
              </a:rPr>
              <a:t>interface</a:t>
            </a:r>
          </a:p>
        </p:txBody>
      </p:sp>
      <p:sp>
        <p:nvSpPr>
          <p:cNvPr id="55" name="Rettangolo arrotondato 54"/>
          <p:cNvSpPr/>
          <p:nvPr/>
        </p:nvSpPr>
        <p:spPr>
          <a:xfrm>
            <a:off x="3169947" y="2736661"/>
            <a:ext cx="1575031" cy="47158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Mock Sonar</a:t>
            </a:r>
          </a:p>
        </p:txBody>
      </p:sp>
      <p:sp>
        <p:nvSpPr>
          <p:cNvPr id="56" name="Rettangolo arrotondato 55"/>
          <p:cNvSpPr/>
          <p:nvPr/>
        </p:nvSpPr>
        <p:spPr>
          <a:xfrm>
            <a:off x="5089806" y="2736661"/>
            <a:ext cx="1575031" cy="47158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Sonar Driver</a:t>
            </a:r>
          </a:p>
        </p:txBody>
      </p:sp>
      <p:sp>
        <p:nvSpPr>
          <p:cNvPr id="57" name="Rettangolo arrotondato 56"/>
          <p:cNvSpPr/>
          <p:nvPr/>
        </p:nvSpPr>
        <p:spPr>
          <a:xfrm>
            <a:off x="7097753" y="2731912"/>
            <a:ext cx="1924301" cy="47158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Mock Weight Sensor</a:t>
            </a:r>
          </a:p>
        </p:txBody>
      </p:sp>
      <p:sp>
        <p:nvSpPr>
          <p:cNvPr id="58" name="Rettangolo 57"/>
          <p:cNvSpPr/>
          <p:nvPr/>
        </p:nvSpPr>
        <p:spPr>
          <a:xfrm>
            <a:off x="5396638" y="2090643"/>
            <a:ext cx="892349" cy="4715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400" dirty="0">
              <a:solidFill>
                <a:schemeClr val="tx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59" name="Ovale 58"/>
          <p:cNvSpPr/>
          <p:nvPr/>
        </p:nvSpPr>
        <p:spPr>
          <a:xfrm>
            <a:off x="5450835" y="2133671"/>
            <a:ext cx="370937" cy="38552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400" dirty="0">
              <a:solidFill>
                <a:schemeClr val="tx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60" name="Ovale 59"/>
          <p:cNvSpPr/>
          <p:nvPr/>
        </p:nvSpPr>
        <p:spPr>
          <a:xfrm>
            <a:off x="5875969" y="2133671"/>
            <a:ext cx="370937" cy="38552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400" dirty="0">
              <a:solidFill>
                <a:schemeClr val="tx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61" name="Rettangolo 60"/>
          <p:cNvSpPr/>
          <p:nvPr/>
        </p:nvSpPr>
        <p:spPr>
          <a:xfrm>
            <a:off x="3511287" y="1791504"/>
            <a:ext cx="892349" cy="77071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400" dirty="0">
              <a:solidFill>
                <a:schemeClr val="tx1"/>
              </a:solidFill>
              <a:latin typeface="Century Schoolbook" panose="02040604050505020304" pitchFamily="18" charset="0"/>
            </a:endParaRPr>
          </a:p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GUI</a:t>
            </a:r>
          </a:p>
        </p:txBody>
      </p:sp>
      <p:sp>
        <p:nvSpPr>
          <p:cNvPr id="62" name="Rettangolo 61"/>
          <p:cNvSpPr/>
          <p:nvPr/>
        </p:nvSpPr>
        <p:spPr>
          <a:xfrm>
            <a:off x="3511286" y="1791504"/>
            <a:ext cx="892349" cy="23628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400" dirty="0">
              <a:solidFill>
                <a:schemeClr val="tx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63" name="Rettangolo 62"/>
          <p:cNvSpPr/>
          <p:nvPr/>
        </p:nvSpPr>
        <p:spPr>
          <a:xfrm>
            <a:off x="4258578" y="1854661"/>
            <a:ext cx="96705" cy="10997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400" dirty="0">
              <a:solidFill>
                <a:schemeClr val="tx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64" name="Rettangolo 63"/>
          <p:cNvSpPr/>
          <p:nvPr/>
        </p:nvSpPr>
        <p:spPr>
          <a:xfrm>
            <a:off x="7668982" y="1782878"/>
            <a:ext cx="892349" cy="77071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400" dirty="0">
              <a:solidFill>
                <a:schemeClr val="tx1"/>
              </a:solidFill>
              <a:latin typeface="Century Schoolbook" panose="02040604050505020304" pitchFamily="18" charset="0"/>
            </a:endParaRPr>
          </a:p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GUI</a:t>
            </a:r>
          </a:p>
        </p:txBody>
      </p:sp>
      <p:sp>
        <p:nvSpPr>
          <p:cNvPr id="65" name="Rettangolo 64"/>
          <p:cNvSpPr/>
          <p:nvPr/>
        </p:nvSpPr>
        <p:spPr>
          <a:xfrm>
            <a:off x="7668981" y="1782878"/>
            <a:ext cx="892349" cy="23628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400" dirty="0">
              <a:solidFill>
                <a:schemeClr val="tx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66" name="Rettangolo 65"/>
          <p:cNvSpPr/>
          <p:nvPr/>
        </p:nvSpPr>
        <p:spPr>
          <a:xfrm>
            <a:off x="8416273" y="1846035"/>
            <a:ext cx="96705" cy="10997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400" dirty="0">
              <a:solidFill>
                <a:schemeClr val="tx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67" name="CasellaDiTesto 66"/>
          <p:cNvSpPr txBox="1"/>
          <p:nvPr/>
        </p:nvSpPr>
        <p:spPr>
          <a:xfrm>
            <a:off x="5212671" y="1745828"/>
            <a:ext cx="12602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latin typeface="Century Schoolbook" panose="02040604050505020304" pitchFamily="18" charset="0"/>
              </a:rPr>
              <a:t>Real device</a:t>
            </a:r>
          </a:p>
        </p:txBody>
      </p:sp>
    </p:spTree>
    <p:extLst>
      <p:ext uri="{BB962C8B-B14F-4D97-AF65-F5344CB8AC3E}">
        <p14:creationId xmlns:p14="http://schemas.microsoft.com/office/powerpoint/2010/main" val="9212382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e 3"/>
          <p:cNvSpPr/>
          <p:nvPr/>
        </p:nvSpPr>
        <p:spPr>
          <a:xfrm>
            <a:off x="8365302" y="1789813"/>
            <a:ext cx="1857403" cy="140152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Thermometer</a:t>
            </a:r>
          </a:p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Actor</a:t>
            </a:r>
          </a:p>
        </p:txBody>
      </p:sp>
      <p:sp>
        <p:nvSpPr>
          <p:cNvPr id="5" name="Triangolo isoscele 4"/>
          <p:cNvSpPr/>
          <p:nvPr/>
        </p:nvSpPr>
        <p:spPr>
          <a:xfrm rot="16200000">
            <a:off x="9078934" y="1604408"/>
            <a:ext cx="430138" cy="370809"/>
          </a:xfrm>
          <a:prstGeom prst="triangl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Rettangolo 5"/>
          <p:cNvSpPr/>
          <p:nvPr/>
        </p:nvSpPr>
        <p:spPr>
          <a:xfrm>
            <a:off x="7929668" y="2371064"/>
            <a:ext cx="714644" cy="3395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1" name="Connettore 2 10"/>
          <p:cNvCxnSpPr>
            <a:stCxn id="5" idx="5"/>
          </p:cNvCxnSpPr>
          <p:nvPr/>
        </p:nvCxnSpPr>
        <p:spPr>
          <a:xfrm flipH="1" flipV="1">
            <a:off x="9291847" y="1140406"/>
            <a:ext cx="2157" cy="54187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ttangolo arrotondato 13"/>
          <p:cNvSpPr/>
          <p:nvPr/>
        </p:nvSpPr>
        <p:spPr>
          <a:xfrm>
            <a:off x="8278847" y="188620"/>
            <a:ext cx="2009062" cy="47158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Mock Thermometer</a:t>
            </a:r>
          </a:p>
        </p:txBody>
      </p:sp>
      <p:sp>
        <p:nvSpPr>
          <p:cNvPr id="17" name="Ovale 16"/>
          <p:cNvSpPr/>
          <p:nvPr/>
        </p:nvSpPr>
        <p:spPr>
          <a:xfrm>
            <a:off x="8367459" y="5267860"/>
            <a:ext cx="1857403" cy="140152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Fan</a:t>
            </a:r>
          </a:p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Actor</a:t>
            </a:r>
          </a:p>
        </p:txBody>
      </p:sp>
      <p:sp>
        <p:nvSpPr>
          <p:cNvPr id="18" name="Triangolo isoscele 17"/>
          <p:cNvSpPr/>
          <p:nvPr/>
        </p:nvSpPr>
        <p:spPr>
          <a:xfrm rot="16200000">
            <a:off x="9081091" y="5082455"/>
            <a:ext cx="430138" cy="370809"/>
          </a:xfrm>
          <a:prstGeom prst="triangl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Rettangolo 18"/>
          <p:cNvSpPr/>
          <p:nvPr/>
        </p:nvSpPr>
        <p:spPr>
          <a:xfrm>
            <a:off x="7931825" y="5849111"/>
            <a:ext cx="714644" cy="3395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1" name="Connettore 2 20"/>
          <p:cNvCxnSpPr>
            <a:stCxn id="18" idx="5"/>
          </p:cNvCxnSpPr>
          <p:nvPr/>
        </p:nvCxnSpPr>
        <p:spPr>
          <a:xfrm flipH="1" flipV="1">
            <a:off x="9294004" y="4618453"/>
            <a:ext cx="2157" cy="54187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ttangolo arrotondato 22"/>
          <p:cNvSpPr/>
          <p:nvPr/>
        </p:nvSpPr>
        <p:spPr>
          <a:xfrm>
            <a:off x="8278846" y="3666124"/>
            <a:ext cx="2009062" cy="47158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Mock Fan</a:t>
            </a:r>
          </a:p>
        </p:txBody>
      </p:sp>
      <p:sp>
        <p:nvSpPr>
          <p:cNvPr id="60" name="Ovale 59"/>
          <p:cNvSpPr/>
          <p:nvPr/>
        </p:nvSpPr>
        <p:spPr>
          <a:xfrm>
            <a:off x="2339725" y="4206811"/>
            <a:ext cx="1857403" cy="140152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Sonar</a:t>
            </a:r>
          </a:p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Actor</a:t>
            </a:r>
          </a:p>
        </p:txBody>
      </p:sp>
      <p:sp>
        <p:nvSpPr>
          <p:cNvPr id="61" name="Triangolo isoscele 60"/>
          <p:cNvSpPr/>
          <p:nvPr/>
        </p:nvSpPr>
        <p:spPr>
          <a:xfrm rot="16200000">
            <a:off x="3053357" y="4021406"/>
            <a:ext cx="430138" cy="370809"/>
          </a:xfrm>
          <a:prstGeom prst="triangl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2" name="Rettangolo 61"/>
          <p:cNvSpPr/>
          <p:nvPr/>
        </p:nvSpPr>
        <p:spPr>
          <a:xfrm>
            <a:off x="1904091" y="4788062"/>
            <a:ext cx="714644" cy="3395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63" name="Connettore 2 62"/>
          <p:cNvCxnSpPr>
            <a:stCxn id="61" idx="5"/>
          </p:cNvCxnSpPr>
          <p:nvPr/>
        </p:nvCxnSpPr>
        <p:spPr>
          <a:xfrm flipH="1" flipV="1">
            <a:off x="3266270" y="3557404"/>
            <a:ext cx="2157" cy="54187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ttangolo arrotondato 63"/>
          <p:cNvSpPr/>
          <p:nvPr/>
        </p:nvSpPr>
        <p:spPr>
          <a:xfrm>
            <a:off x="2266053" y="2614244"/>
            <a:ext cx="2009062" cy="47158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Presence Sonar</a:t>
            </a:r>
          </a:p>
        </p:txBody>
      </p:sp>
      <p:sp>
        <p:nvSpPr>
          <p:cNvPr id="65" name="Ovale 64"/>
          <p:cNvSpPr/>
          <p:nvPr/>
        </p:nvSpPr>
        <p:spPr>
          <a:xfrm>
            <a:off x="5285484" y="4206811"/>
            <a:ext cx="1857403" cy="140152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Weight</a:t>
            </a:r>
          </a:p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Actor</a:t>
            </a:r>
          </a:p>
        </p:txBody>
      </p:sp>
      <p:sp>
        <p:nvSpPr>
          <p:cNvPr id="66" name="Triangolo isoscele 65"/>
          <p:cNvSpPr/>
          <p:nvPr/>
        </p:nvSpPr>
        <p:spPr>
          <a:xfrm rot="16200000">
            <a:off x="5999116" y="4021406"/>
            <a:ext cx="430138" cy="370809"/>
          </a:xfrm>
          <a:prstGeom prst="triangl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7" name="Rettangolo 66"/>
          <p:cNvSpPr/>
          <p:nvPr/>
        </p:nvSpPr>
        <p:spPr>
          <a:xfrm>
            <a:off x="4849850" y="4788062"/>
            <a:ext cx="714644" cy="3395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68" name="Connettore 2 67"/>
          <p:cNvCxnSpPr>
            <a:stCxn id="66" idx="5"/>
          </p:cNvCxnSpPr>
          <p:nvPr/>
        </p:nvCxnSpPr>
        <p:spPr>
          <a:xfrm flipH="1" flipV="1">
            <a:off x="6212029" y="3557404"/>
            <a:ext cx="2157" cy="54187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ttangolo arrotondato 68"/>
          <p:cNvSpPr/>
          <p:nvPr/>
        </p:nvSpPr>
        <p:spPr>
          <a:xfrm>
            <a:off x="5211812" y="2605075"/>
            <a:ext cx="2009062" cy="47158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Presence Weight</a:t>
            </a:r>
          </a:p>
        </p:txBody>
      </p:sp>
      <p:sp>
        <p:nvSpPr>
          <p:cNvPr id="81" name="Rettangolo arrotondato 80"/>
          <p:cNvSpPr/>
          <p:nvPr/>
        </p:nvSpPr>
        <p:spPr>
          <a:xfrm>
            <a:off x="5211812" y="1764143"/>
            <a:ext cx="2009062" cy="47158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Weight Sensor</a:t>
            </a:r>
          </a:p>
          <a:p>
            <a:pPr algn="ctr"/>
            <a:r>
              <a:rPr lang="it-IT" sz="1400" i="1" dirty="0">
                <a:solidFill>
                  <a:schemeClr val="tx1"/>
                </a:solidFill>
                <a:latin typeface="Century Schoolbook" panose="02040604050505020304" pitchFamily="18" charset="0"/>
              </a:rPr>
              <a:t>interface</a:t>
            </a:r>
          </a:p>
        </p:txBody>
      </p:sp>
      <p:cxnSp>
        <p:nvCxnSpPr>
          <p:cNvPr id="82" name="Connettore 2 81"/>
          <p:cNvCxnSpPr>
            <a:stCxn id="69" idx="0"/>
          </p:cNvCxnSpPr>
          <p:nvPr/>
        </p:nvCxnSpPr>
        <p:spPr>
          <a:xfrm flipH="1" flipV="1">
            <a:off x="6214187" y="2235723"/>
            <a:ext cx="2156" cy="36935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ttangolo arrotondato 82"/>
          <p:cNvSpPr/>
          <p:nvPr/>
        </p:nvSpPr>
        <p:spPr>
          <a:xfrm>
            <a:off x="2257584" y="1773312"/>
            <a:ext cx="2009062" cy="47158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Sonar</a:t>
            </a:r>
          </a:p>
          <a:p>
            <a:pPr algn="ctr"/>
            <a:r>
              <a:rPr lang="it-IT" sz="1400" i="1" dirty="0">
                <a:solidFill>
                  <a:schemeClr val="tx1"/>
                </a:solidFill>
                <a:latin typeface="Century Schoolbook" panose="02040604050505020304" pitchFamily="18" charset="0"/>
              </a:rPr>
              <a:t>interface</a:t>
            </a:r>
          </a:p>
        </p:txBody>
      </p:sp>
      <p:cxnSp>
        <p:nvCxnSpPr>
          <p:cNvPr id="84" name="Connettore 2 83"/>
          <p:cNvCxnSpPr>
            <a:stCxn id="64" idx="0"/>
          </p:cNvCxnSpPr>
          <p:nvPr/>
        </p:nvCxnSpPr>
        <p:spPr>
          <a:xfrm flipH="1" flipV="1">
            <a:off x="3259958" y="2244892"/>
            <a:ext cx="10626" cy="36935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ttangolo arrotondato 85"/>
          <p:cNvSpPr/>
          <p:nvPr/>
        </p:nvSpPr>
        <p:spPr>
          <a:xfrm>
            <a:off x="8278847" y="668826"/>
            <a:ext cx="2009062" cy="47158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Thermometer</a:t>
            </a:r>
          </a:p>
          <a:p>
            <a:pPr algn="ctr"/>
            <a:r>
              <a:rPr lang="it-IT" sz="1400" i="1" dirty="0">
                <a:solidFill>
                  <a:schemeClr val="tx1"/>
                </a:solidFill>
                <a:latin typeface="Century Schoolbook" panose="02040604050505020304" pitchFamily="18" charset="0"/>
              </a:rPr>
              <a:t>interface</a:t>
            </a:r>
          </a:p>
        </p:txBody>
      </p:sp>
      <p:sp>
        <p:nvSpPr>
          <p:cNvPr id="87" name="Rettangolo arrotondato 86"/>
          <p:cNvSpPr/>
          <p:nvPr/>
        </p:nvSpPr>
        <p:spPr>
          <a:xfrm>
            <a:off x="8278847" y="4146873"/>
            <a:ext cx="2009062" cy="47158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Fan</a:t>
            </a:r>
          </a:p>
          <a:p>
            <a:pPr algn="ctr"/>
            <a:r>
              <a:rPr lang="it-IT" sz="1400" i="1" dirty="0">
                <a:solidFill>
                  <a:schemeClr val="tx1"/>
                </a:solidFill>
                <a:latin typeface="Century Schoolbook" panose="02040604050505020304" pitchFamily="18" charset="0"/>
              </a:rPr>
              <a:t>interface</a:t>
            </a:r>
          </a:p>
        </p:txBody>
      </p:sp>
      <p:sp>
        <p:nvSpPr>
          <p:cNvPr id="88" name="Rettangolo arrotondato 87"/>
          <p:cNvSpPr/>
          <p:nvPr/>
        </p:nvSpPr>
        <p:spPr>
          <a:xfrm>
            <a:off x="5203183" y="3085824"/>
            <a:ext cx="2009062" cy="47158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Presence Sensor</a:t>
            </a:r>
          </a:p>
          <a:p>
            <a:pPr algn="ctr"/>
            <a:r>
              <a:rPr lang="it-IT" sz="1400" i="1" dirty="0">
                <a:solidFill>
                  <a:schemeClr val="tx1"/>
                </a:solidFill>
                <a:latin typeface="Century Schoolbook" panose="02040604050505020304" pitchFamily="18" charset="0"/>
              </a:rPr>
              <a:t>interface</a:t>
            </a:r>
          </a:p>
        </p:txBody>
      </p:sp>
      <p:sp>
        <p:nvSpPr>
          <p:cNvPr id="89" name="Rettangolo arrotondato 88"/>
          <p:cNvSpPr/>
          <p:nvPr/>
        </p:nvSpPr>
        <p:spPr>
          <a:xfrm>
            <a:off x="2253270" y="3091198"/>
            <a:ext cx="2009062" cy="47158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Presence Sensor</a:t>
            </a:r>
          </a:p>
          <a:p>
            <a:pPr algn="ctr"/>
            <a:r>
              <a:rPr lang="it-IT" sz="1400" i="1" dirty="0">
                <a:solidFill>
                  <a:schemeClr val="tx1"/>
                </a:solidFill>
                <a:latin typeface="Century Schoolbook" panose="02040604050505020304" pitchFamily="18" charset="0"/>
              </a:rPr>
              <a:t>interface</a:t>
            </a:r>
          </a:p>
        </p:txBody>
      </p:sp>
      <p:sp>
        <p:nvSpPr>
          <p:cNvPr id="91" name="Rettangolo arrotondato 90"/>
          <p:cNvSpPr/>
          <p:nvPr/>
        </p:nvSpPr>
        <p:spPr>
          <a:xfrm>
            <a:off x="5203182" y="1283394"/>
            <a:ext cx="2009062" cy="47158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Mock Weight Sensor</a:t>
            </a:r>
          </a:p>
        </p:txBody>
      </p:sp>
      <p:sp>
        <p:nvSpPr>
          <p:cNvPr id="92" name="Rettangolo arrotondato 91"/>
          <p:cNvSpPr/>
          <p:nvPr/>
        </p:nvSpPr>
        <p:spPr>
          <a:xfrm>
            <a:off x="2266053" y="1298283"/>
            <a:ext cx="2009062" cy="47158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Mock Sonar</a:t>
            </a:r>
          </a:p>
        </p:txBody>
      </p:sp>
    </p:spTree>
    <p:extLst>
      <p:ext uri="{BB962C8B-B14F-4D97-AF65-F5344CB8AC3E}">
        <p14:creationId xmlns:p14="http://schemas.microsoft.com/office/powerpoint/2010/main" val="35175707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Ovale 80"/>
          <p:cNvSpPr/>
          <p:nvPr/>
        </p:nvSpPr>
        <p:spPr>
          <a:xfrm>
            <a:off x="2223628" y="4242720"/>
            <a:ext cx="1302611" cy="982897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Trolley Actor</a:t>
            </a:r>
          </a:p>
        </p:txBody>
      </p:sp>
      <p:sp>
        <p:nvSpPr>
          <p:cNvPr id="82" name="Triangolo isoscele 81"/>
          <p:cNvSpPr/>
          <p:nvPr/>
        </p:nvSpPr>
        <p:spPr>
          <a:xfrm rot="16200000">
            <a:off x="2724103" y="4121320"/>
            <a:ext cx="301659" cy="260051"/>
          </a:xfrm>
          <a:prstGeom prst="triangl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3" name="Rettangolo 82"/>
          <p:cNvSpPr/>
          <p:nvPr/>
        </p:nvSpPr>
        <p:spPr>
          <a:xfrm>
            <a:off x="1900137" y="4616938"/>
            <a:ext cx="501185" cy="23810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4" name="Ovale 83"/>
          <p:cNvSpPr/>
          <p:nvPr/>
        </p:nvSpPr>
        <p:spPr>
          <a:xfrm>
            <a:off x="4371007" y="4242720"/>
            <a:ext cx="1302611" cy="982897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Robot Proxy</a:t>
            </a:r>
          </a:p>
        </p:txBody>
      </p:sp>
      <p:sp>
        <p:nvSpPr>
          <p:cNvPr id="85" name="Triangolo isoscele 84"/>
          <p:cNvSpPr/>
          <p:nvPr/>
        </p:nvSpPr>
        <p:spPr>
          <a:xfrm rot="16200000">
            <a:off x="4871482" y="4121320"/>
            <a:ext cx="301659" cy="260051"/>
          </a:xfrm>
          <a:prstGeom prst="triangl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6" name="Ovale 85"/>
          <p:cNvSpPr/>
          <p:nvPr/>
        </p:nvSpPr>
        <p:spPr>
          <a:xfrm>
            <a:off x="2220389" y="1632384"/>
            <a:ext cx="1302611" cy="98289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Planner Util</a:t>
            </a:r>
          </a:p>
        </p:txBody>
      </p:sp>
      <p:cxnSp>
        <p:nvCxnSpPr>
          <p:cNvPr id="87" name="Connettore 2 86"/>
          <p:cNvCxnSpPr/>
          <p:nvPr/>
        </p:nvCxnSpPr>
        <p:spPr>
          <a:xfrm flipH="1" flipV="1">
            <a:off x="2873853" y="3629746"/>
            <a:ext cx="2157" cy="54187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ttangolo arrotondato 87"/>
          <p:cNvSpPr/>
          <p:nvPr/>
        </p:nvSpPr>
        <p:spPr>
          <a:xfrm>
            <a:off x="2065457" y="3157761"/>
            <a:ext cx="1616791" cy="47158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Directional Planner</a:t>
            </a:r>
          </a:p>
        </p:txBody>
      </p:sp>
      <p:cxnSp>
        <p:nvCxnSpPr>
          <p:cNvPr id="89" name="Connettore 2 88"/>
          <p:cNvCxnSpPr/>
          <p:nvPr/>
        </p:nvCxnSpPr>
        <p:spPr>
          <a:xfrm flipH="1" flipV="1">
            <a:off x="2871695" y="2615484"/>
            <a:ext cx="2157" cy="54187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ttore 2 94"/>
          <p:cNvCxnSpPr/>
          <p:nvPr/>
        </p:nvCxnSpPr>
        <p:spPr>
          <a:xfrm>
            <a:off x="3526239" y="4647909"/>
            <a:ext cx="844768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ttore 2 95"/>
          <p:cNvCxnSpPr/>
          <p:nvPr/>
        </p:nvCxnSpPr>
        <p:spPr>
          <a:xfrm flipH="1">
            <a:off x="3523000" y="4820428"/>
            <a:ext cx="844768" cy="1823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Ovale 96"/>
          <p:cNvSpPr/>
          <p:nvPr/>
        </p:nvSpPr>
        <p:spPr>
          <a:xfrm>
            <a:off x="6841875" y="4242720"/>
            <a:ext cx="1302611" cy="982897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Basic Step Robot</a:t>
            </a:r>
          </a:p>
        </p:txBody>
      </p:sp>
      <p:sp>
        <p:nvSpPr>
          <p:cNvPr id="98" name="Triangolo isoscele 97"/>
          <p:cNvSpPr/>
          <p:nvPr/>
        </p:nvSpPr>
        <p:spPr>
          <a:xfrm rot="16200000">
            <a:off x="7342350" y="4121320"/>
            <a:ext cx="301659" cy="260051"/>
          </a:xfrm>
          <a:prstGeom prst="triangl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9" name="Rettangolo 98"/>
          <p:cNvSpPr/>
          <p:nvPr/>
        </p:nvSpPr>
        <p:spPr>
          <a:xfrm>
            <a:off x="6518384" y="4616938"/>
            <a:ext cx="501185" cy="23810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00" name="Connettore 2 99"/>
          <p:cNvCxnSpPr/>
          <p:nvPr/>
        </p:nvCxnSpPr>
        <p:spPr>
          <a:xfrm>
            <a:off x="5673617" y="4647907"/>
            <a:ext cx="844768" cy="1823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Ovale 100"/>
          <p:cNvSpPr/>
          <p:nvPr/>
        </p:nvSpPr>
        <p:spPr>
          <a:xfrm>
            <a:off x="8989252" y="4242720"/>
            <a:ext cx="1302611" cy="982897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WEnv</a:t>
            </a:r>
          </a:p>
        </p:txBody>
      </p:sp>
      <p:sp>
        <p:nvSpPr>
          <p:cNvPr id="102" name="Triangolo isoscele 101"/>
          <p:cNvSpPr/>
          <p:nvPr/>
        </p:nvSpPr>
        <p:spPr>
          <a:xfrm rot="16200000">
            <a:off x="9489727" y="4121320"/>
            <a:ext cx="301659" cy="260051"/>
          </a:xfrm>
          <a:prstGeom prst="triangl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03" name="Connettore 2 102"/>
          <p:cNvCxnSpPr/>
          <p:nvPr/>
        </p:nvCxnSpPr>
        <p:spPr>
          <a:xfrm flipV="1">
            <a:off x="8144484" y="4634422"/>
            <a:ext cx="721852" cy="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riangolo isoscele 103"/>
          <p:cNvSpPr/>
          <p:nvPr/>
        </p:nvSpPr>
        <p:spPr>
          <a:xfrm rot="16200000" flipV="1">
            <a:off x="8856502" y="4572964"/>
            <a:ext cx="142583" cy="122916"/>
          </a:xfrm>
          <a:prstGeom prst="triangle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05" name="Connettore 2 104"/>
          <p:cNvCxnSpPr/>
          <p:nvPr/>
        </p:nvCxnSpPr>
        <p:spPr>
          <a:xfrm flipV="1">
            <a:off x="8267400" y="4833910"/>
            <a:ext cx="721852" cy="2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riangolo isoscele 105"/>
          <p:cNvSpPr/>
          <p:nvPr/>
        </p:nvSpPr>
        <p:spPr>
          <a:xfrm rot="5400000" flipH="1" flipV="1">
            <a:off x="8167744" y="4772454"/>
            <a:ext cx="142583" cy="122916"/>
          </a:xfrm>
          <a:prstGeom prst="triangle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5" name="Connettore 2 24"/>
          <p:cNvCxnSpPr/>
          <p:nvPr/>
        </p:nvCxnSpPr>
        <p:spPr>
          <a:xfrm flipH="1">
            <a:off x="5673615" y="4818605"/>
            <a:ext cx="844768" cy="1823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sellaDiTesto 23"/>
          <p:cNvSpPr txBox="1"/>
          <p:nvPr/>
        </p:nvSpPr>
        <p:spPr>
          <a:xfrm>
            <a:off x="3442320" y="3966027"/>
            <a:ext cx="1202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move forward</a:t>
            </a:r>
          </a:p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rotate left</a:t>
            </a:r>
          </a:p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rotate right</a:t>
            </a:r>
          </a:p>
        </p:txBody>
      </p:sp>
      <p:sp>
        <p:nvSpPr>
          <p:cNvPr id="26" name="CasellaDiTesto 25"/>
          <p:cNvSpPr txBox="1"/>
          <p:nvPr/>
        </p:nvSpPr>
        <p:spPr>
          <a:xfrm>
            <a:off x="5813150" y="3966026"/>
            <a:ext cx="6046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aril w</a:t>
            </a:r>
          </a:p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aril l</a:t>
            </a:r>
          </a:p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aril r</a:t>
            </a:r>
          </a:p>
        </p:txBody>
      </p:sp>
      <p:sp>
        <p:nvSpPr>
          <p:cNvPr id="27" name="CasellaDiTesto 26"/>
          <p:cNvSpPr txBox="1"/>
          <p:nvPr/>
        </p:nvSpPr>
        <p:spPr>
          <a:xfrm>
            <a:off x="7690842" y="3856017"/>
            <a:ext cx="19688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"robotmove": "&lt;MOVE&gt;"</a:t>
            </a:r>
          </a:p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"time": "&lt;T&gt;"</a:t>
            </a:r>
          </a:p>
        </p:txBody>
      </p:sp>
      <p:sp>
        <p:nvSpPr>
          <p:cNvPr id="28" name="CasellaDiTesto 27"/>
          <p:cNvSpPr txBox="1"/>
          <p:nvPr/>
        </p:nvSpPr>
        <p:spPr>
          <a:xfrm>
            <a:off x="7568902" y="3851235"/>
            <a:ext cx="2568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{</a:t>
            </a:r>
          </a:p>
        </p:txBody>
      </p:sp>
      <p:sp>
        <p:nvSpPr>
          <p:cNvPr id="29" name="CasellaDiTesto 28"/>
          <p:cNvSpPr txBox="1"/>
          <p:nvPr/>
        </p:nvSpPr>
        <p:spPr>
          <a:xfrm>
            <a:off x="9479276" y="3833209"/>
            <a:ext cx="2568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499240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tangolo arrotondato 15"/>
          <p:cNvSpPr/>
          <p:nvPr/>
        </p:nvSpPr>
        <p:spPr>
          <a:xfrm>
            <a:off x="1631851" y="931220"/>
            <a:ext cx="3152753" cy="352647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400" dirty="0">
              <a:solidFill>
                <a:schemeClr val="tx1"/>
              </a:solidFill>
              <a:latin typeface="Century Schoolbook" panose="02040604050505020304" pitchFamily="18" charset="0"/>
            </a:endParaRPr>
          </a:p>
        </p:txBody>
      </p:sp>
      <p:grpSp>
        <p:nvGrpSpPr>
          <p:cNvPr id="4" name="Gruppo 3"/>
          <p:cNvGrpSpPr/>
          <p:nvPr/>
        </p:nvGrpSpPr>
        <p:grpSpPr>
          <a:xfrm>
            <a:off x="2241133" y="2997017"/>
            <a:ext cx="1926426" cy="1214172"/>
            <a:chOff x="402476" y="5184618"/>
            <a:chExt cx="1926426" cy="1214172"/>
          </a:xfrm>
        </p:grpSpPr>
        <p:sp>
          <p:nvSpPr>
            <p:cNvPr id="5" name="Ovale 4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Park Manager Service</a:t>
              </a:r>
            </a:p>
            <a:p>
              <a:pPr algn="ctr"/>
              <a:r>
                <a:rPr lang="it-IT" sz="1100" i="1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(business logic)</a:t>
              </a:r>
              <a:endParaRPr lang="it-IT" sz="1400" i="1" dirty="0">
                <a:solidFill>
                  <a:schemeClr val="tx1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6" name="Triangolo isoscele 5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" name="Rettangolo 6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8" name="Gruppo 7"/>
          <p:cNvGrpSpPr/>
          <p:nvPr/>
        </p:nvGrpSpPr>
        <p:grpSpPr>
          <a:xfrm>
            <a:off x="2241133" y="1345835"/>
            <a:ext cx="1926426" cy="1214172"/>
            <a:chOff x="402476" y="5184618"/>
            <a:chExt cx="1926426" cy="1214172"/>
          </a:xfrm>
        </p:grpSpPr>
        <p:sp>
          <p:nvSpPr>
            <p:cNvPr id="9" name="Ovale 8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Park Service GUI Actor</a:t>
              </a:r>
            </a:p>
            <a:p>
              <a:pPr lvl="0" algn="ctr"/>
              <a:r>
                <a:rPr lang="it-IT" sz="1100" i="1" dirty="0">
                  <a:solidFill>
                    <a:prstClr val="black"/>
                  </a:solidFill>
                  <a:latin typeface="Century Schoolbook" panose="02040604050505020304" pitchFamily="18" charset="0"/>
                </a:rPr>
                <a:t>(client’s)</a:t>
              </a:r>
              <a:endParaRPr lang="it-IT" sz="1400" i="1" dirty="0">
                <a:solidFill>
                  <a:prstClr val="black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10" name="Triangolo isoscele 9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1" name="Rettangolo 10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17" name="Rettangolo arrotondato 16"/>
          <p:cNvSpPr/>
          <p:nvPr/>
        </p:nvSpPr>
        <p:spPr>
          <a:xfrm>
            <a:off x="2199815" y="692525"/>
            <a:ext cx="2009062" cy="47158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ctx Car Parking</a:t>
            </a:r>
          </a:p>
        </p:txBody>
      </p:sp>
      <p:grpSp>
        <p:nvGrpSpPr>
          <p:cNvPr id="22" name="Gruppo 21"/>
          <p:cNvGrpSpPr/>
          <p:nvPr/>
        </p:nvGrpSpPr>
        <p:grpSpPr>
          <a:xfrm>
            <a:off x="8699398" y="3459470"/>
            <a:ext cx="1660945" cy="1214172"/>
            <a:chOff x="7744200" y="2907063"/>
            <a:chExt cx="1660945" cy="1214172"/>
          </a:xfrm>
        </p:grpSpPr>
        <p:sp>
          <p:nvSpPr>
            <p:cNvPr id="19" name="Ovale 18"/>
            <p:cNvSpPr/>
            <p:nvPr/>
          </p:nvSpPr>
          <p:spPr>
            <a:xfrm>
              <a:off x="7744200" y="3055302"/>
              <a:ext cx="1660945" cy="106593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Client GUI</a:t>
              </a:r>
            </a:p>
            <a:p>
              <a:pPr lvl="0" algn="ctr"/>
              <a:r>
                <a:rPr lang="it-IT" sz="1100" i="1" dirty="0">
                  <a:solidFill>
                    <a:prstClr val="black"/>
                  </a:solidFill>
                  <a:latin typeface="Century Schoolbook" panose="02040604050505020304" pitchFamily="18" charset="0"/>
                </a:rPr>
                <a:t>(Web GUI)</a:t>
              </a:r>
              <a:endParaRPr lang="it-IT" sz="1400" i="1" dirty="0">
                <a:solidFill>
                  <a:prstClr val="black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20" name="Triangolo isoscele 19"/>
            <p:cNvSpPr/>
            <p:nvPr/>
          </p:nvSpPr>
          <p:spPr>
            <a:xfrm rot="16200000">
              <a:off x="8426433" y="2927509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25" name="Ovale 24"/>
          <p:cNvSpPr/>
          <p:nvPr/>
        </p:nvSpPr>
        <p:spPr>
          <a:xfrm>
            <a:off x="8699399" y="1520966"/>
            <a:ext cx="1660945" cy="106593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chemeClr val="tx1"/>
                </a:solidFill>
                <a:latin typeface="Century Schoolbook" panose="02040604050505020304" pitchFamily="18" charset="0"/>
              </a:rPr>
              <a:t>CoAP Support</a:t>
            </a:r>
          </a:p>
          <a:p>
            <a:pPr lvl="0" algn="ctr"/>
            <a:r>
              <a:rPr lang="it-IT" sz="1100" i="1" dirty="0">
                <a:solidFill>
                  <a:prstClr val="black"/>
                </a:solidFill>
                <a:latin typeface="Century Schoolbook" panose="02040604050505020304" pitchFamily="18" charset="0"/>
              </a:rPr>
              <a:t>(Observer)</a:t>
            </a:r>
            <a:endParaRPr lang="it-IT" sz="1400" i="1" dirty="0">
              <a:solidFill>
                <a:prstClr val="black"/>
              </a:solidFill>
              <a:latin typeface="Century Schoolbook" panose="02040604050505020304" pitchFamily="18" charset="0"/>
            </a:endParaRPr>
          </a:p>
        </p:txBody>
      </p:sp>
      <p:cxnSp>
        <p:nvCxnSpPr>
          <p:cNvPr id="27" name="Connettore 2 26"/>
          <p:cNvCxnSpPr>
            <a:stCxn id="25" idx="2"/>
            <a:endCxn id="9" idx="6"/>
          </p:cNvCxnSpPr>
          <p:nvPr/>
        </p:nvCxnSpPr>
        <p:spPr>
          <a:xfrm flipH="1" flipV="1">
            <a:off x="4167559" y="2027041"/>
            <a:ext cx="4531840" cy="26892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2 31"/>
          <p:cNvCxnSpPr>
            <a:stCxn id="20" idx="5"/>
            <a:endCxn id="25" idx="4"/>
          </p:cNvCxnSpPr>
          <p:nvPr/>
        </p:nvCxnSpPr>
        <p:spPr>
          <a:xfrm flipV="1">
            <a:off x="9529871" y="2586899"/>
            <a:ext cx="1" cy="94669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ttangolo arrotondato 35"/>
          <p:cNvSpPr/>
          <p:nvPr/>
        </p:nvSpPr>
        <p:spPr>
          <a:xfrm>
            <a:off x="6166977" y="3433306"/>
            <a:ext cx="2009062" cy="47158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Conn Qak TPC</a:t>
            </a:r>
          </a:p>
        </p:txBody>
      </p:sp>
      <p:sp>
        <p:nvSpPr>
          <p:cNvPr id="37" name="Rettangolo arrotondato 36"/>
          <p:cNvSpPr/>
          <p:nvPr/>
        </p:nvSpPr>
        <p:spPr>
          <a:xfrm>
            <a:off x="6166977" y="3911854"/>
            <a:ext cx="2009062" cy="47158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Conn Qak Base</a:t>
            </a:r>
          </a:p>
          <a:p>
            <a:pPr algn="ctr"/>
            <a:r>
              <a:rPr lang="it-IT" sz="1400" i="1" dirty="0">
                <a:solidFill>
                  <a:schemeClr val="tx1"/>
                </a:solidFill>
                <a:latin typeface="Century Schoolbook" panose="02040604050505020304" pitchFamily="18" charset="0"/>
              </a:rPr>
              <a:t>abstract class</a:t>
            </a:r>
          </a:p>
        </p:txBody>
      </p:sp>
      <p:cxnSp>
        <p:nvCxnSpPr>
          <p:cNvPr id="38" name="Connettore 2 37"/>
          <p:cNvCxnSpPr>
            <a:stCxn id="19" idx="2"/>
            <a:endCxn id="37" idx="3"/>
          </p:cNvCxnSpPr>
          <p:nvPr/>
        </p:nvCxnSpPr>
        <p:spPr>
          <a:xfrm flipH="1">
            <a:off x="8176039" y="4140676"/>
            <a:ext cx="523359" cy="696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ttore 2 40"/>
          <p:cNvCxnSpPr>
            <a:stCxn id="36" idx="1"/>
            <a:endCxn id="5" idx="6"/>
          </p:cNvCxnSpPr>
          <p:nvPr/>
        </p:nvCxnSpPr>
        <p:spPr>
          <a:xfrm flipH="1">
            <a:off x="4167559" y="3669096"/>
            <a:ext cx="1999418" cy="9127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sellaDiTesto 22"/>
          <p:cNvSpPr txBox="1"/>
          <p:nvPr/>
        </p:nvSpPr>
        <p:spPr>
          <a:xfrm>
            <a:off x="4860344" y="2926306"/>
            <a:ext cx="134043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solidFill>
                  <a:schemeClr val="bg2">
                    <a:lumMod val="25000"/>
                  </a:schemeClr>
                </a:solidFill>
                <a:latin typeface="Bookman Old Style" panose="02050604050505020204" pitchFamily="18" charset="0"/>
              </a:rPr>
              <a:t>enterRequest</a:t>
            </a:r>
          </a:p>
          <a:p>
            <a:r>
              <a:rPr lang="it-IT" sz="1400" dirty="0">
                <a:solidFill>
                  <a:schemeClr val="bg2">
                    <a:lumMod val="25000"/>
                  </a:schemeClr>
                </a:solidFill>
                <a:latin typeface="Bookman Old Style" panose="02050604050505020204" pitchFamily="18" charset="0"/>
              </a:rPr>
              <a:t>carEnter</a:t>
            </a:r>
          </a:p>
          <a:p>
            <a:r>
              <a:rPr lang="it-IT" sz="1400" dirty="0">
                <a:solidFill>
                  <a:schemeClr val="bg2">
                    <a:lumMod val="25000"/>
                  </a:schemeClr>
                </a:solidFill>
                <a:latin typeface="Bookman Old Style" panose="02050604050505020204" pitchFamily="18" charset="0"/>
              </a:rPr>
              <a:t>exitRequest</a:t>
            </a:r>
          </a:p>
        </p:txBody>
      </p:sp>
      <p:cxnSp>
        <p:nvCxnSpPr>
          <p:cNvPr id="24" name="Connettore 2 23"/>
          <p:cNvCxnSpPr/>
          <p:nvPr/>
        </p:nvCxnSpPr>
        <p:spPr>
          <a:xfrm>
            <a:off x="6704165" y="1281409"/>
            <a:ext cx="52472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sellaDiTesto 25"/>
          <p:cNvSpPr txBox="1"/>
          <p:nvPr/>
        </p:nvSpPr>
        <p:spPr>
          <a:xfrm>
            <a:off x="6511113" y="1281409"/>
            <a:ext cx="91082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solidFill>
                  <a:schemeClr val="bg2">
                    <a:lumMod val="25000"/>
                  </a:schemeClr>
                </a:solidFill>
                <a:latin typeface="Bookman Old Style" panose="02050604050505020204" pitchFamily="18" charset="0"/>
              </a:rPr>
              <a:t>slotnum</a:t>
            </a:r>
          </a:p>
          <a:p>
            <a:r>
              <a:rPr lang="it-IT" sz="1400" dirty="0">
                <a:solidFill>
                  <a:schemeClr val="bg2">
                    <a:lumMod val="25000"/>
                  </a:schemeClr>
                </a:solidFill>
                <a:latin typeface="Bookman Old Style" panose="02050604050505020204" pitchFamily="18" charset="0"/>
              </a:rPr>
              <a:t>tokenid</a:t>
            </a:r>
          </a:p>
          <a:p>
            <a:r>
              <a:rPr lang="it-IT" sz="1400" dirty="0">
                <a:solidFill>
                  <a:schemeClr val="bg2">
                    <a:lumMod val="25000"/>
                  </a:schemeClr>
                </a:solidFill>
                <a:latin typeface="Bookman Old Style" panose="02050604050505020204" pitchFamily="18" charset="0"/>
              </a:rPr>
              <a:t>notice</a:t>
            </a:r>
          </a:p>
        </p:txBody>
      </p:sp>
      <p:cxnSp>
        <p:nvCxnSpPr>
          <p:cNvPr id="29" name="Connettore 2 28"/>
          <p:cNvCxnSpPr/>
          <p:nvPr/>
        </p:nvCxnSpPr>
        <p:spPr>
          <a:xfrm flipH="1">
            <a:off x="5167268" y="2903270"/>
            <a:ext cx="52472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08632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tangolo arrotondato 15"/>
          <p:cNvSpPr/>
          <p:nvPr/>
        </p:nvSpPr>
        <p:spPr>
          <a:xfrm>
            <a:off x="1207698" y="1336662"/>
            <a:ext cx="4525812" cy="431678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400" dirty="0">
              <a:solidFill>
                <a:schemeClr val="tx1"/>
              </a:solidFill>
              <a:latin typeface="Century Schoolbook" panose="02040604050505020304" pitchFamily="18" charset="0"/>
            </a:endParaRPr>
          </a:p>
        </p:txBody>
      </p:sp>
      <p:grpSp>
        <p:nvGrpSpPr>
          <p:cNvPr id="4" name="Gruppo 3"/>
          <p:cNvGrpSpPr/>
          <p:nvPr/>
        </p:nvGrpSpPr>
        <p:grpSpPr>
          <a:xfrm>
            <a:off x="1347900" y="1642067"/>
            <a:ext cx="1926426" cy="1214172"/>
            <a:chOff x="402476" y="5184618"/>
            <a:chExt cx="1926426" cy="1214172"/>
          </a:xfrm>
        </p:grpSpPr>
        <p:sp>
          <p:nvSpPr>
            <p:cNvPr id="5" name="Ovale 4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Park Manager Service</a:t>
              </a:r>
            </a:p>
            <a:p>
              <a:pPr algn="ctr"/>
              <a:r>
                <a:rPr lang="it-IT" sz="1100" i="1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(business logic)</a:t>
              </a:r>
              <a:endParaRPr lang="it-IT" sz="1400" i="1" dirty="0">
                <a:solidFill>
                  <a:schemeClr val="tx1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6" name="Triangolo isoscele 5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" name="Rettangolo 6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17" name="Rettangolo arrotondato 16"/>
          <p:cNvSpPr/>
          <p:nvPr/>
        </p:nvSpPr>
        <p:spPr>
          <a:xfrm>
            <a:off x="2015719" y="1030509"/>
            <a:ext cx="2884031" cy="47158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smtClean="0">
                <a:solidFill>
                  <a:schemeClr val="tx1"/>
                </a:solidFill>
                <a:latin typeface="Century Schoolbook" panose="02040604050505020304" pitchFamily="18" charset="0"/>
              </a:rPr>
              <a:t>ctx Car Parking</a:t>
            </a:r>
            <a:endParaRPr lang="it-IT" sz="1400" dirty="0">
              <a:solidFill>
                <a:schemeClr val="tx1"/>
              </a:solidFill>
              <a:latin typeface="Century Schoolbook" panose="02040604050505020304" pitchFamily="18" charset="0"/>
            </a:endParaRPr>
          </a:p>
        </p:txBody>
      </p:sp>
      <p:grpSp>
        <p:nvGrpSpPr>
          <p:cNvPr id="22" name="Gruppo 21"/>
          <p:cNvGrpSpPr/>
          <p:nvPr/>
        </p:nvGrpSpPr>
        <p:grpSpPr>
          <a:xfrm>
            <a:off x="9648303" y="4089198"/>
            <a:ext cx="1660945" cy="1214172"/>
            <a:chOff x="7744200" y="2907063"/>
            <a:chExt cx="1660945" cy="1214172"/>
          </a:xfrm>
        </p:grpSpPr>
        <p:sp>
          <p:nvSpPr>
            <p:cNvPr id="19" name="Ovale 18"/>
            <p:cNvSpPr/>
            <p:nvPr/>
          </p:nvSpPr>
          <p:spPr>
            <a:xfrm>
              <a:off x="7744200" y="3055302"/>
              <a:ext cx="1660945" cy="106593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 smtClean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Manager GUI</a:t>
              </a:r>
              <a:endParaRPr lang="it-IT" sz="1200" dirty="0">
                <a:solidFill>
                  <a:schemeClr val="tx1"/>
                </a:solidFill>
                <a:latin typeface="Century Schoolbook" panose="02040604050505020304" pitchFamily="18" charset="0"/>
              </a:endParaRPr>
            </a:p>
            <a:p>
              <a:pPr lvl="0" algn="ctr"/>
              <a:r>
                <a:rPr lang="it-IT" sz="1100" i="1" dirty="0" smtClean="0">
                  <a:solidFill>
                    <a:prstClr val="black"/>
                  </a:solidFill>
                  <a:latin typeface="Century Schoolbook" panose="02040604050505020304" pitchFamily="18" charset="0"/>
                </a:rPr>
                <a:t>(Web GUI)</a:t>
              </a:r>
              <a:endParaRPr lang="it-IT" sz="1400" i="1" dirty="0">
                <a:solidFill>
                  <a:prstClr val="black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20" name="Triangolo isoscele 19"/>
            <p:cNvSpPr/>
            <p:nvPr/>
          </p:nvSpPr>
          <p:spPr>
            <a:xfrm rot="16200000">
              <a:off x="8426433" y="2927509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25" name="Ovale 24"/>
          <p:cNvSpPr/>
          <p:nvPr/>
        </p:nvSpPr>
        <p:spPr>
          <a:xfrm>
            <a:off x="9648304" y="2202449"/>
            <a:ext cx="1660945" cy="106593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smtClean="0">
                <a:solidFill>
                  <a:schemeClr val="tx1"/>
                </a:solidFill>
                <a:latin typeface="Century Schoolbook" panose="02040604050505020304" pitchFamily="18" charset="0"/>
              </a:rPr>
              <a:t>CoAP Support</a:t>
            </a:r>
          </a:p>
        </p:txBody>
      </p:sp>
      <p:cxnSp>
        <p:nvCxnSpPr>
          <p:cNvPr id="32" name="Connettore 2 31"/>
          <p:cNvCxnSpPr>
            <a:stCxn id="20" idx="5"/>
            <a:endCxn id="25" idx="4"/>
          </p:cNvCxnSpPr>
          <p:nvPr/>
        </p:nvCxnSpPr>
        <p:spPr>
          <a:xfrm flipV="1">
            <a:off x="10478776" y="3268382"/>
            <a:ext cx="1" cy="89493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ttore 2 37"/>
          <p:cNvCxnSpPr>
            <a:stCxn id="19" idx="2"/>
            <a:endCxn id="28" idx="6"/>
          </p:cNvCxnSpPr>
          <p:nvPr/>
        </p:nvCxnSpPr>
        <p:spPr>
          <a:xfrm flipH="1">
            <a:off x="8986923" y="4770404"/>
            <a:ext cx="66138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ttore 2 40"/>
          <p:cNvCxnSpPr>
            <a:stCxn id="28" idx="2"/>
            <a:endCxn id="34" idx="6"/>
          </p:cNvCxnSpPr>
          <p:nvPr/>
        </p:nvCxnSpPr>
        <p:spPr>
          <a:xfrm flipH="1" flipV="1">
            <a:off x="3411184" y="4768660"/>
            <a:ext cx="3914794" cy="1744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sellaDiTesto 22"/>
          <p:cNvSpPr txBox="1"/>
          <p:nvPr/>
        </p:nvSpPr>
        <p:spPr>
          <a:xfrm>
            <a:off x="6394890" y="4209886"/>
            <a:ext cx="9044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smtClean="0">
                <a:solidFill>
                  <a:schemeClr val="bg2">
                    <a:lumMod val="25000"/>
                  </a:schemeClr>
                </a:solidFill>
                <a:latin typeface="Bookman Old Style" panose="02050604050505020204" pitchFamily="18" charset="0"/>
              </a:rPr>
              <a:t>fanStart</a:t>
            </a:r>
          </a:p>
          <a:p>
            <a:r>
              <a:rPr lang="it-IT" sz="1400" dirty="0" smtClean="0">
                <a:solidFill>
                  <a:schemeClr val="bg2">
                    <a:lumMod val="25000"/>
                  </a:schemeClr>
                </a:solidFill>
                <a:latin typeface="Bookman Old Style" panose="02050604050505020204" pitchFamily="18" charset="0"/>
              </a:rPr>
              <a:t>fanStop</a:t>
            </a:r>
            <a:endParaRPr lang="it-IT" sz="1400" dirty="0">
              <a:solidFill>
                <a:schemeClr val="bg2">
                  <a:lumMod val="25000"/>
                </a:schemeClr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29" name="Connettore 2 28"/>
          <p:cNvCxnSpPr/>
          <p:nvPr/>
        </p:nvCxnSpPr>
        <p:spPr>
          <a:xfrm flipH="1">
            <a:off x="6584736" y="4174311"/>
            <a:ext cx="52472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e 27"/>
          <p:cNvSpPr/>
          <p:nvPr/>
        </p:nvSpPr>
        <p:spPr>
          <a:xfrm>
            <a:off x="7325978" y="4237437"/>
            <a:ext cx="1660945" cy="106593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smtClean="0">
                <a:solidFill>
                  <a:schemeClr val="tx1"/>
                </a:solidFill>
                <a:latin typeface="Century Schoolbook" panose="02040604050505020304" pitchFamily="18" charset="0"/>
              </a:rPr>
              <a:t>Conn Qak Base</a:t>
            </a:r>
          </a:p>
        </p:txBody>
      </p:sp>
      <p:grpSp>
        <p:nvGrpSpPr>
          <p:cNvPr id="33" name="Gruppo 32"/>
          <p:cNvGrpSpPr/>
          <p:nvPr/>
        </p:nvGrpSpPr>
        <p:grpSpPr>
          <a:xfrm>
            <a:off x="1484758" y="4087454"/>
            <a:ext cx="1926426" cy="1214172"/>
            <a:chOff x="402476" y="5184618"/>
            <a:chExt cx="1926426" cy="1214172"/>
          </a:xfrm>
        </p:grpSpPr>
        <p:sp>
          <p:nvSpPr>
            <p:cNvPr id="34" name="Ovale 33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 smtClean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Fan</a:t>
              </a:r>
            </a:p>
            <a:p>
              <a:pPr algn="ctr"/>
              <a:r>
                <a:rPr lang="it-IT" sz="1200" dirty="0" smtClean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Actor</a:t>
              </a:r>
              <a:endParaRPr lang="it-IT" sz="1400" i="1" dirty="0">
                <a:solidFill>
                  <a:schemeClr val="tx1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35" name="Triangolo isoscele 34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9" name="Rettangolo 38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40" name="Gruppo 39"/>
          <p:cNvGrpSpPr/>
          <p:nvPr/>
        </p:nvGrpSpPr>
        <p:grpSpPr>
          <a:xfrm>
            <a:off x="3539807" y="2465987"/>
            <a:ext cx="1926426" cy="1214172"/>
            <a:chOff x="402476" y="5184618"/>
            <a:chExt cx="1926426" cy="1214172"/>
          </a:xfrm>
        </p:grpSpPr>
        <p:sp>
          <p:nvSpPr>
            <p:cNvPr id="42" name="Ovale 41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 smtClean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Thermometer</a:t>
              </a:r>
              <a:endParaRPr lang="it-IT" sz="1200" dirty="0">
                <a:solidFill>
                  <a:schemeClr val="tx1"/>
                </a:solidFill>
                <a:latin typeface="Century Schoolbook" panose="02040604050505020304" pitchFamily="18" charset="0"/>
              </a:endParaRPr>
            </a:p>
            <a:p>
              <a:pPr algn="ctr"/>
              <a:r>
                <a:rPr lang="it-IT" sz="1200" dirty="0" smtClean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Actor</a:t>
              </a:r>
              <a:endParaRPr lang="it-IT" sz="1200" dirty="0">
                <a:solidFill>
                  <a:schemeClr val="tx1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43" name="Triangolo isoscele 42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4" name="Rettangolo 43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cxnSp>
        <p:nvCxnSpPr>
          <p:cNvPr id="45" name="Connettore 2 44"/>
          <p:cNvCxnSpPr>
            <a:stCxn id="25" idx="1"/>
            <a:endCxn id="5" idx="6"/>
          </p:cNvCxnSpPr>
          <p:nvPr/>
        </p:nvCxnSpPr>
        <p:spPr>
          <a:xfrm flipH="1" flipV="1">
            <a:off x="3274326" y="2323273"/>
            <a:ext cx="6617218" cy="3527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ttore 2 45"/>
          <p:cNvCxnSpPr>
            <a:stCxn id="25" idx="2"/>
            <a:endCxn id="42" idx="6"/>
          </p:cNvCxnSpPr>
          <p:nvPr/>
        </p:nvCxnSpPr>
        <p:spPr>
          <a:xfrm flipH="1">
            <a:off x="5466233" y="2735416"/>
            <a:ext cx="4182071" cy="411777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ttore 2 46"/>
          <p:cNvCxnSpPr>
            <a:stCxn id="25" idx="3"/>
            <a:endCxn id="34" idx="7"/>
          </p:cNvCxnSpPr>
          <p:nvPr/>
        </p:nvCxnSpPr>
        <p:spPr>
          <a:xfrm flipH="1">
            <a:off x="3167944" y="3112280"/>
            <a:ext cx="6723600" cy="1279515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ttore 2 50"/>
          <p:cNvCxnSpPr/>
          <p:nvPr/>
        </p:nvCxnSpPr>
        <p:spPr>
          <a:xfrm>
            <a:off x="8363717" y="3514071"/>
            <a:ext cx="52472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CasellaDiTesto 51"/>
          <p:cNvSpPr txBox="1"/>
          <p:nvPr/>
        </p:nvSpPr>
        <p:spPr>
          <a:xfrm>
            <a:off x="8173871" y="3543508"/>
            <a:ext cx="9044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solidFill>
                  <a:schemeClr val="bg2">
                    <a:lumMod val="25000"/>
                  </a:schemeClr>
                </a:solidFill>
                <a:latin typeface="Bookman Old Style" panose="02050604050505020204" pitchFamily="18" charset="0"/>
              </a:rPr>
              <a:t>fanStart</a:t>
            </a:r>
          </a:p>
          <a:p>
            <a:r>
              <a:rPr lang="it-IT" sz="1400" dirty="0">
                <a:solidFill>
                  <a:schemeClr val="bg2">
                    <a:lumMod val="25000"/>
                  </a:schemeClr>
                </a:solidFill>
                <a:latin typeface="Bookman Old Style" panose="02050604050505020204" pitchFamily="18" charset="0"/>
              </a:rPr>
              <a:t>fanStop</a:t>
            </a:r>
          </a:p>
        </p:txBody>
      </p:sp>
      <p:cxnSp>
        <p:nvCxnSpPr>
          <p:cNvPr id="55" name="Connettore 2 54"/>
          <p:cNvCxnSpPr/>
          <p:nvPr/>
        </p:nvCxnSpPr>
        <p:spPr>
          <a:xfrm>
            <a:off x="6248060" y="2632192"/>
            <a:ext cx="52472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asellaDiTesto 55"/>
          <p:cNvSpPr txBox="1"/>
          <p:nvPr/>
        </p:nvSpPr>
        <p:spPr>
          <a:xfrm>
            <a:off x="5690325" y="2651537"/>
            <a:ext cx="16401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smtClean="0">
                <a:solidFill>
                  <a:schemeClr val="bg2">
                    <a:lumMod val="25000"/>
                  </a:schemeClr>
                </a:solidFill>
                <a:latin typeface="Bookman Old Style" panose="02050604050505020204" pitchFamily="18" charset="0"/>
              </a:rPr>
              <a:t>Temperature( T )</a:t>
            </a:r>
            <a:endParaRPr lang="it-IT" sz="1400" dirty="0">
              <a:solidFill>
                <a:schemeClr val="bg2">
                  <a:lumMod val="25000"/>
                </a:schemeClr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57" name="Connettore 2 56"/>
          <p:cNvCxnSpPr/>
          <p:nvPr/>
        </p:nvCxnSpPr>
        <p:spPr>
          <a:xfrm>
            <a:off x="6061786" y="1804852"/>
            <a:ext cx="52472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asellaDiTesto 57"/>
          <p:cNvSpPr txBox="1"/>
          <p:nvPr/>
        </p:nvSpPr>
        <p:spPr>
          <a:xfrm>
            <a:off x="5728350" y="1804852"/>
            <a:ext cx="13083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solidFill>
                  <a:schemeClr val="bg2">
                    <a:lumMod val="25000"/>
                  </a:schemeClr>
                </a:solidFill>
                <a:latin typeface="Bookman Old Style" panose="02050604050505020204" pitchFamily="18" charset="0"/>
              </a:rPr>
              <a:t>s</a:t>
            </a:r>
            <a:r>
              <a:rPr lang="it-IT" sz="1400" dirty="0" smtClean="0">
                <a:solidFill>
                  <a:schemeClr val="bg2">
                    <a:lumMod val="25000"/>
                  </a:schemeClr>
                </a:solidFill>
                <a:latin typeface="Bookman Old Style" panose="02050604050505020204" pitchFamily="18" charset="0"/>
              </a:rPr>
              <a:t>lot( vacant )</a:t>
            </a:r>
          </a:p>
          <a:p>
            <a:r>
              <a:rPr lang="it-IT" sz="1400" dirty="0" smtClean="0">
                <a:solidFill>
                  <a:schemeClr val="bg2">
                    <a:lumMod val="25000"/>
                  </a:schemeClr>
                </a:solidFill>
                <a:latin typeface="Bookman Old Style" panose="02050604050505020204" pitchFamily="18" charset="0"/>
              </a:rPr>
              <a:t>slot( full )</a:t>
            </a:r>
            <a:endParaRPr lang="it-IT" sz="1400" dirty="0">
              <a:solidFill>
                <a:schemeClr val="bg2">
                  <a:lumMod val="25000"/>
                </a:schemeClr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0484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uppo 59"/>
          <p:cNvGrpSpPr/>
          <p:nvPr/>
        </p:nvGrpSpPr>
        <p:grpSpPr>
          <a:xfrm>
            <a:off x="3312260" y="2486769"/>
            <a:ext cx="1926426" cy="1214172"/>
            <a:chOff x="402476" y="5184618"/>
            <a:chExt cx="1926426" cy="1214172"/>
          </a:xfrm>
        </p:grpSpPr>
        <p:sp>
          <p:nvSpPr>
            <p:cNvPr id="62" name="Ovale 61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Trolley</a:t>
              </a:r>
            </a:p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Actor</a:t>
              </a:r>
              <a:endParaRPr lang="it-IT" sz="1400" i="1" dirty="0">
                <a:solidFill>
                  <a:schemeClr val="tx1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63" name="Triangolo isoscele 62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4" name="Rettangolo 63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65" name="Gruppo 64"/>
          <p:cNvGrpSpPr/>
          <p:nvPr/>
        </p:nvGrpSpPr>
        <p:grpSpPr>
          <a:xfrm>
            <a:off x="6313133" y="2486768"/>
            <a:ext cx="1926426" cy="1214172"/>
            <a:chOff x="402476" y="5184618"/>
            <a:chExt cx="1926426" cy="1214172"/>
          </a:xfrm>
        </p:grpSpPr>
        <p:sp>
          <p:nvSpPr>
            <p:cNvPr id="66" name="Ovale 65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Basic</a:t>
              </a:r>
            </a:p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Robot</a:t>
              </a:r>
              <a:endParaRPr lang="it-IT" sz="1400" i="1" dirty="0">
                <a:solidFill>
                  <a:schemeClr val="tx1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67" name="Triangolo isoscele 66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8" name="Rettangolo 67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69" name="Gruppo 68"/>
          <p:cNvGrpSpPr/>
          <p:nvPr/>
        </p:nvGrpSpPr>
        <p:grpSpPr>
          <a:xfrm>
            <a:off x="5336979" y="2746782"/>
            <a:ext cx="844768" cy="342073"/>
            <a:chOff x="8144484" y="4563130"/>
            <a:chExt cx="844768" cy="342073"/>
          </a:xfrm>
        </p:grpSpPr>
        <p:cxnSp>
          <p:nvCxnSpPr>
            <p:cNvPr id="70" name="Connettore 2 69"/>
            <p:cNvCxnSpPr/>
            <p:nvPr/>
          </p:nvCxnSpPr>
          <p:spPr>
            <a:xfrm flipV="1">
              <a:off x="8144484" y="4634422"/>
              <a:ext cx="721852" cy="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riangolo isoscele 70"/>
            <p:cNvSpPr/>
            <p:nvPr/>
          </p:nvSpPr>
          <p:spPr>
            <a:xfrm rot="16200000" flipV="1">
              <a:off x="8856502" y="4572964"/>
              <a:ext cx="142583" cy="122916"/>
            </a:xfrm>
            <a:prstGeom prst="triangle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72" name="Connettore 2 71"/>
            <p:cNvCxnSpPr/>
            <p:nvPr/>
          </p:nvCxnSpPr>
          <p:spPr>
            <a:xfrm flipV="1">
              <a:off x="8267400" y="4833910"/>
              <a:ext cx="721852" cy="2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riangolo isoscele 72"/>
            <p:cNvSpPr/>
            <p:nvPr/>
          </p:nvSpPr>
          <p:spPr>
            <a:xfrm rot="5400000" flipH="1" flipV="1">
              <a:off x="8167744" y="4772454"/>
              <a:ext cx="142583" cy="122916"/>
            </a:xfrm>
            <a:prstGeom prst="triangle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cxnSp>
        <p:nvCxnSpPr>
          <p:cNvPr id="80" name="Connettore 2 79"/>
          <p:cNvCxnSpPr/>
          <p:nvPr/>
        </p:nvCxnSpPr>
        <p:spPr>
          <a:xfrm>
            <a:off x="5336979" y="3436717"/>
            <a:ext cx="945711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CasellaDiTesto 80"/>
          <p:cNvSpPr txBox="1"/>
          <p:nvPr/>
        </p:nvSpPr>
        <p:spPr>
          <a:xfrm>
            <a:off x="5335725" y="2388197"/>
            <a:ext cx="9797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step( 340 )</a:t>
            </a:r>
          </a:p>
        </p:txBody>
      </p:sp>
      <p:sp>
        <p:nvSpPr>
          <p:cNvPr id="82" name="CasellaDiTesto 81"/>
          <p:cNvSpPr txBox="1"/>
          <p:nvPr/>
        </p:nvSpPr>
        <p:spPr>
          <a:xfrm>
            <a:off x="5447523" y="3515779"/>
            <a:ext cx="7649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cmd( l )</a:t>
            </a:r>
          </a:p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cmd( r )</a:t>
            </a:r>
          </a:p>
        </p:txBody>
      </p:sp>
    </p:spTree>
    <p:extLst>
      <p:ext uri="{BB962C8B-B14F-4D97-AF65-F5344CB8AC3E}">
        <p14:creationId xmlns:p14="http://schemas.microsoft.com/office/powerpoint/2010/main" val="8966782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uppo 26"/>
          <p:cNvGrpSpPr/>
          <p:nvPr/>
        </p:nvGrpSpPr>
        <p:grpSpPr>
          <a:xfrm>
            <a:off x="1427008" y="3414623"/>
            <a:ext cx="1926426" cy="1214172"/>
            <a:chOff x="402476" y="3280190"/>
            <a:chExt cx="1926426" cy="1214172"/>
          </a:xfrm>
        </p:grpSpPr>
        <p:sp>
          <p:nvSpPr>
            <p:cNvPr id="28" name="Ovale 27"/>
            <p:cNvSpPr/>
            <p:nvPr/>
          </p:nvSpPr>
          <p:spPr>
            <a:xfrm>
              <a:off x="667957" y="3428429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Sonar</a:t>
              </a:r>
            </a:p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Actor</a:t>
              </a:r>
            </a:p>
          </p:txBody>
        </p:sp>
        <p:sp>
          <p:nvSpPr>
            <p:cNvPr id="29" name="Triangolo isoscele 28"/>
            <p:cNvSpPr/>
            <p:nvPr/>
          </p:nvSpPr>
          <p:spPr>
            <a:xfrm rot="16200000">
              <a:off x="1350190" y="3300636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0" name="Rettangolo 29"/>
            <p:cNvSpPr/>
            <p:nvPr/>
          </p:nvSpPr>
          <p:spPr>
            <a:xfrm>
              <a:off x="402476" y="3835268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31" name="Gruppo 30"/>
          <p:cNvGrpSpPr/>
          <p:nvPr/>
        </p:nvGrpSpPr>
        <p:grpSpPr>
          <a:xfrm>
            <a:off x="1377629" y="2143647"/>
            <a:ext cx="1926426" cy="1214172"/>
            <a:chOff x="402476" y="309828"/>
            <a:chExt cx="1926426" cy="1214172"/>
          </a:xfrm>
        </p:grpSpPr>
        <p:sp>
          <p:nvSpPr>
            <p:cNvPr id="32" name="Ovale 31"/>
            <p:cNvSpPr/>
            <p:nvPr/>
          </p:nvSpPr>
          <p:spPr>
            <a:xfrm>
              <a:off x="667957" y="45806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Weight</a:t>
              </a:r>
            </a:p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Actor</a:t>
              </a:r>
            </a:p>
          </p:txBody>
        </p:sp>
        <p:sp>
          <p:nvSpPr>
            <p:cNvPr id="33" name="Triangolo isoscele 32"/>
            <p:cNvSpPr/>
            <p:nvPr/>
          </p:nvSpPr>
          <p:spPr>
            <a:xfrm rot="16200000">
              <a:off x="1350190" y="33027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4" name="Rettangolo 33"/>
            <p:cNvSpPr/>
            <p:nvPr/>
          </p:nvSpPr>
          <p:spPr>
            <a:xfrm>
              <a:off x="402476" y="86490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35" name="Gruppo 34"/>
          <p:cNvGrpSpPr/>
          <p:nvPr/>
        </p:nvGrpSpPr>
        <p:grpSpPr>
          <a:xfrm>
            <a:off x="4664438" y="2705067"/>
            <a:ext cx="1926426" cy="1214172"/>
            <a:chOff x="402476" y="5184618"/>
            <a:chExt cx="1926426" cy="1214172"/>
          </a:xfrm>
        </p:grpSpPr>
        <p:sp>
          <p:nvSpPr>
            <p:cNvPr id="36" name="Ovale 35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Sensors Broker Actor</a:t>
              </a:r>
              <a:endParaRPr lang="it-IT" sz="1400" i="1" dirty="0">
                <a:solidFill>
                  <a:schemeClr val="tx1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37" name="Triangolo isoscele 36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8" name="Rettangolo 37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39" name="Figura a mano libera 38"/>
          <p:cNvSpPr/>
          <p:nvPr/>
        </p:nvSpPr>
        <p:spPr>
          <a:xfrm>
            <a:off x="3488946" y="2534138"/>
            <a:ext cx="990600" cy="638334"/>
          </a:xfrm>
          <a:custGeom>
            <a:avLst/>
            <a:gdLst>
              <a:gd name="connsiteX0" fmla="*/ 0 w 990600"/>
              <a:gd name="connsiteY0" fmla="*/ 439954 h 638334"/>
              <a:gd name="connsiteX1" fmla="*/ 314325 w 990600"/>
              <a:gd name="connsiteY1" fmla="*/ 439954 h 638334"/>
              <a:gd name="connsiteX2" fmla="*/ 390525 w 990600"/>
              <a:gd name="connsiteY2" fmla="*/ 1804 h 638334"/>
              <a:gd name="connsiteX3" fmla="*/ 571500 w 990600"/>
              <a:gd name="connsiteY3" fmla="*/ 630454 h 638334"/>
              <a:gd name="connsiteX4" fmla="*/ 685800 w 990600"/>
              <a:gd name="connsiteY4" fmla="*/ 354229 h 638334"/>
              <a:gd name="connsiteX5" fmla="*/ 990600 w 990600"/>
              <a:gd name="connsiteY5" fmla="*/ 344704 h 638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0600" h="638334">
                <a:moveTo>
                  <a:pt x="0" y="439954"/>
                </a:moveTo>
                <a:cubicBezTo>
                  <a:pt x="124619" y="476466"/>
                  <a:pt x="249238" y="512979"/>
                  <a:pt x="314325" y="439954"/>
                </a:cubicBezTo>
                <a:cubicBezTo>
                  <a:pt x="379412" y="366929"/>
                  <a:pt x="347663" y="-29946"/>
                  <a:pt x="390525" y="1804"/>
                </a:cubicBezTo>
                <a:cubicBezTo>
                  <a:pt x="433387" y="33554"/>
                  <a:pt x="522288" y="571717"/>
                  <a:pt x="571500" y="630454"/>
                </a:cubicBezTo>
                <a:cubicBezTo>
                  <a:pt x="620713" y="689192"/>
                  <a:pt x="615950" y="401854"/>
                  <a:pt x="685800" y="354229"/>
                </a:cubicBezTo>
                <a:cubicBezTo>
                  <a:pt x="755650" y="306604"/>
                  <a:pt x="873125" y="325654"/>
                  <a:pt x="990600" y="344704"/>
                </a:cubicBezTo>
              </a:path>
            </a:pathLst>
          </a:custGeom>
          <a:noFill/>
          <a:ln w="1587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0" name="Figura a mano libera 39"/>
          <p:cNvSpPr/>
          <p:nvPr/>
        </p:nvSpPr>
        <p:spPr>
          <a:xfrm>
            <a:off x="3592258" y="3471048"/>
            <a:ext cx="990600" cy="638334"/>
          </a:xfrm>
          <a:custGeom>
            <a:avLst/>
            <a:gdLst>
              <a:gd name="connsiteX0" fmla="*/ 0 w 990600"/>
              <a:gd name="connsiteY0" fmla="*/ 439954 h 638334"/>
              <a:gd name="connsiteX1" fmla="*/ 314325 w 990600"/>
              <a:gd name="connsiteY1" fmla="*/ 439954 h 638334"/>
              <a:gd name="connsiteX2" fmla="*/ 390525 w 990600"/>
              <a:gd name="connsiteY2" fmla="*/ 1804 h 638334"/>
              <a:gd name="connsiteX3" fmla="*/ 571500 w 990600"/>
              <a:gd name="connsiteY3" fmla="*/ 630454 h 638334"/>
              <a:gd name="connsiteX4" fmla="*/ 685800 w 990600"/>
              <a:gd name="connsiteY4" fmla="*/ 354229 h 638334"/>
              <a:gd name="connsiteX5" fmla="*/ 990600 w 990600"/>
              <a:gd name="connsiteY5" fmla="*/ 344704 h 638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0600" h="638334">
                <a:moveTo>
                  <a:pt x="0" y="439954"/>
                </a:moveTo>
                <a:cubicBezTo>
                  <a:pt x="124619" y="476466"/>
                  <a:pt x="249238" y="512979"/>
                  <a:pt x="314325" y="439954"/>
                </a:cubicBezTo>
                <a:cubicBezTo>
                  <a:pt x="379412" y="366929"/>
                  <a:pt x="347663" y="-29946"/>
                  <a:pt x="390525" y="1804"/>
                </a:cubicBezTo>
                <a:cubicBezTo>
                  <a:pt x="433387" y="33554"/>
                  <a:pt x="522288" y="571717"/>
                  <a:pt x="571500" y="630454"/>
                </a:cubicBezTo>
                <a:cubicBezTo>
                  <a:pt x="620713" y="689192"/>
                  <a:pt x="615950" y="401854"/>
                  <a:pt x="685800" y="354229"/>
                </a:cubicBezTo>
                <a:cubicBezTo>
                  <a:pt x="755650" y="306604"/>
                  <a:pt x="873125" y="325654"/>
                  <a:pt x="990600" y="344704"/>
                </a:cubicBezTo>
              </a:path>
            </a:pathLst>
          </a:custGeom>
          <a:noFill/>
          <a:ln w="1587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1" name="CasellaDiTesto 40"/>
          <p:cNvSpPr txBox="1"/>
          <p:nvPr/>
        </p:nvSpPr>
        <p:spPr>
          <a:xfrm>
            <a:off x="3318885" y="2052726"/>
            <a:ext cx="1375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indoorOccupied</a:t>
            </a:r>
          </a:p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indoorCleared</a:t>
            </a:r>
          </a:p>
        </p:txBody>
      </p:sp>
      <p:sp>
        <p:nvSpPr>
          <p:cNvPr id="42" name="CasellaDiTesto 41"/>
          <p:cNvSpPr txBox="1"/>
          <p:nvPr/>
        </p:nvSpPr>
        <p:spPr>
          <a:xfrm>
            <a:off x="3453232" y="4109382"/>
            <a:ext cx="14766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outdoorOccupied</a:t>
            </a:r>
          </a:p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outdoorCleared</a:t>
            </a:r>
          </a:p>
        </p:txBody>
      </p:sp>
      <p:grpSp>
        <p:nvGrpSpPr>
          <p:cNvPr id="43" name="Gruppo 42"/>
          <p:cNvGrpSpPr/>
          <p:nvPr/>
        </p:nvGrpSpPr>
        <p:grpSpPr>
          <a:xfrm>
            <a:off x="8852683" y="2698725"/>
            <a:ext cx="1926426" cy="1214172"/>
            <a:chOff x="402476" y="5184618"/>
            <a:chExt cx="1926426" cy="1214172"/>
          </a:xfrm>
        </p:grpSpPr>
        <p:sp>
          <p:nvSpPr>
            <p:cNvPr id="44" name="Ovale 43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Park Manager Service</a:t>
              </a:r>
            </a:p>
            <a:p>
              <a:pPr algn="ctr"/>
              <a:r>
                <a:rPr lang="it-IT" sz="1100" i="1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(business logic)</a:t>
              </a:r>
              <a:endParaRPr lang="it-IT" sz="1400" i="1" dirty="0">
                <a:solidFill>
                  <a:schemeClr val="tx1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45" name="Triangolo isoscele 44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6" name="Rettangolo 45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47" name="CasellaDiTesto 46"/>
          <p:cNvSpPr txBox="1"/>
          <p:nvPr/>
        </p:nvSpPr>
        <p:spPr>
          <a:xfrm>
            <a:off x="6653079" y="2652329"/>
            <a:ext cx="20714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indoorStatus( STATUS )</a:t>
            </a:r>
          </a:p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outdoorStatus( STATUS )</a:t>
            </a:r>
          </a:p>
        </p:txBody>
      </p:sp>
      <p:grpSp>
        <p:nvGrpSpPr>
          <p:cNvPr id="59" name="Gruppo 58"/>
          <p:cNvGrpSpPr/>
          <p:nvPr/>
        </p:nvGrpSpPr>
        <p:grpSpPr>
          <a:xfrm>
            <a:off x="6821715" y="3173790"/>
            <a:ext cx="1800118" cy="342073"/>
            <a:chOff x="6062590" y="2958130"/>
            <a:chExt cx="1800118" cy="342073"/>
          </a:xfrm>
        </p:grpSpPr>
        <p:cxnSp>
          <p:nvCxnSpPr>
            <p:cNvPr id="49" name="Connettore 2 48"/>
            <p:cNvCxnSpPr/>
            <p:nvPr/>
          </p:nvCxnSpPr>
          <p:spPr>
            <a:xfrm flipH="1">
              <a:off x="6185505" y="3029422"/>
              <a:ext cx="167720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riangolo isoscele 49"/>
            <p:cNvSpPr/>
            <p:nvPr/>
          </p:nvSpPr>
          <p:spPr>
            <a:xfrm rot="5400000" flipH="1" flipV="1">
              <a:off x="6052756" y="2967964"/>
              <a:ext cx="142583" cy="122916"/>
            </a:xfrm>
            <a:prstGeom prst="triangle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51" name="Connettore 2 50"/>
            <p:cNvCxnSpPr>
              <a:stCxn id="52" idx="3"/>
            </p:cNvCxnSpPr>
            <p:nvPr/>
          </p:nvCxnSpPr>
          <p:spPr>
            <a:xfrm flipH="1" flipV="1">
              <a:off x="6062590" y="3228910"/>
              <a:ext cx="1677202" cy="2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riangolo isoscele 51"/>
            <p:cNvSpPr/>
            <p:nvPr/>
          </p:nvSpPr>
          <p:spPr>
            <a:xfrm rot="16200000" flipV="1">
              <a:off x="7729958" y="3167454"/>
              <a:ext cx="142583" cy="122916"/>
            </a:xfrm>
            <a:prstGeom prst="triangle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</p:spTree>
    <p:extLst>
      <p:ext uri="{BB962C8B-B14F-4D97-AF65-F5344CB8AC3E}">
        <p14:creationId xmlns:p14="http://schemas.microsoft.com/office/powerpoint/2010/main" val="6175787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ttangolo arrotondato 27"/>
          <p:cNvSpPr/>
          <p:nvPr/>
        </p:nvSpPr>
        <p:spPr>
          <a:xfrm>
            <a:off x="1190445" y="879462"/>
            <a:ext cx="4525812" cy="485710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400" dirty="0">
              <a:solidFill>
                <a:schemeClr val="tx1"/>
              </a:solidFill>
              <a:latin typeface="Century Schoolbook" panose="02040604050505020304" pitchFamily="18" charset="0"/>
            </a:endParaRPr>
          </a:p>
        </p:txBody>
      </p:sp>
      <p:grpSp>
        <p:nvGrpSpPr>
          <p:cNvPr id="29" name="Gruppo 28"/>
          <p:cNvGrpSpPr/>
          <p:nvPr/>
        </p:nvGrpSpPr>
        <p:grpSpPr>
          <a:xfrm>
            <a:off x="1330647" y="1184867"/>
            <a:ext cx="1926426" cy="1214172"/>
            <a:chOff x="402476" y="5184618"/>
            <a:chExt cx="1926426" cy="1214172"/>
          </a:xfrm>
        </p:grpSpPr>
        <p:sp>
          <p:nvSpPr>
            <p:cNvPr id="30" name="Ovale 29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Park Manager Service</a:t>
              </a:r>
            </a:p>
            <a:p>
              <a:pPr algn="ctr"/>
              <a:r>
                <a:rPr lang="it-IT" sz="1100" i="1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(business logic)</a:t>
              </a:r>
              <a:endParaRPr lang="it-IT" sz="1400" i="1" dirty="0">
                <a:solidFill>
                  <a:schemeClr val="tx1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31" name="Triangolo isoscele 30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2" name="Rettangolo 31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33" name="Rettangolo arrotondato 32"/>
          <p:cNvSpPr/>
          <p:nvPr/>
        </p:nvSpPr>
        <p:spPr>
          <a:xfrm>
            <a:off x="2554394" y="573309"/>
            <a:ext cx="1772176" cy="47158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smtClean="0">
                <a:solidFill>
                  <a:schemeClr val="tx1"/>
                </a:solidFill>
                <a:latin typeface="Century Schoolbook" panose="02040604050505020304" pitchFamily="18" charset="0"/>
              </a:rPr>
              <a:t>ctx Car Parking</a:t>
            </a:r>
            <a:endParaRPr lang="it-IT" sz="1400" dirty="0">
              <a:solidFill>
                <a:schemeClr val="tx1"/>
              </a:solidFill>
              <a:latin typeface="Century Schoolbook" panose="02040604050505020304" pitchFamily="18" charset="0"/>
            </a:endParaRPr>
          </a:p>
        </p:txBody>
      </p:sp>
      <p:grpSp>
        <p:nvGrpSpPr>
          <p:cNvPr id="34" name="Gruppo 33"/>
          <p:cNvGrpSpPr/>
          <p:nvPr/>
        </p:nvGrpSpPr>
        <p:grpSpPr>
          <a:xfrm>
            <a:off x="9631050" y="4201342"/>
            <a:ext cx="1660945" cy="1214172"/>
            <a:chOff x="7744200" y="2907063"/>
            <a:chExt cx="1660945" cy="1214172"/>
          </a:xfrm>
        </p:grpSpPr>
        <p:sp>
          <p:nvSpPr>
            <p:cNvPr id="35" name="Ovale 34"/>
            <p:cNvSpPr/>
            <p:nvPr/>
          </p:nvSpPr>
          <p:spPr>
            <a:xfrm>
              <a:off x="7744200" y="3055302"/>
              <a:ext cx="1660945" cy="106593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 smtClean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Manager GUI</a:t>
              </a:r>
              <a:endParaRPr lang="it-IT" sz="1200" dirty="0">
                <a:solidFill>
                  <a:schemeClr val="tx1"/>
                </a:solidFill>
                <a:latin typeface="Century Schoolbook" panose="02040604050505020304" pitchFamily="18" charset="0"/>
              </a:endParaRPr>
            </a:p>
            <a:p>
              <a:pPr lvl="0" algn="ctr"/>
              <a:r>
                <a:rPr lang="it-IT" sz="1100" i="1" dirty="0" smtClean="0">
                  <a:solidFill>
                    <a:prstClr val="black"/>
                  </a:solidFill>
                  <a:latin typeface="Century Schoolbook" panose="02040604050505020304" pitchFamily="18" charset="0"/>
                </a:rPr>
                <a:t>(Web GUI)</a:t>
              </a:r>
              <a:endParaRPr lang="it-IT" sz="1400" i="1" dirty="0">
                <a:solidFill>
                  <a:prstClr val="black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36" name="Triangolo isoscele 35"/>
            <p:cNvSpPr/>
            <p:nvPr/>
          </p:nvSpPr>
          <p:spPr>
            <a:xfrm rot="16200000">
              <a:off x="8426433" y="2927509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37" name="Ovale 36"/>
          <p:cNvSpPr/>
          <p:nvPr/>
        </p:nvSpPr>
        <p:spPr>
          <a:xfrm>
            <a:off x="9631051" y="2142063"/>
            <a:ext cx="1660945" cy="106593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smtClean="0">
                <a:solidFill>
                  <a:schemeClr val="tx1"/>
                </a:solidFill>
                <a:latin typeface="Century Schoolbook" panose="02040604050505020304" pitchFamily="18" charset="0"/>
              </a:rPr>
              <a:t>CoAP Support</a:t>
            </a:r>
          </a:p>
        </p:txBody>
      </p:sp>
      <p:cxnSp>
        <p:nvCxnSpPr>
          <p:cNvPr id="38" name="Connettore 2 37"/>
          <p:cNvCxnSpPr>
            <a:stCxn id="36" idx="5"/>
            <a:endCxn id="37" idx="4"/>
          </p:cNvCxnSpPr>
          <p:nvPr/>
        </p:nvCxnSpPr>
        <p:spPr>
          <a:xfrm flipV="1">
            <a:off x="10461523" y="3207996"/>
            <a:ext cx="1" cy="106746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ttore 2 38"/>
          <p:cNvCxnSpPr>
            <a:stCxn id="35" idx="2"/>
            <a:endCxn id="43" idx="6"/>
          </p:cNvCxnSpPr>
          <p:nvPr/>
        </p:nvCxnSpPr>
        <p:spPr>
          <a:xfrm flipH="1">
            <a:off x="8969670" y="4882548"/>
            <a:ext cx="66138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2 39"/>
          <p:cNvCxnSpPr>
            <a:stCxn id="43" idx="2"/>
            <a:endCxn id="65" idx="6"/>
          </p:cNvCxnSpPr>
          <p:nvPr/>
        </p:nvCxnSpPr>
        <p:spPr>
          <a:xfrm flipH="1" flipV="1">
            <a:off x="5357000" y="4882547"/>
            <a:ext cx="1951725" cy="1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asellaDiTesto 40"/>
          <p:cNvSpPr txBox="1"/>
          <p:nvPr/>
        </p:nvSpPr>
        <p:spPr>
          <a:xfrm>
            <a:off x="5972676" y="5057940"/>
            <a:ext cx="9044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smtClean="0">
                <a:solidFill>
                  <a:schemeClr val="bg2">
                    <a:lumMod val="25000"/>
                  </a:schemeClr>
                </a:solidFill>
                <a:latin typeface="Bookman Old Style" panose="02050604050505020204" pitchFamily="18" charset="0"/>
              </a:rPr>
              <a:t>fanStart</a:t>
            </a:r>
          </a:p>
          <a:p>
            <a:r>
              <a:rPr lang="it-IT" sz="1400" dirty="0" smtClean="0">
                <a:solidFill>
                  <a:schemeClr val="bg2">
                    <a:lumMod val="25000"/>
                  </a:schemeClr>
                </a:solidFill>
                <a:latin typeface="Bookman Old Style" panose="02050604050505020204" pitchFamily="18" charset="0"/>
              </a:rPr>
              <a:t>fanStop</a:t>
            </a:r>
            <a:endParaRPr lang="it-IT" sz="1400" dirty="0">
              <a:solidFill>
                <a:schemeClr val="bg2">
                  <a:lumMod val="25000"/>
                </a:schemeClr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42" name="Connettore 2 41"/>
          <p:cNvCxnSpPr/>
          <p:nvPr/>
        </p:nvCxnSpPr>
        <p:spPr>
          <a:xfrm flipH="1">
            <a:off x="6162522" y="5022365"/>
            <a:ext cx="52472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e 42"/>
          <p:cNvSpPr/>
          <p:nvPr/>
        </p:nvSpPr>
        <p:spPr>
          <a:xfrm>
            <a:off x="7308725" y="4349581"/>
            <a:ext cx="1660945" cy="106593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smtClean="0">
                <a:solidFill>
                  <a:schemeClr val="tx1"/>
                </a:solidFill>
                <a:latin typeface="Century Schoolbook" panose="02040604050505020304" pitchFamily="18" charset="0"/>
              </a:rPr>
              <a:t>Conn Qak Base</a:t>
            </a:r>
          </a:p>
        </p:txBody>
      </p:sp>
      <p:grpSp>
        <p:nvGrpSpPr>
          <p:cNvPr id="44" name="Gruppo 43"/>
          <p:cNvGrpSpPr/>
          <p:nvPr/>
        </p:nvGrpSpPr>
        <p:grpSpPr>
          <a:xfrm>
            <a:off x="1330647" y="2852682"/>
            <a:ext cx="1926426" cy="1214172"/>
            <a:chOff x="402476" y="5184618"/>
            <a:chExt cx="1926426" cy="1214172"/>
          </a:xfrm>
        </p:grpSpPr>
        <p:sp>
          <p:nvSpPr>
            <p:cNvPr id="45" name="Ovale 44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 smtClean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Fan</a:t>
              </a:r>
            </a:p>
            <a:p>
              <a:pPr algn="ctr"/>
              <a:r>
                <a:rPr lang="it-IT" sz="1200" dirty="0" smtClean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Actor</a:t>
              </a:r>
              <a:endParaRPr lang="it-IT" sz="1400" i="1" dirty="0">
                <a:solidFill>
                  <a:schemeClr val="tx1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46" name="Triangolo isoscele 45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7" name="Rettangolo 46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48" name="Gruppo 47"/>
          <p:cNvGrpSpPr/>
          <p:nvPr/>
        </p:nvGrpSpPr>
        <p:grpSpPr>
          <a:xfrm>
            <a:off x="3522554" y="2069169"/>
            <a:ext cx="1926426" cy="1214172"/>
            <a:chOff x="402476" y="5184618"/>
            <a:chExt cx="1926426" cy="1214172"/>
          </a:xfrm>
        </p:grpSpPr>
        <p:sp>
          <p:nvSpPr>
            <p:cNvPr id="49" name="Ovale 48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 smtClean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Thermometer</a:t>
              </a:r>
              <a:endParaRPr lang="it-IT" sz="1200" dirty="0">
                <a:solidFill>
                  <a:schemeClr val="tx1"/>
                </a:solidFill>
                <a:latin typeface="Century Schoolbook" panose="02040604050505020304" pitchFamily="18" charset="0"/>
              </a:endParaRPr>
            </a:p>
            <a:p>
              <a:pPr algn="ctr"/>
              <a:r>
                <a:rPr lang="it-IT" sz="1200" dirty="0" smtClean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Actor</a:t>
              </a:r>
              <a:endParaRPr lang="it-IT" sz="1200" dirty="0">
                <a:solidFill>
                  <a:schemeClr val="tx1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50" name="Triangolo isoscele 49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1" name="Rettangolo 50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cxnSp>
        <p:nvCxnSpPr>
          <p:cNvPr id="52" name="Connettore 2 51"/>
          <p:cNvCxnSpPr>
            <a:stCxn id="37" idx="1"/>
            <a:endCxn id="30" idx="6"/>
          </p:cNvCxnSpPr>
          <p:nvPr/>
        </p:nvCxnSpPr>
        <p:spPr>
          <a:xfrm flipH="1" flipV="1">
            <a:off x="3257073" y="1866073"/>
            <a:ext cx="6617218" cy="432092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ttore 2 52"/>
          <p:cNvCxnSpPr>
            <a:stCxn id="37" idx="2"/>
            <a:endCxn id="49" idx="6"/>
          </p:cNvCxnSpPr>
          <p:nvPr/>
        </p:nvCxnSpPr>
        <p:spPr>
          <a:xfrm flipH="1">
            <a:off x="5448980" y="2675030"/>
            <a:ext cx="4182071" cy="75345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ttore 2 53"/>
          <p:cNvCxnSpPr>
            <a:stCxn id="37" idx="3"/>
            <a:endCxn id="45" idx="6"/>
          </p:cNvCxnSpPr>
          <p:nvPr/>
        </p:nvCxnSpPr>
        <p:spPr>
          <a:xfrm flipH="1">
            <a:off x="3257073" y="3051894"/>
            <a:ext cx="6617218" cy="481994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ttore 2 54"/>
          <p:cNvCxnSpPr/>
          <p:nvPr/>
        </p:nvCxnSpPr>
        <p:spPr>
          <a:xfrm>
            <a:off x="5952529" y="3504451"/>
            <a:ext cx="52472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asellaDiTesto 55"/>
          <p:cNvSpPr txBox="1"/>
          <p:nvPr/>
        </p:nvSpPr>
        <p:spPr>
          <a:xfrm>
            <a:off x="5762683" y="3533888"/>
            <a:ext cx="9044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solidFill>
                  <a:schemeClr val="bg2">
                    <a:lumMod val="25000"/>
                  </a:schemeClr>
                </a:solidFill>
                <a:latin typeface="Bookman Old Style" panose="02050604050505020204" pitchFamily="18" charset="0"/>
              </a:rPr>
              <a:t>fanStart</a:t>
            </a:r>
          </a:p>
          <a:p>
            <a:r>
              <a:rPr lang="it-IT" sz="1400" dirty="0">
                <a:solidFill>
                  <a:schemeClr val="bg2">
                    <a:lumMod val="25000"/>
                  </a:schemeClr>
                </a:solidFill>
                <a:latin typeface="Bookman Old Style" panose="02050604050505020204" pitchFamily="18" charset="0"/>
              </a:rPr>
              <a:t>fanStop</a:t>
            </a:r>
          </a:p>
        </p:txBody>
      </p:sp>
      <p:cxnSp>
        <p:nvCxnSpPr>
          <p:cNvPr id="57" name="Connettore 2 56"/>
          <p:cNvCxnSpPr/>
          <p:nvPr/>
        </p:nvCxnSpPr>
        <p:spPr>
          <a:xfrm>
            <a:off x="6268832" y="2356491"/>
            <a:ext cx="52472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asellaDiTesto 57"/>
          <p:cNvSpPr txBox="1"/>
          <p:nvPr/>
        </p:nvSpPr>
        <p:spPr>
          <a:xfrm>
            <a:off x="5711097" y="2375836"/>
            <a:ext cx="16401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smtClean="0">
                <a:solidFill>
                  <a:schemeClr val="bg2">
                    <a:lumMod val="25000"/>
                  </a:schemeClr>
                </a:solidFill>
                <a:latin typeface="Bookman Old Style" panose="02050604050505020204" pitchFamily="18" charset="0"/>
              </a:rPr>
              <a:t>Temperature( T )</a:t>
            </a:r>
            <a:endParaRPr lang="it-IT" sz="1400" dirty="0">
              <a:solidFill>
                <a:schemeClr val="bg2">
                  <a:lumMod val="25000"/>
                </a:schemeClr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59" name="Connettore 2 58"/>
          <p:cNvCxnSpPr/>
          <p:nvPr/>
        </p:nvCxnSpPr>
        <p:spPr>
          <a:xfrm>
            <a:off x="6056426" y="1503274"/>
            <a:ext cx="52472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CasellaDiTesto 59"/>
          <p:cNvSpPr txBox="1"/>
          <p:nvPr/>
        </p:nvSpPr>
        <p:spPr>
          <a:xfrm>
            <a:off x="5722990" y="1503274"/>
            <a:ext cx="13083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solidFill>
                  <a:schemeClr val="bg2">
                    <a:lumMod val="25000"/>
                  </a:schemeClr>
                </a:solidFill>
                <a:latin typeface="Bookman Old Style" panose="02050604050505020204" pitchFamily="18" charset="0"/>
              </a:rPr>
              <a:t>s</a:t>
            </a:r>
            <a:r>
              <a:rPr lang="it-IT" sz="1400" dirty="0" smtClean="0">
                <a:solidFill>
                  <a:schemeClr val="bg2">
                    <a:lumMod val="25000"/>
                  </a:schemeClr>
                </a:solidFill>
                <a:latin typeface="Bookman Old Style" panose="02050604050505020204" pitchFamily="18" charset="0"/>
              </a:rPr>
              <a:t>lot( vacant )</a:t>
            </a:r>
          </a:p>
          <a:p>
            <a:r>
              <a:rPr lang="it-IT" sz="1400" dirty="0" smtClean="0">
                <a:solidFill>
                  <a:schemeClr val="bg2">
                    <a:lumMod val="25000"/>
                  </a:schemeClr>
                </a:solidFill>
                <a:latin typeface="Bookman Old Style" panose="02050604050505020204" pitchFamily="18" charset="0"/>
              </a:rPr>
              <a:t>slot( full )</a:t>
            </a:r>
            <a:endParaRPr lang="it-IT" sz="1400" dirty="0">
              <a:solidFill>
                <a:schemeClr val="bg2">
                  <a:lumMod val="25000"/>
                </a:schemeClr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64" name="Gruppo 63"/>
          <p:cNvGrpSpPr/>
          <p:nvPr/>
        </p:nvGrpSpPr>
        <p:grpSpPr>
          <a:xfrm>
            <a:off x="3430574" y="4201341"/>
            <a:ext cx="1926426" cy="1214172"/>
            <a:chOff x="402476" y="5184618"/>
            <a:chExt cx="1926426" cy="1214172"/>
          </a:xfrm>
        </p:grpSpPr>
        <p:sp>
          <p:nvSpPr>
            <p:cNvPr id="65" name="Ovale 64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Park Service Status GUI Actor</a:t>
              </a:r>
            </a:p>
            <a:p>
              <a:pPr lvl="0" algn="ctr"/>
              <a:r>
                <a:rPr lang="it-IT" sz="1100" i="1" dirty="0">
                  <a:solidFill>
                    <a:prstClr val="black"/>
                  </a:solidFill>
                  <a:latin typeface="Century Schoolbook" panose="02040604050505020304" pitchFamily="18" charset="0"/>
                </a:rPr>
                <a:t>(manager’s)</a:t>
              </a:r>
              <a:endParaRPr lang="it-IT" sz="1400" i="1" dirty="0">
                <a:solidFill>
                  <a:prstClr val="black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66" name="Triangolo isoscele 65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7" name="Rettangolo 66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cxnSp>
        <p:nvCxnSpPr>
          <p:cNvPr id="70" name="Connettore 2 69"/>
          <p:cNvCxnSpPr>
            <a:stCxn id="65" idx="1"/>
            <a:endCxn id="45" idx="5"/>
          </p:cNvCxnSpPr>
          <p:nvPr/>
        </p:nvCxnSpPr>
        <p:spPr>
          <a:xfrm flipH="1" flipV="1">
            <a:off x="3013833" y="3910752"/>
            <a:ext cx="925462" cy="59493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06965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ttangolo arrotondato 36"/>
          <p:cNvSpPr/>
          <p:nvPr/>
        </p:nvSpPr>
        <p:spPr>
          <a:xfrm>
            <a:off x="810882" y="1655839"/>
            <a:ext cx="5233178" cy="395133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400" dirty="0">
              <a:solidFill>
                <a:schemeClr val="tx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42" name="Rettangolo arrotondato 41"/>
          <p:cNvSpPr/>
          <p:nvPr/>
        </p:nvSpPr>
        <p:spPr>
          <a:xfrm>
            <a:off x="2541383" y="1420049"/>
            <a:ext cx="1772176" cy="47158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smtClean="0">
                <a:solidFill>
                  <a:schemeClr val="tx1"/>
                </a:solidFill>
                <a:latin typeface="Century Schoolbook" panose="02040604050505020304" pitchFamily="18" charset="0"/>
              </a:rPr>
              <a:t>ctx Car Parking</a:t>
            </a:r>
            <a:endParaRPr lang="it-IT" sz="1400" dirty="0">
              <a:solidFill>
                <a:schemeClr val="tx1"/>
              </a:solidFill>
              <a:latin typeface="Century Schoolbook" panose="02040604050505020304" pitchFamily="18" charset="0"/>
            </a:endParaRPr>
          </a:p>
        </p:txBody>
      </p:sp>
      <p:grpSp>
        <p:nvGrpSpPr>
          <p:cNvPr id="43" name="Gruppo 42"/>
          <p:cNvGrpSpPr/>
          <p:nvPr/>
        </p:nvGrpSpPr>
        <p:grpSpPr>
          <a:xfrm>
            <a:off x="9958853" y="3537110"/>
            <a:ext cx="1660945" cy="1214172"/>
            <a:chOff x="7744200" y="2907063"/>
            <a:chExt cx="1660945" cy="1214172"/>
          </a:xfrm>
        </p:grpSpPr>
        <p:sp>
          <p:nvSpPr>
            <p:cNvPr id="44" name="Ovale 43"/>
            <p:cNvSpPr/>
            <p:nvPr/>
          </p:nvSpPr>
          <p:spPr>
            <a:xfrm>
              <a:off x="7744200" y="3055302"/>
              <a:ext cx="1660945" cy="106593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Client GUI</a:t>
              </a:r>
            </a:p>
            <a:p>
              <a:pPr lvl="0" algn="ctr"/>
              <a:r>
                <a:rPr lang="it-IT" sz="1100" i="1" dirty="0">
                  <a:solidFill>
                    <a:prstClr val="black"/>
                  </a:solidFill>
                  <a:latin typeface="Century Schoolbook" panose="02040604050505020304" pitchFamily="18" charset="0"/>
                </a:rPr>
                <a:t>(Web GUI)</a:t>
              </a:r>
              <a:endParaRPr lang="it-IT" sz="1400" i="1" dirty="0">
                <a:solidFill>
                  <a:prstClr val="black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45" name="Triangolo isoscele 44"/>
            <p:cNvSpPr/>
            <p:nvPr/>
          </p:nvSpPr>
          <p:spPr>
            <a:xfrm rot="16200000">
              <a:off x="8426433" y="2927509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46" name="Ovale 45"/>
          <p:cNvSpPr/>
          <p:nvPr/>
        </p:nvSpPr>
        <p:spPr>
          <a:xfrm>
            <a:off x="9958854" y="1866018"/>
            <a:ext cx="1660945" cy="106593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smtClean="0">
                <a:solidFill>
                  <a:schemeClr val="tx1"/>
                </a:solidFill>
                <a:latin typeface="Century Schoolbook" panose="02040604050505020304" pitchFamily="18" charset="0"/>
              </a:rPr>
              <a:t>CoAP Support</a:t>
            </a:r>
          </a:p>
        </p:txBody>
      </p:sp>
      <p:cxnSp>
        <p:nvCxnSpPr>
          <p:cNvPr id="47" name="Connettore 2 46"/>
          <p:cNvCxnSpPr>
            <a:stCxn id="45" idx="5"/>
            <a:endCxn id="46" idx="4"/>
          </p:cNvCxnSpPr>
          <p:nvPr/>
        </p:nvCxnSpPr>
        <p:spPr>
          <a:xfrm flipV="1">
            <a:off x="10789326" y="2931951"/>
            <a:ext cx="1" cy="67927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ttore 2 47"/>
          <p:cNvCxnSpPr>
            <a:stCxn id="44" idx="2"/>
            <a:endCxn id="52" idx="6"/>
          </p:cNvCxnSpPr>
          <p:nvPr/>
        </p:nvCxnSpPr>
        <p:spPr>
          <a:xfrm flipH="1">
            <a:off x="9297473" y="4218316"/>
            <a:ext cx="66138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ttore 2 48"/>
          <p:cNvCxnSpPr>
            <a:stCxn id="52" idx="2"/>
            <a:endCxn id="71" idx="6"/>
          </p:cNvCxnSpPr>
          <p:nvPr/>
        </p:nvCxnSpPr>
        <p:spPr>
          <a:xfrm flipH="1" flipV="1">
            <a:off x="5684803" y="4218315"/>
            <a:ext cx="1951725" cy="1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e 51"/>
          <p:cNvSpPr/>
          <p:nvPr/>
        </p:nvSpPr>
        <p:spPr>
          <a:xfrm>
            <a:off x="7636528" y="3685349"/>
            <a:ext cx="1660945" cy="106593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smtClean="0">
                <a:solidFill>
                  <a:schemeClr val="tx1"/>
                </a:solidFill>
                <a:latin typeface="Century Schoolbook" panose="02040604050505020304" pitchFamily="18" charset="0"/>
              </a:rPr>
              <a:t>Conn Qak Base</a:t>
            </a:r>
          </a:p>
        </p:txBody>
      </p:sp>
      <p:cxnSp>
        <p:nvCxnSpPr>
          <p:cNvPr id="62" name="Connettore 2 61"/>
          <p:cNvCxnSpPr>
            <a:stCxn id="46" idx="2"/>
            <a:endCxn id="71" idx="7"/>
          </p:cNvCxnSpPr>
          <p:nvPr/>
        </p:nvCxnSpPr>
        <p:spPr>
          <a:xfrm flipH="1">
            <a:off x="5441563" y="2398985"/>
            <a:ext cx="4517291" cy="1442465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uppo 69"/>
          <p:cNvGrpSpPr/>
          <p:nvPr/>
        </p:nvGrpSpPr>
        <p:grpSpPr>
          <a:xfrm>
            <a:off x="3758377" y="3537109"/>
            <a:ext cx="1926426" cy="1214172"/>
            <a:chOff x="402476" y="5184618"/>
            <a:chExt cx="1926426" cy="1214172"/>
          </a:xfrm>
        </p:grpSpPr>
        <p:sp>
          <p:nvSpPr>
            <p:cNvPr id="71" name="Ovale 70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Park Service GUI Actor</a:t>
              </a:r>
            </a:p>
            <a:p>
              <a:pPr lvl="0" algn="ctr"/>
              <a:r>
                <a:rPr lang="it-IT" sz="1100" i="1" dirty="0">
                  <a:solidFill>
                    <a:prstClr val="black"/>
                  </a:solidFill>
                  <a:latin typeface="Century Schoolbook" panose="02040604050505020304" pitchFamily="18" charset="0"/>
                </a:rPr>
                <a:t>(client’s)</a:t>
              </a:r>
              <a:endParaRPr lang="it-IT" sz="1400" i="1" dirty="0">
                <a:solidFill>
                  <a:prstClr val="black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72" name="Triangolo isoscele 71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3" name="Rettangolo 72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77" name="CasellaDiTesto 76"/>
          <p:cNvSpPr txBox="1"/>
          <p:nvPr/>
        </p:nvSpPr>
        <p:spPr>
          <a:xfrm>
            <a:off x="6163784" y="4381949"/>
            <a:ext cx="134043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solidFill>
                  <a:schemeClr val="bg2">
                    <a:lumMod val="25000"/>
                  </a:schemeClr>
                </a:solidFill>
                <a:latin typeface="Bookman Old Style" panose="02050604050505020204" pitchFamily="18" charset="0"/>
              </a:rPr>
              <a:t>enterRequest</a:t>
            </a:r>
          </a:p>
          <a:p>
            <a:r>
              <a:rPr lang="it-IT" sz="1400" dirty="0">
                <a:solidFill>
                  <a:schemeClr val="bg2">
                    <a:lumMod val="25000"/>
                  </a:schemeClr>
                </a:solidFill>
                <a:latin typeface="Bookman Old Style" panose="02050604050505020204" pitchFamily="18" charset="0"/>
              </a:rPr>
              <a:t>carEnter</a:t>
            </a:r>
          </a:p>
          <a:p>
            <a:r>
              <a:rPr lang="it-IT" sz="1400" dirty="0">
                <a:solidFill>
                  <a:schemeClr val="bg2">
                    <a:lumMod val="25000"/>
                  </a:schemeClr>
                </a:solidFill>
                <a:latin typeface="Bookman Old Style" panose="02050604050505020204" pitchFamily="18" charset="0"/>
              </a:rPr>
              <a:t>exitRequest</a:t>
            </a:r>
          </a:p>
        </p:txBody>
      </p:sp>
      <p:cxnSp>
        <p:nvCxnSpPr>
          <p:cNvPr id="78" name="Connettore 2 77"/>
          <p:cNvCxnSpPr/>
          <p:nvPr/>
        </p:nvCxnSpPr>
        <p:spPr>
          <a:xfrm flipH="1">
            <a:off x="6470708" y="4358913"/>
            <a:ext cx="52472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ttore 2 78"/>
          <p:cNvCxnSpPr/>
          <p:nvPr/>
        </p:nvCxnSpPr>
        <p:spPr>
          <a:xfrm>
            <a:off x="6356836" y="2670282"/>
            <a:ext cx="52472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CasellaDiTesto 79"/>
          <p:cNvSpPr txBox="1"/>
          <p:nvPr/>
        </p:nvSpPr>
        <p:spPr>
          <a:xfrm>
            <a:off x="6163784" y="2670282"/>
            <a:ext cx="91082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solidFill>
                  <a:schemeClr val="bg2">
                    <a:lumMod val="25000"/>
                  </a:schemeClr>
                </a:solidFill>
                <a:latin typeface="Bookman Old Style" panose="02050604050505020204" pitchFamily="18" charset="0"/>
              </a:rPr>
              <a:t>slotnum</a:t>
            </a:r>
          </a:p>
          <a:p>
            <a:r>
              <a:rPr lang="it-IT" sz="1400" dirty="0">
                <a:solidFill>
                  <a:schemeClr val="bg2">
                    <a:lumMod val="25000"/>
                  </a:schemeClr>
                </a:solidFill>
                <a:latin typeface="Bookman Old Style" panose="02050604050505020204" pitchFamily="18" charset="0"/>
              </a:rPr>
              <a:t>tokenid</a:t>
            </a:r>
          </a:p>
          <a:p>
            <a:r>
              <a:rPr lang="it-IT" sz="1400" dirty="0">
                <a:solidFill>
                  <a:schemeClr val="bg2">
                    <a:lumMod val="25000"/>
                  </a:schemeClr>
                </a:solidFill>
                <a:latin typeface="Bookman Old Style" panose="02050604050505020204" pitchFamily="18" charset="0"/>
              </a:rPr>
              <a:t>notice</a:t>
            </a:r>
          </a:p>
        </p:txBody>
      </p:sp>
      <p:grpSp>
        <p:nvGrpSpPr>
          <p:cNvPr id="81" name="Gruppo 80"/>
          <p:cNvGrpSpPr/>
          <p:nvPr/>
        </p:nvGrpSpPr>
        <p:grpSpPr>
          <a:xfrm>
            <a:off x="965361" y="3537109"/>
            <a:ext cx="1926426" cy="1214172"/>
            <a:chOff x="402476" y="5184618"/>
            <a:chExt cx="1926426" cy="1214172"/>
          </a:xfrm>
        </p:grpSpPr>
        <p:sp>
          <p:nvSpPr>
            <p:cNvPr id="82" name="Ovale 81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Park Manager Service</a:t>
              </a:r>
            </a:p>
            <a:p>
              <a:pPr algn="ctr"/>
              <a:r>
                <a:rPr lang="it-IT" sz="1100" i="1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(business logic)</a:t>
              </a:r>
              <a:endParaRPr lang="it-IT" sz="1400" i="1" dirty="0">
                <a:solidFill>
                  <a:schemeClr val="tx1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83" name="Triangolo isoscele 82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84" name="Rettangolo 83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cxnSp>
        <p:nvCxnSpPr>
          <p:cNvPr id="86" name="Connettore 2 85"/>
          <p:cNvCxnSpPr>
            <a:stCxn id="71" idx="3"/>
            <a:endCxn id="82" idx="5"/>
          </p:cNvCxnSpPr>
          <p:nvPr/>
        </p:nvCxnSpPr>
        <p:spPr>
          <a:xfrm flipH="1">
            <a:off x="2648547" y="4595179"/>
            <a:ext cx="1618551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ttore 2 88"/>
          <p:cNvCxnSpPr>
            <a:stCxn id="82" idx="7"/>
            <a:endCxn id="71" idx="1"/>
          </p:cNvCxnSpPr>
          <p:nvPr/>
        </p:nvCxnSpPr>
        <p:spPr>
          <a:xfrm>
            <a:off x="2648547" y="3841450"/>
            <a:ext cx="1618551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77090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arrotondato 3"/>
          <p:cNvSpPr/>
          <p:nvPr/>
        </p:nvSpPr>
        <p:spPr>
          <a:xfrm>
            <a:off x="1086928" y="758692"/>
            <a:ext cx="4525812" cy="556447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400" dirty="0">
              <a:solidFill>
                <a:schemeClr val="tx1"/>
              </a:solidFill>
              <a:latin typeface="Century Schoolbook" panose="02040604050505020304" pitchFamily="18" charset="0"/>
            </a:endParaRPr>
          </a:p>
        </p:txBody>
      </p:sp>
      <p:grpSp>
        <p:nvGrpSpPr>
          <p:cNvPr id="5" name="Gruppo 4"/>
          <p:cNvGrpSpPr/>
          <p:nvPr/>
        </p:nvGrpSpPr>
        <p:grpSpPr>
          <a:xfrm>
            <a:off x="1227130" y="977838"/>
            <a:ext cx="1926426" cy="1214172"/>
            <a:chOff x="402476" y="5184618"/>
            <a:chExt cx="1926426" cy="1214172"/>
          </a:xfrm>
        </p:grpSpPr>
        <p:sp>
          <p:nvSpPr>
            <p:cNvPr id="6" name="Ovale 5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Outdoor Sentinel Actor</a:t>
              </a:r>
            </a:p>
          </p:txBody>
        </p:sp>
        <p:sp>
          <p:nvSpPr>
            <p:cNvPr id="7" name="Triangolo isoscele 6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8" name="Rettangolo 7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9" name="Rettangolo arrotondato 8"/>
          <p:cNvSpPr/>
          <p:nvPr/>
        </p:nvSpPr>
        <p:spPr>
          <a:xfrm>
            <a:off x="2450877" y="452540"/>
            <a:ext cx="1772176" cy="47158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smtClean="0">
                <a:solidFill>
                  <a:schemeClr val="tx1"/>
                </a:solidFill>
                <a:latin typeface="Century Schoolbook" panose="02040604050505020304" pitchFamily="18" charset="0"/>
              </a:rPr>
              <a:t>ctx Car Parking</a:t>
            </a:r>
            <a:endParaRPr lang="it-IT" sz="1400" dirty="0">
              <a:solidFill>
                <a:schemeClr val="tx1"/>
              </a:solidFill>
              <a:latin typeface="Century Schoolbook" panose="02040604050505020304" pitchFamily="18" charset="0"/>
            </a:endParaRPr>
          </a:p>
        </p:txBody>
      </p:sp>
      <p:grpSp>
        <p:nvGrpSpPr>
          <p:cNvPr id="10" name="Gruppo 9"/>
          <p:cNvGrpSpPr/>
          <p:nvPr/>
        </p:nvGrpSpPr>
        <p:grpSpPr>
          <a:xfrm>
            <a:off x="9665552" y="3804537"/>
            <a:ext cx="1660945" cy="1214172"/>
            <a:chOff x="7744200" y="2907063"/>
            <a:chExt cx="1660945" cy="1214172"/>
          </a:xfrm>
        </p:grpSpPr>
        <p:sp>
          <p:nvSpPr>
            <p:cNvPr id="11" name="Ovale 10"/>
            <p:cNvSpPr/>
            <p:nvPr/>
          </p:nvSpPr>
          <p:spPr>
            <a:xfrm>
              <a:off x="7744200" y="3055302"/>
              <a:ext cx="1660945" cy="106593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 smtClean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Manager GUI</a:t>
              </a:r>
              <a:endParaRPr lang="it-IT" sz="1200" dirty="0">
                <a:solidFill>
                  <a:schemeClr val="tx1"/>
                </a:solidFill>
                <a:latin typeface="Century Schoolbook" panose="02040604050505020304" pitchFamily="18" charset="0"/>
              </a:endParaRPr>
            </a:p>
            <a:p>
              <a:pPr lvl="0" algn="ctr"/>
              <a:r>
                <a:rPr lang="it-IT" sz="1100" i="1" dirty="0" smtClean="0">
                  <a:solidFill>
                    <a:prstClr val="black"/>
                  </a:solidFill>
                  <a:latin typeface="Century Schoolbook" panose="02040604050505020304" pitchFamily="18" charset="0"/>
                </a:rPr>
                <a:t>(Web GUI)</a:t>
              </a:r>
              <a:endParaRPr lang="it-IT" sz="1400" i="1" dirty="0">
                <a:solidFill>
                  <a:prstClr val="black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12" name="Triangolo isoscele 11"/>
            <p:cNvSpPr/>
            <p:nvPr/>
          </p:nvSpPr>
          <p:spPr>
            <a:xfrm rot="16200000">
              <a:off x="8426433" y="2927509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13" name="Ovale 12"/>
          <p:cNvSpPr/>
          <p:nvPr/>
        </p:nvSpPr>
        <p:spPr>
          <a:xfrm>
            <a:off x="9665553" y="1589980"/>
            <a:ext cx="1660945" cy="106593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smtClean="0">
                <a:solidFill>
                  <a:schemeClr val="tx1"/>
                </a:solidFill>
                <a:latin typeface="Century Schoolbook" panose="02040604050505020304" pitchFamily="18" charset="0"/>
              </a:rPr>
              <a:t>CoAP Support</a:t>
            </a:r>
          </a:p>
        </p:txBody>
      </p:sp>
      <p:cxnSp>
        <p:nvCxnSpPr>
          <p:cNvPr id="14" name="Connettore 2 13"/>
          <p:cNvCxnSpPr/>
          <p:nvPr/>
        </p:nvCxnSpPr>
        <p:spPr>
          <a:xfrm flipV="1">
            <a:off x="10496025" y="2786160"/>
            <a:ext cx="0" cy="90594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2 14"/>
          <p:cNvCxnSpPr/>
          <p:nvPr/>
        </p:nvCxnSpPr>
        <p:spPr>
          <a:xfrm flipH="1">
            <a:off x="9109494" y="4485743"/>
            <a:ext cx="48308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e 18"/>
          <p:cNvSpPr/>
          <p:nvPr/>
        </p:nvSpPr>
        <p:spPr>
          <a:xfrm>
            <a:off x="7343227" y="3952776"/>
            <a:ext cx="1660945" cy="106593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smtClean="0">
                <a:solidFill>
                  <a:schemeClr val="tx1"/>
                </a:solidFill>
                <a:latin typeface="Century Schoolbook" panose="02040604050505020304" pitchFamily="18" charset="0"/>
              </a:rPr>
              <a:t>Conn Qak Base</a:t>
            </a:r>
          </a:p>
        </p:txBody>
      </p:sp>
      <p:grpSp>
        <p:nvGrpSpPr>
          <p:cNvPr id="20" name="Gruppo 19"/>
          <p:cNvGrpSpPr/>
          <p:nvPr/>
        </p:nvGrpSpPr>
        <p:grpSpPr>
          <a:xfrm>
            <a:off x="2860049" y="4917799"/>
            <a:ext cx="1926426" cy="1214172"/>
            <a:chOff x="402476" y="5184618"/>
            <a:chExt cx="1926426" cy="1214172"/>
          </a:xfrm>
        </p:grpSpPr>
        <p:sp>
          <p:nvSpPr>
            <p:cNvPr id="21" name="Ovale 20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 smtClean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Fan</a:t>
              </a:r>
            </a:p>
            <a:p>
              <a:pPr algn="ctr"/>
              <a:r>
                <a:rPr lang="it-IT" sz="1200" dirty="0" smtClean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Actor</a:t>
              </a:r>
              <a:endParaRPr lang="it-IT" sz="1400" i="1" dirty="0">
                <a:solidFill>
                  <a:schemeClr val="tx1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22" name="Triangolo isoscele 21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3" name="Rettangolo 22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24" name="Gruppo 23"/>
          <p:cNvGrpSpPr/>
          <p:nvPr/>
        </p:nvGrpSpPr>
        <p:grpSpPr>
          <a:xfrm>
            <a:off x="3332777" y="1810384"/>
            <a:ext cx="1926426" cy="1214172"/>
            <a:chOff x="402476" y="5184618"/>
            <a:chExt cx="1926426" cy="1214172"/>
          </a:xfrm>
        </p:grpSpPr>
        <p:sp>
          <p:nvSpPr>
            <p:cNvPr id="25" name="Ovale 24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Temperature Sentinel Actor</a:t>
              </a:r>
            </a:p>
          </p:txBody>
        </p:sp>
        <p:sp>
          <p:nvSpPr>
            <p:cNvPr id="26" name="Triangolo isoscele 25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7" name="Rettangolo 26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37" name="Gruppo 36"/>
          <p:cNvGrpSpPr/>
          <p:nvPr/>
        </p:nvGrpSpPr>
        <p:grpSpPr>
          <a:xfrm>
            <a:off x="1310934" y="3474317"/>
            <a:ext cx="1926426" cy="1214172"/>
            <a:chOff x="402476" y="5184618"/>
            <a:chExt cx="1926426" cy="1214172"/>
          </a:xfrm>
        </p:grpSpPr>
        <p:sp>
          <p:nvSpPr>
            <p:cNvPr id="38" name="Ovale 37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Park Service Status GUI Actor</a:t>
              </a:r>
            </a:p>
            <a:p>
              <a:pPr lvl="0" algn="ctr"/>
              <a:r>
                <a:rPr lang="it-IT" sz="1100" i="1" dirty="0">
                  <a:solidFill>
                    <a:prstClr val="black"/>
                  </a:solidFill>
                  <a:latin typeface="Century Schoolbook" panose="02040604050505020304" pitchFamily="18" charset="0"/>
                </a:rPr>
                <a:t>(manager’s)</a:t>
              </a:r>
              <a:endParaRPr lang="it-IT" sz="1400" i="1" dirty="0">
                <a:solidFill>
                  <a:prstClr val="black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39" name="Triangolo isoscele 38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0" name="Rettangolo 39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cxnSp>
        <p:nvCxnSpPr>
          <p:cNvPr id="41" name="Connettore 2 40"/>
          <p:cNvCxnSpPr/>
          <p:nvPr/>
        </p:nvCxnSpPr>
        <p:spPr>
          <a:xfrm>
            <a:off x="2970210" y="4688489"/>
            <a:ext cx="350960" cy="406839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ttore 2 41"/>
          <p:cNvCxnSpPr/>
          <p:nvPr/>
        </p:nvCxnSpPr>
        <p:spPr>
          <a:xfrm flipH="1" flipV="1">
            <a:off x="3321171" y="1521028"/>
            <a:ext cx="6501362" cy="187964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ttore 2 42"/>
          <p:cNvCxnSpPr/>
          <p:nvPr/>
        </p:nvCxnSpPr>
        <p:spPr>
          <a:xfrm flipH="1">
            <a:off x="5348382" y="2279497"/>
            <a:ext cx="4244192" cy="20151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ttore 2 43"/>
          <p:cNvCxnSpPr/>
          <p:nvPr/>
        </p:nvCxnSpPr>
        <p:spPr>
          <a:xfrm>
            <a:off x="5946176" y="997808"/>
            <a:ext cx="52472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asellaDiTesto 44"/>
          <p:cNvSpPr txBox="1"/>
          <p:nvPr/>
        </p:nvSpPr>
        <p:spPr>
          <a:xfrm>
            <a:off x="5612740" y="997808"/>
            <a:ext cx="21259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smtClean="0">
                <a:solidFill>
                  <a:schemeClr val="bg2">
                    <a:lumMod val="25000"/>
                  </a:schemeClr>
                </a:solidFill>
                <a:latin typeface="Bookman Old Style" panose="02050604050505020204" pitchFamily="18" charset="0"/>
              </a:rPr>
              <a:t>outdoorAlarm</a:t>
            </a:r>
          </a:p>
          <a:p>
            <a:r>
              <a:rPr lang="it-IT" sz="1400" dirty="0" smtClean="0">
                <a:solidFill>
                  <a:schemeClr val="bg2">
                    <a:lumMod val="25000"/>
                  </a:schemeClr>
                </a:solidFill>
                <a:latin typeface="Bookman Old Style" panose="02050604050505020204" pitchFamily="18" charset="0"/>
              </a:rPr>
              <a:t>outdoorAlarmRevoked</a:t>
            </a:r>
            <a:endParaRPr lang="it-IT" sz="1400" dirty="0">
              <a:solidFill>
                <a:schemeClr val="bg2">
                  <a:lumMod val="25000"/>
                </a:schemeClr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50" name="Connettore 2 49"/>
          <p:cNvCxnSpPr/>
          <p:nvPr/>
        </p:nvCxnSpPr>
        <p:spPr>
          <a:xfrm>
            <a:off x="5935754" y="1855269"/>
            <a:ext cx="52472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asellaDiTesto 50"/>
          <p:cNvSpPr txBox="1"/>
          <p:nvPr/>
        </p:nvSpPr>
        <p:spPr>
          <a:xfrm>
            <a:off x="5602318" y="1855269"/>
            <a:ext cx="25218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smtClean="0">
                <a:solidFill>
                  <a:schemeClr val="bg2">
                    <a:lumMod val="25000"/>
                  </a:schemeClr>
                </a:solidFill>
                <a:latin typeface="Bookman Old Style" panose="02050604050505020204" pitchFamily="18" charset="0"/>
              </a:rPr>
              <a:t>temperatureAlarm</a:t>
            </a:r>
          </a:p>
          <a:p>
            <a:r>
              <a:rPr lang="it-IT" sz="1400" dirty="0" smtClean="0">
                <a:solidFill>
                  <a:schemeClr val="bg2">
                    <a:lumMod val="25000"/>
                  </a:schemeClr>
                </a:solidFill>
                <a:latin typeface="Bookman Old Style" panose="02050604050505020204" pitchFamily="18" charset="0"/>
              </a:rPr>
              <a:t>temperatureAlarmRevoked</a:t>
            </a:r>
            <a:endParaRPr lang="it-IT" sz="1400" dirty="0">
              <a:solidFill>
                <a:schemeClr val="bg2">
                  <a:lumMod val="25000"/>
                </a:schemeClr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52" name="Connettore 2 51"/>
          <p:cNvCxnSpPr/>
          <p:nvPr/>
        </p:nvCxnSpPr>
        <p:spPr>
          <a:xfrm flipH="1" flipV="1">
            <a:off x="3321170" y="4281649"/>
            <a:ext cx="3847382" cy="13461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asellaDiTesto 52"/>
          <p:cNvSpPr txBox="1"/>
          <p:nvPr/>
        </p:nvSpPr>
        <p:spPr>
          <a:xfrm>
            <a:off x="5615105" y="3844152"/>
            <a:ext cx="17748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smtClean="0">
                <a:solidFill>
                  <a:schemeClr val="bg2">
                    <a:lumMod val="25000"/>
                  </a:schemeClr>
                </a:solidFill>
                <a:latin typeface="Bookman Old Style" panose="02050604050505020204" pitchFamily="18" charset="0"/>
              </a:rPr>
              <a:t>fanAuto( auto )</a:t>
            </a:r>
          </a:p>
          <a:p>
            <a:r>
              <a:rPr lang="it-IT" sz="1400" dirty="0" smtClean="0">
                <a:solidFill>
                  <a:schemeClr val="bg2">
                    <a:lumMod val="25000"/>
                  </a:schemeClr>
                </a:solidFill>
                <a:latin typeface="Bookman Old Style" panose="02050604050505020204" pitchFamily="18" charset="0"/>
              </a:rPr>
              <a:t>fanAuto( manual )</a:t>
            </a:r>
            <a:endParaRPr lang="it-IT" sz="1400" dirty="0">
              <a:solidFill>
                <a:schemeClr val="bg2">
                  <a:lumMod val="25000"/>
                </a:schemeClr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54" name="Connettore 2 53"/>
          <p:cNvCxnSpPr/>
          <p:nvPr/>
        </p:nvCxnSpPr>
        <p:spPr>
          <a:xfrm flipH="1">
            <a:off x="5804951" y="3808577"/>
            <a:ext cx="52472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Figura a mano libera 60"/>
          <p:cNvSpPr/>
          <p:nvPr/>
        </p:nvSpPr>
        <p:spPr>
          <a:xfrm rot="7867812">
            <a:off x="3041107" y="3050001"/>
            <a:ext cx="990600" cy="638334"/>
          </a:xfrm>
          <a:custGeom>
            <a:avLst/>
            <a:gdLst>
              <a:gd name="connsiteX0" fmla="*/ 0 w 990600"/>
              <a:gd name="connsiteY0" fmla="*/ 439954 h 638334"/>
              <a:gd name="connsiteX1" fmla="*/ 314325 w 990600"/>
              <a:gd name="connsiteY1" fmla="*/ 439954 h 638334"/>
              <a:gd name="connsiteX2" fmla="*/ 390525 w 990600"/>
              <a:gd name="connsiteY2" fmla="*/ 1804 h 638334"/>
              <a:gd name="connsiteX3" fmla="*/ 571500 w 990600"/>
              <a:gd name="connsiteY3" fmla="*/ 630454 h 638334"/>
              <a:gd name="connsiteX4" fmla="*/ 685800 w 990600"/>
              <a:gd name="connsiteY4" fmla="*/ 354229 h 638334"/>
              <a:gd name="connsiteX5" fmla="*/ 990600 w 990600"/>
              <a:gd name="connsiteY5" fmla="*/ 344704 h 638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0600" h="638334">
                <a:moveTo>
                  <a:pt x="0" y="439954"/>
                </a:moveTo>
                <a:cubicBezTo>
                  <a:pt x="124619" y="476466"/>
                  <a:pt x="249238" y="512979"/>
                  <a:pt x="314325" y="439954"/>
                </a:cubicBezTo>
                <a:cubicBezTo>
                  <a:pt x="379412" y="366929"/>
                  <a:pt x="347663" y="-29946"/>
                  <a:pt x="390525" y="1804"/>
                </a:cubicBezTo>
                <a:cubicBezTo>
                  <a:pt x="433387" y="33554"/>
                  <a:pt x="522288" y="571717"/>
                  <a:pt x="571500" y="630454"/>
                </a:cubicBezTo>
                <a:cubicBezTo>
                  <a:pt x="620713" y="689192"/>
                  <a:pt x="615950" y="401854"/>
                  <a:pt x="685800" y="354229"/>
                </a:cubicBezTo>
                <a:cubicBezTo>
                  <a:pt x="755650" y="306604"/>
                  <a:pt x="873125" y="325654"/>
                  <a:pt x="990600" y="344704"/>
                </a:cubicBezTo>
              </a:path>
            </a:pathLst>
          </a:custGeom>
          <a:noFill/>
          <a:ln w="1587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2" name="Figura a mano libera 61"/>
          <p:cNvSpPr/>
          <p:nvPr/>
        </p:nvSpPr>
        <p:spPr>
          <a:xfrm rot="5098094">
            <a:off x="1860093" y="2546400"/>
            <a:ext cx="990600" cy="638334"/>
          </a:xfrm>
          <a:custGeom>
            <a:avLst/>
            <a:gdLst>
              <a:gd name="connsiteX0" fmla="*/ 0 w 990600"/>
              <a:gd name="connsiteY0" fmla="*/ 439954 h 638334"/>
              <a:gd name="connsiteX1" fmla="*/ 314325 w 990600"/>
              <a:gd name="connsiteY1" fmla="*/ 439954 h 638334"/>
              <a:gd name="connsiteX2" fmla="*/ 390525 w 990600"/>
              <a:gd name="connsiteY2" fmla="*/ 1804 h 638334"/>
              <a:gd name="connsiteX3" fmla="*/ 571500 w 990600"/>
              <a:gd name="connsiteY3" fmla="*/ 630454 h 638334"/>
              <a:gd name="connsiteX4" fmla="*/ 685800 w 990600"/>
              <a:gd name="connsiteY4" fmla="*/ 354229 h 638334"/>
              <a:gd name="connsiteX5" fmla="*/ 990600 w 990600"/>
              <a:gd name="connsiteY5" fmla="*/ 344704 h 638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0600" h="638334">
                <a:moveTo>
                  <a:pt x="0" y="439954"/>
                </a:moveTo>
                <a:cubicBezTo>
                  <a:pt x="124619" y="476466"/>
                  <a:pt x="249238" y="512979"/>
                  <a:pt x="314325" y="439954"/>
                </a:cubicBezTo>
                <a:cubicBezTo>
                  <a:pt x="379412" y="366929"/>
                  <a:pt x="347663" y="-29946"/>
                  <a:pt x="390525" y="1804"/>
                </a:cubicBezTo>
                <a:cubicBezTo>
                  <a:pt x="433387" y="33554"/>
                  <a:pt x="522288" y="571717"/>
                  <a:pt x="571500" y="630454"/>
                </a:cubicBezTo>
                <a:cubicBezTo>
                  <a:pt x="620713" y="689192"/>
                  <a:pt x="615950" y="401854"/>
                  <a:pt x="685800" y="354229"/>
                </a:cubicBezTo>
                <a:cubicBezTo>
                  <a:pt x="755650" y="306604"/>
                  <a:pt x="873125" y="325654"/>
                  <a:pt x="990600" y="344704"/>
                </a:cubicBezTo>
              </a:path>
            </a:pathLst>
          </a:custGeom>
          <a:noFill/>
          <a:ln w="1587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6" name="CasellaDiTesto 75"/>
          <p:cNvSpPr txBox="1"/>
          <p:nvPr/>
        </p:nvSpPr>
        <p:spPr>
          <a:xfrm>
            <a:off x="2278944" y="4829907"/>
            <a:ext cx="7986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fanStart</a:t>
            </a:r>
          </a:p>
          <a:p>
            <a:r>
              <a:rPr lang="it-IT" sz="1200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fanStop</a:t>
            </a:r>
            <a:endParaRPr lang="it-IT" sz="1200" dirty="0">
              <a:solidFill>
                <a:schemeClr val="accent1">
                  <a:lumMod val="75000"/>
                </a:schemeClr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80" name="Connettore 2 79"/>
          <p:cNvCxnSpPr/>
          <p:nvPr/>
        </p:nvCxnSpPr>
        <p:spPr>
          <a:xfrm flipH="1">
            <a:off x="3376847" y="2645383"/>
            <a:ext cx="6603915" cy="1345939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CasellaDiTesto 82"/>
          <p:cNvSpPr txBox="1"/>
          <p:nvPr/>
        </p:nvSpPr>
        <p:spPr>
          <a:xfrm>
            <a:off x="5648588" y="2875158"/>
            <a:ext cx="8563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smtClean="0">
                <a:solidFill>
                  <a:schemeClr val="bg2">
                    <a:lumMod val="25000"/>
                  </a:schemeClr>
                </a:solidFill>
                <a:latin typeface="Bookman Old Style" panose="02050604050505020204" pitchFamily="18" charset="0"/>
              </a:rPr>
              <a:t>auto</a:t>
            </a:r>
          </a:p>
          <a:p>
            <a:r>
              <a:rPr lang="it-IT" sz="1400" dirty="0" smtClean="0">
                <a:solidFill>
                  <a:schemeClr val="bg2">
                    <a:lumMod val="25000"/>
                  </a:schemeClr>
                </a:solidFill>
                <a:latin typeface="Bookman Old Style" panose="02050604050505020204" pitchFamily="18" charset="0"/>
              </a:rPr>
              <a:t>manual</a:t>
            </a:r>
            <a:endParaRPr lang="it-IT" sz="1400" dirty="0">
              <a:solidFill>
                <a:schemeClr val="bg2">
                  <a:lumMod val="25000"/>
                </a:schemeClr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84" name="Connettore 2 83"/>
          <p:cNvCxnSpPr/>
          <p:nvPr/>
        </p:nvCxnSpPr>
        <p:spPr>
          <a:xfrm>
            <a:off x="5804951" y="2875158"/>
            <a:ext cx="52472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27961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ttangolo arrotondato 27"/>
          <p:cNvSpPr/>
          <p:nvPr/>
        </p:nvSpPr>
        <p:spPr>
          <a:xfrm>
            <a:off x="2199731" y="1173192"/>
            <a:ext cx="3252844" cy="45633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400" dirty="0">
              <a:solidFill>
                <a:schemeClr val="tx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33" name="Rettangolo arrotondato 32"/>
          <p:cNvSpPr/>
          <p:nvPr/>
        </p:nvSpPr>
        <p:spPr>
          <a:xfrm>
            <a:off x="2934188" y="906267"/>
            <a:ext cx="1772176" cy="47158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smtClean="0">
                <a:solidFill>
                  <a:schemeClr val="tx1"/>
                </a:solidFill>
                <a:latin typeface="Century Schoolbook" panose="02040604050505020304" pitchFamily="18" charset="0"/>
              </a:rPr>
              <a:t>ctx Car Parking</a:t>
            </a:r>
            <a:endParaRPr lang="it-IT" sz="1400" dirty="0">
              <a:solidFill>
                <a:schemeClr val="tx1"/>
              </a:solidFill>
              <a:latin typeface="Century Schoolbook" panose="02040604050505020304" pitchFamily="18" charset="0"/>
            </a:endParaRPr>
          </a:p>
        </p:txBody>
      </p:sp>
      <p:grpSp>
        <p:nvGrpSpPr>
          <p:cNvPr id="34" name="Gruppo 33"/>
          <p:cNvGrpSpPr/>
          <p:nvPr/>
        </p:nvGrpSpPr>
        <p:grpSpPr>
          <a:xfrm>
            <a:off x="9631050" y="4201342"/>
            <a:ext cx="1660945" cy="1214172"/>
            <a:chOff x="7744200" y="2907063"/>
            <a:chExt cx="1660945" cy="1214172"/>
          </a:xfrm>
        </p:grpSpPr>
        <p:sp>
          <p:nvSpPr>
            <p:cNvPr id="35" name="Ovale 34"/>
            <p:cNvSpPr/>
            <p:nvPr/>
          </p:nvSpPr>
          <p:spPr>
            <a:xfrm>
              <a:off x="7744200" y="3055302"/>
              <a:ext cx="1660945" cy="106593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 smtClean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Manager GUI</a:t>
              </a:r>
              <a:endParaRPr lang="it-IT" sz="1200" dirty="0">
                <a:solidFill>
                  <a:schemeClr val="tx1"/>
                </a:solidFill>
                <a:latin typeface="Century Schoolbook" panose="02040604050505020304" pitchFamily="18" charset="0"/>
              </a:endParaRPr>
            </a:p>
            <a:p>
              <a:pPr lvl="0" algn="ctr"/>
              <a:r>
                <a:rPr lang="it-IT" sz="1100" i="1" dirty="0" smtClean="0">
                  <a:solidFill>
                    <a:prstClr val="black"/>
                  </a:solidFill>
                  <a:latin typeface="Century Schoolbook" panose="02040604050505020304" pitchFamily="18" charset="0"/>
                </a:rPr>
                <a:t>(Web GUI)</a:t>
              </a:r>
              <a:endParaRPr lang="it-IT" sz="1400" i="1" dirty="0">
                <a:solidFill>
                  <a:prstClr val="black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36" name="Triangolo isoscele 35"/>
            <p:cNvSpPr/>
            <p:nvPr/>
          </p:nvSpPr>
          <p:spPr>
            <a:xfrm rot="16200000">
              <a:off x="8426433" y="2927509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37" name="Ovale 36"/>
          <p:cNvSpPr/>
          <p:nvPr/>
        </p:nvSpPr>
        <p:spPr>
          <a:xfrm>
            <a:off x="9631051" y="2142063"/>
            <a:ext cx="1660945" cy="106593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smtClean="0">
                <a:solidFill>
                  <a:schemeClr val="tx1"/>
                </a:solidFill>
                <a:latin typeface="Century Schoolbook" panose="02040604050505020304" pitchFamily="18" charset="0"/>
              </a:rPr>
              <a:t>CoAP Support</a:t>
            </a:r>
          </a:p>
        </p:txBody>
      </p:sp>
      <p:cxnSp>
        <p:nvCxnSpPr>
          <p:cNvPr id="38" name="Connettore 2 37"/>
          <p:cNvCxnSpPr/>
          <p:nvPr/>
        </p:nvCxnSpPr>
        <p:spPr>
          <a:xfrm flipV="1">
            <a:off x="10461523" y="3283647"/>
            <a:ext cx="0" cy="91769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ttore 2 38"/>
          <p:cNvCxnSpPr/>
          <p:nvPr/>
        </p:nvCxnSpPr>
        <p:spPr>
          <a:xfrm flipH="1">
            <a:off x="8585013" y="4883987"/>
            <a:ext cx="955803" cy="1524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2 39"/>
          <p:cNvCxnSpPr/>
          <p:nvPr/>
        </p:nvCxnSpPr>
        <p:spPr>
          <a:xfrm flipH="1">
            <a:off x="4706364" y="4903768"/>
            <a:ext cx="2044880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asellaDiTesto 40"/>
          <p:cNvSpPr txBox="1"/>
          <p:nvPr/>
        </p:nvSpPr>
        <p:spPr>
          <a:xfrm>
            <a:off x="5653843" y="4296681"/>
            <a:ext cx="11865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smtClean="0">
                <a:solidFill>
                  <a:schemeClr val="bg2">
                    <a:lumMod val="25000"/>
                  </a:schemeClr>
                </a:solidFill>
                <a:latin typeface="Bookman Old Style" panose="02050604050505020204" pitchFamily="18" charset="0"/>
              </a:rPr>
              <a:t>startTrolley</a:t>
            </a:r>
          </a:p>
          <a:p>
            <a:r>
              <a:rPr lang="it-IT" sz="1400" dirty="0" smtClean="0">
                <a:solidFill>
                  <a:schemeClr val="bg2">
                    <a:lumMod val="25000"/>
                  </a:schemeClr>
                </a:solidFill>
                <a:latin typeface="Bookman Old Style" panose="02050604050505020204" pitchFamily="18" charset="0"/>
              </a:rPr>
              <a:t>stopTrolley</a:t>
            </a:r>
            <a:endParaRPr lang="it-IT" sz="1400" dirty="0">
              <a:solidFill>
                <a:schemeClr val="bg2">
                  <a:lumMod val="25000"/>
                </a:schemeClr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42" name="Connettore 2 41"/>
          <p:cNvCxnSpPr/>
          <p:nvPr/>
        </p:nvCxnSpPr>
        <p:spPr>
          <a:xfrm flipH="1">
            <a:off x="5843689" y="4261106"/>
            <a:ext cx="52472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e 42"/>
          <p:cNvSpPr/>
          <p:nvPr/>
        </p:nvSpPr>
        <p:spPr>
          <a:xfrm>
            <a:off x="6878951" y="4366985"/>
            <a:ext cx="1660945" cy="106593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smtClean="0">
                <a:solidFill>
                  <a:schemeClr val="tx1"/>
                </a:solidFill>
                <a:latin typeface="Century Schoolbook" panose="02040604050505020304" pitchFamily="18" charset="0"/>
              </a:rPr>
              <a:t>Conn Qak Base</a:t>
            </a:r>
          </a:p>
        </p:txBody>
      </p:sp>
      <p:grpSp>
        <p:nvGrpSpPr>
          <p:cNvPr id="44" name="Gruppo 43"/>
          <p:cNvGrpSpPr/>
          <p:nvPr/>
        </p:nvGrpSpPr>
        <p:grpSpPr>
          <a:xfrm>
            <a:off x="2668708" y="2007561"/>
            <a:ext cx="1926426" cy="1214172"/>
            <a:chOff x="402476" y="5184618"/>
            <a:chExt cx="1926426" cy="1214172"/>
          </a:xfrm>
        </p:grpSpPr>
        <p:sp>
          <p:nvSpPr>
            <p:cNvPr id="45" name="Ovale 44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Trolley</a:t>
              </a:r>
            </a:p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Actor</a:t>
              </a:r>
              <a:endParaRPr lang="it-IT" sz="1400" i="1" dirty="0">
                <a:solidFill>
                  <a:schemeClr val="tx1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46" name="Triangolo isoscele 45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7" name="Rettangolo 46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cxnSp>
        <p:nvCxnSpPr>
          <p:cNvPr id="54" name="Connettore 2 53"/>
          <p:cNvCxnSpPr/>
          <p:nvPr/>
        </p:nvCxnSpPr>
        <p:spPr>
          <a:xfrm flipH="1">
            <a:off x="4706365" y="2675464"/>
            <a:ext cx="4765439" cy="1300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ttore 2 54"/>
          <p:cNvCxnSpPr/>
          <p:nvPr/>
        </p:nvCxnSpPr>
        <p:spPr>
          <a:xfrm>
            <a:off x="5948959" y="1865447"/>
            <a:ext cx="52472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asellaDiTesto 55"/>
          <p:cNvSpPr txBox="1"/>
          <p:nvPr/>
        </p:nvSpPr>
        <p:spPr>
          <a:xfrm>
            <a:off x="5759113" y="1894884"/>
            <a:ext cx="88357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smtClean="0">
                <a:solidFill>
                  <a:schemeClr val="bg2">
                    <a:lumMod val="25000"/>
                  </a:schemeClr>
                </a:solidFill>
                <a:latin typeface="Bookman Old Style" panose="02050604050505020204" pitchFamily="18" charset="0"/>
              </a:rPr>
              <a:t>idle</a:t>
            </a:r>
          </a:p>
          <a:p>
            <a:r>
              <a:rPr lang="it-IT" sz="1400" dirty="0" smtClean="0">
                <a:solidFill>
                  <a:schemeClr val="bg2">
                    <a:lumMod val="25000"/>
                  </a:schemeClr>
                </a:solidFill>
                <a:latin typeface="Bookman Old Style" panose="02050604050505020204" pitchFamily="18" charset="0"/>
              </a:rPr>
              <a:t>working</a:t>
            </a:r>
          </a:p>
          <a:p>
            <a:r>
              <a:rPr lang="it-IT" sz="1400" dirty="0" smtClean="0">
                <a:solidFill>
                  <a:schemeClr val="bg2">
                    <a:lumMod val="25000"/>
                  </a:schemeClr>
                </a:solidFill>
                <a:latin typeface="Bookman Old Style" panose="02050604050505020204" pitchFamily="18" charset="0"/>
              </a:rPr>
              <a:t>stopped</a:t>
            </a:r>
            <a:endParaRPr lang="it-IT" sz="1400" dirty="0">
              <a:solidFill>
                <a:schemeClr val="bg2">
                  <a:lumMod val="25000"/>
                </a:schemeClr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64" name="Gruppo 63"/>
          <p:cNvGrpSpPr/>
          <p:nvPr/>
        </p:nvGrpSpPr>
        <p:grpSpPr>
          <a:xfrm>
            <a:off x="2668708" y="4222562"/>
            <a:ext cx="1926426" cy="1214172"/>
            <a:chOff x="402476" y="5184618"/>
            <a:chExt cx="1926426" cy="1214172"/>
          </a:xfrm>
        </p:grpSpPr>
        <p:sp>
          <p:nvSpPr>
            <p:cNvPr id="65" name="Ovale 64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Park Service Status GUI Actor</a:t>
              </a:r>
            </a:p>
            <a:p>
              <a:pPr lvl="0" algn="ctr"/>
              <a:r>
                <a:rPr lang="it-IT" sz="1100" i="1" dirty="0">
                  <a:solidFill>
                    <a:prstClr val="black"/>
                  </a:solidFill>
                  <a:latin typeface="Century Schoolbook" panose="02040604050505020304" pitchFamily="18" charset="0"/>
                </a:rPr>
                <a:t>(manager’s)</a:t>
              </a:r>
              <a:endParaRPr lang="it-IT" sz="1400" i="1" dirty="0">
                <a:solidFill>
                  <a:prstClr val="black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66" name="Triangolo isoscele 65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7" name="Rettangolo 66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cxnSp>
        <p:nvCxnSpPr>
          <p:cNvPr id="70" name="Connettore 2 69"/>
          <p:cNvCxnSpPr/>
          <p:nvPr/>
        </p:nvCxnSpPr>
        <p:spPr>
          <a:xfrm flipV="1">
            <a:off x="3764662" y="3283647"/>
            <a:ext cx="0" cy="917694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4743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e 3">
            <a:extLst>
              <a:ext uri="{FF2B5EF4-FFF2-40B4-BE49-F238E27FC236}">
                <a16:creationId xmlns:a16="http://schemas.microsoft.com/office/drawing/2014/main" id="{1BEB7554-A0A5-4F1F-A789-3C445D500E5A}"/>
              </a:ext>
            </a:extLst>
          </p:cNvPr>
          <p:cNvSpPr/>
          <p:nvPr/>
        </p:nvSpPr>
        <p:spPr>
          <a:xfrm>
            <a:off x="3240625" y="3337813"/>
            <a:ext cx="1759400" cy="1627887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ParkServiceGUI</a:t>
            </a:r>
          </a:p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Actor</a:t>
            </a:r>
          </a:p>
        </p:txBody>
      </p:sp>
      <p:sp>
        <p:nvSpPr>
          <p:cNvPr id="5" name="Triangolo isoscele 4">
            <a:extLst>
              <a:ext uri="{FF2B5EF4-FFF2-40B4-BE49-F238E27FC236}">
                <a16:creationId xmlns:a16="http://schemas.microsoft.com/office/drawing/2014/main" id="{592CD9F8-8068-4428-8533-A8AA806EB0D9}"/>
              </a:ext>
            </a:extLst>
          </p:cNvPr>
          <p:cNvSpPr/>
          <p:nvPr/>
        </p:nvSpPr>
        <p:spPr>
          <a:xfrm rot="16200000">
            <a:off x="3964074" y="3246563"/>
            <a:ext cx="334579" cy="182501"/>
          </a:xfrm>
          <a:prstGeom prst="triangl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277D41FB-163C-4D71-B25A-E3770FD89030}"/>
              </a:ext>
            </a:extLst>
          </p:cNvPr>
          <p:cNvSpPr/>
          <p:nvPr/>
        </p:nvSpPr>
        <p:spPr>
          <a:xfrm>
            <a:off x="2861097" y="4000586"/>
            <a:ext cx="631403" cy="3395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Ovale 6">
            <a:extLst>
              <a:ext uri="{FF2B5EF4-FFF2-40B4-BE49-F238E27FC236}">
                <a16:creationId xmlns:a16="http://schemas.microsoft.com/office/drawing/2014/main" id="{9DAA0F5C-2C1C-44B7-A24A-6D0D0880BBFE}"/>
              </a:ext>
            </a:extLst>
          </p:cNvPr>
          <p:cNvSpPr/>
          <p:nvPr/>
        </p:nvSpPr>
        <p:spPr>
          <a:xfrm>
            <a:off x="7473500" y="3337813"/>
            <a:ext cx="1759400" cy="1627887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ParkServiceStatusGUI</a:t>
            </a:r>
          </a:p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Actor</a:t>
            </a:r>
          </a:p>
        </p:txBody>
      </p:sp>
      <p:sp>
        <p:nvSpPr>
          <p:cNvPr id="8" name="Triangolo isoscele 7">
            <a:extLst>
              <a:ext uri="{FF2B5EF4-FFF2-40B4-BE49-F238E27FC236}">
                <a16:creationId xmlns:a16="http://schemas.microsoft.com/office/drawing/2014/main" id="{E86E2E90-B3C2-46BB-A608-158A737555D9}"/>
              </a:ext>
            </a:extLst>
          </p:cNvPr>
          <p:cNvSpPr/>
          <p:nvPr/>
        </p:nvSpPr>
        <p:spPr>
          <a:xfrm rot="16200000">
            <a:off x="8196950" y="3246563"/>
            <a:ext cx="334579" cy="182501"/>
          </a:xfrm>
          <a:prstGeom prst="triangl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BF62AD04-4612-4A74-B24C-6CA1ADBBDA69}"/>
              </a:ext>
            </a:extLst>
          </p:cNvPr>
          <p:cNvSpPr/>
          <p:nvPr/>
        </p:nvSpPr>
        <p:spPr>
          <a:xfrm>
            <a:off x="7081273" y="4000586"/>
            <a:ext cx="589527" cy="3395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A7B6D783-7850-4870-86BB-A07FC6C207E1}"/>
              </a:ext>
            </a:extLst>
          </p:cNvPr>
          <p:cNvCxnSpPr>
            <a:cxnSpLocks/>
          </p:cNvCxnSpPr>
          <p:nvPr/>
        </p:nvCxnSpPr>
        <p:spPr>
          <a:xfrm flipV="1">
            <a:off x="4106271" y="2372201"/>
            <a:ext cx="0" cy="8531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997AA375-0D43-4C63-B12B-B0A738D864CD}"/>
              </a:ext>
            </a:extLst>
          </p:cNvPr>
          <p:cNvCxnSpPr>
            <a:cxnSpLocks/>
          </p:cNvCxnSpPr>
          <p:nvPr/>
        </p:nvCxnSpPr>
        <p:spPr>
          <a:xfrm flipV="1">
            <a:off x="8360710" y="2372201"/>
            <a:ext cx="0" cy="8531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Rettangolo arrotondato 11">
            <a:extLst>
              <a:ext uri="{FF2B5EF4-FFF2-40B4-BE49-F238E27FC236}">
                <a16:creationId xmlns:a16="http://schemas.microsoft.com/office/drawing/2014/main" id="{97B2162A-1978-4832-9CC5-04AC4925CA23}"/>
              </a:ext>
            </a:extLst>
          </p:cNvPr>
          <p:cNvSpPr/>
          <p:nvPr/>
        </p:nvSpPr>
        <p:spPr>
          <a:xfrm>
            <a:off x="3014406" y="1709926"/>
            <a:ext cx="2233914" cy="66227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ParkServiceGUI</a:t>
            </a:r>
          </a:p>
        </p:txBody>
      </p:sp>
      <p:sp>
        <p:nvSpPr>
          <p:cNvPr id="20" name="Rettangolo arrotondato 11">
            <a:extLst>
              <a:ext uri="{FF2B5EF4-FFF2-40B4-BE49-F238E27FC236}">
                <a16:creationId xmlns:a16="http://schemas.microsoft.com/office/drawing/2014/main" id="{A508E0DF-9C36-42B4-88AB-3E8B953BEE69}"/>
              </a:ext>
            </a:extLst>
          </p:cNvPr>
          <p:cNvSpPr/>
          <p:nvPr/>
        </p:nvSpPr>
        <p:spPr>
          <a:xfrm>
            <a:off x="7257327" y="1709927"/>
            <a:ext cx="2233914" cy="66227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ParkServiceStatusGUI</a:t>
            </a:r>
          </a:p>
        </p:txBody>
      </p:sp>
    </p:spTree>
    <p:extLst>
      <p:ext uri="{BB962C8B-B14F-4D97-AF65-F5344CB8AC3E}">
        <p14:creationId xmlns:p14="http://schemas.microsoft.com/office/powerpoint/2010/main" val="9617985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o 3"/>
          <p:cNvGrpSpPr/>
          <p:nvPr/>
        </p:nvGrpSpPr>
        <p:grpSpPr>
          <a:xfrm>
            <a:off x="6821385" y="2246964"/>
            <a:ext cx="1926426" cy="1214172"/>
            <a:chOff x="402476" y="5184618"/>
            <a:chExt cx="1926426" cy="1214172"/>
          </a:xfrm>
        </p:grpSpPr>
        <p:sp>
          <p:nvSpPr>
            <p:cNvPr id="5" name="Ovale 4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Park Manager Service</a:t>
              </a:r>
            </a:p>
            <a:p>
              <a:pPr algn="ctr"/>
              <a:r>
                <a:rPr lang="it-IT" sz="1100" i="1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(business logic)</a:t>
              </a:r>
              <a:endParaRPr lang="it-IT" sz="1400" i="1" dirty="0">
                <a:solidFill>
                  <a:schemeClr val="tx1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6" name="Triangolo isoscele 5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" name="Rettangolo 6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8" name="Gruppo 7"/>
          <p:cNvGrpSpPr/>
          <p:nvPr/>
        </p:nvGrpSpPr>
        <p:grpSpPr>
          <a:xfrm>
            <a:off x="6806673" y="63017"/>
            <a:ext cx="1926426" cy="1214172"/>
            <a:chOff x="402476" y="5184618"/>
            <a:chExt cx="1926426" cy="1214172"/>
          </a:xfrm>
        </p:grpSpPr>
        <p:sp>
          <p:nvSpPr>
            <p:cNvPr id="9" name="Ovale 8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Park Service GUI Actor</a:t>
              </a:r>
            </a:p>
            <a:p>
              <a:pPr lvl="0" algn="ctr"/>
              <a:r>
                <a:rPr lang="it-IT" sz="1100" i="1" dirty="0">
                  <a:solidFill>
                    <a:prstClr val="black"/>
                  </a:solidFill>
                  <a:latin typeface="Century Schoolbook" panose="02040604050505020304" pitchFamily="18" charset="0"/>
                </a:rPr>
                <a:t>(client’s)</a:t>
              </a:r>
              <a:endParaRPr lang="it-IT" sz="1400" i="1" dirty="0">
                <a:solidFill>
                  <a:prstClr val="black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10" name="Triangolo isoscele 9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1" name="Rettangolo 10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12" name="CasellaDiTesto 11"/>
          <p:cNvSpPr txBox="1"/>
          <p:nvPr/>
        </p:nvSpPr>
        <p:spPr>
          <a:xfrm>
            <a:off x="8863522" y="2404911"/>
            <a:ext cx="12089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goto</a:t>
            </a:r>
            <a:r>
              <a:rPr lang="it-IT" sz="1200" dirty="0" smtClean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( PLACE )</a:t>
            </a:r>
            <a:endParaRPr lang="it-IT" sz="1200" dirty="0">
              <a:solidFill>
                <a:schemeClr val="accent1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13" name="Gruppo 12"/>
          <p:cNvGrpSpPr/>
          <p:nvPr/>
        </p:nvGrpSpPr>
        <p:grpSpPr>
          <a:xfrm>
            <a:off x="10170434" y="2233174"/>
            <a:ext cx="1926426" cy="1214172"/>
            <a:chOff x="402476" y="5184618"/>
            <a:chExt cx="1926426" cy="1214172"/>
          </a:xfrm>
        </p:grpSpPr>
        <p:sp>
          <p:nvSpPr>
            <p:cNvPr id="14" name="Ovale 13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Trolley</a:t>
              </a:r>
            </a:p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Actor</a:t>
              </a:r>
              <a:endParaRPr lang="it-IT" sz="1400" i="1" dirty="0">
                <a:solidFill>
                  <a:schemeClr val="tx1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15" name="Triangolo isoscele 14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6" name="Rettangolo 15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4A099A57-10E0-4444-B880-8BDB97CEC528}"/>
              </a:ext>
            </a:extLst>
          </p:cNvPr>
          <p:cNvSpPr txBox="1"/>
          <p:nvPr/>
        </p:nvSpPr>
        <p:spPr>
          <a:xfrm>
            <a:off x="8773898" y="3105426"/>
            <a:ext cx="13965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smtClean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movementDone</a:t>
            </a:r>
            <a:endParaRPr lang="it-IT" sz="1200" dirty="0">
              <a:solidFill>
                <a:schemeClr val="accent1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BE37B216-493D-4D05-A4A1-43831B1C7A66}"/>
              </a:ext>
            </a:extLst>
          </p:cNvPr>
          <p:cNvCxnSpPr>
            <a:cxnSpLocks/>
          </p:cNvCxnSpPr>
          <p:nvPr/>
        </p:nvCxnSpPr>
        <p:spPr>
          <a:xfrm>
            <a:off x="8975306" y="2775311"/>
            <a:ext cx="939801" cy="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DDF4BAC5-C951-40AF-9F3B-573D340AFF4C}"/>
              </a:ext>
            </a:extLst>
          </p:cNvPr>
          <p:cNvCxnSpPr>
            <a:cxnSpLocks/>
          </p:cNvCxnSpPr>
          <p:nvPr/>
        </p:nvCxnSpPr>
        <p:spPr>
          <a:xfrm flipH="1">
            <a:off x="8975306" y="3010383"/>
            <a:ext cx="939802" cy="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9E3ABB73-53B1-4E01-A367-19BE7724D678}"/>
              </a:ext>
            </a:extLst>
          </p:cNvPr>
          <p:cNvSpPr txBox="1"/>
          <p:nvPr/>
        </p:nvSpPr>
        <p:spPr>
          <a:xfrm>
            <a:off x="8310807" y="1215980"/>
            <a:ext cx="17860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tokenid</a:t>
            </a:r>
            <a:r>
              <a:rPr lang="it-IT" sz="1200" dirty="0" smtClean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( TOKENID )</a:t>
            </a:r>
            <a:endParaRPr lang="it-IT" sz="1200" dirty="0">
              <a:solidFill>
                <a:schemeClr val="accent1">
                  <a:lumMod val="50000"/>
                </a:schemeClr>
              </a:solidFill>
              <a:latin typeface="Bookman Old Style" panose="02050604050505020204" pitchFamily="18" charset="0"/>
            </a:endParaRPr>
          </a:p>
          <a:p>
            <a:r>
              <a:rPr lang="it-IT" sz="120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slotnum</a:t>
            </a:r>
            <a:r>
              <a:rPr lang="it-IT" sz="1200" dirty="0" smtClean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( SLOTNUM )</a:t>
            </a:r>
            <a:endParaRPr lang="it-IT" sz="1200" dirty="0">
              <a:solidFill>
                <a:schemeClr val="accent1">
                  <a:lumMod val="50000"/>
                </a:schemeClr>
              </a:solidFill>
              <a:latin typeface="Bookman Old Style" panose="02050604050505020204" pitchFamily="18" charset="0"/>
            </a:endParaRPr>
          </a:p>
          <a:p>
            <a:r>
              <a:rPr lang="it-IT" sz="120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notice</a:t>
            </a:r>
            <a:r>
              <a:rPr lang="it-IT" sz="1200" dirty="0" smtClean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( NOTICE )</a:t>
            </a:r>
            <a:endParaRPr lang="it-IT" sz="1200" dirty="0">
              <a:solidFill>
                <a:schemeClr val="accent1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EBAE31D2-1376-4464-8F7F-B8F299C61934}"/>
              </a:ext>
            </a:extLst>
          </p:cNvPr>
          <p:cNvCxnSpPr>
            <a:cxnSpLocks/>
          </p:cNvCxnSpPr>
          <p:nvPr/>
        </p:nvCxnSpPr>
        <p:spPr>
          <a:xfrm flipV="1">
            <a:off x="8076362" y="1402942"/>
            <a:ext cx="0" cy="71201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uppo 21"/>
          <p:cNvGrpSpPr/>
          <p:nvPr/>
        </p:nvGrpSpPr>
        <p:grpSpPr>
          <a:xfrm>
            <a:off x="589666" y="3624361"/>
            <a:ext cx="1973200" cy="1256013"/>
            <a:chOff x="402476" y="3280190"/>
            <a:chExt cx="1926426" cy="1214172"/>
          </a:xfrm>
        </p:grpSpPr>
        <p:sp>
          <p:nvSpPr>
            <p:cNvPr id="23" name="Ovale 22"/>
            <p:cNvSpPr/>
            <p:nvPr/>
          </p:nvSpPr>
          <p:spPr>
            <a:xfrm>
              <a:off x="667957" y="3428429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Sonar</a:t>
              </a:r>
            </a:p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Actor</a:t>
              </a:r>
            </a:p>
          </p:txBody>
        </p:sp>
        <p:sp>
          <p:nvSpPr>
            <p:cNvPr id="24" name="Triangolo isoscele 23"/>
            <p:cNvSpPr/>
            <p:nvPr/>
          </p:nvSpPr>
          <p:spPr>
            <a:xfrm rot="16200000">
              <a:off x="1350190" y="3300636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5" name="Rettangolo 24"/>
            <p:cNvSpPr/>
            <p:nvPr/>
          </p:nvSpPr>
          <p:spPr>
            <a:xfrm>
              <a:off x="402476" y="3835268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26" name="Gruppo 25"/>
          <p:cNvGrpSpPr/>
          <p:nvPr/>
        </p:nvGrpSpPr>
        <p:grpSpPr>
          <a:xfrm>
            <a:off x="754943" y="939409"/>
            <a:ext cx="1985480" cy="1166175"/>
            <a:chOff x="402476" y="309828"/>
            <a:chExt cx="1926426" cy="1214172"/>
          </a:xfrm>
        </p:grpSpPr>
        <p:sp>
          <p:nvSpPr>
            <p:cNvPr id="27" name="Ovale 26"/>
            <p:cNvSpPr/>
            <p:nvPr/>
          </p:nvSpPr>
          <p:spPr>
            <a:xfrm>
              <a:off x="667957" y="45806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Weight</a:t>
              </a:r>
            </a:p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Actor</a:t>
              </a:r>
            </a:p>
          </p:txBody>
        </p:sp>
        <p:sp>
          <p:nvSpPr>
            <p:cNvPr id="28" name="Triangolo isoscele 27"/>
            <p:cNvSpPr/>
            <p:nvPr/>
          </p:nvSpPr>
          <p:spPr>
            <a:xfrm rot="16200000">
              <a:off x="1350190" y="33027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9" name="Rettangolo 28"/>
            <p:cNvSpPr/>
            <p:nvPr/>
          </p:nvSpPr>
          <p:spPr>
            <a:xfrm>
              <a:off x="402476" y="86490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30" name="Figura a mano libera 29"/>
          <p:cNvSpPr/>
          <p:nvPr/>
        </p:nvSpPr>
        <p:spPr>
          <a:xfrm rot="2336109">
            <a:off x="2517359" y="1980810"/>
            <a:ext cx="990600" cy="693809"/>
          </a:xfrm>
          <a:custGeom>
            <a:avLst/>
            <a:gdLst>
              <a:gd name="connsiteX0" fmla="*/ 0 w 990600"/>
              <a:gd name="connsiteY0" fmla="*/ 439954 h 638334"/>
              <a:gd name="connsiteX1" fmla="*/ 314325 w 990600"/>
              <a:gd name="connsiteY1" fmla="*/ 439954 h 638334"/>
              <a:gd name="connsiteX2" fmla="*/ 390525 w 990600"/>
              <a:gd name="connsiteY2" fmla="*/ 1804 h 638334"/>
              <a:gd name="connsiteX3" fmla="*/ 571500 w 990600"/>
              <a:gd name="connsiteY3" fmla="*/ 630454 h 638334"/>
              <a:gd name="connsiteX4" fmla="*/ 685800 w 990600"/>
              <a:gd name="connsiteY4" fmla="*/ 354229 h 638334"/>
              <a:gd name="connsiteX5" fmla="*/ 990600 w 990600"/>
              <a:gd name="connsiteY5" fmla="*/ 344704 h 638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0600" h="638334">
                <a:moveTo>
                  <a:pt x="0" y="439954"/>
                </a:moveTo>
                <a:cubicBezTo>
                  <a:pt x="124619" y="476466"/>
                  <a:pt x="249238" y="512979"/>
                  <a:pt x="314325" y="439954"/>
                </a:cubicBezTo>
                <a:cubicBezTo>
                  <a:pt x="379412" y="366929"/>
                  <a:pt x="347663" y="-29946"/>
                  <a:pt x="390525" y="1804"/>
                </a:cubicBezTo>
                <a:cubicBezTo>
                  <a:pt x="433387" y="33554"/>
                  <a:pt x="522288" y="571717"/>
                  <a:pt x="571500" y="630454"/>
                </a:cubicBezTo>
                <a:cubicBezTo>
                  <a:pt x="620713" y="689192"/>
                  <a:pt x="615950" y="401854"/>
                  <a:pt x="685800" y="354229"/>
                </a:cubicBezTo>
                <a:cubicBezTo>
                  <a:pt x="755650" y="306604"/>
                  <a:pt x="873125" y="325654"/>
                  <a:pt x="990600" y="344704"/>
                </a:cubicBezTo>
              </a:path>
            </a:pathLst>
          </a:custGeom>
          <a:noFill/>
          <a:ln w="158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1" name="Figura a mano libera 30"/>
          <p:cNvSpPr/>
          <p:nvPr/>
        </p:nvSpPr>
        <p:spPr>
          <a:xfrm rot="19450095">
            <a:off x="2376368" y="3112937"/>
            <a:ext cx="990600" cy="638334"/>
          </a:xfrm>
          <a:custGeom>
            <a:avLst/>
            <a:gdLst>
              <a:gd name="connsiteX0" fmla="*/ 0 w 990600"/>
              <a:gd name="connsiteY0" fmla="*/ 439954 h 638334"/>
              <a:gd name="connsiteX1" fmla="*/ 314325 w 990600"/>
              <a:gd name="connsiteY1" fmla="*/ 439954 h 638334"/>
              <a:gd name="connsiteX2" fmla="*/ 390525 w 990600"/>
              <a:gd name="connsiteY2" fmla="*/ 1804 h 638334"/>
              <a:gd name="connsiteX3" fmla="*/ 571500 w 990600"/>
              <a:gd name="connsiteY3" fmla="*/ 630454 h 638334"/>
              <a:gd name="connsiteX4" fmla="*/ 685800 w 990600"/>
              <a:gd name="connsiteY4" fmla="*/ 354229 h 638334"/>
              <a:gd name="connsiteX5" fmla="*/ 990600 w 990600"/>
              <a:gd name="connsiteY5" fmla="*/ 344704 h 638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0600" h="638334">
                <a:moveTo>
                  <a:pt x="0" y="439954"/>
                </a:moveTo>
                <a:cubicBezTo>
                  <a:pt x="124619" y="476466"/>
                  <a:pt x="249238" y="512979"/>
                  <a:pt x="314325" y="439954"/>
                </a:cubicBezTo>
                <a:cubicBezTo>
                  <a:pt x="379412" y="366929"/>
                  <a:pt x="347663" y="-29946"/>
                  <a:pt x="390525" y="1804"/>
                </a:cubicBezTo>
                <a:cubicBezTo>
                  <a:pt x="433387" y="33554"/>
                  <a:pt x="522288" y="571717"/>
                  <a:pt x="571500" y="630454"/>
                </a:cubicBezTo>
                <a:cubicBezTo>
                  <a:pt x="620713" y="689192"/>
                  <a:pt x="615950" y="401854"/>
                  <a:pt x="685800" y="354229"/>
                </a:cubicBezTo>
                <a:cubicBezTo>
                  <a:pt x="755650" y="306604"/>
                  <a:pt x="873125" y="325654"/>
                  <a:pt x="990600" y="344704"/>
                </a:cubicBezTo>
              </a:path>
            </a:pathLst>
          </a:custGeom>
          <a:noFill/>
          <a:ln w="158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2" name="CasellaDiTesto 31"/>
          <p:cNvSpPr txBox="1"/>
          <p:nvPr/>
        </p:nvSpPr>
        <p:spPr>
          <a:xfrm>
            <a:off x="3022601" y="1515233"/>
            <a:ext cx="1375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chemeClr val="accent6">
                    <a:lumMod val="50000"/>
                  </a:schemeClr>
                </a:solidFill>
                <a:latin typeface="Bookman Old Style" panose="02050604050505020204" pitchFamily="18" charset="0"/>
              </a:rPr>
              <a:t>indoorCleared</a:t>
            </a:r>
          </a:p>
          <a:p>
            <a:r>
              <a:rPr lang="it-IT" sz="1200" dirty="0">
                <a:solidFill>
                  <a:schemeClr val="accent6">
                    <a:lumMod val="50000"/>
                  </a:schemeClr>
                </a:solidFill>
                <a:latin typeface="Bookman Old Style" panose="02050604050505020204" pitchFamily="18" charset="0"/>
              </a:rPr>
              <a:t>indoorOccupied</a:t>
            </a:r>
          </a:p>
        </p:txBody>
      </p:sp>
      <p:sp>
        <p:nvSpPr>
          <p:cNvPr id="33" name="CasellaDiTesto 32"/>
          <p:cNvSpPr txBox="1"/>
          <p:nvPr/>
        </p:nvSpPr>
        <p:spPr>
          <a:xfrm>
            <a:off x="2187109" y="4933574"/>
            <a:ext cx="14766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chemeClr val="accent6">
                    <a:lumMod val="50000"/>
                  </a:schemeClr>
                </a:solidFill>
                <a:latin typeface="Bookman Old Style" panose="02050604050505020204" pitchFamily="18" charset="0"/>
              </a:rPr>
              <a:t>outdoorCleared</a:t>
            </a:r>
          </a:p>
          <a:p>
            <a:r>
              <a:rPr lang="it-IT" sz="1200" dirty="0">
                <a:solidFill>
                  <a:schemeClr val="accent6">
                    <a:lumMod val="50000"/>
                  </a:schemeClr>
                </a:solidFill>
                <a:latin typeface="Bookman Old Style" panose="02050604050505020204" pitchFamily="18" charset="0"/>
              </a:rPr>
              <a:t>outdoorOccupied</a:t>
            </a:r>
          </a:p>
        </p:txBody>
      </p:sp>
      <p:grpSp>
        <p:nvGrpSpPr>
          <p:cNvPr id="39" name="Gruppo 38">
            <a:extLst>
              <a:ext uri="{FF2B5EF4-FFF2-40B4-BE49-F238E27FC236}">
                <a16:creationId xmlns:a16="http://schemas.microsoft.com/office/drawing/2014/main" id="{6461771D-B972-49AF-943B-06ADB7720DB1}"/>
              </a:ext>
            </a:extLst>
          </p:cNvPr>
          <p:cNvGrpSpPr/>
          <p:nvPr/>
        </p:nvGrpSpPr>
        <p:grpSpPr>
          <a:xfrm>
            <a:off x="3430139" y="2255389"/>
            <a:ext cx="1926426" cy="1214172"/>
            <a:chOff x="402476" y="309828"/>
            <a:chExt cx="1926426" cy="1214172"/>
          </a:xfrm>
        </p:grpSpPr>
        <p:sp>
          <p:nvSpPr>
            <p:cNvPr id="40" name="Ovale 39">
              <a:extLst>
                <a:ext uri="{FF2B5EF4-FFF2-40B4-BE49-F238E27FC236}">
                  <a16:creationId xmlns:a16="http://schemas.microsoft.com/office/drawing/2014/main" id="{8EF13FE2-45C2-4D58-8FD1-34FA7D851B91}"/>
                </a:ext>
              </a:extLst>
            </p:cNvPr>
            <p:cNvSpPr/>
            <p:nvPr/>
          </p:nvSpPr>
          <p:spPr>
            <a:xfrm>
              <a:off x="674277" y="462824"/>
              <a:ext cx="1654625" cy="1061176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Sensors Broker Actor</a:t>
              </a:r>
            </a:p>
          </p:txBody>
        </p:sp>
        <p:sp>
          <p:nvSpPr>
            <p:cNvPr id="41" name="Triangolo isoscele 40">
              <a:extLst>
                <a:ext uri="{FF2B5EF4-FFF2-40B4-BE49-F238E27FC236}">
                  <a16:creationId xmlns:a16="http://schemas.microsoft.com/office/drawing/2014/main" id="{9AA67E13-583F-45E2-9B64-7825601DE4A0}"/>
                </a:ext>
              </a:extLst>
            </p:cNvPr>
            <p:cNvSpPr/>
            <p:nvPr/>
          </p:nvSpPr>
          <p:spPr>
            <a:xfrm rot="16200000">
              <a:off x="1350190" y="33027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2" name="Rettangolo 41">
              <a:extLst>
                <a:ext uri="{FF2B5EF4-FFF2-40B4-BE49-F238E27FC236}">
                  <a16:creationId xmlns:a16="http://schemas.microsoft.com/office/drawing/2014/main" id="{F4640F4C-9031-41B6-BA63-FE09946B9809}"/>
                </a:ext>
              </a:extLst>
            </p:cNvPr>
            <p:cNvSpPr/>
            <p:nvPr/>
          </p:nvSpPr>
          <p:spPr>
            <a:xfrm>
              <a:off x="402476" y="86490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47" name="CasellaDiTesto 46">
            <a:extLst>
              <a:ext uri="{FF2B5EF4-FFF2-40B4-BE49-F238E27FC236}">
                <a16:creationId xmlns:a16="http://schemas.microsoft.com/office/drawing/2014/main" id="{BA4AB18F-E696-4E62-94CB-F6F59FC9A59F}"/>
              </a:ext>
            </a:extLst>
          </p:cNvPr>
          <p:cNvSpPr txBox="1"/>
          <p:nvPr/>
        </p:nvSpPr>
        <p:spPr>
          <a:xfrm>
            <a:off x="5426223" y="2258200"/>
            <a:ext cx="12602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smtClean="0">
                <a:solidFill>
                  <a:schemeClr val="accent4">
                    <a:lumMod val="50000"/>
                  </a:schemeClr>
                </a:solidFill>
                <a:latin typeface="Bookman Old Style" panose="02050604050505020204" pitchFamily="18" charset="0"/>
              </a:rPr>
              <a:t>indoorStatus</a:t>
            </a:r>
            <a:endParaRPr lang="it-IT" sz="1200" dirty="0">
              <a:solidFill>
                <a:schemeClr val="accent4">
                  <a:lumMod val="50000"/>
                </a:schemeClr>
              </a:solidFill>
              <a:latin typeface="Bookman Old Style" panose="02050604050505020204" pitchFamily="18" charset="0"/>
            </a:endParaRPr>
          </a:p>
          <a:p>
            <a:r>
              <a:rPr lang="it-IT" sz="1200" dirty="0" smtClean="0">
                <a:solidFill>
                  <a:schemeClr val="accent4">
                    <a:lumMod val="50000"/>
                  </a:schemeClr>
                </a:solidFill>
                <a:latin typeface="Bookman Old Style" panose="02050604050505020204" pitchFamily="18" charset="0"/>
              </a:rPr>
              <a:t>outdoorStatus</a:t>
            </a:r>
            <a:endParaRPr lang="it-IT" sz="1200" dirty="0">
              <a:solidFill>
                <a:schemeClr val="accent4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48" name="CasellaDiTesto 47">
            <a:extLst>
              <a:ext uri="{FF2B5EF4-FFF2-40B4-BE49-F238E27FC236}">
                <a16:creationId xmlns:a16="http://schemas.microsoft.com/office/drawing/2014/main" id="{BA4AB18F-E696-4E62-94CB-F6F59FC9A59F}"/>
              </a:ext>
            </a:extLst>
          </p:cNvPr>
          <p:cNvSpPr txBox="1"/>
          <p:nvPr/>
        </p:nvSpPr>
        <p:spPr>
          <a:xfrm>
            <a:off x="5177934" y="3170422"/>
            <a:ext cx="22188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chemeClr val="accent4">
                    <a:lumMod val="50000"/>
                  </a:schemeClr>
                </a:solidFill>
                <a:latin typeface="Bookman Old Style" panose="02050604050505020204" pitchFamily="18" charset="0"/>
              </a:rPr>
              <a:t>indoorStatus</a:t>
            </a:r>
            <a:r>
              <a:rPr lang="it-IT" sz="1200" dirty="0" smtClean="0">
                <a:solidFill>
                  <a:schemeClr val="accent4">
                    <a:lumMod val="50000"/>
                  </a:schemeClr>
                </a:solidFill>
                <a:latin typeface="Bookman Old Style" panose="02050604050505020204" pitchFamily="18" charset="0"/>
              </a:rPr>
              <a:t>( free / occ. )</a:t>
            </a:r>
            <a:endParaRPr lang="it-IT" sz="1200" dirty="0">
              <a:solidFill>
                <a:schemeClr val="accent4">
                  <a:lumMod val="50000"/>
                </a:schemeClr>
              </a:solidFill>
              <a:latin typeface="Bookman Old Style" panose="02050604050505020204" pitchFamily="18" charset="0"/>
            </a:endParaRPr>
          </a:p>
          <a:p>
            <a:r>
              <a:rPr lang="it-IT" sz="1200" dirty="0" smtClean="0">
                <a:solidFill>
                  <a:schemeClr val="accent4">
                    <a:lumMod val="50000"/>
                  </a:schemeClr>
                </a:solidFill>
                <a:latin typeface="Bookman Old Style" panose="02050604050505020204" pitchFamily="18" charset="0"/>
              </a:rPr>
              <a:t>outdoorStatus( free / occ. )</a:t>
            </a:r>
            <a:endParaRPr lang="it-IT" sz="1200" dirty="0">
              <a:solidFill>
                <a:schemeClr val="accent4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52" name="Connettore 2 51">
            <a:extLst>
              <a:ext uri="{FF2B5EF4-FFF2-40B4-BE49-F238E27FC236}">
                <a16:creationId xmlns:a16="http://schemas.microsoft.com/office/drawing/2014/main" id="{EBAE31D2-1376-4464-8F7F-B8F299C61934}"/>
              </a:ext>
            </a:extLst>
          </p:cNvPr>
          <p:cNvCxnSpPr>
            <a:cxnSpLocks/>
          </p:cNvCxnSpPr>
          <p:nvPr/>
        </p:nvCxnSpPr>
        <p:spPr>
          <a:xfrm>
            <a:off x="7809662" y="1423182"/>
            <a:ext cx="0" cy="691769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9E3ABB73-53B1-4E01-A367-19BE7724D678}"/>
              </a:ext>
            </a:extLst>
          </p:cNvPr>
          <p:cNvSpPr txBox="1"/>
          <p:nvPr/>
        </p:nvSpPr>
        <p:spPr>
          <a:xfrm>
            <a:off x="5854711" y="1253757"/>
            <a:ext cx="19816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smtClean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enterRequest</a:t>
            </a:r>
          </a:p>
          <a:p>
            <a:r>
              <a:rPr lang="it-IT" sz="1200" dirty="0" smtClean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carEnter</a:t>
            </a:r>
          </a:p>
          <a:p>
            <a:r>
              <a:rPr lang="it-IT" sz="1200" dirty="0" smtClean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exitRequest( TOKENID )</a:t>
            </a:r>
            <a:endParaRPr lang="it-IT" sz="1200" dirty="0">
              <a:solidFill>
                <a:schemeClr val="accent1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54" name="Gruppo 53"/>
          <p:cNvGrpSpPr/>
          <p:nvPr/>
        </p:nvGrpSpPr>
        <p:grpSpPr>
          <a:xfrm>
            <a:off x="6937096" y="4227111"/>
            <a:ext cx="1926426" cy="1214172"/>
            <a:chOff x="402476" y="5184618"/>
            <a:chExt cx="1926426" cy="1214172"/>
          </a:xfrm>
        </p:grpSpPr>
        <p:sp>
          <p:nvSpPr>
            <p:cNvPr id="55" name="Ovale 54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Park Service Status GUI Actor</a:t>
              </a:r>
            </a:p>
            <a:p>
              <a:pPr lvl="0" algn="ctr"/>
              <a:r>
                <a:rPr lang="it-IT" sz="1100" i="1" dirty="0">
                  <a:solidFill>
                    <a:prstClr val="black"/>
                  </a:solidFill>
                  <a:latin typeface="Century Schoolbook" panose="02040604050505020304" pitchFamily="18" charset="0"/>
                </a:rPr>
                <a:t>(manager’s)</a:t>
              </a:r>
              <a:endParaRPr lang="it-IT" sz="1400" i="1" dirty="0">
                <a:solidFill>
                  <a:prstClr val="black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56" name="Triangolo isoscele 55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7" name="Rettangolo 56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58" name="Figura a mano libera 57"/>
          <p:cNvSpPr/>
          <p:nvPr/>
        </p:nvSpPr>
        <p:spPr>
          <a:xfrm rot="19800000">
            <a:off x="6153739" y="5166083"/>
            <a:ext cx="990600" cy="638334"/>
          </a:xfrm>
          <a:custGeom>
            <a:avLst/>
            <a:gdLst>
              <a:gd name="connsiteX0" fmla="*/ 0 w 990600"/>
              <a:gd name="connsiteY0" fmla="*/ 439954 h 638334"/>
              <a:gd name="connsiteX1" fmla="*/ 314325 w 990600"/>
              <a:gd name="connsiteY1" fmla="*/ 439954 h 638334"/>
              <a:gd name="connsiteX2" fmla="*/ 390525 w 990600"/>
              <a:gd name="connsiteY2" fmla="*/ 1804 h 638334"/>
              <a:gd name="connsiteX3" fmla="*/ 571500 w 990600"/>
              <a:gd name="connsiteY3" fmla="*/ 630454 h 638334"/>
              <a:gd name="connsiteX4" fmla="*/ 685800 w 990600"/>
              <a:gd name="connsiteY4" fmla="*/ 354229 h 638334"/>
              <a:gd name="connsiteX5" fmla="*/ 990600 w 990600"/>
              <a:gd name="connsiteY5" fmla="*/ 344704 h 638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0600" h="638334">
                <a:moveTo>
                  <a:pt x="0" y="439954"/>
                </a:moveTo>
                <a:cubicBezTo>
                  <a:pt x="124619" y="476466"/>
                  <a:pt x="249238" y="512979"/>
                  <a:pt x="314325" y="439954"/>
                </a:cubicBezTo>
                <a:cubicBezTo>
                  <a:pt x="379412" y="366929"/>
                  <a:pt x="347663" y="-29946"/>
                  <a:pt x="390525" y="1804"/>
                </a:cubicBezTo>
                <a:cubicBezTo>
                  <a:pt x="433387" y="33554"/>
                  <a:pt x="522288" y="571717"/>
                  <a:pt x="571500" y="630454"/>
                </a:cubicBezTo>
                <a:cubicBezTo>
                  <a:pt x="620713" y="689192"/>
                  <a:pt x="615950" y="401854"/>
                  <a:pt x="685800" y="354229"/>
                </a:cubicBezTo>
                <a:cubicBezTo>
                  <a:pt x="755650" y="306604"/>
                  <a:pt x="873125" y="325654"/>
                  <a:pt x="990600" y="344704"/>
                </a:cubicBezTo>
              </a:path>
            </a:pathLst>
          </a:custGeom>
          <a:noFill/>
          <a:ln w="158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59" name="Gruppo 58"/>
          <p:cNvGrpSpPr/>
          <p:nvPr/>
        </p:nvGrpSpPr>
        <p:grpSpPr>
          <a:xfrm>
            <a:off x="4300844" y="5466541"/>
            <a:ext cx="1926426" cy="1214172"/>
            <a:chOff x="402476" y="5184618"/>
            <a:chExt cx="1926426" cy="1214172"/>
          </a:xfrm>
        </p:grpSpPr>
        <p:sp>
          <p:nvSpPr>
            <p:cNvPr id="60" name="Ovale 59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Thermometer</a:t>
              </a:r>
            </a:p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Actor</a:t>
              </a:r>
            </a:p>
          </p:txBody>
        </p:sp>
        <p:sp>
          <p:nvSpPr>
            <p:cNvPr id="61" name="Triangolo isoscele 60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2" name="Rettangolo 61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63" name="CasellaDiTesto 62"/>
          <p:cNvSpPr txBox="1"/>
          <p:nvPr/>
        </p:nvSpPr>
        <p:spPr>
          <a:xfrm>
            <a:off x="6114928" y="5813318"/>
            <a:ext cx="16065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smtClean="0">
                <a:solidFill>
                  <a:schemeClr val="accent6">
                    <a:lumMod val="50000"/>
                  </a:schemeClr>
                </a:solidFill>
                <a:latin typeface="Bookman Old Style" panose="02050604050505020204" pitchFamily="18" charset="0"/>
              </a:rPr>
              <a:t>temperature( VAL )</a:t>
            </a:r>
            <a:endParaRPr lang="it-IT" sz="1200" dirty="0">
              <a:solidFill>
                <a:schemeClr val="accent6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64" name="Gruppo 63"/>
          <p:cNvGrpSpPr/>
          <p:nvPr/>
        </p:nvGrpSpPr>
        <p:grpSpPr>
          <a:xfrm>
            <a:off x="10072507" y="4252369"/>
            <a:ext cx="1926426" cy="1214172"/>
            <a:chOff x="402476" y="5184618"/>
            <a:chExt cx="1926426" cy="1214172"/>
          </a:xfrm>
        </p:grpSpPr>
        <p:sp>
          <p:nvSpPr>
            <p:cNvPr id="65" name="Ovale 64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Fan</a:t>
              </a:r>
            </a:p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Actor</a:t>
              </a:r>
              <a:endParaRPr lang="it-IT" sz="1400" i="1" dirty="0">
                <a:solidFill>
                  <a:schemeClr val="tx1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66" name="Triangolo isoscele 65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7" name="Rettangolo 66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cxnSp>
        <p:nvCxnSpPr>
          <p:cNvPr id="68" name="Connettore 2 67">
            <a:extLst>
              <a:ext uri="{FF2B5EF4-FFF2-40B4-BE49-F238E27FC236}">
                <a16:creationId xmlns:a16="http://schemas.microsoft.com/office/drawing/2014/main" id="{EBAE31D2-1376-4464-8F7F-B8F299C61934}"/>
              </a:ext>
            </a:extLst>
          </p:cNvPr>
          <p:cNvCxnSpPr>
            <a:cxnSpLocks/>
          </p:cNvCxnSpPr>
          <p:nvPr/>
        </p:nvCxnSpPr>
        <p:spPr>
          <a:xfrm>
            <a:off x="7917338" y="3648332"/>
            <a:ext cx="0" cy="612219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CasellaDiTesto 69">
            <a:extLst>
              <a:ext uri="{FF2B5EF4-FFF2-40B4-BE49-F238E27FC236}">
                <a16:creationId xmlns:a16="http://schemas.microsoft.com/office/drawing/2014/main" id="{9E3ABB73-53B1-4E01-A367-19BE7724D678}"/>
              </a:ext>
            </a:extLst>
          </p:cNvPr>
          <p:cNvSpPr txBox="1"/>
          <p:nvPr/>
        </p:nvSpPr>
        <p:spPr>
          <a:xfrm>
            <a:off x="6171691" y="3730052"/>
            <a:ext cx="17908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smtClean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slot( NUM , STATUS )</a:t>
            </a:r>
            <a:endParaRPr lang="it-IT" sz="1200" dirty="0">
              <a:solidFill>
                <a:schemeClr val="accent1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71" name="Connettore 2 70"/>
          <p:cNvCxnSpPr/>
          <p:nvPr/>
        </p:nvCxnSpPr>
        <p:spPr>
          <a:xfrm>
            <a:off x="8975306" y="4933574"/>
            <a:ext cx="945711" cy="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CasellaDiTesto 71"/>
          <p:cNvSpPr txBox="1"/>
          <p:nvPr/>
        </p:nvSpPr>
        <p:spPr>
          <a:xfrm>
            <a:off x="9045897" y="4426986"/>
            <a:ext cx="7986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smtClean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fanStart</a:t>
            </a:r>
          </a:p>
          <a:p>
            <a:r>
              <a:rPr lang="it-IT" sz="1200" dirty="0" smtClean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fanStop</a:t>
            </a:r>
            <a:endParaRPr lang="it-IT" sz="1200" dirty="0">
              <a:solidFill>
                <a:schemeClr val="accent1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69" name="Connettore 2 68">
            <a:extLst>
              <a:ext uri="{FF2B5EF4-FFF2-40B4-BE49-F238E27FC236}">
                <a16:creationId xmlns:a16="http://schemas.microsoft.com/office/drawing/2014/main" id="{EBAE31D2-1376-4464-8F7F-B8F299C61934}"/>
              </a:ext>
            </a:extLst>
          </p:cNvPr>
          <p:cNvCxnSpPr>
            <a:cxnSpLocks/>
          </p:cNvCxnSpPr>
          <p:nvPr/>
        </p:nvCxnSpPr>
        <p:spPr>
          <a:xfrm flipV="1">
            <a:off x="8773898" y="3447346"/>
            <a:ext cx="1829570" cy="967052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CasellaDiTesto 72">
            <a:extLst>
              <a:ext uri="{FF2B5EF4-FFF2-40B4-BE49-F238E27FC236}">
                <a16:creationId xmlns:a16="http://schemas.microsoft.com/office/drawing/2014/main" id="{9E3ABB73-53B1-4E01-A367-19BE7724D678}"/>
              </a:ext>
            </a:extLst>
          </p:cNvPr>
          <p:cNvSpPr txBox="1"/>
          <p:nvPr/>
        </p:nvSpPr>
        <p:spPr>
          <a:xfrm>
            <a:off x="8522878" y="3638937"/>
            <a:ext cx="10438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smtClean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startTrolley</a:t>
            </a:r>
          </a:p>
          <a:p>
            <a:r>
              <a:rPr lang="it-IT" sz="1200" dirty="0" smtClean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stopTrolley</a:t>
            </a:r>
            <a:endParaRPr lang="it-IT" sz="1200" dirty="0">
              <a:solidFill>
                <a:schemeClr val="accent1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75" name="Gruppo 74"/>
          <p:cNvGrpSpPr/>
          <p:nvPr/>
        </p:nvGrpSpPr>
        <p:grpSpPr>
          <a:xfrm>
            <a:off x="6954125" y="6574918"/>
            <a:ext cx="1926426" cy="1214172"/>
            <a:chOff x="402476" y="5184618"/>
            <a:chExt cx="1926426" cy="1214172"/>
          </a:xfrm>
        </p:grpSpPr>
        <p:sp>
          <p:nvSpPr>
            <p:cNvPr id="76" name="Ovale 75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Temperature Sentinel Actor</a:t>
              </a:r>
            </a:p>
          </p:txBody>
        </p:sp>
        <p:sp>
          <p:nvSpPr>
            <p:cNvPr id="77" name="Triangolo isoscele 76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8" name="Rettangolo 77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79" name="Gruppo 78"/>
          <p:cNvGrpSpPr/>
          <p:nvPr/>
        </p:nvGrpSpPr>
        <p:grpSpPr>
          <a:xfrm>
            <a:off x="3657694" y="4145128"/>
            <a:ext cx="1926426" cy="1214172"/>
            <a:chOff x="402476" y="5184618"/>
            <a:chExt cx="1926426" cy="1214172"/>
          </a:xfrm>
        </p:grpSpPr>
        <p:sp>
          <p:nvSpPr>
            <p:cNvPr id="80" name="Ovale 79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Outdoor Sentinel Actor</a:t>
              </a:r>
            </a:p>
          </p:txBody>
        </p:sp>
        <p:sp>
          <p:nvSpPr>
            <p:cNvPr id="81" name="Triangolo isoscele 80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82" name="Rettangolo 81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105" name="Figura a mano libera 104"/>
          <p:cNvSpPr/>
          <p:nvPr/>
        </p:nvSpPr>
        <p:spPr>
          <a:xfrm>
            <a:off x="5754405" y="4521569"/>
            <a:ext cx="990600" cy="638334"/>
          </a:xfrm>
          <a:custGeom>
            <a:avLst/>
            <a:gdLst>
              <a:gd name="connsiteX0" fmla="*/ 0 w 990600"/>
              <a:gd name="connsiteY0" fmla="*/ 439954 h 638334"/>
              <a:gd name="connsiteX1" fmla="*/ 314325 w 990600"/>
              <a:gd name="connsiteY1" fmla="*/ 439954 h 638334"/>
              <a:gd name="connsiteX2" fmla="*/ 390525 w 990600"/>
              <a:gd name="connsiteY2" fmla="*/ 1804 h 638334"/>
              <a:gd name="connsiteX3" fmla="*/ 571500 w 990600"/>
              <a:gd name="connsiteY3" fmla="*/ 630454 h 638334"/>
              <a:gd name="connsiteX4" fmla="*/ 685800 w 990600"/>
              <a:gd name="connsiteY4" fmla="*/ 354229 h 638334"/>
              <a:gd name="connsiteX5" fmla="*/ 990600 w 990600"/>
              <a:gd name="connsiteY5" fmla="*/ 344704 h 638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0600" h="638334">
                <a:moveTo>
                  <a:pt x="0" y="439954"/>
                </a:moveTo>
                <a:cubicBezTo>
                  <a:pt x="124619" y="476466"/>
                  <a:pt x="249238" y="512979"/>
                  <a:pt x="314325" y="439954"/>
                </a:cubicBezTo>
                <a:cubicBezTo>
                  <a:pt x="379412" y="366929"/>
                  <a:pt x="347663" y="-29946"/>
                  <a:pt x="390525" y="1804"/>
                </a:cubicBezTo>
                <a:cubicBezTo>
                  <a:pt x="433387" y="33554"/>
                  <a:pt x="522288" y="571717"/>
                  <a:pt x="571500" y="630454"/>
                </a:cubicBezTo>
                <a:cubicBezTo>
                  <a:pt x="620713" y="689192"/>
                  <a:pt x="615950" y="401854"/>
                  <a:pt x="685800" y="354229"/>
                </a:cubicBezTo>
                <a:cubicBezTo>
                  <a:pt x="755650" y="306604"/>
                  <a:pt x="873125" y="325654"/>
                  <a:pt x="990600" y="344704"/>
                </a:cubicBezTo>
              </a:path>
            </a:pathLst>
          </a:custGeom>
          <a:noFill/>
          <a:ln w="158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1" name="Figura a mano libera 110"/>
          <p:cNvSpPr/>
          <p:nvPr/>
        </p:nvSpPr>
        <p:spPr>
          <a:xfrm rot="1800000">
            <a:off x="6076954" y="6440121"/>
            <a:ext cx="990600" cy="671249"/>
          </a:xfrm>
          <a:custGeom>
            <a:avLst/>
            <a:gdLst>
              <a:gd name="connsiteX0" fmla="*/ 0 w 990600"/>
              <a:gd name="connsiteY0" fmla="*/ 439954 h 638334"/>
              <a:gd name="connsiteX1" fmla="*/ 314325 w 990600"/>
              <a:gd name="connsiteY1" fmla="*/ 439954 h 638334"/>
              <a:gd name="connsiteX2" fmla="*/ 390525 w 990600"/>
              <a:gd name="connsiteY2" fmla="*/ 1804 h 638334"/>
              <a:gd name="connsiteX3" fmla="*/ 571500 w 990600"/>
              <a:gd name="connsiteY3" fmla="*/ 630454 h 638334"/>
              <a:gd name="connsiteX4" fmla="*/ 685800 w 990600"/>
              <a:gd name="connsiteY4" fmla="*/ 354229 h 638334"/>
              <a:gd name="connsiteX5" fmla="*/ 990600 w 990600"/>
              <a:gd name="connsiteY5" fmla="*/ 344704 h 638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0600" h="638334">
                <a:moveTo>
                  <a:pt x="0" y="439954"/>
                </a:moveTo>
                <a:cubicBezTo>
                  <a:pt x="124619" y="476466"/>
                  <a:pt x="249238" y="512979"/>
                  <a:pt x="314325" y="439954"/>
                </a:cubicBezTo>
                <a:cubicBezTo>
                  <a:pt x="379412" y="366929"/>
                  <a:pt x="347663" y="-29946"/>
                  <a:pt x="390525" y="1804"/>
                </a:cubicBezTo>
                <a:cubicBezTo>
                  <a:pt x="433387" y="33554"/>
                  <a:pt x="522288" y="571717"/>
                  <a:pt x="571500" y="630454"/>
                </a:cubicBezTo>
                <a:cubicBezTo>
                  <a:pt x="620713" y="689192"/>
                  <a:pt x="615950" y="401854"/>
                  <a:pt x="685800" y="354229"/>
                </a:cubicBezTo>
                <a:cubicBezTo>
                  <a:pt x="755650" y="306604"/>
                  <a:pt x="873125" y="325654"/>
                  <a:pt x="990600" y="344704"/>
                </a:cubicBezTo>
              </a:path>
            </a:pathLst>
          </a:custGeom>
          <a:noFill/>
          <a:ln w="158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2" name="Figura a mano libera 111"/>
          <p:cNvSpPr/>
          <p:nvPr/>
        </p:nvSpPr>
        <p:spPr>
          <a:xfrm rot="16200000">
            <a:off x="7467266" y="5710908"/>
            <a:ext cx="990600" cy="638334"/>
          </a:xfrm>
          <a:custGeom>
            <a:avLst/>
            <a:gdLst>
              <a:gd name="connsiteX0" fmla="*/ 0 w 990600"/>
              <a:gd name="connsiteY0" fmla="*/ 439954 h 638334"/>
              <a:gd name="connsiteX1" fmla="*/ 314325 w 990600"/>
              <a:gd name="connsiteY1" fmla="*/ 439954 h 638334"/>
              <a:gd name="connsiteX2" fmla="*/ 390525 w 990600"/>
              <a:gd name="connsiteY2" fmla="*/ 1804 h 638334"/>
              <a:gd name="connsiteX3" fmla="*/ 571500 w 990600"/>
              <a:gd name="connsiteY3" fmla="*/ 630454 h 638334"/>
              <a:gd name="connsiteX4" fmla="*/ 685800 w 990600"/>
              <a:gd name="connsiteY4" fmla="*/ 354229 h 638334"/>
              <a:gd name="connsiteX5" fmla="*/ 990600 w 990600"/>
              <a:gd name="connsiteY5" fmla="*/ 344704 h 638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0600" h="638334">
                <a:moveTo>
                  <a:pt x="0" y="439954"/>
                </a:moveTo>
                <a:cubicBezTo>
                  <a:pt x="124619" y="476466"/>
                  <a:pt x="249238" y="512979"/>
                  <a:pt x="314325" y="439954"/>
                </a:cubicBezTo>
                <a:cubicBezTo>
                  <a:pt x="379412" y="366929"/>
                  <a:pt x="347663" y="-29946"/>
                  <a:pt x="390525" y="1804"/>
                </a:cubicBezTo>
                <a:cubicBezTo>
                  <a:pt x="433387" y="33554"/>
                  <a:pt x="522288" y="571717"/>
                  <a:pt x="571500" y="630454"/>
                </a:cubicBezTo>
                <a:cubicBezTo>
                  <a:pt x="620713" y="689192"/>
                  <a:pt x="615950" y="401854"/>
                  <a:pt x="685800" y="354229"/>
                </a:cubicBezTo>
                <a:cubicBezTo>
                  <a:pt x="755650" y="306604"/>
                  <a:pt x="873125" y="325654"/>
                  <a:pt x="990600" y="344704"/>
                </a:cubicBezTo>
              </a:path>
            </a:pathLst>
          </a:custGeom>
          <a:noFill/>
          <a:ln w="158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3" name="CasellaDiTesto 112"/>
          <p:cNvSpPr txBox="1"/>
          <p:nvPr/>
        </p:nvSpPr>
        <p:spPr>
          <a:xfrm>
            <a:off x="8061156" y="6091842"/>
            <a:ext cx="2191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smtClean="0">
                <a:solidFill>
                  <a:schemeClr val="accent6">
                    <a:lumMod val="50000"/>
                  </a:schemeClr>
                </a:solidFill>
                <a:latin typeface="Bookman Old Style" panose="02050604050505020204" pitchFamily="18" charset="0"/>
              </a:rPr>
              <a:t>temperatureAlarm</a:t>
            </a:r>
          </a:p>
          <a:p>
            <a:r>
              <a:rPr lang="it-IT" sz="1200" dirty="0" smtClean="0">
                <a:solidFill>
                  <a:schemeClr val="accent6">
                    <a:lumMod val="50000"/>
                  </a:schemeClr>
                </a:solidFill>
                <a:latin typeface="Bookman Old Style" panose="02050604050505020204" pitchFamily="18" charset="0"/>
              </a:rPr>
              <a:t>temperatureAlarmRevoked</a:t>
            </a:r>
            <a:endParaRPr lang="it-IT" sz="1200" dirty="0">
              <a:solidFill>
                <a:schemeClr val="accent6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114" name="Gruppo 113"/>
          <p:cNvGrpSpPr/>
          <p:nvPr/>
        </p:nvGrpSpPr>
        <p:grpSpPr>
          <a:xfrm>
            <a:off x="10361887" y="177099"/>
            <a:ext cx="1660945" cy="1214172"/>
            <a:chOff x="7744200" y="2907063"/>
            <a:chExt cx="1660945" cy="1214172"/>
          </a:xfrm>
        </p:grpSpPr>
        <p:sp>
          <p:nvSpPr>
            <p:cNvPr id="115" name="Ovale 114"/>
            <p:cNvSpPr/>
            <p:nvPr/>
          </p:nvSpPr>
          <p:spPr>
            <a:xfrm>
              <a:off x="7744200" y="3055302"/>
              <a:ext cx="1660945" cy="106593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Client GUI</a:t>
              </a:r>
            </a:p>
            <a:p>
              <a:pPr lvl="0" algn="ctr"/>
              <a:r>
                <a:rPr lang="it-IT" sz="1100" i="1" dirty="0">
                  <a:solidFill>
                    <a:prstClr val="black"/>
                  </a:solidFill>
                  <a:latin typeface="Century Schoolbook" panose="02040604050505020304" pitchFamily="18" charset="0"/>
                </a:rPr>
                <a:t>(Web GUI)</a:t>
              </a:r>
              <a:endParaRPr lang="it-IT" sz="1400" i="1" dirty="0">
                <a:solidFill>
                  <a:prstClr val="black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116" name="Triangolo isoscele 115"/>
            <p:cNvSpPr/>
            <p:nvPr/>
          </p:nvSpPr>
          <p:spPr>
            <a:xfrm rot="16200000">
              <a:off x="8426433" y="2927509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cxnSp>
        <p:nvCxnSpPr>
          <p:cNvPr id="117" name="Connettore 2 116">
            <a:extLst>
              <a:ext uri="{FF2B5EF4-FFF2-40B4-BE49-F238E27FC236}">
                <a16:creationId xmlns:a16="http://schemas.microsoft.com/office/drawing/2014/main" id="{DDF4BAC5-C951-40AF-9F3B-573D340AFF4C}"/>
              </a:ext>
            </a:extLst>
          </p:cNvPr>
          <p:cNvCxnSpPr>
            <a:cxnSpLocks/>
          </p:cNvCxnSpPr>
          <p:nvPr/>
        </p:nvCxnSpPr>
        <p:spPr>
          <a:xfrm flipH="1">
            <a:off x="8998113" y="848916"/>
            <a:ext cx="1098760" cy="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CasellaDiTesto 117">
            <a:extLst>
              <a:ext uri="{FF2B5EF4-FFF2-40B4-BE49-F238E27FC236}">
                <a16:creationId xmlns:a16="http://schemas.microsoft.com/office/drawing/2014/main" id="{9E3ABB73-53B1-4E01-A367-19BE7724D678}"/>
              </a:ext>
            </a:extLst>
          </p:cNvPr>
          <p:cNvSpPr txBox="1"/>
          <p:nvPr/>
        </p:nvSpPr>
        <p:spPr>
          <a:xfrm>
            <a:off x="8621835" y="-16850"/>
            <a:ext cx="19816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smtClean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enterRequest</a:t>
            </a:r>
          </a:p>
          <a:p>
            <a:r>
              <a:rPr lang="it-IT" sz="1200" dirty="0" smtClean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carEnter</a:t>
            </a:r>
          </a:p>
          <a:p>
            <a:r>
              <a:rPr lang="it-IT" sz="1200" dirty="0" smtClean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exitRequest( TOKENID )</a:t>
            </a:r>
            <a:endParaRPr lang="it-IT" sz="1200" dirty="0">
              <a:solidFill>
                <a:schemeClr val="accent1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119" name="Figura a mano libera 118"/>
          <p:cNvSpPr/>
          <p:nvPr/>
        </p:nvSpPr>
        <p:spPr>
          <a:xfrm>
            <a:off x="2508141" y="4286547"/>
            <a:ext cx="990600" cy="638334"/>
          </a:xfrm>
          <a:custGeom>
            <a:avLst/>
            <a:gdLst>
              <a:gd name="connsiteX0" fmla="*/ 0 w 990600"/>
              <a:gd name="connsiteY0" fmla="*/ 439954 h 638334"/>
              <a:gd name="connsiteX1" fmla="*/ 314325 w 990600"/>
              <a:gd name="connsiteY1" fmla="*/ 439954 h 638334"/>
              <a:gd name="connsiteX2" fmla="*/ 390525 w 990600"/>
              <a:gd name="connsiteY2" fmla="*/ 1804 h 638334"/>
              <a:gd name="connsiteX3" fmla="*/ 571500 w 990600"/>
              <a:gd name="connsiteY3" fmla="*/ 630454 h 638334"/>
              <a:gd name="connsiteX4" fmla="*/ 685800 w 990600"/>
              <a:gd name="connsiteY4" fmla="*/ 354229 h 638334"/>
              <a:gd name="connsiteX5" fmla="*/ 990600 w 990600"/>
              <a:gd name="connsiteY5" fmla="*/ 344704 h 638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0600" h="638334">
                <a:moveTo>
                  <a:pt x="0" y="439954"/>
                </a:moveTo>
                <a:cubicBezTo>
                  <a:pt x="124619" y="476466"/>
                  <a:pt x="249238" y="512979"/>
                  <a:pt x="314325" y="439954"/>
                </a:cubicBezTo>
                <a:cubicBezTo>
                  <a:pt x="379412" y="366929"/>
                  <a:pt x="347663" y="-29946"/>
                  <a:pt x="390525" y="1804"/>
                </a:cubicBezTo>
                <a:cubicBezTo>
                  <a:pt x="433387" y="33554"/>
                  <a:pt x="522288" y="571717"/>
                  <a:pt x="571500" y="630454"/>
                </a:cubicBezTo>
                <a:cubicBezTo>
                  <a:pt x="620713" y="689192"/>
                  <a:pt x="615950" y="401854"/>
                  <a:pt x="685800" y="354229"/>
                </a:cubicBezTo>
                <a:cubicBezTo>
                  <a:pt x="755650" y="306604"/>
                  <a:pt x="873125" y="325654"/>
                  <a:pt x="990600" y="344704"/>
                </a:cubicBezTo>
              </a:path>
            </a:pathLst>
          </a:custGeom>
          <a:noFill/>
          <a:ln w="158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0" name="CasellaDiTesto 119"/>
          <p:cNvSpPr txBox="1"/>
          <p:nvPr/>
        </p:nvSpPr>
        <p:spPr>
          <a:xfrm>
            <a:off x="5474346" y="4058412"/>
            <a:ext cx="18517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smtClean="0">
                <a:solidFill>
                  <a:schemeClr val="accent6">
                    <a:lumMod val="50000"/>
                  </a:schemeClr>
                </a:solidFill>
                <a:latin typeface="Bookman Old Style" panose="02050604050505020204" pitchFamily="18" charset="0"/>
              </a:rPr>
              <a:t>outdoorAlarm</a:t>
            </a:r>
          </a:p>
          <a:p>
            <a:r>
              <a:rPr lang="it-IT" sz="1200" dirty="0" smtClean="0">
                <a:solidFill>
                  <a:schemeClr val="accent6">
                    <a:lumMod val="50000"/>
                  </a:schemeClr>
                </a:solidFill>
                <a:latin typeface="Bookman Old Style" panose="02050604050505020204" pitchFamily="18" charset="0"/>
              </a:rPr>
              <a:t>outdoorAlarmRevoked</a:t>
            </a:r>
            <a:endParaRPr lang="it-IT" sz="1200" dirty="0">
              <a:solidFill>
                <a:schemeClr val="accent6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121" name="Gruppo 120"/>
          <p:cNvGrpSpPr/>
          <p:nvPr/>
        </p:nvGrpSpPr>
        <p:grpSpPr>
          <a:xfrm>
            <a:off x="10417428" y="6065457"/>
            <a:ext cx="1660945" cy="1214172"/>
            <a:chOff x="7744200" y="2907063"/>
            <a:chExt cx="1660945" cy="1214172"/>
          </a:xfrm>
        </p:grpSpPr>
        <p:sp>
          <p:nvSpPr>
            <p:cNvPr id="122" name="Ovale 121"/>
            <p:cNvSpPr/>
            <p:nvPr/>
          </p:nvSpPr>
          <p:spPr>
            <a:xfrm>
              <a:off x="7744200" y="3055302"/>
              <a:ext cx="1660945" cy="106593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 smtClean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Manager GUI</a:t>
              </a:r>
              <a:endParaRPr lang="it-IT" sz="1200" dirty="0">
                <a:solidFill>
                  <a:schemeClr val="tx1"/>
                </a:solidFill>
                <a:latin typeface="Century Schoolbook" panose="02040604050505020304" pitchFamily="18" charset="0"/>
              </a:endParaRPr>
            </a:p>
            <a:p>
              <a:pPr lvl="0" algn="ctr"/>
              <a:r>
                <a:rPr lang="it-IT" sz="1100" i="1" dirty="0" smtClean="0">
                  <a:solidFill>
                    <a:prstClr val="black"/>
                  </a:solidFill>
                  <a:latin typeface="Century Schoolbook" panose="02040604050505020304" pitchFamily="18" charset="0"/>
                </a:rPr>
                <a:t>(Web GUI)</a:t>
              </a:r>
              <a:endParaRPr lang="it-IT" sz="1400" i="1" dirty="0">
                <a:solidFill>
                  <a:prstClr val="black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123" name="Triangolo isoscele 122"/>
            <p:cNvSpPr/>
            <p:nvPr/>
          </p:nvSpPr>
          <p:spPr>
            <a:xfrm rot="16200000">
              <a:off x="8426433" y="2927509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cxnSp>
        <p:nvCxnSpPr>
          <p:cNvPr id="124" name="Connettore 2 123">
            <a:extLst>
              <a:ext uri="{FF2B5EF4-FFF2-40B4-BE49-F238E27FC236}">
                <a16:creationId xmlns:a16="http://schemas.microsoft.com/office/drawing/2014/main" id="{DDF4BAC5-C951-40AF-9F3B-573D340AFF4C}"/>
              </a:ext>
            </a:extLst>
          </p:cNvPr>
          <p:cNvCxnSpPr>
            <a:cxnSpLocks/>
          </p:cNvCxnSpPr>
          <p:nvPr/>
        </p:nvCxnSpPr>
        <p:spPr>
          <a:xfrm flipH="1" flipV="1">
            <a:off x="8659660" y="5379798"/>
            <a:ext cx="1776254" cy="110770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CasellaDiTesto 124">
            <a:extLst>
              <a:ext uri="{FF2B5EF4-FFF2-40B4-BE49-F238E27FC236}">
                <a16:creationId xmlns:a16="http://schemas.microsoft.com/office/drawing/2014/main" id="{9E3ABB73-53B1-4E01-A367-19BE7724D678}"/>
              </a:ext>
            </a:extLst>
          </p:cNvPr>
          <p:cNvSpPr txBox="1"/>
          <p:nvPr/>
        </p:nvSpPr>
        <p:spPr>
          <a:xfrm>
            <a:off x="9782296" y="5171208"/>
            <a:ext cx="188545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fanStart</a:t>
            </a:r>
          </a:p>
          <a:p>
            <a:r>
              <a:rPr lang="it-IT" sz="120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fanStop</a:t>
            </a:r>
          </a:p>
          <a:p>
            <a:r>
              <a:rPr lang="it-IT" sz="1200" dirty="0" smtClean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fanAuto( auto / man. )</a:t>
            </a:r>
          </a:p>
          <a:p>
            <a:r>
              <a:rPr lang="it-IT" sz="1200" dirty="0" smtClean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startTrolley</a:t>
            </a:r>
            <a:endParaRPr lang="it-IT" sz="1200" dirty="0">
              <a:solidFill>
                <a:schemeClr val="accent1">
                  <a:lumMod val="50000"/>
                </a:schemeClr>
              </a:solidFill>
              <a:latin typeface="Bookman Old Style" panose="02050604050505020204" pitchFamily="18" charset="0"/>
            </a:endParaRPr>
          </a:p>
          <a:p>
            <a:r>
              <a:rPr lang="it-IT" sz="120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stopTrolley</a:t>
            </a:r>
          </a:p>
        </p:txBody>
      </p:sp>
      <p:sp>
        <p:nvSpPr>
          <p:cNvPr id="126" name="CasellaDiTesto 125"/>
          <p:cNvSpPr txBox="1"/>
          <p:nvPr/>
        </p:nvSpPr>
        <p:spPr>
          <a:xfrm>
            <a:off x="1103374" y="3058611"/>
            <a:ext cx="14766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chemeClr val="accent6">
                    <a:lumMod val="50000"/>
                  </a:schemeClr>
                </a:solidFill>
                <a:latin typeface="Bookman Old Style" panose="02050604050505020204" pitchFamily="18" charset="0"/>
              </a:rPr>
              <a:t>outdoorCleared</a:t>
            </a:r>
          </a:p>
          <a:p>
            <a:r>
              <a:rPr lang="it-IT" sz="1200" dirty="0">
                <a:solidFill>
                  <a:schemeClr val="accent6">
                    <a:lumMod val="50000"/>
                  </a:schemeClr>
                </a:solidFill>
                <a:latin typeface="Bookman Old Style" panose="02050604050505020204" pitchFamily="18" charset="0"/>
              </a:rPr>
              <a:t>outdoorOccupied</a:t>
            </a:r>
          </a:p>
        </p:txBody>
      </p:sp>
      <p:sp>
        <p:nvSpPr>
          <p:cNvPr id="127" name="CasellaDiTesto 126"/>
          <p:cNvSpPr txBox="1"/>
          <p:nvPr/>
        </p:nvSpPr>
        <p:spPr>
          <a:xfrm>
            <a:off x="4893729" y="6827832"/>
            <a:ext cx="16065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smtClean="0">
                <a:solidFill>
                  <a:schemeClr val="accent6">
                    <a:lumMod val="50000"/>
                  </a:schemeClr>
                </a:solidFill>
                <a:latin typeface="Bookman Old Style" panose="02050604050505020204" pitchFamily="18" charset="0"/>
              </a:rPr>
              <a:t>temperature( VAL )</a:t>
            </a:r>
            <a:endParaRPr lang="it-IT" sz="1200" dirty="0">
              <a:solidFill>
                <a:schemeClr val="accent6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128" name="Gruppo 127"/>
          <p:cNvGrpSpPr/>
          <p:nvPr/>
        </p:nvGrpSpPr>
        <p:grpSpPr>
          <a:xfrm>
            <a:off x="13199901" y="2203381"/>
            <a:ext cx="1926426" cy="1214172"/>
            <a:chOff x="402476" y="5184618"/>
            <a:chExt cx="1926426" cy="1214172"/>
          </a:xfrm>
        </p:grpSpPr>
        <p:sp>
          <p:nvSpPr>
            <p:cNvPr id="129" name="Ovale 128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Basic</a:t>
              </a:r>
            </a:p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Robot</a:t>
              </a:r>
              <a:endParaRPr lang="it-IT" sz="1400" i="1" dirty="0">
                <a:solidFill>
                  <a:schemeClr val="tx1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130" name="Triangolo isoscele 129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31" name="Rettangolo 130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132" name="Gruppo 131"/>
          <p:cNvGrpSpPr/>
          <p:nvPr/>
        </p:nvGrpSpPr>
        <p:grpSpPr>
          <a:xfrm>
            <a:off x="12223747" y="2463395"/>
            <a:ext cx="844768" cy="342073"/>
            <a:chOff x="8144484" y="4563130"/>
            <a:chExt cx="844768" cy="342073"/>
          </a:xfrm>
        </p:grpSpPr>
        <p:cxnSp>
          <p:nvCxnSpPr>
            <p:cNvPr id="133" name="Connettore 2 132"/>
            <p:cNvCxnSpPr/>
            <p:nvPr/>
          </p:nvCxnSpPr>
          <p:spPr>
            <a:xfrm flipV="1">
              <a:off x="8144484" y="4634422"/>
              <a:ext cx="721852" cy="2"/>
            </a:xfrm>
            <a:prstGeom prst="straightConnector1">
              <a:avLst/>
            </a:prstGeom>
            <a:ln w="19050">
              <a:solidFill>
                <a:schemeClr val="accent4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Triangolo isoscele 133"/>
            <p:cNvSpPr/>
            <p:nvPr/>
          </p:nvSpPr>
          <p:spPr>
            <a:xfrm rot="16200000" flipV="1">
              <a:off x="8856502" y="4572964"/>
              <a:ext cx="142583" cy="122916"/>
            </a:xfrm>
            <a:prstGeom prst="triangle">
              <a:avLst/>
            </a:prstGeom>
            <a:solidFill>
              <a:schemeClr val="bg1"/>
            </a:solidFill>
            <a:ln w="1587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135" name="Connettore 2 134"/>
            <p:cNvCxnSpPr/>
            <p:nvPr/>
          </p:nvCxnSpPr>
          <p:spPr>
            <a:xfrm flipV="1">
              <a:off x="8267400" y="4833910"/>
              <a:ext cx="721852" cy="2"/>
            </a:xfrm>
            <a:prstGeom prst="straightConnector1">
              <a:avLst/>
            </a:prstGeom>
            <a:ln w="19050">
              <a:solidFill>
                <a:schemeClr val="accent4">
                  <a:lumMod val="75000"/>
                </a:schemeClr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Triangolo isoscele 135"/>
            <p:cNvSpPr/>
            <p:nvPr/>
          </p:nvSpPr>
          <p:spPr>
            <a:xfrm rot="5400000" flipH="1" flipV="1">
              <a:off x="8167744" y="4772454"/>
              <a:ext cx="142583" cy="122916"/>
            </a:xfrm>
            <a:prstGeom prst="triangle">
              <a:avLst/>
            </a:prstGeom>
            <a:solidFill>
              <a:schemeClr val="bg1"/>
            </a:solidFill>
            <a:ln w="1587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cxnSp>
        <p:nvCxnSpPr>
          <p:cNvPr id="137" name="Connettore 2 136"/>
          <p:cNvCxnSpPr/>
          <p:nvPr/>
        </p:nvCxnSpPr>
        <p:spPr>
          <a:xfrm>
            <a:off x="12223747" y="3153330"/>
            <a:ext cx="945711" cy="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CasellaDiTesto 137"/>
          <p:cNvSpPr txBox="1"/>
          <p:nvPr/>
        </p:nvSpPr>
        <p:spPr>
          <a:xfrm>
            <a:off x="12127790" y="2157945"/>
            <a:ext cx="9797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chemeClr val="accent4">
                    <a:lumMod val="50000"/>
                  </a:schemeClr>
                </a:solidFill>
                <a:latin typeface="Bookman Old Style" panose="02050604050505020204" pitchFamily="18" charset="0"/>
              </a:rPr>
              <a:t>step( </a:t>
            </a:r>
            <a:r>
              <a:rPr lang="it-IT" sz="1200" dirty="0" smtClean="0">
                <a:solidFill>
                  <a:schemeClr val="accent4">
                    <a:lumMod val="50000"/>
                  </a:schemeClr>
                </a:solidFill>
                <a:latin typeface="Bookman Old Style" panose="02050604050505020204" pitchFamily="18" charset="0"/>
              </a:rPr>
              <a:t>335 </a:t>
            </a:r>
            <a:r>
              <a:rPr lang="it-IT" sz="1200" dirty="0">
                <a:solidFill>
                  <a:schemeClr val="accent4">
                    <a:lumMod val="50000"/>
                  </a:schemeClr>
                </a:solidFill>
                <a:latin typeface="Bookman Old Style" panose="02050604050505020204" pitchFamily="18" charset="0"/>
              </a:rPr>
              <a:t>)</a:t>
            </a:r>
          </a:p>
        </p:txBody>
      </p:sp>
      <p:sp>
        <p:nvSpPr>
          <p:cNvPr id="139" name="CasellaDiTesto 138"/>
          <p:cNvSpPr txBox="1"/>
          <p:nvPr/>
        </p:nvSpPr>
        <p:spPr>
          <a:xfrm>
            <a:off x="12223747" y="3212308"/>
            <a:ext cx="10038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cmd( </a:t>
            </a:r>
            <a:r>
              <a:rPr lang="it-IT" sz="1200" dirty="0" smtClean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l / r )</a:t>
            </a:r>
            <a:endParaRPr lang="it-IT" sz="1200" dirty="0">
              <a:solidFill>
                <a:schemeClr val="accent1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140" name="CasellaDiTesto 139"/>
          <p:cNvSpPr txBox="1"/>
          <p:nvPr/>
        </p:nvSpPr>
        <p:spPr>
          <a:xfrm>
            <a:off x="12244808" y="2756441"/>
            <a:ext cx="8627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smtClean="0">
                <a:solidFill>
                  <a:schemeClr val="accent4">
                    <a:lumMod val="50000"/>
                  </a:schemeClr>
                </a:solidFill>
                <a:latin typeface="Bookman Old Style" panose="02050604050505020204" pitchFamily="18" charset="0"/>
              </a:rPr>
              <a:t>stepdone</a:t>
            </a:r>
            <a:endParaRPr lang="it-IT" sz="1200" dirty="0">
              <a:solidFill>
                <a:schemeClr val="accent4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151" name="Gruppo 150"/>
          <p:cNvGrpSpPr/>
          <p:nvPr/>
        </p:nvGrpSpPr>
        <p:grpSpPr>
          <a:xfrm flipH="1">
            <a:off x="5655400" y="2774587"/>
            <a:ext cx="844768" cy="342073"/>
            <a:chOff x="8144484" y="4563130"/>
            <a:chExt cx="844768" cy="342073"/>
          </a:xfrm>
        </p:grpSpPr>
        <p:cxnSp>
          <p:nvCxnSpPr>
            <p:cNvPr id="152" name="Connettore 2 151"/>
            <p:cNvCxnSpPr/>
            <p:nvPr/>
          </p:nvCxnSpPr>
          <p:spPr>
            <a:xfrm flipV="1">
              <a:off x="8144484" y="4634422"/>
              <a:ext cx="721852" cy="2"/>
            </a:xfrm>
            <a:prstGeom prst="straightConnector1">
              <a:avLst/>
            </a:prstGeom>
            <a:ln w="19050">
              <a:solidFill>
                <a:schemeClr val="accent4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Triangolo isoscele 152"/>
            <p:cNvSpPr/>
            <p:nvPr/>
          </p:nvSpPr>
          <p:spPr>
            <a:xfrm rot="16200000" flipV="1">
              <a:off x="8856502" y="4572964"/>
              <a:ext cx="142583" cy="122916"/>
            </a:xfrm>
            <a:prstGeom prst="triangle">
              <a:avLst/>
            </a:prstGeom>
            <a:solidFill>
              <a:schemeClr val="bg1"/>
            </a:solidFill>
            <a:ln w="1587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154" name="Connettore 2 153"/>
            <p:cNvCxnSpPr/>
            <p:nvPr/>
          </p:nvCxnSpPr>
          <p:spPr>
            <a:xfrm flipV="1">
              <a:off x="8267400" y="4833910"/>
              <a:ext cx="721852" cy="2"/>
            </a:xfrm>
            <a:prstGeom prst="straightConnector1">
              <a:avLst/>
            </a:prstGeom>
            <a:ln w="19050">
              <a:solidFill>
                <a:schemeClr val="accent4">
                  <a:lumMod val="75000"/>
                </a:schemeClr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Triangolo isoscele 154"/>
            <p:cNvSpPr/>
            <p:nvPr/>
          </p:nvSpPr>
          <p:spPr>
            <a:xfrm rot="5400000" flipH="1" flipV="1">
              <a:off x="8167744" y="4772454"/>
              <a:ext cx="142583" cy="122916"/>
            </a:xfrm>
            <a:prstGeom prst="triangle">
              <a:avLst/>
            </a:prstGeom>
            <a:solidFill>
              <a:schemeClr val="bg1"/>
            </a:solidFill>
            <a:ln w="1587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106" name="CasellaDiTesto 105"/>
          <p:cNvSpPr txBox="1"/>
          <p:nvPr/>
        </p:nvSpPr>
        <p:spPr>
          <a:xfrm>
            <a:off x="118168" y="6508416"/>
            <a:ext cx="172354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50" dirty="0" smtClean="0">
                <a:solidFill>
                  <a:schemeClr val="bg2">
                    <a:lumMod val="25000"/>
                  </a:schemeClr>
                </a:solidFill>
                <a:latin typeface="Bookman Old Style" panose="02050604050505020204" pitchFamily="18" charset="0"/>
              </a:rPr>
              <a:t>icons from flaticon.com</a:t>
            </a:r>
            <a:endParaRPr lang="it-IT" sz="1050" dirty="0">
              <a:solidFill>
                <a:schemeClr val="bg2">
                  <a:lumMod val="25000"/>
                </a:schemeClr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107" name="Immagine 10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8221" y="283701"/>
            <a:ext cx="526991" cy="526991"/>
          </a:xfrm>
          <a:prstGeom prst="rect">
            <a:avLst/>
          </a:prstGeom>
        </p:spPr>
      </p:pic>
      <p:pic>
        <p:nvPicPr>
          <p:cNvPr id="108" name="Immagine 10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521" y="4926706"/>
            <a:ext cx="656452" cy="656452"/>
          </a:xfrm>
          <a:prstGeom prst="rect">
            <a:avLst/>
          </a:prstGeom>
        </p:spPr>
      </p:pic>
      <p:pic>
        <p:nvPicPr>
          <p:cNvPr id="109" name="Immagine 10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0562" y="5831046"/>
            <a:ext cx="656452" cy="656452"/>
          </a:xfrm>
          <a:prstGeom prst="rect">
            <a:avLst/>
          </a:prstGeom>
        </p:spPr>
      </p:pic>
      <p:pic>
        <p:nvPicPr>
          <p:cNvPr id="110" name="Immagine 10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1333" y="4624329"/>
            <a:ext cx="528643" cy="528643"/>
          </a:xfrm>
          <a:prstGeom prst="rect">
            <a:avLst/>
          </a:prstGeom>
        </p:spPr>
      </p:pic>
      <p:pic>
        <p:nvPicPr>
          <p:cNvPr id="141" name="Immagine 14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67628" y="1527975"/>
            <a:ext cx="656452" cy="656452"/>
          </a:xfrm>
          <a:prstGeom prst="rect">
            <a:avLst/>
          </a:prstGeom>
        </p:spPr>
      </p:pic>
      <p:pic>
        <p:nvPicPr>
          <p:cNvPr id="142" name="Immagine 14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7790" y="553144"/>
            <a:ext cx="528643" cy="528643"/>
          </a:xfrm>
          <a:prstGeom prst="rect">
            <a:avLst/>
          </a:prstGeom>
        </p:spPr>
      </p:pic>
      <p:pic>
        <p:nvPicPr>
          <p:cNvPr id="143" name="Immagine 14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3019" y="6487498"/>
            <a:ext cx="534837" cy="534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1322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ttangolo arrotondato 82"/>
          <p:cNvSpPr/>
          <p:nvPr/>
        </p:nvSpPr>
        <p:spPr>
          <a:xfrm>
            <a:off x="212855" y="117842"/>
            <a:ext cx="7964466" cy="6503245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400" dirty="0">
              <a:solidFill>
                <a:schemeClr val="tx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82" name="Rettangolo arrotondato 81"/>
          <p:cNvSpPr/>
          <p:nvPr/>
        </p:nvSpPr>
        <p:spPr>
          <a:xfrm>
            <a:off x="8740177" y="3103679"/>
            <a:ext cx="2119280" cy="2892003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400" dirty="0">
              <a:solidFill>
                <a:schemeClr val="tx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78" name="Rettangolo arrotondato 77"/>
          <p:cNvSpPr/>
          <p:nvPr/>
        </p:nvSpPr>
        <p:spPr>
          <a:xfrm>
            <a:off x="8713725" y="119398"/>
            <a:ext cx="3451052" cy="2470497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400" dirty="0">
              <a:solidFill>
                <a:schemeClr val="tx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4" name="Rettangolo arrotondato 3"/>
          <p:cNvSpPr/>
          <p:nvPr/>
        </p:nvSpPr>
        <p:spPr>
          <a:xfrm>
            <a:off x="662158" y="439540"/>
            <a:ext cx="5087411" cy="599242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400" dirty="0">
              <a:solidFill>
                <a:schemeClr val="tx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5" name="Rettangolo arrotondato 4"/>
          <p:cNvSpPr/>
          <p:nvPr/>
        </p:nvSpPr>
        <p:spPr>
          <a:xfrm>
            <a:off x="2522712" y="180007"/>
            <a:ext cx="1772176" cy="47158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smtClean="0">
                <a:solidFill>
                  <a:schemeClr val="tx1"/>
                </a:solidFill>
                <a:latin typeface="Century Schoolbook" panose="02040604050505020304" pitchFamily="18" charset="0"/>
              </a:rPr>
              <a:t>ctx Car Parking</a:t>
            </a:r>
            <a:endParaRPr lang="it-IT" sz="1400" dirty="0">
              <a:solidFill>
                <a:schemeClr val="tx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6" name="Rettangolo arrotondato 5"/>
          <p:cNvSpPr/>
          <p:nvPr/>
        </p:nvSpPr>
        <p:spPr>
          <a:xfrm>
            <a:off x="9328903" y="485383"/>
            <a:ext cx="2615210" cy="1792653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400" dirty="0">
              <a:solidFill>
                <a:schemeClr val="tx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7" name="Rettangolo arrotondato 6"/>
          <p:cNvSpPr/>
          <p:nvPr/>
        </p:nvSpPr>
        <p:spPr>
          <a:xfrm>
            <a:off x="9733114" y="240154"/>
            <a:ext cx="1772176" cy="47158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smtClean="0">
                <a:solidFill>
                  <a:schemeClr val="tx1"/>
                </a:solidFill>
                <a:latin typeface="Century Schoolbook" panose="02040604050505020304" pitchFamily="18" charset="0"/>
              </a:rPr>
              <a:t>ctx Sonar</a:t>
            </a:r>
            <a:endParaRPr lang="it-IT" sz="1400" dirty="0">
              <a:solidFill>
                <a:schemeClr val="tx1"/>
              </a:solidFill>
              <a:latin typeface="Century Schoolbook" panose="02040604050505020304" pitchFamily="18" charset="0"/>
            </a:endParaRPr>
          </a:p>
        </p:txBody>
      </p:sp>
      <p:grpSp>
        <p:nvGrpSpPr>
          <p:cNvPr id="14" name="Gruppo 13"/>
          <p:cNvGrpSpPr/>
          <p:nvPr/>
        </p:nvGrpSpPr>
        <p:grpSpPr>
          <a:xfrm>
            <a:off x="2462982" y="2962568"/>
            <a:ext cx="1926426" cy="1214172"/>
            <a:chOff x="402476" y="5184618"/>
            <a:chExt cx="1926426" cy="1214172"/>
          </a:xfrm>
        </p:grpSpPr>
        <p:sp>
          <p:nvSpPr>
            <p:cNvPr id="15" name="Ovale 14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Park Manager Service</a:t>
              </a:r>
            </a:p>
            <a:p>
              <a:pPr algn="ctr"/>
              <a:r>
                <a:rPr lang="it-IT" sz="1100" i="1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(business logic)</a:t>
              </a:r>
              <a:endParaRPr lang="it-IT" sz="1400" i="1" dirty="0">
                <a:solidFill>
                  <a:schemeClr val="tx1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16" name="Triangolo isoscele 15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7" name="Rettangolo 16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18" name="Gruppo 17"/>
          <p:cNvGrpSpPr/>
          <p:nvPr/>
        </p:nvGrpSpPr>
        <p:grpSpPr>
          <a:xfrm>
            <a:off x="3760249" y="3735774"/>
            <a:ext cx="1926426" cy="1214172"/>
            <a:chOff x="402476" y="5184618"/>
            <a:chExt cx="1926426" cy="1214172"/>
          </a:xfrm>
        </p:grpSpPr>
        <p:sp>
          <p:nvSpPr>
            <p:cNvPr id="19" name="Ovale 18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Park Service GUI Actor</a:t>
              </a:r>
            </a:p>
            <a:p>
              <a:pPr lvl="0" algn="ctr"/>
              <a:r>
                <a:rPr lang="it-IT" sz="1100" i="1" dirty="0">
                  <a:solidFill>
                    <a:prstClr val="black"/>
                  </a:solidFill>
                  <a:latin typeface="Century Schoolbook" panose="02040604050505020304" pitchFamily="18" charset="0"/>
                </a:rPr>
                <a:t>(client’s)</a:t>
              </a:r>
              <a:endParaRPr lang="it-IT" sz="1400" i="1" dirty="0">
                <a:solidFill>
                  <a:prstClr val="black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20" name="Triangolo isoscele 19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1" name="Rettangolo 20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22" name="Gruppo 21"/>
          <p:cNvGrpSpPr/>
          <p:nvPr/>
        </p:nvGrpSpPr>
        <p:grpSpPr>
          <a:xfrm>
            <a:off x="3571284" y="507300"/>
            <a:ext cx="1926426" cy="1214172"/>
            <a:chOff x="402476" y="5184618"/>
            <a:chExt cx="1926426" cy="1214172"/>
          </a:xfrm>
        </p:grpSpPr>
        <p:sp>
          <p:nvSpPr>
            <p:cNvPr id="23" name="Ovale 22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Trolley</a:t>
              </a:r>
            </a:p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Actor</a:t>
              </a:r>
              <a:endParaRPr lang="it-IT" sz="1400" i="1" dirty="0">
                <a:solidFill>
                  <a:schemeClr val="tx1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24" name="Triangolo isoscele 23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5" name="Rettangolo 24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30" name="Gruppo 29"/>
          <p:cNvGrpSpPr/>
          <p:nvPr/>
        </p:nvGrpSpPr>
        <p:grpSpPr>
          <a:xfrm>
            <a:off x="836483" y="567799"/>
            <a:ext cx="1985480" cy="1166175"/>
            <a:chOff x="402476" y="309828"/>
            <a:chExt cx="1926426" cy="1214172"/>
          </a:xfrm>
        </p:grpSpPr>
        <p:sp>
          <p:nvSpPr>
            <p:cNvPr id="31" name="Ovale 30"/>
            <p:cNvSpPr/>
            <p:nvPr/>
          </p:nvSpPr>
          <p:spPr>
            <a:xfrm>
              <a:off x="667957" y="45806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Weight</a:t>
              </a:r>
            </a:p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Actor</a:t>
              </a:r>
            </a:p>
          </p:txBody>
        </p:sp>
        <p:sp>
          <p:nvSpPr>
            <p:cNvPr id="32" name="Triangolo isoscele 31"/>
            <p:cNvSpPr/>
            <p:nvPr/>
          </p:nvSpPr>
          <p:spPr>
            <a:xfrm rot="16200000">
              <a:off x="1350190" y="33027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3" name="Rettangolo 32"/>
            <p:cNvSpPr/>
            <p:nvPr/>
          </p:nvSpPr>
          <p:spPr>
            <a:xfrm>
              <a:off x="402476" y="86490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34" name="Gruppo 33">
            <a:extLst>
              <a:ext uri="{FF2B5EF4-FFF2-40B4-BE49-F238E27FC236}">
                <a16:creationId xmlns:a16="http://schemas.microsoft.com/office/drawing/2014/main" id="{6461771D-B972-49AF-943B-06ADB7720DB1}"/>
              </a:ext>
            </a:extLst>
          </p:cNvPr>
          <p:cNvGrpSpPr/>
          <p:nvPr/>
        </p:nvGrpSpPr>
        <p:grpSpPr>
          <a:xfrm>
            <a:off x="2336144" y="1344971"/>
            <a:ext cx="1926426" cy="1214172"/>
            <a:chOff x="402476" y="309828"/>
            <a:chExt cx="1926426" cy="1214172"/>
          </a:xfrm>
        </p:grpSpPr>
        <p:sp>
          <p:nvSpPr>
            <p:cNvPr id="35" name="Ovale 34">
              <a:extLst>
                <a:ext uri="{FF2B5EF4-FFF2-40B4-BE49-F238E27FC236}">
                  <a16:creationId xmlns:a16="http://schemas.microsoft.com/office/drawing/2014/main" id="{8EF13FE2-45C2-4D58-8FD1-34FA7D851B91}"/>
                </a:ext>
              </a:extLst>
            </p:cNvPr>
            <p:cNvSpPr/>
            <p:nvPr/>
          </p:nvSpPr>
          <p:spPr>
            <a:xfrm>
              <a:off x="674277" y="462824"/>
              <a:ext cx="1654625" cy="1061176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Sensors Broker Actor</a:t>
              </a:r>
            </a:p>
          </p:txBody>
        </p:sp>
        <p:sp>
          <p:nvSpPr>
            <p:cNvPr id="36" name="Triangolo isoscele 35">
              <a:extLst>
                <a:ext uri="{FF2B5EF4-FFF2-40B4-BE49-F238E27FC236}">
                  <a16:creationId xmlns:a16="http://schemas.microsoft.com/office/drawing/2014/main" id="{9AA67E13-583F-45E2-9B64-7825601DE4A0}"/>
                </a:ext>
              </a:extLst>
            </p:cNvPr>
            <p:cNvSpPr/>
            <p:nvPr/>
          </p:nvSpPr>
          <p:spPr>
            <a:xfrm rot="16200000">
              <a:off x="1350190" y="33027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7" name="Rettangolo 36">
              <a:extLst>
                <a:ext uri="{FF2B5EF4-FFF2-40B4-BE49-F238E27FC236}">
                  <a16:creationId xmlns:a16="http://schemas.microsoft.com/office/drawing/2014/main" id="{F4640F4C-9031-41B6-BA63-FE09946B9809}"/>
                </a:ext>
              </a:extLst>
            </p:cNvPr>
            <p:cNvSpPr/>
            <p:nvPr/>
          </p:nvSpPr>
          <p:spPr>
            <a:xfrm>
              <a:off x="402476" y="86490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38" name="Gruppo 37"/>
          <p:cNvGrpSpPr/>
          <p:nvPr/>
        </p:nvGrpSpPr>
        <p:grpSpPr>
          <a:xfrm>
            <a:off x="2139801" y="4360741"/>
            <a:ext cx="1926426" cy="1214172"/>
            <a:chOff x="402476" y="5184618"/>
            <a:chExt cx="1926426" cy="1214172"/>
          </a:xfrm>
        </p:grpSpPr>
        <p:sp>
          <p:nvSpPr>
            <p:cNvPr id="39" name="Ovale 38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Park Service Status GUI Actor</a:t>
              </a:r>
            </a:p>
            <a:p>
              <a:pPr lvl="0" algn="ctr"/>
              <a:r>
                <a:rPr lang="it-IT" sz="1100" i="1" dirty="0">
                  <a:solidFill>
                    <a:prstClr val="black"/>
                  </a:solidFill>
                  <a:latin typeface="Century Schoolbook" panose="02040604050505020304" pitchFamily="18" charset="0"/>
                </a:rPr>
                <a:t>(manager’s)</a:t>
              </a:r>
              <a:endParaRPr lang="it-IT" sz="1400" i="1" dirty="0">
                <a:solidFill>
                  <a:prstClr val="black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40" name="Triangolo isoscele 39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1" name="Rettangolo 40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42" name="Gruppo 41"/>
          <p:cNvGrpSpPr/>
          <p:nvPr/>
        </p:nvGrpSpPr>
        <p:grpSpPr>
          <a:xfrm>
            <a:off x="783385" y="2095949"/>
            <a:ext cx="1926426" cy="1214172"/>
            <a:chOff x="402476" y="5184618"/>
            <a:chExt cx="1926426" cy="1214172"/>
          </a:xfrm>
        </p:grpSpPr>
        <p:sp>
          <p:nvSpPr>
            <p:cNvPr id="43" name="Ovale 42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Thermometer</a:t>
              </a:r>
            </a:p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Actor</a:t>
              </a:r>
            </a:p>
          </p:txBody>
        </p:sp>
        <p:sp>
          <p:nvSpPr>
            <p:cNvPr id="44" name="Triangolo isoscele 43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5" name="Rettangolo 44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46" name="Gruppo 45"/>
          <p:cNvGrpSpPr/>
          <p:nvPr/>
        </p:nvGrpSpPr>
        <p:grpSpPr>
          <a:xfrm>
            <a:off x="709542" y="3521060"/>
            <a:ext cx="1926426" cy="1214172"/>
            <a:chOff x="402476" y="5184618"/>
            <a:chExt cx="1926426" cy="1214172"/>
          </a:xfrm>
        </p:grpSpPr>
        <p:sp>
          <p:nvSpPr>
            <p:cNvPr id="47" name="Ovale 46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Fan</a:t>
              </a:r>
            </a:p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Actor</a:t>
              </a:r>
              <a:endParaRPr lang="it-IT" sz="1400" i="1" dirty="0">
                <a:solidFill>
                  <a:schemeClr val="tx1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48" name="Triangolo isoscele 47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9" name="Rettangolo 48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50" name="Gruppo 49"/>
          <p:cNvGrpSpPr/>
          <p:nvPr/>
        </p:nvGrpSpPr>
        <p:grpSpPr>
          <a:xfrm>
            <a:off x="779043" y="5072511"/>
            <a:ext cx="1926426" cy="1214172"/>
            <a:chOff x="402476" y="5184618"/>
            <a:chExt cx="1926426" cy="1214172"/>
          </a:xfrm>
        </p:grpSpPr>
        <p:sp>
          <p:nvSpPr>
            <p:cNvPr id="51" name="Ovale 50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Temperature Sentinel Actor</a:t>
              </a:r>
            </a:p>
          </p:txBody>
        </p:sp>
        <p:sp>
          <p:nvSpPr>
            <p:cNvPr id="52" name="Triangolo isoscele 51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3" name="Rettangolo 52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58" name="Gruppo 57"/>
          <p:cNvGrpSpPr/>
          <p:nvPr/>
        </p:nvGrpSpPr>
        <p:grpSpPr>
          <a:xfrm>
            <a:off x="9596212" y="756806"/>
            <a:ext cx="1973200" cy="1256013"/>
            <a:chOff x="402476" y="3280190"/>
            <a:chExt cx="1926426" cy="1214172"/>
          </a:xfrm>
        </p:grpSpPr>
        <p:sp>
          <p:nvSpPr>
            <p:cNvPr id="59" name="Ovale 58"/>
            <p:cNvSpPr/>
            <p:nvPr/>
          </p:nvSpPr>
          <p:spPr>
            <a:xfrm>
              <a:off x="667957" y="3428429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Sonar</a:t>
              </a:r>
            </a:p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Actor</a:t>
              </a:r>
            </a:p>
          </p:txBody>
        </p:sp>
        <p:sp>
          <p:nvSpPr>
            <p:cNvPr id="60" name="Triangolo isoscele 59"/>
            <p:cNvSpPr/>
            <p:nvPr/>
          </p:nvSpPr>
          <p:spPr>
            <a:xfrm rot="16200000">
              <a:off x="1350190" y="3300636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1" name="Rettangolo 60"/>
            <p:cNvSpPr/>
            <p:nvPr/>
          </p:nvSpPr>
          <p:spPr>
            <a:xfrm>
              <a:off x="402476" y="3835268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62" name="Gruppo 61"/>
          <p:cNvGrpSpPr/>
          <p:nvPr/>
        </p:nvGrpSpPr>
        <p:grpSpPr>
          <a:xfrm>
            <a:off x="3738600" y="2122474"/>
            <a:ext cx="1926426" cy="1214172"/>
            <a:chOff x="402476" y="5184618"/>
            <a:chExt cx="1926426" cy="1214172"/>
          </a:xfrm>
        </p:grpSpPr>
        <p:sp>
          <p:nvSpPr>
            <p:cNvPr id="63" name="Ovale 62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Outdoor Sentinel Actor</a:t>
              </a:r>
            </a:p>
          </p:txBody>
        </p:sp>
        <p:sp>
          <p:nvSpPr>
            <p:cNvPr id="64" name="Triangolo isoscele 63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5" name="Rettangolo 64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66" name="Gruppo 65"/>
          <p:cNvGrpSpPr/>
          <p:nvPr/>
        </p:nvGrpSpPr>
        <p:grpSpPr>
          <a:xfrm>
            <a:off x="9002151" y="3216589"/>
            <a:ext cx="1660945" cy="1214172"/>
            <a:chOff x="7744200" y="2907063"/>
            <a:chExt cx="1660945" cy="1214172"/>
          </a:xfrm>
        </p:grpSpPr>
        <p:sp>
          <p:nvSpPr>
            <p:cNvPr id="67" name="Ovale 66"/>
            <p:cNvSpPr/>
            <p:nvPr/>
          </p:nvSpPr>
          <p:spPr>
            <a:xfrm>
              <a:off x="7744200" y="3055302"/>
              <a:ext cx="1660945" cy="106593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Client GUI</a:t>
              </a:r>
            </a:p>
            <a:p>
              <a:pPr lvl="0" algn="ctr"/>
              <a:r>
                <a:rPr lang="it-IT" sz="1100" i="1" dirty="0">
                  <a:solidFill>
                    <a:prstClr val="black"/>
                  </a:solidFill>
                  <a:latin typeface="Century Schoolbook" panose="02040604050505020304" pitchFamily="18" charset="0"/>
                </a:rPr>
                <a:t>(Web GUI)</a:t>
              </a:r>
              <a:endParaRPr lang="it-IT" sz="1400" i="1" dirty="0">
                <a:solidFill>
                  <a:prstClr val="black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68" name="Triangolo isoscele 67"/>
            <p:cNvSpPr/>
            <p:nvPr/>
          </p:nvSpPr>
          <p:spPr>
            <a:xfrm rot="16200000">
              <a:off x="8426433" y="2927509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69" name="Gruppo 68"/>
          <p:cNvGrpSpPr/>
          <p:nvPr/>
        </p:nvGrpSpPr>
        <p:grpSpPr>
          <a:xfrm>
            <a:off x="9002151" y="4581264"/>
            <a:ext cx="1660945" cy="1214172"/>
            <a:chOff x="7744200" y="2907063"/>
            <a:chExt cx="1660945" cy="1214172"/>
          </a:xfrm>
        </p:grpSpPr>
        <p:sp>
          <p:nvSpPr>
            <p:cNvPr id="70" name="Ovale 69"/>
            <p:cNvSpPr/>
            <p:nvPr/>
          </p:nvSpPr>
          <p:spPr>
            <a:xfrm>
              <a:off x="7744200" y="3055302"/>
              <a:ext cx="1660945" cy="106593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 smtClean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Manager GUI</a:t>
              </a:r>
              <a:endParaRPr lang="it-IT" sz="1200" dirty="0">
                <a:solidFill>
                  <a:schemeClr val="tx1"/>
                </a:solidFill>
                <a:latin typeface="Century Schoolbook" panose="02040604050505020304" pitchFamily="18" charset="0"/>
              </a:endParaRPr>
            </a:p>
            <a:p>
              <a:pPr lvl="0" algn="ctr"/>
              <a:r>
                <a:rPr lang="it-IT" sz="1100" i="1" dirty="0" smtClean="0">
                  <a:solidFill>
                    <a:prstClr val="black"/>
                  </a:solidFill>
                  <a:latin typeface="Century Schoolbook" panose="02040604050505020304" pitchFamily="18" charset="0"/>
                </a:rPr>
                <a:t>(Web GUI)</a:t>
              </a:r>
              <a:endParaRPr lang="it-IT" sz="1400" i="1" dirty="0">
                <a:solidFill>
                  <a:prstClr val="black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71" name="Triangolo isoscele 70"/>
            <p:cNvSpPr/>
            <p:nvPr/>
          </p:nvSpPr>
          <p:spPr>
            <a:xfrm rot="16200000">
              <a:off x="8426433" y="2927509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72" name="Rettangolo arrotondato 71"/>
          <p:cNvSpPr/>
          <p:nvPr/>
        </p:nvSpPr>
        <p:spPr>
          <a:xfrm>
            <a:off x="5870260" y="927319"/>
            <a:ext cx="2200085" cy="1945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400" dirty="0">
              <a:solidFill>
                <a:schemeClr val="tx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73" name="Rettangolo arrotondato 72"/>
          <p:cNvSpPr/>
          <p:nvPr/>
        </p:nvSpPr>
        <p:spPr>
          <a:xfrm>
            <a:off x="6111904" y="691529"/>
            <a:ext cx="1772176" cy="47158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smtClean="0">
                <a:solidFill>
                  <a:schemeClr val="tx1"/>
                </a:solidFill>
                <a:latin typeface="Century Schoolbook" panose="02040604050505020304" pitchFamily="18" charset="0"/>
              </a:rPr>
              <a:t>ctx Basic Robot</a:t>
            </a:r>
            <a:endParaRPr lang="it-IT" sz="1400" dirty="0">
              <a:solidFill>
                <a:schemeClr val="tx1"/>
              </a:solidFill>
              <a:latin typeface="Century Schoolbook" panose="02040604050505020304" pitchFamily="18" charset="0"/>
            </a:endParaRPr>
          </a:p>
        </p:txBody>
      </p:sp>
      <p:grpSp>
        <p:nvGrpSpPr>
          <p:cNvPr id="74" name="Gruppo 73"/>
          <p:cNvGrpSpPr/>
          <p:nvPr/>
        </p:nvGrpSpPr>
        <p:grpSpPr>
          <a:xfrm>
            <a:off x="5938685" y="1307975"/>
            <a:ext cx="1926426" cy="1214172"/>
            <a:chOff x="402476" y="5184618"/>
            <a:chExt cx="1926426" cy="1214172"/>
          </a:xfrm>
        </p:grpSpPr>
        <p:sp>
          <p:nvSpPr>
            <p:cNvPr id="75" name="Ovale 74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Basic</a:t>
              </a:r>
            </a:p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Robot</a:t>
              </a:r>
              <a:endParaRPr lang="it-IT" sz="1400" i="1" dirty="0">
                <a:solidFill>
                  <a:schemeClr val="tx1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76" name="Triangolo isoscele 75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7" name="Rettangolo 76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79" name="Rettangolo arrotondato 78"/>
          <p:cNvSpPr/>
          <p:nvPr/>
        </p:nvSpPr>
        <p:spPr>
          <a:xfrm>
            <a:off x="8386999" y="1229127"/>
            <a:ext cx="559453" cy="47158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smtClean="0">
                <a:solidFill>
                  <a:schemeClr val="tx1"/>
                </a:solidFill>
                <a:latin typeface="Century Schoolbook" panose="02040604050505020304" pitchFamily="18" charset="0"/>
              </a:rPr>
              <a:t>RPi</a:t>
            </a:r>
            <a:endParaRPr lang="it-IT" sz="1400" dirty="0">
              <a:solidFill>
                <a:schemeClr val="tx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80" name="Rettangolo arrotondato 79"/>
          <p:cNvSpPr/>
          <p:nvPr/>
        </p:nvSpPr>
        <p:spPr>
          <a:xfrm>
            <a:off x="-121199" y="3375006"/>
            <a:ext cx="586996" cy="47158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smtClean="0">
                <a:solidFill>
                  <a:schemeClr val="tx1"/>
                </a:solidFill>
                <a:latin typeface="Century Schoolbook" panose="02040604050505020304" pitchFamily="18" charset="0"/>
              </a:rPr>
              <a:t>PC1</a:t>
            </a:r>
            <a:endParaRPr lang="it-IT" sz="1400" dirty="0">
              <a:solidFill>
                <a:schemeClr val="tx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81" name="Rettangolo arrotondato 80"/>
          <p:cNvSpPr/>
          <p:nvPr/>
        </p:nvSpPr>
        <p:spPr>
          <a:xfrm>
            <a:off x="8386999" y="4300426"/>
            <a:ext cx="577762" cy="47158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smtClean="0">
                <a:solidFill>
                  <a:schemeClr val="tx1"/>
                </a:solidFill>
                <a:latin typeface="Century Schoolbook" panose="02040604050505020304" pitchFamily="18" charset="0"/>
              </a:rPr>
              <a:t>PC2</a:t>
            </a:r>
            <a:endParaRPr lang="it-IT" sz="1400" dirty="0">
              <a:solidFill>
                <a:schemeClr val="tx1"/>
              </a:solidFill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9606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ella 6">
            <a:extLst>
              <a:ext uri="{FF2B5EF4-FFF2-40B4-BE49-F238E27FC236}">
                <a16:creationId xmlns:a16="http://schemas.microsoft.com/office/drawing/2014/main" id="{301A12F6-26EB-4199-B2CE-9FDD899B0FA9}"/>
              </a:ext>
            </a:extLst>
          </p:cNvPr>
          <p:cNvGraphicFramePr>
            <a:graphicFrameLocks noGrp="1"/>
          </p:cNvGraphicFramePr>
          <p:nvPr/>
        </p:nvGraphicFramePr>
        <p:xfrm>
          <a:off x="308909" y="526526"/>
          <a:ext cx="10835640" cy="7319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35640">
                  <a:extLst>
                    <a:ext uri="{9D8B030D-6E8A-4147-A177-3AD203B41FA5}">
                      <a16:colId xmlns:a16="http://schemas.microsoft.com/office/drawing/2014/main" val="3727766858"/>
                    </a:ext>
                  </a:extLst>
                </a:gridCol>
              </a:tblGrid>
              <a:tr h="731945">
                <a:tc>
                  <a:txBody>
                    <a:bodyPr/>
                    <a:lstStyle/>
                    <a:p>
                      <a:pPr algn="ctr"/>
                      <a:r>
                        <a:rPr lang="it-IT" sz="2400" dirty="0">
                          <a:solidFill>
                            <a:schemeClr val="tx1"/>
                          </a:solidFill>
                        </a:rPr>
                        <a:t>ParkServiceGUI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DD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6094122"/>
                  </a:ext>
                </a:extLst>
              </a:tr>
            </a:tbl>
          </a:graphicData>
        </a:graphic>
      </p:graphicFrame>
      <p:graphicFrame>
        <p:nvGraphicFramePr>
          <p:cNvPr id="13" name="Tabella 7">
            <a:extLst>
              <a:ext uri="{FF2B5EF4-FFF2-40B4-BE49-F238E27FC236}">
                <a16:creationId xmlns:a16="http://schemas.microsoft.com/office/drawing/2014/main" id="{F955E3D1-6A2F-40B1-BF7E-9CD498850BE6}"/>
              </a:ext>
            </a:extLst>
          </p:cNvPr>
          <p:cNvGraphicFramePr>
            <a:graphicFrameLocks noGrp="1"/>
          </p:cNvGraphicFramePr>
          <p:nvPr/>
        </p:nvGraphicFramePr>
        <p:xfrm>
          <a:off x="308908" y="1268877"/>
          <a:ext cx="10835640" cy="44988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35640">
                  <a:extLst>
                    <a:ext uri="{9D8B030D-6E8A-4147-A177-3AD203B41FA5}">
                      <a16:colId xmlns:a16="http://schemas.microsoft.com/office/drawing/2014/main" val="3806316732"/>
                    </a:ext>
                  </a:extLst>
                </a:gridCol>
              </a:tblGrid>
              <a:tr h="4498877">
                <a:tc>
                  <a:txBody>
                    <a:bodyPr/>
                    <a:lstStyle/>
                    <a:p>
                      <a:endParaRPr lang="it-IT" dirty="0"/>
                    </a:p>
                    <a:p>
                      <a:pPr algn="l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To find out if and which parking slot is free</a:t>
                      </a:r>
                      <a:endParaRPr lang="it-IT" sz="2000" dirty="0">
                        <a:solidFill>
                          <a:schemeClr val="tx1"/>
                        </a:solidFill>
                      </a:endParaRPr>
                    </a:p>
                    <a:p>
                      <a:endParaRPr lang="it-IT" dirty="0">
                        <a:solidFill>
                          <a:schemeClr val="tx1"/>
                        </a:solidFill>
                      </a:endParaRPr>
                    </a:p>
                    <a:p>
                      <a:endParaRPr lang="it-IT" dirty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r>
                        <a:rPr lang="it-IT" sz="2000" dirty="0">
                          <a:solidFill>
                            <a:schemeClr val="tx1"/>
                          </a:solidFill>
                        </a:rPr>
                        <a:t>To enter the car and to have the receipt with the TOKENID</a:t>
                      </a:r>
                    </a:p>
                    <a:p>
                      <a:pPr algn="ctr"/>
                      <a:endParaRPr lang="it-IT" sz="2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it-IT" sz="2000" dirty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r>
                        <a:rPr lang="it-IT" sz="2000" dirty="0">
                          <a:solidFill>
                            <a:schemeClr val="tx1"/>
                          </a:solidFill>
                        </a:rPr>
                        <a:t>To pick up the car from the parking-area through the TOKENID</a:t>
                      </a:r>
                    </a:p>
                    <a:p>
                      <a:pPr algn="l"/>
                      <a:endParaRPr lang="it-IT" sz="2000" dirty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endParaRPr lang="it-IT" sz="2000" dirty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endParaRPr lang="it-IT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F5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6454526"/>
                  </a:ext>
                </a:extLst>
              </a:tr>
            </a:tbl>
          </a:graphicData>
        </a:graphic>
      </p:graphicFrame>
      <p:graphicFrame>
        <p:nvGraphicFramePr>
          <p:cNvPr id="2" name="Tabella 2">
            <a:extLst>
              <a:ext uri="{FF2B5EF4-FFF2-40B4-BE49-F238E27FC236}">
                <a16:creationId xmlns:a16="http://schemas.microsoft.com/office/drawing/2014/main" id="{37E84477-B387-465A-8FF3-FEAF563A2274}"/>
              </a:ext>
            </a:extLst>
          </p:cNvPr>
          <p:cNvGraphicFramePr>
            <a:graphicFrameLocks noGrp="1"/>
          </p:cNvGraphicFramePr>
          <p:nvPr/>
        </p:nvGraphicFramePr>
        <p:xfrm>
          <a:off x="7710862" y="1432672"/>
          <a:ext cx="2690441" cy="5302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0441">
                  <a:extLst>
                    <a:ext uri="{9D8B030D-6E8A-4147-A177-3AD203B41FA5}">
                      <a16:colId xmlns:a16="http://schemas.microsoft.com/office/drawing/2014/main" val="2889254930"/>
                    </a:ext>
                  </a:extLst>
                </a:gridCol>
              </a:tblGrid>
              <a:tr h="530298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PARKING SLOT</a:t>
                      </a:r>
                    </a:p>
                  </a:txBody>
                  <a:tcPr anchor="ctr">
                    <a:cell3D prstMaterial="dkEdge">
                      <a:bevel prst="artDeco"/>
                      <a:lightRig rig="flood" dir="t"/>
                    </a:cell3D>
                    <a:solidFill>
                      <a:srgbClr val="DAF5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8475739"/>
                  </a:ext>
                </a:extLst>
              </a:tr>
            </a:tbl>
          </a:graphicData>
        </a:graphic>
      </p:graphicFrame>
      <p:graphicFrame>
        <p:nvGraphicFramePr>
          <p:cNvPr id="14" name="Tabella 2">
            <a:extLst>
              <a:ext uri="{FF2B5EF4-FFF2-40B4-BE49-F238E27FC236}">
                <a16:creationId xmlns:a16="http://schemas.microsoft.com/office/drawing/2014/main" id="{53641FDF-414B-44A2-A27D-C09290F1BACC}"/>
              </a:ext>
            </a:extLst>
          </p:cNvPr>
          <p:cNvGraphicFramePr>
            <a:graphicFrameLocks noGrp="1"/>
          </p:cNvGraphicFramePr>
          <p:nvPr/>
        </p:nvGraphicFramePr>
        <p:xfrm>
          <a:off x="7710862" y="2296937"/>
          <a:ext cx="2690441" cy="5302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0441">
                  <a:extLst>
                    <a:ext uri="{9D8B030D-6E8A-4147-A177-3AD203B41FA5}">
                      <a16:colId xmlns:a16="http://schemas.microsoft.com/office/drawing/2014/main" val="2889254930"/>
                    </a:ext>
                  </a:extLst>
                </a:gridCol>
              </a:tblGrid>
              <a:tr h="530298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CARENTER</a:t>
                      </a:r>
                    </a:p>
                  </a:txBody>
                  <a:tcPr anchor="ctr">
                    <a:cell3D prstMaterial="dkEdge">
                      <a:bevel prst="artDeco"/>
                      <a:lightRig rig="flood" dir="t"/>
                    </a:cell3D>
                    <a:solidFill>
                      <a:srgbClr val="DAF5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8475739"/>
                  </a:ext>
                </a:extLst>
              </a:tr>
            </a:tbl>
          </a:graphicData>
        </a:graphic>
      </p:graphicFrame>
      <p:graphicFrame>
        <p:nvGraphicFramePr>
          <p:cNvPr id="15" name="Tabella 2">
            <a:extLst>
              <a:ext uri="{FF2B5EF4-FFF2-40B4-BE49-F238E27FC236}">
                <a16:creationId xmlns:a16="http://schemas.microsoft.com/office/drawing/2014/main" id="{1A27E12F-0DFC-4BF4-B496-3E07575F3D69}"/>
              </a:ext>
            </a:extLst>
          </p:cNvPr>
          <p:cNvGraphicFramePr>
            <a:graphicFrameLocks noGrp="1"/>
          </p:cNvGraphicFramePr>
          <p:nvPr/>
        </p:nvGraphicFramePr>
        <p:xfrm>
          <a:off x="7710862" y="3161433"/>
          <a:ext cx="2690441" cy="5302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0441">
                  <a:extLst>
                    <a:ext uri="{9D8B030D-6E8A-4147-A177-3AD203B41FA5}">
                      <a16:colId xmlns:a16="http://schemas.microsoft.com/office/drawing/2014/main" val="2889254930"/>
                    </a:ext>
                  </a:extLst>
                </a:gridCol>
              </a:tblGrid>
              <a:tr h="530298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PICK UP THE CAR</a:t>
                      </a:r>
                    </a:p>
                  </a:txBody>
                  <a:tcPr anchor="ctr">
                    <a:cell3D prstMaterial="dkEdge">
                      <a:bevel prst="artDeco"/>
                      <a:lightRig rig="flood" dir="t"/>
                    </a:cell3D>
                    <a:solidFill>
                      <a:srgbClr val="DAF5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8475739"/>
                  </a:ext>
                </a:extLst>
              </a:tr>
            </a:tbl>
          </a:graphicData>
        </a:graphic>
      </p:graphicFrame>
      <p:graphicFrame>
        <p:nvGraphicFramePr>
          <p:cNvPr id="3" name="Tabella 3">
            <a:extLst>
              <a:ext uri="{FF2B5EF4-FFF2-40B4-BE49-F238E27FC236}">
                <a16:creationId xmlns:a16="http://schemas.microsoft.com/office/drawing/2014/main" id="{4FF590EF-956A-4096-90A8-E3357E153296}"/>
              </a:ext>
            </a:extLst>
          </p:cNvPr>
          <p:cNvGraphicFramePr>
            <a:graphicFrameLocks noGrp="1"/>
          </p:cNvGraphicFramePr>
          <p:nvPr/>
        </p:nvGraphicFramePr>
        <p:xfrm>
          <a:off x="519723" y="4236588"/>
          <a:ext cx="6490677" cy="1139691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6490677">
                  <a:extLst>
                    <a:ext uri="{9D8B030D-6E8A-4147-A177-3AD203B41FA5}">
                      <a16:colId xmlns:a16="http://schemas.microsoft.com/office/drawing/2014/main" val="3261371967"/>
                    </a:ext>
                  </a:extLst>
                </a:gridCol>
              </a:tblGrid>
              <a:tr h="1139691"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:  SLOTNUM = 3 </a:t>
                      </a:r>
                      <a:r>
                        <a:rPr lang="it-IT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(example)</a:t>
                      </a:r>
                      <a:endParaRPr lang="it-IT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1770107"/>
                  </a:ext>
                </a:extLst>
              </a:tr>
            </a:tbl>
          </a:graphicData>
        </a:graphic>
      </p:graphicFrame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3982C712-1E7B-4203-A15C-2B8F0483CDDA}"/>
              </a:ext>
            </a:extLst>
          </p:cNvPr>
          <p:cNvGraphicFramePr>
            <a:graphicFrameLocks noGrp="1"/>
          </p:cNvGraphicFramePr>
          <p:nvPr/>
        </p:nvGraphicFramePr>
        <p:xfrm>
          <a:off x="7710862" y="3713664"/>
          <a:ext cx="2690441" cy="8231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0441">
                  <a:extLst>
                    <a:ext uri="{9D8B030D-6E8A-4147-A177-3AD203B41FA5}">
                      <a16:colId xmlns:a16="http://schemas.microsoft.com/office/drawing/2014/main" val="1590143792"/>
                    </a:ext>
                  </a:extLst>
                </a:gridCol>
              </a:tblGrid>
              <a:tr h="823168"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Insert the TOKENID here</a:t>
                      </a:r>
                    </a:p>
                    <a:p>
                      <a:r>
                        <a:rPr lang="it-IT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: 1234 </a:t>
                      </a:r>
                      <a:r>
                        <a:rPr lang="it-IT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(example)</a:t>
                      </a:r>
                      <a:endParaRPr lang="it-IT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93677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0117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ella 6">
            <a:extLst>
              <a:ext uri="{FF2B5EF4-FFF2-40B4-BE49-F238E27FC236}">
                <a16:creationId xmlns:a16="http://schemas.microsoft.com/office/drawing/2014/main" id="{21D5D8AA-F5C2-4332-91DF-1781495B1002}"/>
              </a:ext>
            </a:extLst>
          </p:cNvPr>
          <p:cNvGraphicFramePr>
            <a:graphicFrameLocks noGrp="1"/>
          </p:cNvGraphicFramePr>
          <p:nvPr/>
        </p:nvGraphicFramePr>
        <p:xfrm>
          <a:off x="571500" y="525209"/>
          <a:ext cx="10835640" cy="7319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35640">
                  <a:extLst>
                    <a:ext uri="{9D8B030D-6E8A-4147-A177-3AD203B41FA5}">
                      <a16:colId xmlns:a16="http://schemas.microsoft.com/office/drawing/2014/main" val="3727766858"/>
                    </a:ext>
                  </a:extLst>
                </a:gridCol>
              </a:tblGrid>
              <a:tr h="731945">
                <a:tc>
                  <a:txBody>
                    <a:bodyPr/>
                    <a:lstStyle/>
                    <a:p>
                      <a:pPr algn="ctr"/>
                      <a:r>
                        <a:rPr lang="it-IT" sz="2400" dirty="0">
                          <a:solidFill>
                            <a:schemeClr val="tx1"/>
                          </a:solidFill>
                        </a:rPr>
                        <a:t>ParkServiceStatusGUI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DD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6094122"/>
                  </a:ext>
                </a:extLst>
              </a:tr>
            </a:tbl>
          </a:graphicData>
        </a:graphic>
      </p:graphicFrame>
      <p:graphicFrame>
        <p:nvGraphicFramePr>
          <p:cNvPr id="7" name="Tabella 7">
            <a:extLst>
              <a:ext uri="{FF2B5EF4-FFF2-40B4-BE49-F238E27FC236}">
                <a16:creationId xmlns:a16="http://schemas.microsoft.com/office/drawing/2014/main" id="{540319CA-9670-4658-A005-01EF0478FAE2}"/>
              </a:ext>
            </a:extLst>
          </p:cNvPr>
          <p:cNvGraphicFramePr>
            <a:graphicFrameLocks noGrp="1"/>
          </p:cNvGraphicFramePr>
          <p:nvPr/>
        </p:nvGraphicFramePr>
        <p:xfrm>
          <a:off x="571500" y="1266543"/>
          <a:ext cx="10835640" cy="52604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35640">
                  <a:extLst>
                    <a:ext uri="{9D8B030D-6E8A-4147-A177-3AD203B41FA5}">
                      <a16:colId xmlns:a16="http://schemas.microsoft.com/office/drawing/2014/main" val="3806316732"/>
                    </a:ext>
                  </a:extLst>
                </a:gridCol>
              </a:tblGrid>
              <a:tr h="5260412">
                <a:tc>
                  <a:txBody>
                    <a:bodyPr/>
                    <a:lstStyle/>
                    <a:p>
                      <a:endParaRPr lang="it-IT" dirty="0"/>
                    </a:p>
                    <a:p>
                      <a:r>
                        <a:rPr lang="it-IT" sz="2000" dirty="0"/>
                        <a:t>              </a:t>
                      </a:r>
                      <a:r>
                        <a:rPr lang="it-IT" sz="2000" dirty="0">
                          <a:solidFill>
                            <a:schemeClr val="tx1"/>
                          </a:solidFill>
                        </a:rPr>
                        <a:t>Parking-area status</a:t>
                      </a:r>
                      <a:endParaRPr lang="it-IT" sz="2000" dirty="0"/>
                    </a:p>
                    <a:p>
                      <a:endParaRPr lang="it-IT" dirty="0"/>
                    </a:p>
                    <a:p>
                      <a:endParaRPr lang="it-IT" dirty="0"/>
                    </a:p>
                    <a:p>
                      <a:endParaRPr lang="it-IT" dirty="0"/>
                    </a:p>
                    <a:p>
                      <a:endParaRPr lang="it-IT" dirty="0"/>
                    </a:p>
                    <a:p>
                      <a:r>
                        <a:rPr lang="it-IT" dirty="0"/>
                        <a:t>      </a:t>
                      </a:r>
                      <a:endParaRPr lang="it-IT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F5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6454526"/>
                  </a:ext>
                </a:extLst>
              </a:tr>
            </a:tbl>
          </a:graphicData>
        </a:graphic>
      </p:graphicFrame>
      <p:graphicFrame>
        <p:nvGraphicFramePr>
          <p:cNvPr id="11" name="Tabella 11">
            <a:extLst>
              <a:ext uri="{FF2B5EF4-FFF2-40B4-BE49-F238E27FC236}">
                <a16:creationId xmlns:a16="http://schemas.microsoft.com/office/drawing/2014/main" id="{17E886DD-4CEC-4B21-BE3F-04CBADCF6041}"/>
              </a:ext>
            </a:extLst>
          </p:cNvPr>
          <p:cNvGraphicFramePr>
            <a:graphicFrameLocks noGrp="1"/>
          </p:cNvGraphicFramePr>
          <p:nvPr/>
        </p:nvGraphicFramePr>
        <p:xfrm>
          <a:off x="1344234" y="2066712"/>
          <a:ext cx="2288540" cy="20235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4270">
                  <a:extLst>
                    <a:ext uri="{9D8B030D-6E8A-4147-A177-3AD203B41FA5}">
                      <a16:colId xmlns:a16="http://schemas.microsoft.com/office/drawing/2014/main" val="2383512549"/>
                    </a:ext>
                  </a:extLst>
                </a:gridCol>
                <a:gridCol w="1144270">
                  <a:extLst>
                    <a:ext uri="{9D8B030D-6E8A-4147-A177-3AD203B41FA5}">
                      <a16:colId xmlns:a16="http://schemas.microsoft.com/office/drawing/2014/main" val="2000349425"/>
                    </a:ext>
                  </a:extLst>
                </a:gridCol>
              </a:tblGrid>
              <a:tr h="674511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h="50800" prst="divot"/>
                      <a:lightRig rig="flood" dir="t"/>
                    </a:cell3D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h="50800" prst="divot"/>
                      <a:lightRig rig="flood" dir="t"/>
                    </a:cell3D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2836177"/>
                  </a:ext>
                </a:extLst>
              </a:tr>
              <a:tr h="674511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h="50800" prst="divot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h="50800" prst="divot"/>
                      <a:lightRig rig="flood" dir="t"/>
                    </a:cell3D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8060090"/>
                  </a:ext>
                </a:extLst>
              </a:tr>
              <a:tr h="674511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h="50800" prst="divot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h="50800" prst="divot"/>
                      <a:lightRig rig="flood" dir="t"/>
                    </a:cell3D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5829827"/>
                  </a:ext>
                </a:extLst>
              </a:tr>
            </a:tbl>
          </a:graphicData>
        </a:graphic>
      </p:graphicFrame>
      <p:graphicFrame>
        <p:nvGraphicFramePr>
          <p:cNvPr id="13" name="Tabella 13">
            <a:extLst>
              <a:ext uri="{FF2B5EF4-FFF2-40B4-BE49-F238E27FC236}">
                <a16:creationId xmlns:a16="http://schemas.microsoft.com/office/drawing/2014/main" id="{B123343F-29F0-4768-B086-31ED2099CC41}"/>
              </a:ext>
            </a:extLst>
          </p:cNvPr>
          <p:cNvGraphicFramePr>
            <a:graphicFrameLocks noGrp="1"/>
          </p:cNvGraphicFramePr>
          <p:nvPr/>
        </p:nvGraphicFramePr>
        <p:xfrm>
          <a:off x="4687282" y="1767377"/>
          <a:ext cx="6190616" cy="42270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90616">
                  <a:extLst>
                    <a:ext uri="{9D8B030D-6E8A-4147-A177-3AD203B41FA5}">
                      <a16:colId xmlns:a16="http://schemas.microsoft.com/office/drawing/2014/main" val="3991991676"/>
                    </a:ext>
                  </a:extLst>
                </a:gridCol>
              </a:tblGrid>
              <a:tr h="4227023">
                <a:tc>
                  <a:txBody>
                    <a:bodyPr/>
                    <a:lstStyle/>
                    <a:p>
                      <a:endParaRPr lang="it-IT" sz="200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it-IT" sz="2000" dirty="0">
                          <a:solidFill>
                            <a:schemeClr val="tx1"/>
                          </a:solidFill>
                        </a:rPr>
                        <a:t>Temperature of parking-area:  </a:t>
                      </a:r>
                      <a:r>
                        <a:rPr lang="it-IT" sz="18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34° </a:t>
                      </a:r>
                      <a:r>
                        <a:rPr lang="it-IT" sz="1800" b="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(example) </a:t>
                      </a:r>
                      <a:r>
                        <a:rPr lang="it-IT" sz="1800" b="1" i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it-IT" sz="1800" b="1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[TMAX=35°]</a:t>
                      </a:r>
                    </a:p>
                    <a:p>
                      <a:endParaRPr lang="it-IT" sz="1800" b="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r>
                        <a:rPr lang="it-IT" sz="2000" i="0" dirty="0">
                          <a:solidFill>
                            <a:schemeClr val="tx1"/>
                          </a:solidFill>
                        </a:rPr>
                        <a:t>Fan status: </a:t>
                      </a:r>
                      <a:r>
                        <a:rPr lang="it-IT" sz="1800" i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   </a:t>
                      </a:r>
                      <a:r>
                        <a:rPr lang="it-IT" sz="18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STOP   </a:t>
                      </a:r>
                      <a:r>
                        <a:rPr lang="it-IT" sz="1800" b="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(example)</a:t>
                      </a:r>
                    </a:p>
                    <a:p>
                      <a:endParaRPr lang="it-IT" sz="2000" i="0" dirty="0">
                        <a:solidFill>
                          <a:schemeClr val="tx1"/>
                        </a:solidFill>
                      </a:endParaRPr>
                    </a:p>
                    <a:p>
                      <a:endParaRPr lang="it-IT" sz="2000" i="0" dirty="0">
                        <a:solidFill>
                          <a:schemeClr val="tx1"/>
                        </a:solidFill>
                      </a:endParaRPr>
                    </a:p>
                    <a:p>
                      <a:endParaRPr lang="it-IT" sz="2000" i="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it-IT" sz="20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r>
                        <a:rPr lang="it-IT" sz="2000" dirty="0">
                          <a:solidFill>
                            <a:schemeClr val="tx1"/>
                          </a:solidFill>
                        </a:rPr>
                        <a:t>Transport trolley status:</a:t>
                      </a:r>
                      <a:endParaRPr lang="it-IT" sz="20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134613"/>
                  </a:ext>
                </a:extLst>
              </a:tr>
            </a:tbl>
          </a:graphicData>
        </a:graphic>
      </p:graphicFrame>
      <p:graphicFrame>
        <p:nvGraphicFramePr>
          <p:cNvPr id="14" name="Tabella 14">
            <a:extLst>
              <a:ext uri="{FF2B5EF4-FFF2-40B4-BE49-F238E27FC236}">
                <a16:creationId xmlns:a16="http://schemas.microsoft.com/office/drawing/2014/main" id="{CDC0611D-311F-4DCD-9153-EDD3FDEEAA99}"/>
              </a:ext>
            </a:extLst>
          </p:cNvPr>
          <p:cNvGraphicFramePr>
            <a:graphicFrameLocks noGrp="1"/>
          </p:cNvGraphicFramePr>
          <p:nvPr/>
        </p:nvGraphicFramePr>
        <p:xfrm>
          <a:off x="852049" y="4450080"/>
          <a:ext cx="3272911" cy="1717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2911">
                  <a:extLst>
                    <a:ext uri="{9D8B030D-6E8A-4147-A177-3AD203B41FA5}">
                      <a16:colId xmlns:a16="http://schemas.microsoft.com/office/drawing/2014/main" val="2930059785"/>
                    </a:ext>
                  </a:extLst>
                </a:gridCol>
              </a:tblGrid>
              <a:tr h="1717040">
                <a:tc>
                  <a:txBody>
                    <a:bodyPr/>
                    <a:lstStyle/>
                    <a:p>
                      <a:r>
                        <a:rPr lang="it-IT" sz="2000" dirty="0">
                          <a:solidFill>
                            <a:schemeClr val="tx1"/>
                          </a:solidFill>
                          <a:latin typeface="Baskerville Old Face" panose="02020602080505020303" pitchFamily="18" charset="0"/>
                        </a:rPr>
                        <a:t>ALARMS           </a:t>
                      </a:r>
                      <a:r>
                        <a:rPr lang="it-IT" dirty="0">
                          <a:solidFill>
                            <a:schemeClr val="tx1"/>
                          </a:solidFill>
                          <a:latin typeface="Baskerville Old Face" panose="02020602080505020303" pitchFamily="18" charset="0"/>
                        </a:rPr>
                        <a:t> </a:t>
                      </a:r>
                    </a:p>
                    <a:p>
                      <a:pPr algn="ctr"/>
                      <a:endParaRPr lang="it-IT" sz="2000" b="1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Baskerville Old Face" panose="02020602080505020303" pitchFamily="18" charset="0"/>
                      </a:endParaRPr>
                    </a:p>
                    <a:p>
                      <a:pPr algn="ctr"/>
                      <a:r>
                        <a:rPr lang="it-IT" sz="2000" b="1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Baskerville Old Face" panose="02020602080505020303" pitchFamily="18" charset="0"/>
                        </a:rPr>
                        <a:t>Temperature too hot!  </a:t>
                      </a:r>
                      <a:r>
                        <a:rPr lang="it-IT" sz="2000" b="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Baskerville Old Face" panose="02020602080505020303" pitchFamily="18" charset="0"/>
                        </a:rPr>
                        <a:t>(example)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7356458"/>
                  </a:ext>
                </a:extLst>
              </a:tr>
            </a:tbl>
          </a:graphicData>
        </a:graphic>
      </p:graphicFrame>
      <p:graphicFrame>
        <p:nvGraphicFramePr>
          <p:cNvPr id="16" name="Tabella 7">
            <a:extLst>
              <a:ext uri="{FF2B5EF4-FFF2-40B4-BE49-F238E27FC236}">
                <a16:creationId xmlns:a16="http://schemas.microsoft.com/office/drawing/2014/main" id="{2CAD3980-22F1-4F8D-BE35-A203847F0A23}"/>
              </a:ext>
            </a:extLst>
          </p:cNvPr>
          <p:cNvGraphicFramePr>
            <a:graphicFrameLocks noGrp="1"/>
          </p:cNvGraphicFramePr>
          <p:nvPr/>
        </p:nvGraphicFramePr>
        <p:xfrm>
          <a:off x="8327523" y="5071299"/>
          <a:ext cx="1603093" cy="4746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3093">
                  <a:extLst>
                    <a:ext uri="{9D8B030D-6E8A-4147-A177-3AD203B41FA5}">
                      <a16:colId xmlns:a16="http://schemas.microsoft.com/office/drawing/2014/main" val="2449920317"/>
                    </a:ext>
                  </a:extLst>
                </a:gridCol>
              </a:tblGrid>
              <a:tr h="474602">
                <a:tc>
                  <a:txBody>
                    <a:bodyPr/>
                    <a:lstStyle/>
                    <a:p>
                      <a:pPr algn="ctr"/>
                      <a:r>
                        <a:rPr lang="it-IT" b="0" dirty="0">
                          <a:solidFill>
                            <a:schemeClr val="tx1"/>
                          </a:solidFill>
                        </a:rPr>
                        <a:t>STOP</a:t>
                      </a:r>
                      <a:endParaRPr lang="it-IT" b="0" dirty="0"/>
                    </a:p>
                  </a:txBody>
                  <a:tcPr anchor="ctr">
                    <a:cell3D prstMaterial="dkEdge">
                      <a:bevel prst="artDeco"/>
                      <a:lightRig rig="flood" dir="t"/>
                    </a:cell3D>
                    <a:solidFill>
                      <a:srgbClr val="DAF5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6720492"/>
                  </a:ext>
                </a:extLst>
              </a:tr>
            </a:tbl>
          </a:graphicData>
        </a:graphic>
      </p:graphicFrame>
      <p:graphicFrame>
        <p:nvGraphicFramePr>
          <p:cNvPr id="17" name="Tabella 7">
            <a:extLst>
              <a:ext uri="{FF2B5EF4-FFF2-40B4-BE49-F238E27FC236}">
                <a16:creationId xmlns:a16="http://schemas.microsoft.com/office/drawing/2014/main" id="{B739EC67-1F19-480E-A54D-94D3C96946E1}"/>
              </a:ext>
            </a:extLst>
          </p:cNvPr>
          <p:cNvGraphicFramePr>
            <a:graphicFrameLocks noGrp="1"/>
          </p:cNvGraphicFramePr>
          <p:nvPr/>
        </p:nvGraphicFramePr>
        <p:xfrm>
          <a:off x="6904534" y="3286295"/>
          <a:ext cx="1346370" cy="4168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6370">
                  <a:extLst>
                    <a:ext uri="{9D8B030D-6E8A-4147-A177-3AD203B41FA5}">
                      <a16:colId xmlns:a16="http://schemas.microsoft.com/office/drawing/2014/main" val="2449920317"/>
                    </a:ext>
                  </a:extLst>
                </a:gridCol>
              </a:tblGrid>
              <a:tr h="416883">
                <a:tc>
                  <a:txBody>
                    <a:bodyPr/>
                    <a:lstStyle/>
                    <a:p>
                      <a:pPr algn="ctr"/>
                      <a:r>
                        <a:rPr lang="it-IT" b="0" dirty="0">
                          <a:solidFill>
                            <a:schemeClr val="tx1"/>
                          </a:solidFill>
                        </a:rPr>
                        <a:t>STOP</a:t>
                      </a:r>
                      <a:endParaRPr lang="it-IT" b="0" dirty="0"/>
                    </a:p>
                  </a:txBody>
                  <a:tcPr anchor="ctr">
                    <a:cell3D prstMaterial="dkEdge">
                      <a:bevel prst="artDeco"/>
                      <a:lightRig rig="flood" dir="t"/>
                    </a:cell3D>
                    <a:solidFill>
                      <a:srgbClr val="DAF5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6720492"/>
                  </a:ext>
                </a:extLst>
              </a:tr>
            </a:tbl>
          </a:graphicData>
        </a:graphic>
      </p:graphicFrame>
      <p:graphicFrame>
        <p:nvGraphicFramePr>
          <p:cNvPr id="18" name="Tabella 7">
            <a:extLst>
              <a:ext uri="{FF2B5EF4-FFF2-40B4-BE49-F238E27FC236}">
                <a16:creationId xmlns:a16="http://schemas.microsoft.com/office/drawing/2014/main" id="{0BF8F274-8E08-4399-8504-FE8B477CA44A}"/>
              </a:ext>
            </a:extLst>
          </p:cNvPr>
          <p:cNvGraphicFramePr>
            <a:graphicFrameLocks noGrp="1"/>
          </p:cNvGraphicFramePr>
          <p:nvPr/>
        </p:nvGraphicFramePr>
        <p:xfrm>
          <a:off x="5601484" y="5071299"/>
          <a:ext cx="1603093" cy="4746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3093">
                  <a:extLst>
                    <a:ext uri="{9D8B030D-6E8A-4147-A177-3AD203B41FA5}">
                      <a16:colId xmlns:a16="http://schemas.microsoft.com/office/drawing/2014/main" val="2449920317"/>
                    </a:ext>
                  </a:extLst>
                </a:gridCol>
              </a:tblGrid>
              <a:tr h="474603">
                <a:tc>
                  <a:txBody>
                    <a:bodyPr/>
                    <a:lstStyle/>
                    <a:p>
                      <a:pPr algn="ctr"/>
                      <a:r>
                        <a:rPr lang="it-IT" b="0" dirty="0">
                          <a:solidFill>
                            <a:schemeClr val="tx1"/>
                          </a:solidFill>
                        </a:rPr>
                        <a:t>START</a:t>
                      </a:r>
                      <a:endParaRPr lang="it-IT" b="0" dirty="0"/>
                    </a:p>
                  </a:txBody>
                  <a:tcPr anchor="ctr">
                    <a:cell3D prstMaterial="dkEdge">
                      <a:bevel prst="artDeco"/>
                      <a:lightRig rig="flood" dir="t"/>
                    </a:cell3D>
                    <a:solidFill>
                      <a:srgbClr val="DAF5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6720492"/>
                  </a:ext>
                </a:extLst>
              </a:tr>
            </a:tbl>
          </a:graphicData>
        </a:graphic>
      </p:graphicFrame>
      <p:graphicFrame>
        <p:nvGraphicFramePr>
          <p:cNvPr id="19" name="Tabella 7">
            <a:extLst>
              <a:ext uri="{FF2B5EF4-FFF2-40B4-BE49-F238E27FC236}">
                <a16:creationId xmlns:a16="http://schemas.microsoft.com/office/drawing/2014/main" id="{20101B9A-AD07-4FAA-B999-BDB6734C88ED}"/>
              </a:ext>
            </a:extLst>
          </p:cNvPr>
          <p:cNvGraphicFramePr>
            <a:graphicFrameLocks noGrp="1"/>
          </p:cNvGraphicFramePr>
          <p:nvPr/>
        </p:nvGraphicFramePr>
        <p:xfrm>
          <a:off x="4942860" y="3289971"/>
          <a:ext cx="1346370" cy="4168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6370">
                  <a:extLst>
                    <a:ext uri="{9D8B030D-6E8A-4147-A177-3AD203B41FA5}">
                      <a16:colId xmlns:a16="http://schemas.microsoft.com/office/drawing/2014/main" val="2449920317"/>
                    </a:ext>
                  </a:extLst>
                </a:gridCol>
              </a:tblGrid>
              <a:tr h="416883">
                <a:tc>
                  <a:txBody>
                    <a:bodyPr/>
                    <a:lstStyle/>
                    <a:p>
                      <a:pPr algn="ctr"/>
                      <a:r>
                        <a:rPr lang="it-IT" b="0" dirty="0">
                          <a:solidFill>
                            <a:schemeClr val="tx1"/>
                          </a:solidFill>
                        </a:rPr>
                        <a:t>START</a:t>
                      </a:r>
                      <a:endParaRPr lang="it-IT" b="0" dirty="0"/>
                    </a:p>
                  </a:txBody>
                  <a:tcPr anchor="ctr">
                    <a:cell3D prstMaterial="dkEdge">
                      <a:bevel prst="artDeco"/>
                      <a:lightRig rig="flood" dir="t"/>
                    </a:cell3D>
                    <a:solidFill>
                      <a:srgbClr val="DAF5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6720492"/>
                  </a:ext>
                </a:extLst>
              </a:tr>
            </a:tbl>
          </a:graphicData>
        </a:graphic>
      </p:graphicFrame>
      <p:graphicFrame>
        <p:nvGraphicFramePr>
          <p:cNvPr id="20" name="Tabella 7">
            <a:extLst>
              <a:ext uri="{FF2B5EF4-FFF2-40B4-BE49-F238E27FC236}">
                <a16:creationId xmlns:a16="http://schemas.microsoft.com/office/drawing/2014/main" id="{B8A95E24-B68F-4D5F-BE37-E12C44EB48A4}"/>
              </a:ext>
            </a:extLst>
          </p:cNvPr>
          <p:cNvGraphicFramePr>
            <a:graphicFrameLocks noGrp="1"/>
          </p:cNvGraphicFramePr>
          <p:nvPr/>
        </p:nvGraphicFramePr>
        <p:xfrm>
          <a:off x="8866208" y="3286295"/>
          <a:ext cx="1346370" cy="4168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6370">
                  <a:extLst>
                    <a:ext uri="{9D8B030D-6E8A-4147-A177-3AD203B41FA5}">
                      <a16:colId xmlns:a16="http://schemas.microsoft.com/office/drawing/2014/main" val="2449920317"/>
                    </a:ext>
                  </a:extLst>
                </a:gridCol>
              </a:tblGrid>
              <a:tr h="416883">
                <a:tc>
                  <a:txBody>
                    <a:bodyPr/>
                    <a:lstStyle/>
                    <a:p>
                      <a:pPr algn="ctr"/>
                      <a:r>
                        <a:rPr lang="it-IT" b="0" dirty="0">
                          <a:solidFill>
                            <a:schemeClr val="tx1"/>
                          </a:solidFill>
                        </a:rPr>
                        <a:t>AUTO</a:t>
                      </a:r>
                      <a:endParaRPr lang="it-IT" b="0" dirty="0"/>
                    </a:p>
                  </a:txBody>
                  <a:tcPr anchor="ctr">
                    <a:cell3D prstMaterial="dkEdge">
                      <a:bevel prst="artDeco"/>
                      <a:lightRig rig="flood" dir="t"/>
                    </a:cell3D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6720492"/>
                  </a:ext>
                </a:extLst>
              </a:tr>
            </a:tbl>
          </a:graphicData>
        </a:graphic>
      </p:graphicFrame>
      <p:pic>
        <p:nvPicPr>
          <p:cNvPr id="22" name="Elemento grafico 21" descr="Avvertenza">
            <a:extLst>
              <a:ext uri="{FF2B5EF4-FFF2-40B4-BE49-F238E27FC236}">
                <a16:creationId xmlns:a16="http://schemas.microsoft.com/office/drawing/2014/main" id="{BA5FDADC-03CC-4A71-BFEE-E25C9C6F20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2100248" y="4507701"/>
            <a:ext cx="388256" cy="309101"/>
          </a:xfrm>
          <a:prstGeom prst="rect">
            <a:avLst/>
          </a:prstGeom>
        </p:spPr>
      </p:pic>
      <p:graphicFrame>
        <p:nvGraphicFramePr>
          <p:cNvPr id="3" name="Tabella 3">
            <a:extLst>
              <a:ext uri="{FF2B5EF4-FFF2-40B4-BE49-F238E27FC236}">
                <a16:creationId xmlns:a16="http://schemas.microsoft.com/office/drawing/2014/main" id="{25BC9B9C-6F41-486E-AAA0-78593048D0B3}"/>
              </a:ext>
            </a:extLst>
          </p:cNvPr>
          <p:cNvGraphicFramePr>
            <a:graphicFrameLocks noGrp="1"/>
          </p:cNvGraphicFramePr>
          <p:nvPr/>
        </p:nvGraphicFramePr>
        <p:xfrm>
          <a:off x="7782590" y="4111528"/>
          <a:ext cx="2282704" cy="622046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{073A0DAA-6AF3-43AB-8588-CEC1D06C72B9}</a:tableStyleId>
              </a:tblPr>
              <a:tblGrid>
                <a:gridCol w="2282704">
                  <a:extLst>
                    <a:ext uri="{9D8B030D-6E8A-4147-A177-3AD203B41FA5}">
                      <a16:colId xmlns:a16="http://schemas.microsoft.com/office/drawing/2014/main" val="1131292813"/>
                    </a:ext>
                  </a:extLst>
                </a:gridCol>
              </a:tblGrid>
              <a:tr h="62204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b="1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Working </a:t>
                      </a:r>
                      <a:r>
                        <a:rPr lang="it-IT" b="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(example)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00031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7820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o 2"/>
          <p:cNvGrpSpPr/>
          <p:nvPr/>
        </p:nvGrpSpPr>
        <p:grpSpPr>
          <a:xfrm>
            <a:off x="2194758" y="2949206"/>
            <a:ext cx="1973200" cy="1256013"/>
            <a:chOff x="402476" y="3280190"/>
            <a:chExt cx="1926426" cy="1214172"/>
          </a:xfrm>
        </p:grpSpPr>
        <p:sp>
          <p:nvSpPr>
            <p:cNvPr id="17" name="Ovale 16"/>
            <p:cNvSpPr/>
            <p:nvPr/>
          </p:nvSpPr>
          <p:spPr>
            <a:xfrm>
              <a:off x="667957" y="3428429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Sonar</a:t>
              </a:r>
            </a:p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Actor</a:t>
              </a:r>
            </a:p>
          </p:txBody>
        </p:sp>
        <p:sp>
          <p:nvSpPr>
            <p:cNvPr id="18" name="Triangolo isoscele 17"/>
            <p:cNvSpPr/>
            <p:nvPr/>
          </p:nvSpPr>
          <p:spPr>
            <a:xfrm rot="16200000">
              <a:off x="1350190" y="3300636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9" name="Rettangolo 18"/>
            <p:cNvSpPr/>
            <p:nvPr/>
          </p:nvSpPr>
          <p:spPr>
            <a:xfrm>
              <a:off x="402476" y="3835268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7" name="Gruppo 6"/>
          <p:cNvGrpSpPr/>
          <p:nvPr/>
        </p:nvGrpSpPr>
        <p:grpSpPr>
          <a:xfrm>
            <a:off x="2182478" y="1783032"/>
            <a:ext cx="1985480" cy="1166175"/>
            <a:chOff x="402476" y="309828"/>
            <a:chExt cx="1926426" cy="1214172"/>
          </a:xfrm>
        </p:grpSpPr>
        <p:sp>
          <p:nvSpPr>
            <p:cNvPr id="24" name="Ovale 23"/>
            <p:cNvSpPr/>
            <p:nvPr/>
          </p:nvSpPr>
          <p:spPr>
            <a:xfrm>
              <a:off x="667957" y="45806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Weight</a:t>
              </a:r>
            </a:p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Actor</a:t>
              </a:r>
            </a:p>
          </p:txBody>
        </p:sp>
        <p:sp>
          <p:nvSpPr>
            <p:cNvPr id="25" name="Triangolo isoscele 24"/>
            <p:cNvSpPr/>
            <p:nvPr/>
          </p:nvSpPr>
          <p:spPr>
            <a:xfrm rot="16200000">
              <a:off x="1350190" y="33027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6" name="Rettangolo 25"/>
            <p:cNvSpPr/>
            <p:nvPr/>
          </p:nvSpPr>
          <p:spPr>
            <a:xfrm>
              <a:off x="402476" y="86490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33" name="Gruppo 32"/>
          <p:cNvGrpSpPr/>
          <p:nvPr/>
        </p:nvGrpSpPr>
        <p:grpSpPr>
          <a:xfrm>
            <a:off x="5421470" y="2149235"/>
            <a:ext cx="1917059" cy="1425860"/>
            <a:chOff x="402476" y="5184618"/>
            <a:chExt cx="1926426" cy="1214172"/>
          </a:xfrm>
        </p:grpSpPr>
        <p:sp>
          <p:nvSpPr>
            <p:cNvPr id="34" name="Ovale 33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Park Manager Service</a:t>
              </a:r>
            </a:p>
            <a:p>
              <a:pPr algn="ctr"/>
              <a:r>
                <a:rPr lang="it-IT" sz="1100" i="1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(business logic)</a:t>
              </a:r>
              <a:endParaRPr lang="it-IT" sz="1400" i="1" dirty="0">
                <a:solidFill>
                  <a:schemeClr val="tx1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35" name="Triangolo isoscele 34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6" name="Rettangolo 35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37" name="Gruppo 36"/>
          <p:cNvGrpSpPr/>
          <p:nvPr/>
        </p:nvGrpSpPr>
        <p:grpSpPr>
          <a:xfrm>
            <a:off x="5416991" y="4608344"/>
            <a:ext cx="1926426" cy="1214172"/>
            <a:chOff x="402476" y="5184618"/>
            <a:chExt cx="1926426" cy="1214172"/>
          </a:xfrm>
        </p:grpSpPr>
        <p:sp>
          <p:nvSpPr>
            <p:cNvPr id="38" name="Ovale 37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Park Service Status GUI Actor</a:t>
              </a:r>
            </a:p>
            <a:p>
              <a:pPr lvl="0" algn="ctr"/>
              <a:r>
                <a:rPr lang="it-IT" sz="1100" i="1" dirty="0">
                  <a:solidFill>
                    <a:prstClr val="black"/>
                  </a:solidFill>
                  <a:latin typeface="Century Schoolbook" panose="02040604050505020304" pitchFamily="18" charset="0"/>
                </a:rPr>
                <a:t>(manager’s)</a:t>
              </a:r>
              <a:endParaRPr lang="it-IT" sz="1400" i="1" dirty="0">
                <a:solidFill>
                  <a:prstClr val="black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39" name="Triangolo isoscele 38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0" name="Rettangolo 39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41" name="Gruppo 40"/>
          <p:cNvGrpSpPr/>
          <p:nvPr/>
        </p:nvGrpSpPr>
        <p:grpSpPr>
          <a:xfrm>
            <a:off x="5421710" y="16142"/>
            <a:ext cx="1926426" cy="1214172"/>
            <a:chOff x="402476" y="5184618"/>
            <a:chExt cx="1926426" cy="1214172"/>
          </a:xfrm>
        </p:grpSpPr>
        <p:sp>
          <p:nvSpPr>
            <p:cNvPr id="42" name="Ovale 41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Park Service GUI Actor</a:t>
              </a:r>
            </a:p>
            <a:p>
              <a:pPr lvl="0" algn="ctr"/>
              <a:r>
                <a:rPr lang="it-IT" sz="1100" i="1" dirty="0">
                  <a:solidFill>
                    <a:prstClr val="black"/>
                  </a:solidFill>
                  <a:latin typeface="Century Schoolbook" panose="02040604050505020304" pitchFamily="18" charset="0"/>
                </a:rPr>
                <a:t>(client’s)</a:t>
              </a:r>
              <a:endParaRPr lang="it-IT" sz="1400" i="1" dirty="0">
                <a:solidFill>
                  <a:prstClr val="black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43" name="Triangolo isoscele 42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4" name="Rettangolo 43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45" name="Gruppo 44"/>
          <p:cNvGrpSpPr/>
          <p:nvPr/>
        </p:nvGrpSpPr>
        <p:grpSpPr>
          <a:xfrm>
            <a:off x="8474535" y="4670588"/>
            <a:ext cx="1926426" cy="1214172"/>
            <a:chOff x="402476" y="5184618"/>
            <a:chExt cx="1926426" cy="1214172"/>
          </a:xfrm>
        </p:grpSpPr>
        <p:sp>
          <p:nvSpPr>
            <p:cNvPr id="46" name="Ovale 45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Fan</a:t>
              </a:r>
            </a:p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Actor</a:t>
              </a:r>
              <a:endParaRPr lang="it-IT" sz="1400" i="1" dirty="0">
                <a:solidFill>
                  <a:schemeClr val="tx1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47" name="Triangolo isoscele 46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8" name="Rettangolo 47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58" name="Figura a mano libera 57"/>
          <p:cNvSpPr/>
          <p:nvPr/>
        </p:nvSpPr>
        <p:spPr>
          <a:xfrm>
            <a:off x="4243445" y="2361474"/>
            <a:ext cx="990600" cy="693809"/>
          </a:xfrm>
          <a:custGeom>
            <a:avLst/>
            <a:gdLst>
              <a:gd name="connsiteX0" fmla="*/ 0 w 990600"/>
              <a:gd name="connsiteY0" fmla="*/ 439954 h 638334"/>
              <a:gd name="connsiteX1" fmla="*/ 314325 w 990600"/>
              <a:gd name="connsiteY1" fmla="*/ 439954 h 638334"/>
              <a:gd name="connsiteX2" fmla="*/ 390525 w 990600"/>
              <a:gd name="connsiteY2" fmla="*/ 1804 h 638334"/>
              <a:gd name="connsiteX3" fmla="*/ 571500 w 990600"/>
              <a:gd name="connsiteY3" fmla="*/ 630454 h 638334"/>
              <a:gd name="connsiteX4" fmla="*/ 685800 w 990600"/>
              <a:gd name="connsiteY4" fmla="*/ 354229 h 638334"/>
              <a:gd name="connsiteX5" fmla="*/ 990600 w 990600"/>
              <a:gd name="connsiteY5" fmla="*/ 344704 h 638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0600" h="638334">
                <a:moveTo>
                  <a:pt x="0" y="439954"/>
                </a:moveTo>
                <a:cubicBezTo>
                  <a:pt x="124619" y="476466"/>
                  <a:pt x="249238" y="512979"/>
                  <a:pt x="314325" y="439954"/>
                </a:cubicBezTo>
                <a:cubicBezTo>
                  <a:pt x="379412" y="366929"/>
                  <a:pt x="347663" y="-29946"/>
                  <a:pt x="390525" y="1804"/>
                </a:cubicBezTo>
                <a:cubicBezTo>
                  <a:pt x="433387" y="33554"/>
                  <a:pt x="522288" y="571717"/>
                  <a:pt x="571500" y="630454"/>
                </a:cubicBezTo>
                <a:cubicBezTo>
                  <a:pt x="620713" y="689192"/>
                  <a:pt x="615950" y="401854"/>
                  <a:pt x="685800" y="354229"/>
                </a:cubicBezTo>
                <a:cubicBezTo>
                  <a:pt x="755650" y="306604"/>
                  <a:pt x="873125" y="325654"/>
                  <a:pt x="990600" y="344704"/>
                </a:cubicBezTo>
              </a:path>
            </a:pathLst>
          </a:custGeom>
          <a:noFill/>
          <a:ln w="1587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9" name="Figura a mano libera 58"/>
          <p:cNvSpPr/>
          <p:nvPr/>
        </p:nvSpPr>
        <p:spPr>
          <a:xfrm>
            <a:off x="4219011" y="4978941"/>
            <a:ext cx="990600" cy="638334"/>
          </a:xfrm>
          <a:custGeom>
            <a:avLst/>
            <a:gdLst>
              <a:gd name="connsiteX0" fmla="*/ 0 w 990600"/>
              <a:gd name="connsiteY0" fmla="*/ 439954 h 638334"/>
              <a:gd name="connsiteX1" fmla="*/ 314325 w 990600"/>
              <a:gd name="connsiteY1" fmla="*/ 439954 h 638334"/>
              <a:gd name="connsiteX2" fmla="*/ 390525 w 990600"/>
              <a:gd name="connsiteY2" fmla="*/ 1804 h 638334"/>
              <a:gd name="connsiteX3" fmla="*/ 571500 w 990600"/>
              <a:gd name="connsiteY3" fmla="*/ 630454 h 638334"/>
              <a:gd name="connsiteX4" fmla="*/ 685800 w 990600"/>
              <a:gd name="connsiteY4" fmla="*/ 354229 h 638334"/>
              <a:gd name="connsiteX5" fmla="*/ 990600 w 990600"/>
              <a:gd name="connsiteY5" fmla="*/ 344704 h 638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0600" h="638334">
                <a:moveTo>
                  <a:pt x="0" y="439954"/>
                </a:moveTo>
                <a:cubicBezTo>
                  <a:pt x="124619" y="476466"/>
                  <a:pt x="249238" y="512979"/>
                  <a:pt x="314325" y="439954"/>
                </a:cubicBezTo>
                <a:cubicBezTo>
                  <a:pt x="379412" y="366929"/>
                  <a:pt x="347663" y="-29946"/>
                  <a:pt x="390525" y="1804"/>
                </a:cubicBezTo>
                <a:cubicBezTo>
                  <a:pt x="433387" y="33554"/>
                  <a:pt x="522288" y="571717"/>
                  <a:pt x="571500" y="630454"/>
                </a:cubicBezTo>
                <a:cubicBezTo>
                  <a:pt x="620713" y="689192"/>
                  <a:pt x="615950" y="401854"/>
                  <a:pt x="685800" y="354229"/>
                </a:cubicBezTo>
                <a:cubicBezTo>
                  <a:pt x="755650" y="306604"/>
                  <a:pt x="873125" y="325654"/>
                  <a:pt x="990600" y="344704"/>
                </a:cubicBezTo>
              </a:path>
            </a:pathLst>
          </a:custGeom>
          <a:noFill/>
          <a:ln w="1587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61" name="Connettore 2 60"/>
          <p:cNvCxnSpPr/>
          <p:nvPr/>
        </p:nvCxnSpPr>
        <p:spPr>
          <a:xfrm>
            <a:off x="7450157" y="5351793"/>
            <a:ext cx="945711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Figura a mano libera 73"/>
          <p:cNvSpPr/>
          <p:nvPr/>
        </p:nvSpPr>
        <p:spPr>
          <a:xfrm>
            <a:off x="4299910" y="3213637"/>
            <a:ext cx="990600" cy="638334"/>
          </a:xfrm>
          <a:custGeom>
            <a:avLst/>
            <a:gdLst>
              <a:gd name="connsiteX0" fmla="*/ 0 w 990600"/>
              <a:gd name="connsiteY0" fmla="*/ 439954 h 638334"/>
              <a:gd name="connsiteX1" fmla="*/ 314325 w 990600"/>
              <a:gd name="connsiteY1" fmla="*/ 439954 h 638334"/>
              <a:gd name="connsiteX2" fmla="*/ 390525 w 990600"/>
              <a:gd name="connsiteY2" fmla="*/ 1804 h 638334"/>
              <a:gd name="connsiteX3" fmla="*/ 571500 w 990600"/>
              <a:gd name="connsiteY3" fmla="*/ 630454 h 638334"/>
              <a:gd name="connsiteX4" fmla="*/ 685800 w 990600"/>
              <a:gd name="connsiteY4" fmla="*/ 354229 h 638334"/>
              <a:gd name="connsiteX5" fmla="*/ 990600 w 990600"/>
              <a:gd name="connsiteY5" fmla="*/ 344704 h 638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0600" h="638334">
                <a:moveTo>
                  <a:pt x="0" y="439954"/>
                </a:moveTo>
                <a:cubicBezTo>
                  <a:pt x="124619" y="476466"/>
                  <a:pt x="249238" y="512979"/>
                  <a:pt x="314325" y="439954"/>
                </a:cubicBezTo>
                <a:cubicBezTo>
                  <a:pt x="379412" y="366929"/>
                  <a:pt x="347663" y="-29946"/>
                  <a:pt x="390525" y="1804"/>
                </a:cubicBezTo>
                <a:cubicBezTo>
                  <a:pt x="433387" y="33554"/>
                  <a:pt x="522288" y="571717"/>
                  <a:pt x="571500" y="630454"/>
                </a:cubicBezTo>
                <a:cubicBezTo>
                  <a:pt x="620713" y="689192"/>
                  <a:pt x="615950" y="401854"/>
                  <a:pt x="685800" y="354229"/>
                </a:cubicBezTo>
                <a:cubicBezTo>
                  <a:pt x="755650" y="306604"/>
                  <a:pt x="873125" y="325654"/>
                  <a:pt x="990600" y="344704"/>
                </a:cubicBezTo>
              </a:path>
            </a:pathLst>
          </a:custGeom>
          <a:noFill/>
          <a:ln w="1587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83" name="Gruppo 82"/>
          <p:cNvGrpSpPr/>
          <p:nvPr/>
        </p:nvGrpSpPr>
        <p:grpSpPr>
          <a:xfrm>
            <a:off x="2145379" y="4672275"/>
            <a:ext cx="1926426" cy="1214172"/>
            <a:chOff x="402476" y="5184618"/>
            <a:chExt cx="1926426" cy="1214172"/>
          </a:xfrm>
        </p:grpSpPr>
        <p:sp>
          <p:nvSpPr>
            <p:cNvPr id="84" name="Ovale 83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Thermometer</a:t>
              </a:r>
            </a:p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Actor</a:t>
              </a:r>
            </a:p>
          </p:txBody>
        </p:sp>
        <p:sp>
          <p:nvSpPr>
            <p:cNvPr id="85" name="Triangolo isoscele 84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86" name="Rettangolo 85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cxnSp>
        <p:nvCxnSpPr>
          <p:cNvPr id="87" name="Connettore 2 86"/>
          <p:cNvCxnSpPr/>
          <p:nvPr/>
        </p:nvCxnSpPr>
        <p:spPr>
          <a:xfrm flipV="1">
            <a:off x="7204076" y="3491065"/>
            <a:ext cx="7389" cy="1327761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CasellaDiTesto 94"/>
          <p:cNvSpPr txBox="1"/>
          <p:nvPr/>
        </p:nvSpPr>
        <p:spPr>
          <a:xfrm>
            <a:off x="7450157" y="5415676"/>
            <a:ext cx="8274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start fan</a:t>
            </a:r>
          </a:p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stop fan</a:t>
            </a:r>
          </a:p>
        </p:txBody>
      </p:sp>
      <p:sp>
        <p:nvSpPr>
          <p:cNvPr id="96" name="CasellaDiTesto 95"/>
          <p:cNvSpPr txBox="1"/>
          <p:nvPr/>
        </p:nvSpPr>
        <p:spPr>
          <a:xfrm>
            <a:off x="7367381" y="2584174"/>
            <a:ext cx="14285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goto: &lt;location&gt;</a:t>
            </a:r>
          </a:p>
        </p:txBody>
      </p:sp>
      <p:sp>
        <p:nvSpPr>
          <p:cNvPr id="97" name="CasellaDiTesto 96"/>
          <p:cNvSpPr txBox="1"/>
          <p:nvPr/>
        </p:nvSpPr>
        <p:spPr>
          <a:xfrm>
            <a:off x="4029927" y="1762791"/>
            <a:ext cx="17636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INDOOR-area free</a:t>
            </a:r>
          </a:p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INDOOR-area occup.</a:t>
            </a:r>
          </a:p>
        </p:txBody>
      </p:sp>
      <p:sp>
        <p:nvSpPr>
          <p:cNvPr id="98" name="CasellaDiTesto 97"/>
          <p:cNvSpPr txBox="1"/>
          <p:nvPr/>
        </p:nvSpPr>
        <p:spPr>
          <a:xfrm>
            <a:off x="3848274" y="3972504"/>
            <a:ext cx="19367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OUTDOOR-area free</a:t>
            </a:r>
          </a:p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OUTDOOR-area occup.</a:t>
            </a:r>
          </a:p>
        </p:txBody>
      </p:sp>
      <p:sp>
        <p:nvSpPr>
          <p:cNvPr id="99" name="CasellaDiTesto 98"/>
          <p:cNvSpPr txBox="1"/>
          <p:nvPr/>
        </p:nvSpPr>
        <p:spPr>
          <a:xfrm>
            <a:off x="4042513" y="5600342"/>
            <a:ext cx="17956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temperature: &lt;value&gt;</a:t>
            </a:r>
          </a:p>
        </p:txBody>
      </p:sp>
      <p:sp>
        <p:nvSpPr>
          <p:cNvPr id="105" name="CasellaDiTesto 104"/>
          <p:cNvSpPr txBox="1"/>
          <p:nvPr/>
        </p:nvSpPr>
        <p:spPr>
          <a:xfrm>
            <a:off x="7199517" y="3907592"/>
            <a:ext cx="10550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start trolley</a:t>
            </a:r>
          </a:p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stop trolley</a:t>
            </a:r>
          </a:p>
        </p:txBody>
      </p:sp>
      <p:cxnSp>
        <p:nvCxnSpPr>
          <p:cNvPr id="109" name="Connettore 2 108"/>
          <p:cNvCxnSpPr/>
          <p:nvPr/>
        </p:nvCxnSpPr>
        <p:spPr>
          <a:xfrm>
            <a:off x="6124982" y="3644021"/>
            <a:ext cx="5087" cy="1057737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CasellaDiTesto 114"/>
          <p:cNvSpPr txBox="1"/>
          <p:nvPr/>
        </p:nvSpPr>
        <p:spPr>
          <a:xfrm>
            <a:off x="6133394" y="3897460"/>
            <a:ext cx="8402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parking:</a:t>
            </a:r>
          </a:p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&lt;status&gt;</a:t>
            </a:r>
          </a:p>
        </p:txBody>
      </p:sp>
      <p:sp>
        <p:nvSpPr>
          <p:cNvPr id="123" name="CasellaDiTesto 122"/>
          <p:cNvSpPr txBox="1"/>
          <p:nvPr/>
        </p:nvSpPr>
        <p:spPr>
          <a:xfrm>
            <a:off x="7367381" y="1458362"/>
            <a:ext cx="11592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&lt;SLOTNUM&gt;</a:t>
            </a:r>
          </a:p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&lt;TOKENID&gt;</a:t>
            </a:r>
          </a:p>
        </p:txBody>
      </p:sp>
      <p:cxnSp>
        <p:nvCxnSpPr>
          <p:cNvPr id="124" name="Connettore 2 123"/>
          <p:cNvCxnSpPr>
            <a:cxnSpLocks/>
          </p:cNvCxnSpPr>
          <p:nvPr/>
        </p:nvCxnSpPr>
        <p:spPr>
          <a:xfrm>
            <a:off x="5947952" y="1302932"/>
            <a:ext cx="0" cy="960197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CasellaDiTesto 124"/>
          <p:cNvSpPr txBox="1"/>
          <p:nvPr/>
        </p:nvSpPr>
        <p:spPr>
          <a:xfrm>
            <a:off x="5876025" y="1659616"/>
            <a:ext cx="1101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&lt;TOKENID&gt;</a:t>
            </a:r>
          </a:p>
        </p:txBody>
      </p:sp>
      <p:grpSp>
        <p:nvGrpSpPr>
          <p:cNvPr id="60" name="Gruppo 59"/>
          <p:cNvGrpSpPr/>
          <p:nvPr/>
        </p:nvGrpSpPr>
        <p:grpSpPr>
          <a:xfrm>
            <a:off x="8479482" y="2443639"/>
            <a:ext cx="1926426" cy="1214172"/>
            <a:chOff x="402476" y="5184618"/>
            <a:chExt cx="1926426" cy="1214172"/>
          </a:xfrm>
        </p:grpSpPr>
        <p:sp>
          <p:nvSpPr>
            <p:cNvPr id="62" name="Ovale 61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Trolley</a:t>
              </a:r>
            </a:p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Actor</a:t>
              </a:r>
              <a:endParaRPr lang="it-IT" sz="1400" i="1" dirty="0">
                <a:solidFill>
                  <a:schemeClr val="tx1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63" name="Triangolo isoscele 62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4" name="Rettangolo 63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92" name="Gruppo 91">
            <a:extLst>
              <a:ext uri="{FF2B5EF4-FFF2-40B4-BE49-F238E27FC236}">
                <a16:creationId xmlns:a16="http://schemas.microsoft.com/office/drawing/2014/main" id="{B061B004-F543-4409-BDFB-C0D7CB3384A6}"/>
              </a:ext>
            </a:extLst>
          </p:cNvPr>
          <p:cNvGrpSpPr/>
          <p:nvPr/>
        </p:nvGrpSpPr>
        <p:grpSpPr>
          <a:xfrm rot="5400000">
            <a:off x="6655202" y="1520528"/>
            <a:ext cx="960196" cy="425671"/>
            <a:chOff x="8144484" y="4563130"/>
            <a:chExt cx="844768" cy="342073"/>
          </a:xfrm>
        </p:grpSpPr>
        <p:cxnSp>
          <p:nvCxnSpPr>
            <p:cNvPr id="93" name="Connettore 2 92">
              <a:extLst>
                <a:ext uri="{FF2B5EF4-FFF2-40B4-BE49-F238E27FC236}">
                  <a16:creationId xmlns:a16="http://schemas.microsoft.com/office/drawing/2014/main" id="{DDC0FA7C-40BC-4C13-869E-A19EA653B4F6}"/>
                </a:ext>
              </a:extLst>
            </p:cNvPr>
            <p:cNvCxnSpPr/>
            <p:nvPr/>
          </p:nvCxnSpPr>
          <p:spPr>
            <a:xfrm flipV="1">
              <a:off x="8144484" y="4634422"/>
              <a:ext cx="721852" cy="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riangolo isoscele 93">
              <a:extLst>
                <a:ext uri="{FF2B5EF4-FFF2-40B4-BE49-F238E27FC236}">
                  <a16:creationId xmlns:a16="http://schemas.microsoft.com/office/drawing/2014/main" id="{FCA3BF27-FDA9-4F13-B483-E47621F3C4DB}"/>
                </a:ext>
              </a:extLst>
            </p:cNvPr>
            <p:cNvSpPr/>
            <p:nvPr/>
          </p:nvSpPr>
          <p:spPr>
            <a:xfrm rot="16200000" flipV="1">
              <a:off x="8856502" y="4572964"/>
              <a:ext cx="142583" cy="122916"/>
            </a:xfrm>
            <a:prstGeom prst="triangle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100" name="Connettore 2 99">
              <a:extLst>
                <a:ext uri="{FF2B5EF4-FFF2-40B4-BE49-F238E27FC236}">
                  <a16:creationId xmlns:a16="http://schemas.microsoft.com/office/drawing/2014/main" id="{6038895E-8F16-43AC-BA9B-FC25B28480C7}"/>
                </a:ext>
              </a:extLst>
            </p:cNvPr>
            <p:cNvCxnSpPr/>
            <p:nvPr/>
          </p:nvCxnSpPr>
          <p:spPr>
            <a:xfrm flipV="1">
              <a:off x="8267400" y="4833910"/>
              <a:ext cx="721852" cy="2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riangolo isoscele 100">
              <a:extLst>
                <a:ext uri="{FF2B5EF4-FFF2-40B4-BE49-F238E27FC236}">
                  <a16:creationId xmlns:a16="http://schemas.microsoft.com/office/drawing/2014/main" id="{833AA010-662C-4B15-BAF9-2FABBB418D3F}"/>
                </a:ext>
              </a:extLst>
            </p:cNvPr>
            <p:cNvSpPr/>
            <p:nvPr/>
          </p:nvSpPr>
          <p:spPr>
            <a:xfrm rot="5400000" flipH="1" flipV="1">
              <a:off x="8167744" y="4772454"/>
              <a:ext cx="142583" cy="122916"/>
            </a:xfrm>
            <a:prstGeom prst="triangle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102" name="Gruppo 101">
            <a:extLst>
              <a:ext uri="{FF2B5EF4-FFF2-40B4-BE49-F238E27FC236}">
                <a16:creationId xmlns:a16="http://schemas.microsoft.com/office/drawing/2014/main" id="{12B4259C-6573-44F5-A4C1-3CC60439B87F}"/>
              </a:ext>
            </a:extLst>
          </p:cNvPr>
          <p:cNvGrpSpPr/>
          <p:nvPr/>
        </p:nvGrpSpPr>
        <p:grpSpPr>
          <a:xfrm rot="10800000" flipH="1" flipV="1">
            <a:off x="7531583" y="2944388"/>
            <a:ext cx="763105" cy="315771"/>
            <a:chOff x="8144484" y="4563130"/>
            <a:chExt cx="844768" cy="342073"/>
          </a:xfrm>
        </p:grpSpPr>
        <p:cxnSp>
          <p:nvCxnSpPr>
            <p:cNvPr id="103" name="Connettore 2 102">
              <a:extLst>
                <a:ext uri="{FF2B5EF4-FFF2-40B4-BE49-F238E27FC236}">
                  <a16:creationId xmlns:a16="http://schemas.microsoft.com/office/drawing/2014/main" id="{15A51B5D-8291-4C44-9034-8F595E0BAFA8}"/>
                </a:ext>
              </a:extLst>
            </p:cNvPr>
            <p:cNvCxnSpPr/>
            <p:nvPr/>
          </p:nvCxnSpPr>
          <p:spPr>
            <a:xfrm flipV="1">
              <a:off x="8144484" y="4634422"/>
              <a:ext cx="721852" cy="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Triangolo isoscele 103">
              <a:extLst>
                <a:ext uri="{FF2B5EF4-FFF2-40B4-BE49-F238E27FC236}">
                  <a16:creationId xmlns:a16="http://schemas.microsoft.com/office/drawing/2014/main" id="{567C37B4-0CEF-4D8B-B1EE-99CF8E8C64E6}"/>
                </a:ext>
              </a:extLst>
            </p:cNvPr>
            <p:cNvSpPr/>
            <p:nvPr/>
          </p:nvSpPr>
          <p:spPr>
            <a:xfrm rot="16200000" flipV="1">
              <a:off x="8856502" y="4572964"/>
              <a:ext cx="142583" cy="122916"/>
            </a:xfrm>
            <a:prstGeom prst="triangle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106" name="Connettore 2 105">
              <a:extLst>
                <a:ext uri="{FF2B5EF4-FFF2-40B4-BE49-F238E27FC236}">
                  <a16:creationId xmlns:a16="http://schemas.microsoft.com/office/drawing/2014/main" id="{EBCDA961-3D98-4874-8BFC-225D1EF370BF}"/>
                </a:ext>
              </a:extLst>
            </p:cNvPr>
            <p:cNvCxnSpPr/>
            <p:nvPr/>
          </p:nvCxnSpPr>
          <p:spPr>
            <a:xfrm flipV="1">
              <a:off x="8267400" y="4833910"/>
              <a:ext cx="721852" cy="2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Triangolo isoscele 106">
              <a:extLst>
                <a:ext uri="{FF2B5EF4-FFF2-40B4-BE49-F238E27FC236}">
                  <a16:creationId xmlns:a16="http://schemas.microsoft.com/office/drawing/2014/main" id="{D4C4369E-E99F-4219-9196-291E6BDBB7FF}"/>
                </a:ext>
              </a:extLst>
            </p:cNvPr>
            <p:cNvSpPr/>
            <p:nvPr/>
          </p:nvSpPr>
          <p:spPr>
            <a:xfrm rot="5400000" flipH="1" flipV="1">
              <a:off x="8167744" y="4772454"/>
              <a:ext cx="142583" cy="122916"/>
            </a:xfrm>
            <a:prstGeom prst="triangle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</p:spTree>
    <p:extLst>
      <p:ext uri="{BB962C8B-B14F-4D97-AF65-F5344CB8AC3E}">
        <p14:creationId xmlns:p14="http://schemas.microsoft.com/office/powerpoint/2010/main" val="3186916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po 32"/>
          <p:cNvGrpSpPr/>
          <p:nvPr/>
        </p:nvGrpSpPr>
        <p:grpSpPr>
          <a:xfrm>
            <a:off x="3891279" y="3442790"/>
            <a:ext cx="1926426" cy="1214172"/>
            <a:chOff x="402476" y="5184618"/>
            <a:chExt cx="1926426" cy="1214172"/>
          </a:xfrm>
        </p:grpSpPr>
        <p:sp>
          <p:nvSpPr>
            <p:cNvPr id="34" name="Ovale 33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Park Manager Service</a:t>
              </a:r>
            </a:p>
            <a:p>
              <a:pPr algn="ctr"/>
              <a:r>
                <a:rPr lang="it-IT" sz="1100" i="1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(business logic)</a:t>
              </a:r>
              <a:endParaRPr lang="it-IT" sz="1400" i="1" dirty="0">
                <a:solidFill>
                  <a:schemeClr val="tx1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35" name="Triangolo isoscele 34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6" name="Rettangolo 35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41" name="Gruppo 40"/>
          <p:cNvGrpSpPr/>
          <p:nvPr/>
        </p:nvGrpSpPr>
        <p:grpSpPr>
          <a:xfrm>
            <a:off x="3876082" y="1049656"/>
            <a:ext cx="1926426" cy="1214172"/>
            <a:chOff x="402476" y="5184618"/>
            <a:chExt cx="1926426" cy="1214172"/>
          </a:xfrm>
        </p:grpSpPr>
        <p:sp>
          <p:nvSpPr>
            <p:cNvPr id="42" name="Ovale 41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Park Service GUI Actor</a:t>
              </a:r>
            </a:p>
            <a:p>
              <a:pPr lvl="0" algn="ctr"/>
              <a:r>
                <a:rPr lang="it-IT" sz="1100" i="1" dirty="0">
                  <a:solidFill>
                    <a:prstClr val="black"/>
                  </a:solidFill>
                  <a:latin typeface="Century Schoolbook" panose="02040604050505020304" pitchFamily="18" charset="0"/>
                </a:rPr>
                <a:t>(client’s)</a:t>
              </a:r>
              <a:endParaRPr lang="it-IT" sz="1400" i="1" dirty="0">
                <a:solidFill>
                  <a:prstClr val="black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43" name="Triangolo isoscele 42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4" name="Rettangolo 43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96" name="CasellaDiTesto 95"/>
          <p:cNvSpPr txBox="1"/>
          <p:nvPr/>
        </p:nvSpPr>
        <p:spPr>
          <a:xfrm>
            <a:off x="6212293" y="3645593"/>
            <a:ext cx="12089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goto</a:t>
            </a:r>
            <a:r>
              <a:rPr lang="it-IT" sz="1200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( PLACE )</a:t>
            </a:r>
            <a:endParaRPr lang="it-IT" sz="1200" dirty="0">
              <a:solidFill>
                <a:schemeClr val="accent1">
                  <a:lumMod val="75000"/>
                </a:schemeClr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60" name="Gruppo 59"/>
          <p:cNvGrpSpPr/>
          <p:nvPr/>
        </p:nvGrpSpPr>
        <p:grpSpPr>
          <a:xfrm>
            <a:off x="7875328" y="3429000"/>
            <a:ext cx="1926426" cy="1214172"/>
            <a:chOff x="402476" y="5184618"/>
            <a:chExt cx="1926426" cy="1214172"/>
          </a:xfrm>
        </p:grpSpPr>
        <p:sp>
          <p:nvSpPr>
            <p:cNvPr id="62" name="Ovale 61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Trolley</a:t>
              </a:r>
            </a:p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Actor</a:t>
              </a:r>
              <a:endParaRPr lang="it-IT" sz="1400" i="1" dirty="0">
                <a:solidFill>
                  <a:schemeClr val="tx1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63" name="Triangolo isoscele 62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4" name="Rettangolo 63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4A099A57-10E0-4444-B880-8BDB97CEC528}"/>
              </a:ext>
            </a:extLst>
          </p:cNvPr>
          <p:cNvSpPr txBox="1"/>
          <p:nvPr/>
        </p:nvSpPr>
        <p:spPr>
          <a:xfrm>
            <a:off x="6200839" y="4261373"/>
            <a:ext cx="13965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movementDone</a:t>
            </a:r>
            <a:endParaRPr lang="it-IT" sz="1200" dirty="0">
              <a:solidFill>
                <a:schemeClr val="accent1">
                  <a:lumMod val="75000"/>
                </a:schemeClr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46" name="Connettore 2 45">
            <a:extLst>
              <a:ext uri="{FF2B5EF4-FFF2-40B4-BE49-F238E27FC236}">
                <a16:creationId xmlns:a16="http://schemas.microsoft.com/office/drawing/2014/main" id="{BE37B216-493D-4D05-A4A1-43831B1C7A66}"/>
              </a:ext>
            </a:extLst>
          </p:cNvPr>
          <p:cNvCxnSpPr>
            <a:cxnSpLocks/>
          </p:cNvCxnSpPr>
          <p:nvPr/>
        </p:nvCxnSpPr>
        <p:spPr>
          <a:xfrm>
            <a:off x="5910470" y="3971137"/>
            <a:ext cx="1709531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ttore 2 46">
            <a:extLst>
              <a:ext uri="{FF2B5EF4-FFF2-40B4-BE49-F238E27FC236}">
                <a16:creationId xmlns:a16="http://schemas.microsoft.com/office/drawing/2014/main" id="{DDF4BAC5-C951-40AF-9F3B-573D340AFF4C}"/>
              </a:ext>
            </a:extLst>
          </p:cNvPr>
          <p:cNvCxnSpPr>
            <a:cxnSpLocks/>
          </p:cNvCxnSpPr>
          <p:nvPr/>
        </p:nvCxnSpPr>
        <p:spPr>
          <a:xfrm flipH="1">
            <a:off x="5910470" y="4206209"/>
            <a:ext cx="1709531" cy="1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asellaDiTesto 47">
            <a:extLst>
              <a:ext uri="{FF2B5EF4-FFF2-40B4-BE49-F238E27FC236}">
                <a16:creationId xmlns:a16="http://schemas.microsoft.com/office/drawing/2014/main" id="{9E3ABB73-53B1-4E01-A367-19BE7724D678}"/>
              </a:ext>
            </a:extLst>
          </p:cNvPr>
          <p:cNvSpPr txBox="1"/>
          <p:nvPr/>
        </p:nvSpPr>
        <p:spPr>
          <a:xfrm>
            <a:off x="5221677" y="2412068"/>
            <a:ext cx="17860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tokenid</a:t>
            </a:r>
            <a:r>
              <a:rPr lang="it-IT" sz="1200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( TOKENID )</a:t>
            </a:r>
            <a:endParaRPr lang="it-IT" sz="1200" dirty="0">
              <a:solidFill>
                <a:schemeClr val="accent1">
                  <a:lumMod val="75000"/>
                </a:schemeClr>
              </a:solidFill>
              <a:latin typeface="Bookman Old Style" panose="02050604050505020204" pitchFamily="18" charset="0"/>
            </a:endParaRPr>
          </a:p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slotnum</a:t>
            </a:r>
            <a:r>
              <a:rPr lang="it-IT" sz="1200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( SLOTNUM )</a:t>
            </a:r>
            <a:endParaRPr lang="it-IT" sz="1200" dirty="0">
              <a:solidFill>
                <a:schemeClr val="accent1">
                  <a:lumMod val="75000"/>
                </a:schemeClr>
              </a:solidFill>
              <a:latin typeface="Bookman Old Style" panose="02050604050505020204" pitchFamily="18" charset="0"/>
            </a:endParaRPr>
          </a:p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notice</a:t>
            </a:r>
            <a:r>
              <a:rPr lang="it-IT" sz="1200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( NOTICE )</a:t>
            </a:r>
            <a:endParaRPr lang="it-IT" sz="1200" dirty="0">
              <a:solidFill>
                <a:schemeClr val="accent1">
                  <a:lumMod val="75000"/>
                </a:schemeClr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49" name="Connettore 2 48">
            <a:extLst>
              <a:ext uri="{FF2B5EF4-FFF2-40B4-BE49-F238E27FC236}">
                <a16:creationId xmlns:a16="http://schemas.microsoft.com/office/drawing/2014/main" id="{EBAE31D2-1376-4464-8F7F-B8F299C61934}"/>
              </a:ext>
            </a:extLst>
          </p:cNvPr>
          <p:cNvCxnSpPr>
            <a:cxnSpLocks/>
          </p:cNvCxnSpPr>
          <p:nvPr/>
        </p:nvCxnSpPr>
        <p:spPr>
          <a:xfrm flipV="1">
            <a:off x="4987232" y="2341736"/>
            <a:ext cx="0" cy="969303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36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o 3"/>
          <p:cNvGrpSpPr/>
          <p:nvPr/>
        </p:nvGrpSpPr>
        <p:grpSpPr>
          <a:xfrm>
            <a:off x="6786879" y="2548888"/>
            <a:ext cx="1926426" cy="1214172"/>
            <a:chOff x="402476" y="5184618"/>
            <a:chExt cx="1926426" cy="1214172"/>
          </a:xfrm>
        </p:grpSpPr>
        <p:sp>
          <p:nvSpPr>
            <p:cNvPr id="5" name="Ovale 4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Park Manager Service</a:t>
              </a:r>
            </a:p>
            <a:p>
              <a:pPr algn="ctr"/>
              <a:r>
                <a:rPr lang="it-IT" sz="1100" i="1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(business logic)</a:t>
              </a:r>
              <a:endParaRPr lang="it-IT" sz="1400" i="1" dirty="0">
                <a:solidFill>
                  <a:schemeClr val="tx1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6" name="Triangolo isoscele 5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" name="Rettangolo 6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8" name="Gruppo 7"/>
          <p:cNvGrpSpPr/>
          <p:nvPr/>
        </p:nvGrpSpPr>
        <p:grpSpPr>
          <a:xfrm>
            <a:off x="6613143" y="365203"/>
            <a:ext cx="1926426" cy="1214172"/>
            <a:chOff x="402476" y="5184618"/>
            <a:chExt cx="1926426" cy="1214172"/>
          </a:xfrm>
        </p:grpSpPr>
        <p:sp>
          <p:nvSpPr>
            <p:cNvPr id="9" name="Ovale 8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Park Service GUI Actor</a:t>
              </a:r>
            </a:p>
            <a:p>
              <a:pPr lvl="0" algn="ctr"/>
              <a:r>
                <a:rPr lang="it-IT" sz="1100" i="1" dirty="0">
                  <a:solidFill>
                    <a:prstClr val="black"/>
                  </a:solidFill>
                  <a:latin typeface="Century Schoolbook" panose="02040604050505020304" pitchFamily="18" charset="0"/>
                </a:rPr>
                <a:t>(client’s)</a:t>
              </a:r>
              <a:endParaRPr lang="it-IT" sz="1400" i="1" dirty="0">
                <a:solidFill>
                  <a:prstClr val="black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10" name="Triangolo isoscele 9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1" name="Rettangolo 10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12" name="CasellaDiTesto 11"/>
          <p:cNvSpPr txBox="1"/>
          <p:nvPr/>
        </p:nvSpPr>
        <p:spPr>
          <a:xfrm>
            <a:off x="8829016" y="2706835"/>
            <a:ext cx="12089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goto</a:t>
            </a:r>
            <a:r>
              <a:rPr lang="it-IT" sz="1200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( PLACE )</a:t>
            </a:r>
            <a:endParaRPr lang="it-IT" sz="1200" dirty="0">
              <a:solidFill>
                <a:schemeClr val="accent1">
                  <a:lumMod val="75000"/>
                </a:schemeClr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13" name="Gruppo 12"/>
          <p:cNvGrpSpPr/>
          <p:nvPr/>
        </p:nvGrpSpPr>
        <p:grpSpPr>
          <a:xfrm>
            <a:off x="10135928" y="2535098"/>
            <a:ext cx="1926426" cy="1214172"/>
            <a:chOff x="402476" y="5184618"/>
            <a:chExt cx="1926426" cy="1214172"/>
          </a:xfrm>
        </p:grpSpPr>
        <p:sp>
          <p:nvSpPr>
            <p:cNvPr id="14" name="Ovale 13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Trolley</a:t>
              </a:r>
            </a:p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Actor</a:t>
              </a:r>
              <a:endParaRPr lang="it-IT" sz="1400" i="1" dirty="0">
                <a:solidFill>
                  <a:schemeClr val="tx1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15" name="Triangolo isoscele 14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6" name="Rettangolo 15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4A099A57-10E0-4444-B880-8BDB97CEC528}"/>
              </a:ext>
            </a:extLst>
          </p:cNvPr>
          <p:cNvSpPr txBox="1"/>
          <p:nvPr/>
        </p:nvSpPr>
        <p:spPr>
          <a:xfrm>
            <a:off x="8739392" y="3407350"/>
            <a:ext cx="13965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movementDone</a:t>
            </a:r>
            <a:endParaRPr lang="it-IT" sz="1200" dirty="0">
              <a:solidFill>
                <a:schemeClr val="accent1">
                  <a:lumMod val="75000"/>
                </a:schemeClr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BE37B216-493D-4D05-A4A1-43831B1C7A66}"/>
              </a:ext>
            </a:extLst>
          </p:cNvPr>
          <p:cNvCxnSpPr>
            <a:cxnSpLocks/>
          </p:cNvCxnSpPr>
          <p:nvPr/>
        </p:nvCxnSpPr>
        <p:spPr>
          <a:xfrm>
            <a:off x="8940800" y="3077235"/>
            <a:ext cx="939801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DDF4BAC5-C951-40AF-9F3B-573D340AFF4C}"/>
              </a:ext>
            </a:extLst>
          </p:cNvPr>
          <p:cNvCxnSpPr>
            <a:cxnSpLocks/>
          </p:cNvCxnSpPr>
          <p:nvPr/>
        </p:nvCxnSpPr>
        <p:spPr>
          <a:xfrm flipH="1">
            <a:off x="8940800" y="3312307"/>
            <a:ext cx="939802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9E3ABB73-53B1-4E01-A367-19BE7724D678}"/>
              </a:ext>
            </a:extLst>
          </p:cNvPr>
          <p:cNvSpPr txBox="1"/>
          <p:nvPr/>
        </p:nvSpPr>
        <p:spPr>
          <a:xfrm>
            <a:off x="8117277" y="1518166"/>
            <a:ext cx="17860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tokenid</a:t>
            </a:r>
            <a:r>
              <a:rPr lang="it-IT" sz="1200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( TOKENID )</a:t>
            </a:r>
            <a:endParaRPr lang="it-IT" sz="1200" dirty="0">
              <a:solidFill>
                <a:schemeClr val="accent1">
                  <a:lumMod val="75000"/>
                </a:schemeClr>
              </a:solidFill>
              <a:latin typeface="Bookman Old Style" panose="02050604050505020204" pitchFamily="18" charset="0"/>
            </a:endParaRPr>
          </a:p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slotnum</a:t>
            </a:r>
            <a:r>
              <a:rPr lang="it-IT" sz="1200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( SLOTNUM )</a:t>
            </a:r>
            <a:endParaRPr lang="it-IT" sz="1200" dirty="0">
              <a:solidFill>
                <a:schemeClr val="accent1">
                  <a:lumMod val="75000"/>
                </a:schemeClr>
              </a:solidFill>
              <a:latin typeface="Bookman Old Style" panose="02050604050505020204" pitchFamily="18" charset="0"/>
            </a:endParaRPr>
          </a:p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notice</a:t>
            </a:r>
            <a:r>
              <a:rPr lang="it-IT" sz="1200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( NOTICE )</a:t>
            </a:r>
            <a:endParaRPr lang="it-IT" sz="1200" dirty="0">
              <a:solidFill>
                <a:schemeClr val="accent1">
                  <a:lumMod val="75000"/>
                </a:schemeClr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EBAE31D2-1376-4464-8F7F-B8F299C61934}"/>
              </a:ext>
            </a:extLst>
          </p:cNvPr>
          <p:cNvCxnSpPr>
            <a:cxnSpLocks/>
          </p:cNvCxnSpPr>
          <p:nvPr/>
        </p:nvCxnSpPr>
        <p:spPr>
          <a:xfrm flipV="1">
            <a:off x="7882832" y="1705128"/>
            <a:ext cx="0" cy="71201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uppo 21"/>
          <p:cNvGrpSpPr/>
          <p:nvPr/>
        </p:nvGrpSpPr>
        <p:grpSpPr>
          <a:xfrm>
            <a:off x="91998" y="3084014"/>
            <a:ext cx="1973200" cy="1256013"/>
            <a:chOff x="402476" y="3280190"/>
            <a:chExt cx="1926426" cy="1214172"/>
          </a:xfrm>
        </p:grpSpPr>
        <p:sp>
          <p:nvSpPr>
            <p:cNvPr id="23" name="Ovale 22"/>
            <p:cNvSpPr/>
            <p:nvPr/>
          </p:nvSpPr>
          <p:spPr>
            <a:xfrm>
              <a:off x="667957" y="3428429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Sonar</a:t>
              </a:r>
            </a:p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Actor</a:t>
              </a:r>
            </a:p>
          </p:txBody>
        </p:sp>
        <p:sp>
          <p:nvSpPr>
            <p:cNvPr id="24" name="Triangolo isoscele 23"/>
            <p:cNvSpPr/>
            <p:nvPr/>
          </p:nvSpPr>
          <p:spPr>
            <a:xfrm rot="16200000">
              <a:off x="1350190" y="3300636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5" name="Rettangolo 24"/>
            <p:cNvSpPr/>
            <p:nvPr/>
          </p:nvSpPr>
          <p:spPr>
            <a:xfrm>
              <a:off x="402476" y="3835268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26" name="Gruppo 25"/>
          <p:cNvGrpSpPr/>
          <p:nvPr/>
        </p:nvGrpSpPr>
        <p:grpSpPr>
          <a:xfrm>
            <a:off x="54439" y="1802580"/>
            <a:ext cx="1985480" cy="1166175"/>
            <a:chOff x="402476" y="309828"/>
            <a:chExt cx="1926426" cy="1214172"/>
          </a:xfrm>
        </p:grpSpPr>
        <p:sp>
          <p:nvSpPr>
            <p:cNvPr id="27" name="Ovale 26"/>
            <p:cNvSpPr/>
            <p:nvPr/>
          </p:nvSpPr>
          <p:spPr>
            <a:xfrm>
              <a:off x="667957" y="45806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Weight</a:t>
              </a:r>
            </a:p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Actor</a:t>
              </a:r>
            </a:p>
          </p:txBody>
        </p:sp>
        <p:sp>
          <p:nvSpPr>
            <p:cNvPr id="28" name="Triangolo isoscele 27"/>
            <p:cNvSpPr/>
            <p:nvPr/>
          </p:nvSpPr>
          <p:spPr>
            <a:xfrm rot="16200000">
              <a:off x="1350190" y="33027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9" name="Rettangolo 28"/>
            <p:cNvSpPr/>
            <p:nvPr/>
          </p:nvSpPr>
          <p:spPr>
            <a:xfrm>
              <a:off x="402476" y="86490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30" name="Figura a mano libera 29"/>
          <p:cNvSpPr/>
          <p:nvPr/>
        </p:nvSpPr>
        <p:spPr>
          <a:xfrm>
            <a:off x="2229918" y="2400091"/>
            <a:ext cx="990600" cy="693809"/>
          </a:xfrm>
          <a:custGeom>
            <a:avLst/>
            <a:gdLst>
              <a:gd name="connsiteX0" fmla="*/ 0 w 990600"/>
              <a:gd name="connsiteY0" fmla="*/ 439954 h 638334"/>
              <a:gd name="connsiteX1" fmla="*/ 314325 w 990600"/>
              <a:gd name="connsiteY1" fmla="*/ 439954 h 638334"/>
              <a:gd name="connsiteX2" fmla="*/ 390525 w 990600"/>
              <a:gd name="connsiteY2" fmla="*/ 1804 h 638334"/>
              <a:gd name="connsiteX3" fmla="*/ 571500 w 990600"/>
              <a:gd name="connsiteY3" fmla="*/ 630454 h 638334"/>
              <a:gd name="connsiteX4" fmla="*/ 685800 w 990600"/>
              <a:gd name="connsiteY4" fmla="*/ 354229 h 638334"/>
              <a:gd name="connsiteX5" fmla="*/ 990600 w 990600"/>
              <a:gd name="connsiteY5" fmla="*/ 344704 h 638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0600" h="638334">
                <a:moveTo>
                  <a:pt x="0" y="439954"/>
                </a:moveTo>
                <a:cubicBezTo>
                  <a:pt x="124619" y="476466"/>
                  <a:pt x="249238" y="512979"/>
                  <a:pt x="314325" y="439954"/>
                </a:cubicBezTo>
                <a:cubicBezTo>
                  <a:pt x="379412" y="366929"/>
                  <a:pt x="347663" y="-29946"/>
                  <a:pt x="390525" y="1804"/>
                </a:cubicBezTo>
                <a:cubicBezTo>
                  <a:pt x="433387" y="33554"/>
                  <a:pt x="522288" y="571717"/>
                  <a:pt x="571500" y="630454"/>
                </a:cubicBezTo>
                <a:cubicBezTo>
                  <a:pt x="620713" y="689192"/>
                  <a:pt x="615950" y="401854"/>
                  <a:pt x="685800" y="354229"/>
                </a:cubicBezTo>
                <a:cubicBezTo>
                  <a:pt x="755650" y="306604"/>
                  <a:pt x="873125" y="325654"/>
                  <a:pt x="990600" y="344704"/>
                </a:cubicBezTo>
              </a:path>
            </a:pathLst>
          </a:custGeom>
          <a:noFill/>
          <a:ln w="1587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1" name="Figura a mano libera 30"/>
          <p:cNvSpPr/>
          <p:nvPr/>
        </p:nvSpPr>
        <p:spPr>
          <a:xfrm>
            <a:off x="2290813" y="3219723"/>
            <a:ext cx="990600" cy="638334"/>
          </a:xfrm>
          <a:custGeom>
            <a:avLst/>
            <a:gdLst>
              <a:gd name="connsiteX0" fmla="*/ 0 w 990600"/>
              <a:gd name="connsiteY0" fmla="*/ 439954 h 638334"/>
              <a:gd name="connsiteX1" fmla="*/ 314325 w 990600"/>
              <a:gd name="connsiteY1" fmla="*/ 439954 h 638334"/>
              <a:gd name="connsiteX2" fmla="*/ 390525 w 990600"/>
              <a:gd name="connsiteY2" fmla="*/ 1804 h 638334"/>
              <a:gd name="connsiteX3" fmla="*/ 571500 w 990600"/>
              <a:gd name="connsiteY3" fmla="*/ 630454 h 638334"/>
              <a:gd name="connsiteX4" fmla="*/ 685800 w 990600"/>
              <a:gd name="connsiteY4" fmla="*/ 354229 h 638334"/>
              <a:gd name="connsiteX5" fmla="*/ 990600 w 990600"/>
              <a:gd name="connsiteY5" fmla="*/ 344704 h 638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0600" h="638334">
                <a:moveTo>
                  <a:pt x="0" y="439954"/>
                </a:moveTo>
                <a:cubicBezTo>
                  <a:pt x="124619" y="476466"/>
                  <a:pt x="249238" y="512979"/>
                  <a:pt x="314325" y="439954"/>
                </a:cubicBezTo>
                <a:cubicBezTo>
                  <a:pt x="379412" y="366929"/>
                  <a:pt x="347663" y="-29946"/>
                  <a:pt x="390525" y="1804"/>
                </a:cubicBezTo>
                <a:cubicBezTo>
                  <a:pt x="433387" y="33554"/>
                  <a:pt x="522288" y="571717"/>
                  <a:pt x="571500" y="630454"/>
                </a:cubicBezTo>
                <a:cubicBezTo>
                  <a:pt x="620713" y="689192"/>
                  <a:pt x="615950" y="401854"/>
                  <a:pt x="685800" y="354229"/>
                </a:cubicBezTo>
                <a:cubicBezTo>
                  <a:pt x="755650" y="306604"/>
                  <a:pt x="873125" y="325654"/>
                  <a:pt x="990600" y="344704"/>
                </a:cubicBezTo>
              </a:path>
            </a:pathLst>
          </a:custGeom>
          <a:noFill/>
          <a:ln w="1587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2" name="CasellaDiTesto 31"/>
          <p:cNvSpPr txBox="1"/>
          <p:nvPr/>
        </p:nvSpPr>
        <p:spPr>
          <a:xfrm>
            <a:off x="2112741" y="1888786"/>
            <a:ext cx="1375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indoorCleared</a:t>
            </a:r>
          </a:p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indoorOccupied</a:t>
            </a:r>
          </a:p>
        </p:txBody>
      </p:sp>
      <p:sp>
        <p:nvSpPr>
          <p:cNvPr id="33" name="CasellaDiTesto 32"/>
          <p:cNvSpPr txBox="1"/>
          <p:nvPr/>
        </p:nvSpPr>
        <p:spPr>
          <a:xfrm>
            <a:off x="2065198" y="4007173"/>
            <a:ext cx="14766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outdoorCleared</a:t>
            </a:r>
          </a:p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outdoorOccupied</a:t>
            </a:r>
          </a:p>
        </p:txBody>
      </p:sp>
      <p:grpSp>
        <p:nvGrpSpPr>
          <p:cNvPr id="34" name="Gruppo 33"/>
          <p:cNvGrpSpPr/>
          <p:nvPr/>
        </p:nvGrpSpPr>
        <p:grpSpPr>
          <a:xfrm flipH="1">
            <a:off x="5423320" y="3030584"/>
            <a:ext cx="1144514" cy="506267"/>
            <a:chOff x="8144484" y="4563130"/>
            <a:chExt cx="844768" cy="342073"/>
          </a:xfrm>
        </p:grpSpPr>
        <p:cxnSp>
          <p:nvCxnSpPr>
            <p:cNvPr id="35" name="Connettore 2 34"/>
            <p:cNvCxnSpPr/>
            <p:nvPr/>
          </p:nvCxnSpPr>
          <p:spPr>
            <a:xfrm flipV="1">
              <a:off x="8144484" y="4634422"/>
              <a:ext cx="721852" cy="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riangolo isoscele 35"/>
            <p:cNvSpPr/>
            <p:nvPr/>
          </p:nvSpPr>
          <p:spPr>
            <a:xfrm rot="16200000" flipV="1">
              <a:off x="8856502" y="4572964"/>
              <a:ext cx="142583" cy="122916"/>
            </a:xfrm>
            <a:prstGeom prst="triangle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37" name="Connettore 2 36"/>
            <p:cNvCxnSpPr/>
            <p:nvPr/>
          </p:nvCxnSpPr>
          <p:spPr>
            <a:xfrm flipV="1">
              <a:off x="8267400" y="4833910"/>
              <a:ext cx="721852" cy="2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riangolo isoscele 37"/>
            <p:cNvSpPr/>
            <p:nvPr/>
          </p:nvSpPr>
          <p:spPr>
            <a:xfrm rot="5400000" flipH="1" flipV="1">
              <a:off x="8167744" y="4772454"/>
              <a:ext cx="142583" cy="122916"/>
            </a:xfrm>
            <a:prstGeom prst="triangle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39" name="Gruppo 38">
            <a:extLst>
              <a:ext uri="{FF2B5EF4-FFF2-40B4-BE49-F238E27FC236}">
                <a16:creationId xmlns:a16="http://schemas.microsoft.com/office/drawing/2014/main" id="{6461771D-B972-49AF-943B-06ADB7720DB1}"/>
              </a:ext>
            </a:extLst>
          </p:cNvPr>
          <p:cNvGrpSpPr/>
          <p:nvPr/>
        </p:nvGrpSpPr>
        <p:grpSpPr>
          <a:xfrm>
            <a:off x="3334089" y="2557313"/>
            <a:ext cx="1926426" cy="1214172"/>
            <a:chOff x="402476" y="309828"/>
            <a:chExt cx="1926426" cy="1214172"/>
          </a:xfrm>
        </p:grpSpPr>
        <p:sp>
          <p:nvSpPr>
            <p:cNvPr id="40" name="Ovale 39">
              <a:extLst>
                <a:ext uri="{FF2B5EF4-FFF2-40B4-BE49-F238E27FC236}">
                  <a16:creationId xmlns:a16="http://schemas.microsoft.com/office/drawing/2014/main" id="{8EF13FE2-45C2-4D58-8FD1-34FA7D851B91}"/>
                </a:ext>
              </a:extLst>
            </p:cNvPr>
            <p:cNvSpPr/>
            <p:nvPr/>
          </p:nvSpPr>
          <p:spPr>
            <a:xfrm>
              <a:off x="674277" y="462824"/>
              <a:ext cx="1654625" cy="1061176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Sensors Broker Actor</a:t>
              </a:r>
            </a:p>
          </p:txBody>
        </p:sp>
        <p:sp>
          <p:nvSpPr>
            <p:cNvPr id="41" name="Triangolo isoscele 40">
              <a:extLst>
                <a:ext uri="{FF2B5EF4-FFF2-40B4-BE49-F238E27FC236}">
                  <a16:creationId xmlns:a16="http://schemas.microsoft.com/office/drawing/2014/main" id="{9AA67E13-583F-45E2-9B64-7825601DE4A0}"/>
                </a:ext>
              </a:extLst>
            </p:cNvPr>
            <p:cNvSpPr/>
            <p:nvPr/>
          </p:nvSpPr>
          <p:spPr>
            <a:xfrm rot="16200000">
              <a:off x="1350190" y="33027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2" name="Rettangolo 41">
              <a:extLst>
                <a:ext uri="{FF2B5EF4-FFF2-40B4-BE49-F238E27FC236}">
                  <a16:creationId xmlns:a16="http://schemas.microsoft.com/office/drawing/2014/main" id="{F4640F4C-9031-41B6-BA63-FE09946B9809}"/>
                </a:ext>
              </a:extLst>
            </p:cNvPr>
            <p:cNvSpPr/>
            <p:nvPr/>
          </p:nvSpPr>
          <p:spPr>
            <a:xfrm>
              <a:off x="402476" y="86490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47" name="CasellaDiTesto 46">
            <a:extLst>
              <a:ext uri="{FF2B5EF4-FFF2-40B4-BE49-F238E27FC236}">
                <a16:creationId xmlns:a16="http://schemas.microsoft.com/office/drawing/2014/main" id="{BA4AB18F-E696-4E62-94CB-F6F59FC9A59F}"/>
              </a:ext>
            </a:extLst>
          </p:cNvPr>
          <p:cNvSpPr txBox="1"/>
          <p:nvPr/>
        </p:nvSpPr>
        <p:spPr>
          <a:xfrm>
            <a:off x="5391717" y="2516164"/>
            <a:ext cx="12602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indoorStatus</a:t>
            </a:r>
            <a:endParaRPr lang="it-IT" sz="1200" dirty="0">
              <a:solidFill>
                <a:schemeClr val="accent1">
                  <a:lumMod val="75000"/>
                </a:schemeClr>
              </a:solidFill>
              <a:latin typeface="Bookman Old Style" panose="02050604050505020204" pitchFamily="18" charset="0"/>
            </a:endParaRPr>
          </a:p>
          <a:p>
            <a:r>
              <a:rPr lang="it-IT" sz="1200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outdoorStatus</a:t>
            </a:r>
            <a:endParaRPr lang="it-IT" sz="1200" dirty="0">
              <a:solidFill>
                <a:schemeClr val="accent1">
                  <a:lumMod val="75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48" name="CasellaDiTesto 47">
            <a:extLst>
              <a:ext uri="{FF2B5EF4-FFF2-40B4-BE49-F238E27FC236}">
                <a16:creationId xmlns:a16="http://schemas.microsoft.com/office/drawing/2014/main" id="{BA4AB18F-E696-4E62-94CB-F6F59FC9A59F}"/>
              </a:ext>
            </a:extLst>
          </p:cNvPr>
          <p:cNvSpPr txBox="1"/>
          <p:nvPr/>
        </p:nvSpPr>
        <p:spPr>
          <a:xfrm>
            <a:off x="5064300" y="3584982"/>
            <a:ext cx="21691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indoorStatus</a:t>
            </a:r>
            <a:r>
              <a:rPr lang="it-IT" sz="1200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( free / occ. )</a:t>
            </a:r>
            <a:endParaRPr lang="it-IT" sz="1200" dirty="0">
              <a:solidFill>
                <a:schemeClr val="accent1">
                  <a:lumMod val="75000"/>
                </a:schemeClr>
              </a:solidFill>
              <a:latin typeface="Bookman Old Style" panose="02050604050505020204" pitchFamily="18" charset="0"/>
            </a:endParaRPr>
          </a:p>
          <a:p>
            <a:r>
              <a:rPr lang="it-IT" sz="1200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outdoorStatus( free / occ.)</a:t>
            </a:r>
            <a:endParaRPr lang="it-IT" sz="1200" dirty="0">
              <a:solidFill>
                <a:schemeClr val="accent1">
                  <a:lumMod val="75000"/>
                </a:schemeClr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52" name="Connettore 2 51">
            <a:extLst>
              <a:ext uri="{FF2B5EF4-FFF2-40B4-BE49-F238E27FC236}">
                <a16:creationId xmlns:a16="http://schemas.microsoft.com/office/drawing/2014/main" id="{EBAE31D2-1376-4464-8F7F-B8F299C61934}"/>
              </a:ext>
            </a:extLst>
          </p:cNvPr>
          <p:cNvCxnSpPr>
            <a:cxnSpLocks/>
          </p:cNvCxnSpPr>
          <p:nvPr/>
        </p:nvCxnSpPr>
        <p:spPr>
          <a:xfrm>
            <a:off x="7616132" y="1725368"/>
            <a:ext cx="0" cy="691769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9E3ABB73-53B1-4E01-A367-19BE7724D678}"/>
              </a:ext>
            </a:extLst>
          </p:cNvPr>
          <p:cNvSpPr txBox="1"/>
          <p:nvPr/>
        </p:nvSpPr>
        <p:spPr>
          <a:xfrm>
            <a:off x="5661181" y="1555943"/>
            <a:ext cx="19816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enterRequest</a:t>
            </a:r>
          </a:p>
          <a:p>
            <a:r>
              <a:rPr lang="it-IT" sz="1200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carEnter</a:t>
            </a:r>
          </a:p>
          <a:p>
            <a:r>
              <a:rPr lang="it-IT" sz="1200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exitRequest( TOKENID )</a:t>
            </a:r>
            <a:endParaRPr lang="it-IT" sz="1200" dirty="0">
              <a:solidFill>
                <a:schemeClr val="accent1">
                  <a:lumMod val="75000"/>
                </a:schemeClr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54" name="Gruppo 53"/>
          <p:cNvGrpSpPr/>
          <p:nvPr/>
        </p:nvGrpSpPr>
        <p:grpSpPr>
          <a:xfrm>
            <a:off x="6902590" y="4529035"/>
            <a:ext cx="1926426" cy="1214172"/>
            <a:chOff x="402476" y="5184618"/>
            <a:chExt cx="1926426" cy="1214172"/>
          </a:xfrm>
        </p:grpSpPr>
        <p:sp>
          <p:nvSpPr>
            <p:cNvPr id="55" name="Ovale 54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Park Service Status GUI Actor</a:t>
              </a:r>
            </a:p>
            <a:p>
              <a:pPr lvl="0" algn="ctr"/>
              <a:r>
                <a:rPr lang="it-IT" sz="1100" i="1" dirty="0">
                  <a:solidFill>
                    <a:prstClr val="black"/>
                  </a:solidFill>
                  <a:latin typeface="Century Schoolbook" panose="02040604050505020304" pitchFamily="18" charset="0"/>
                </a:rPr>
                <a:t>(manager’s)</a:t>
              </a:r>
              <a:endParaRPr lang="it-IT" sz="1400" i="1" dirty="0">
                <a:solidFill>
                  <a:prstClr val="black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56" name="Triangolo isoscele 55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7" name="Rettangolo 56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58" name="Figura a mano libera 57"/>
          <p:cNvSpPr/>
          <p:nvPr/>
        </p:nvSpPr>
        <p:spPr>
          <a:xfrm>
            <a:off x="5704610" y="4860959"/>
            <a:ext cx="990600" cy="638334"/>
          </a:xfrm>
          <a:custGeom>
            <a:avLst/>
            <a:gdLst>
              <a:gd name="connsiteX0" fmla="*/ 0 w 990600"/>
              <a:gd name="connsiteY0" fmla="*/ 439954 h 638334"/>
              <a:gd name="connsiteX1" fmla="*/ 314325 w 990600"/>
              <a:gd name="connsiteY1" fmla="*/ 439954 h 638334"/>
              <a:gd name="connsiteX2" fmla="*/ 390525 w 990600"/>
              <a:gd name="connsiteY2" fmla="*/ 1804 h 638334"/>
              <a:gd name="connsiteX3" fmla="*/ 571500 w 990600"/>
              <a:gd name="connsiteY3" fmla="*/ 630454 h 638334"/>
              <a:gd name="connsiteX4" fmla="*/ 685800 w 990600"/>
              <a:gd name="connsiteY4" fmla="*/ 354229 h 638334"/>
              <a:gd name="connsiteX5" fmla="*/ 990600 w 990600"/>
              <a:gd name="connsiteY5" fmla="*/ 344704 h 638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0600" h="638334">
                <a:moveTo>
                  <a:pt x="0" y="439954"/>
                </a:moveTo>
                <a:cubicBezTo>
                  <a:pt x="124619" y="476466"/>
                  <a:pt x="249238" y="512979"/>
                  <a:pt x="314325" y="439954"/>
                </a:cubicBezTo>
                <a:cubicBezTo>
                  <a:pt x="379412" y="366929"/>
                  <a:pt x="347663" y="-29946"/>
                  <a:pt x="390525" y="1804"/>
                </a:cubicBezTo>
                <a:cubicBezTo>
                  <a:pt x="433387" y="33554"/>
                  <a:pt x="522288" y="571717"/>
                  <a:pt x="571500" y="630454"/>
                </a:cubicBezTo>
                <a:cubicBezTo>
                  <a:pt x="620713" y="689192"/>
                  <a:pt x="615950" y="401854"/>
                  <a:pt x="685800" y="354229"/>
                </a:cubicBezTo>
                <a:cubicBezTo>
                  <a:pt x="755650" y="306604"/>
                  <a:pt x="873125" y="325654"/>
                  <a:pt x="990600" y="344704"/>
                </a:cubicBezTo>
              </a:path>
            </a:pathLst>
          </a:custGeom>
          <a:noFill/>
          <a:ln w="1587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59" name="Gruppo 58"/>
          <p:cNvGrpSpPr/>
          <p:nvPr/>
        </p:nvGrpSpPr>
        <p:grpSpPr>
          <a:xfrm>
            <a:off x="3630978" y="4554293"/>
            <a:ext cx="1926426" cy="1214172"/>
            <a:chOff x="402476" y="5184618"/>
            <a:chExt cx="1926426" cy="1214172"/>
          </a:xfrm>
        </p:grpSpPr>
        <p:sp>
          <p:nvSpPr>
            <p:cNvPr id="60" name="Ovale 59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Thermometer</a:t>
              </a:r>
            </a:p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Actor</a:t>
              </a:r>
            </a:p>
          </p:txBody>
        </p:sp>
        <p:sp>
          <p:nvSpPr>
            <p:cNvPr id="61" name="Triangolo isoscele 60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2" name="Rettangolo 61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63" name="CasellaDiTesto 62"/>
          <p:cNvSpPr txBox="1"/>
          <p:nvPr/>
        </p:nvSpPr>
        <p:spPr>
          <a:xfrm>
            <a:off x="5506585" y="5556386"/>
            <a:ext cx="18373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temperature( VALUE )</a:t>
            </a:r>
            <a:endParaRPr lang="it-IT" sz="1200" dirty="0">
              <a:solidFill>
                <a:schemeClr val="accent1">
                  <a:lumMod val="75000"/>
                </a:schemeClr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64" name="Gruppo 63"/>
          <p:cNvGrpSpPr/>
          <p:nvPr/>
        </p:nvGrpSpPr>
        <p:grpSpPr>
          <a:xfrm>
            <a:off x="10038001" y="4554293"/>
            <a:ext cx="1926426" cy="1214172"/>
            <a:chOff x="402476" y="5184618"/>
            <a:chExt cx="1926426" cy="1214172"/>
          </a:xfrm>
        </p:grpSpPr>
        <p:sp>
          <p:nvSpPr>
            <p:cNvPr id="65" name="Ovale 64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Fan</a:t>
              </a:r>
            </a:p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Actor</a:t>
              </a:r>
              <a:endParaRPr lang="it-IT" sz="1400" i="1" dirty="0">
                <a:solidFill>
                  <a:schemeClr val="tx1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66" name="Triangolo isoscele 65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7" name="Rettangolo 66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cxnSp>
        <p:nvCxnSpPr>
          <p:cNvPr id="68" name="Connettore 2 67">
            <a:extLst>
              <a:ext uri="{FF2B5EF4-FFF2-40B4-BE49-F238E27FC236}">
                <a16:creationId xmlns:a16="http://schemas.microsoft.com/office/drawing/2014/main" id="{EBAE31D2-1376-4464-8F7F-B8F299C61934}"/>
              </a:ext>
            </a:extLst>
          </p:cNvPr>
          <p:cNvCxnSpPr>
            <a:cxnSpLocks/>
          </p:cNvCxnSpPr>
          <p:nvPr/>
        </p:nvCxnSpPr>
        <p:spPr>
          <a:xfrm>
            <a:off x="7882832" y="3950256"/>
            <a:ext cx="0" cy="612219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CasellaDiTesto 69">
            <a:extLst>
              <a:ext uri="{FF2B5EF4-FFF2-40B4-BE49-F238E27FC236}">
                <a16:creationId xmlns:a16="http://schemas.microsoft.com/office/drawing/2014/main" id="{9E3ABB73-53B1-4E01-A367-19BE7724D678}"/>
              </a:ext>
            </a:extLst>
          </p:cNvPr>
          <p:cNvSpPr txBox="1"/>
          <p:nvPr/>
        </p:nvSpPr>
        <p:spPr>
          <a:xfrm>
            <a:off x="7906223" y="4099507"/>
            <a:ext cx="12666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slot( STATUS )</a:t>
            </a:r>
            <a:endParaRPr lang="it-IT" sz="1200" dirty="0">
              <a:solidFill>
                <a:schemeClr val="accent1">
                  <a:lumMod val="75000"/>
                </a:schemeClr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71" name="Connettore 2 70"/>
          <p:cNvCxnSpPr/>
          <p:nvPr/>
        </p:nvCxnSpPr>
        <p:spPr>
          <a:xfrm>
            <a:off x="8940800" y="5235498"/>
            <a:ext cx="945711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CasellaDiTesto 71"/>
          <p:cNvSpPr txBox="1"/>
          <p:nvPr/>
        </p:nvSpPr>
        <p:spPr>
          <a:xfrm>
            <a:off x="9011391" y="4728910"/>
            <a:ext cx="7986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fanStart</a:t>
            </a:r>
          </a:p>
          <a:p>
            <a:r>
              <a:rPr lang="it-IT" sz="1200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fanStop</a:t>
            </a:r>
            <a:endParaRPr lang="it-IT" sz="1200" dirty="0">
              <a:solidFill>
                <a:schemeClr val="accent1">
                  <a:lumMod val="75000"/>
                </a:schemeClr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87291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o 7"/>
          <p:cNvGrpSpPr/>
          <p:nvPr/>
        </p:nvGrpSpPr>
        <p:grpSpPr>
          <a:xfrm>
            <a:off x="5573236" y="4611480"/>
            <a:ext cx="1926426" cy="1214172"/>
            <a:chOff x="402476" y="5184618"/>
            <a:chExt cx="1926426" cy="1214172"/>
          </a:xfrm>
        </p:grpSpPr>
        <p:sp>
          <p:nvSpPr>
            <p:cNvPr id="9" name="Ovale 8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Temperature Sentinel Actor</a:t>
              </a:r>
            </a:p>
          </p:txBody>
        </p:sp>
        <p:sp>
          <p:nvSpPr>
            <p:cNvPr id="10" name="Triangolo isoscele 9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1" name="Rettangolo 10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15" name="Gruppo 14"/>
          <p:cNvGrpSpPr/>
          <p:nvPr/>
        </p:nvGrpSpPr>
        <p:grpSpPr>
          <a:xfrm>
            <a:off x="5573236" y="3245569"/>
            <a:ext cx="1926426" cy="1214172"/>
            <a:chOff x="402476" y="5184618"/>
            <a:chExt cx="1926426" cy="1214172"/>
          </a:xfrm>
        </p:grpSpPr>
        <p:sp>
          <p:nvSpPr>
            <p:cNvPr id="16" name="Ovale 15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Outdoor Sentinel Actor</a:t>
              </a:r>
            </a:p>
          </p:txBody>
        </p:sp>
        <p:sp>
          <p:nvSpPr>
            <p:cNvPr id="17" name="Triangolo isoscele 16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8" name="Rettangolo 17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19" name="Gruppo 18"/>
          <p:cNvGrpSpPr/>
          <p:nvPr/>
        </p:nvGrpSpPr>
        <p:grpSpPr>
          <a:xfrm>
            <a:off x="5578183" y="955372"/>
            <a:ext cx="1926426" cy="1214172"/>
            <a:chOff x="402476" y="5184618"/>
            <a:chExt cx="1926426" cy="1214172"/>
          </a:xfrm>
        </p:grpSpPr>
        <p:sp>
          <p:nvSpPr>
            <p:cNvPr id="20" name="Ovale 19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Timer</a:t>
              </a:r>
            </a:p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Actor</a:t>
              </a:r>
            </a:p>
          </p:txBody>
        </p:sp>
        <p:sp>
          <p:nvSpPr>
            <p:cNvPr id="21" name="Triangolo isoscele 20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2" name="Rettangolo 21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cxnSp>
        <p:nvCxnSpPr>
          <p:cNvPr id="23" name="Connettore 2 22"/>
          <p:cNvCxnSpPr/>
          <p:nvPr/>
        </p:nvCxnSpPr>
        <p:spPr>
          <a:xfrm flipH="1" flipV="1">
            <a:off x="6440423" y="2285224"/>
            <a:ext cx="1" cy="1011285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igura a mano libera 23"/>
          <p:cNvSpPr/>
          <p:nvPr/>
        </p:nvSpPr>
        <p:spPr>
          <a:xfrm rot="5400000">
            <a:off x="6482009" y="2483825"/>
            <a:ext cx="990600" cy="638334"/>
          </a:xfrm>
          <a:custGeom>
            <a:avLst/>
            <a:gdLst>
              <a:gd name="connsiteX0" fmla="*/ 0 w 990600"/>
              <a:gd name="connsiteY0" fmla="*/ 439954 h 638334"/>
              <a:gd name="connsiteX1" fmla="*/ 314325 w 990600"/>
              <a:gd name="connsiteY1" fmla="*/ 439954 h 638334"/>
              <a:gd name="connsiteX2" fmla="*/ 390525 w 990600"/>
              <a:gd name="connsiteY2" fmla="*/ 1804 h 638334"/>
              <a:gd name="connsiteX3" fmla="*/ 571500 w 990600"/>
              <a:gd name="connsiteY3" fmla="*/ 630454 h 638334"/>
              <a:gd name="connsiteX4" fmla="*/ 685800 w 990600"/>
              <a:gd name="connsiteY4" fmla="*/ 354229 h 638334"/>
              <a:gd name="connsiteX5" fmla="*/ 990600 w 990600"/>
              <a:gd name="connsiteY5" fmla="*/ 344704 h 638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0600" h="638334">
                <a:moveTo>
                  <a:pt x="0" y="439954"/>
                </a:moveTo>
                <a:cubicBezTo>
                  <a:pt x="124619" y="476466"/>
                  <a:pt x="249238" y="512979"/>
                  <a:pt x="314325" y="439954"/>
                </a:cubicBezTo>
                <a:cubicBezTo>
                  <a:pt x="379412" y="366929"/>
                  <a:pt x="347663" y="-29946"/>
                  <a:pt x="390525" y="1804"/>
                </a:cubicBezTo>
                <a:cubicBezTo>
                  <a:pt x="433387" y="33554"/>
                  <a:pt x="522288" y="571717"/>
                  <a:pt x="571500" y="630454"/>
                </a:cubicBezTo>
                <a:cubicBezTo>
                  <a:pt x="620713" y="689192"/>
                  <a:pt x="615950" y="401854"/>
                  <a:pt x="685800" y="354229"/>
                </a:cubicBezTo>
                <a:cubicBezTo>
                  <a:pt x="755650" y="306604"/>
                  <a:pt x="873125" y="325654"/>
                  <a:pt x="990600" y="344704"/>
                </a:cubicBezTo>
              </a:path>
            </a:pathLst>
          </a:custGeom>
          <a:noFill/>
          <a:ln w="1587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25" name="Gruppo 24"/>
          <p:cNvGrpSpPr/>
          <p:nvPr/>
        </p:nvGrpSpPr>
        <p:grpSpPr>
          <a:xfrm>
            <a:off x="2462505" y="3323048"/>
            <a:ext cx="1926426" cy="1214172"/>
            <a:chOff x="402476" y="3280190"/>
            <a:chExt cx="1926426" cy="1214172"/>
          </a:xfrm>
        </p:grpSpPr>
        <p:sp>
          <p:nvSpPr>
            <p:cNvPr id="26" name="Ovale 25"/>
            <p:cNvSpPr/>
            <p:nvPr/>
          </p:nvSpPr>
          <p:spPr>
            <a:xfrm>
              <a:off x="667957" y="3428429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Sonar</a:t>
              </a:r>
            </a:p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Actor</a:t>
              </a:r>
            </a:p>
          </p:txBody>
        </p:sp>
        <p:sp>
          <p:nvSpPr>
            <p:cNvPr id="27" name="Triangolo isoscele 26"/>
            <p:cNvSpPr/>
            <p:nvPr/>
          </p:nvSpPr>
          <p:spPr>
            <a:xfrm rot="16200000">
              <a:off x="1350190" y="3300636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8" name="Rettangolo 27"/>
            <p:cNvSpPr/>
            <p:nvPr/>
          </p:nvSpPr>
          <p:spPr>
            <a:xfrm>
              <a:off x="402476" y="3835268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29" name="Gruppo 28"/>
          <p:cNvGrpSpPr/>
          <p:nvPr/>
        </p:nvGrpSpPr>
        <p:grpSpPr>
          <a:xfrm>
            <a:off x="2400905" y="4611480"/>
            <a:ext cx="1926426" cy="1214172"/>
            <a:chOff x="402476" y="5184618"/>
            <a:chExt cx="1926426" cy="1214172"/>
          </a:xfrm>
        </p:grpSpPr>
        <p:sp>
          <p:nvSpPr>
            <p:cNvPr id="30" name="Ovale 29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Thermometer</a:t>
              </a:r>
            </a:p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Actor</a:t>
              </a:r>
            </a:p>
          </p:txBody>
        </p:sp>
        <p:sp>
          <p:nvSpPr>
            <p:cNvPr id="31" name="Triangolo isoscele 30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2" name="Rettangolo 31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33" name="Figura a mano libera 32"/>
          <p:cNvSpPr/>
          <p:nvPr/>
        </p:nvSpPr>
        <p:spPr>
          <a:xfrm>
            <a:off x="4507707" y="3596230"/>
            <a:ext cx="990600" cy="638334"/>
          </a:xfrm>
          <a:custGeom>
            <a:avLst/>
            <a:gdLst>
              <a:gd name="connsiteX0" fmla="*/ 0 w 990600"/>
              <a:gd name="connsiteY0" fmla="*/ 439954 h 638334"/>
              <a:gd name="connsiteX1" fmla="*/ 314325 w 990600"/>
              <a:gd name="connsiteY1" fmla="*/ 439954 h 638334"/>
              <a:gd name="connsiteX2" fmla="*/ 390525 w 990600"/>
              <a:gd name="connsiteY2" fmla="*/ 1804 h 638334"/>
              <a:gd name="connsiteX3" fmla="*/ 571500 w 990600"/>
              <a:gd name="connsiteY3" fmla="*/ 630454 h 638334"/>
              <a:gd name="connsiteX4" fmla="*/ 685800 w 990600"/>
              <a:gd name="connsiteY4" fmla="*/ 354229 h 638334"/>
              <a:gd name="connsiteX5" fmla="*/ 990600 w 990600"/>
              <a:gd name="connsiteY5" fmla="*/ 344704 h 638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0600" h="638334">
                <a:moveTo>
                  <a:pt x="0" y="439954"/>
                </a:moveTo>
                <a:cubicBezTo>
                  <a:pt x="124619" y="476466"/>
                  <a:pt x="249238" y="512979"/>
                  <a:pt x="314325" y="439954"/>
                </a:cubicBezTo>
                <a:cubicBezTo>
                  <a:pt x="379412" y="366929"/>
                  <a:pt x="347663" y="-29946"/>
                  <a:pt x="390525" y="1804"/>
                </a:cubicBezTo>
                <a:cubicBezTo>
                  <a:pt x="433387" y="33554"/>
                  <a:pt x="522288" y="571717"/>
                  <a:pt x="571500" y="630454"/>
                </a:cubicBezTo>
                <a:cubicBezTo>
                  <a:pt x="620713" y="689192"/>
                  <a:pt x="615950" y="401854"/>
                  <a:pt x="685800" y="354229"/>
                </a:cubicBezTo>
                <a:cubicBezTo>
                  <a:pt x="755650" y="306604"/>
                  <a:pt x="873125" y="325654"/>
                  <a:pt x="990600" y="344704"/>
                </a:cubicBezTo>
              </a:path>
            </a:pathLst>
          </a:custGeom>
          <a:noFill/>
          <a:ln w="1587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CasellaDiTesto 33"/>
          <p:cNvSpPr txBox="1"/>
          <p:nvPr/>
        </p:nvSpPr>
        <p:spPr>
          <a:xfrm>
            <a:off x="4167662" y="3173601"/>
            <a:ext cx="19367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OUTDOOR-area free</a:t>
            </a:r>
          </a:p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OUTDOOR-area occup.</a:t>
            </a:r>
          </a:p>
        </p:txBody>
      </p:sp>
      <p:sp>
        <p:nvSpPr>
          <p:cNvPr id="35" name="Figura a mano libera 34"/>
          <p:cNvSpPr/>
          <p:nvPr/>
        </p:nvSpPr>
        <p:spPr>
          <a:xfrm>
            <a:off x="4445516" y="4942279"/>
            <a:ext cx="990600" cy="638334"/>
          </a:xfrm>
          <a:custGeom>
            <a:avLst/>
            <a:gdLst>
              <a:gd name="connsiteX0" fmla="*/ 0 w 990600"/>
              <a:gd name="connsiteY0" fmla="*/ 439954 h 638334"/>
              <a:gd name="connsiteX1" fmla="*/ 314325 w 990600"/>
              <a:gd name="connsiteY1" fmla="*/ 439954 h 638334"/>
              <a:gd name="connsiteX2" fmla="*/ 390525 w 990600"/>
              <a:gd name="connsiteY2" fmla="*/ 1804 h 638334"/>
              <a:gd name="connsiteX3" fmla="*/ 571500 w 990600"/>
              <a:gd name="connsiteY3" fmla="*/ 630454 h 638334"/>
              <a:gd name="connsiteX4" fmla="*/ 685800 w 990600"/>
              <a:gd name="connsiteY4" fmla="*/ 354229 h 638334"/>
              <a:gd name="connsiteX5" fmla="*/ 990600 w 990600"/>
              <a:gd name="connsiteY5" fmla="*/ 344704 h 638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0600" h="638334">
                <a:moveTo>
                  <a:pt x="0" y="439954"/>
                </a:moveTo>
                <a:cubicBezTo>
                  <a:pt x="124619" y="476466"/>
                  <a:pt x="249238" y="512979"/>
                  <a:pt x="314325" y="439954"/>
                </a:cubicBezTo>
                <a:cubicBezTo>
                  <a:pt x="379412" y="366929"/>
                  <a:pt x="347663" y="-29946"/>
                  <a:pt x="390525" y="1804"/>
                </a:cubicBezTo>
                <a:cubicBezTo>
                  <a:pt x="433387" y="33554"/>
                  <a:pt x="522288" y="571717"/>
                  <a:pt x="571500" y="630454"/>
                </a:cubicBezTo>
                <a:cubicBezTo>
                  <a:pt x="620713" y="689192"/>
                  <a:pt x="615950" y="401854"/>
                  <a:pt x="685800" y="354229"/>
                </a:cubicBezTo>
                <a:cubicBezTo>
                  <a:pt x="755650" y="306604"/>
                  <a:pt x="873125" y="325654"/>
                  <a:pt x="990600" y="344704"/>
                </a:cubicBezTo>
              </a:path>
            </a:pathLst>
          </a:custGeom>
          <a:noFill/>
          <a:ln w="1587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6" name="CasellaDiTesto 35"/>
          <p:cNvSpPr txBox="1"/>
          <p:nvPr/>
        </p:nvSpPr>
        <p:spPr>
          <a:xfrm>
            <a:off x="4269018" y="5563680"/>
            <a:ext cx="17956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temperature: &lt;value&gt;</a:t>
            </a:r>
          </a:p>
        </p:txBody>
      </p:sp>
      <p:grpSp>
        <p:nvGrpSpPr>
          <p:cNvPr id="37" name="Gruppo 36"/>
          <p:cNvGrpSpPr/>
          <p:nvPr/>
        </p:nvGrpSpPr>
        <p:grpSpPr>
          <a:xfrm>
            <a:off x="8556786" y="3852655"/>
            <a:ext cx="1926426" cy="1214172"/>
            <a:chOff x="402476" y="5184618"/>
            <a:chExt cx="1926426" cy="1214172"/>
          </a:xfrm>
        </p:grpSpPr>
        <p:sp>
          <p:nvSpPr>
            <p:cNvPr id="38" name="Ovale 37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Park Service Status GUI Actor</a:t>
              </a:r>
            </a:p>
            <a:p>
              <a:pPr lvl="0" algn="ctr"/>
              <a:r>
                <a:rPr lang="it-IT" sz="1100" i="1" dirty="0">
                  <a:solidFill>
                    <a:prstClr val="black"/>
                  </a:solidFill>
                  <a:latin typeface="Century Schoolbook" panose="02040604050505020304" pitchFamily="18" charset="0"/>
                </a:rPr>
                <a:t>(manager’s)</a:t>
              </a:r>
              <a:endParaRPr lang="it-IT" sz="1400" i="1" dirty="0">
                <a:solidFill>
                  <a:prstClr val="black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39" name="Triangolo isoscele 38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0" name="Rettangolo 39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41" name="Figura a mano libera 40"/>
          <p:cNvSpPr/>
          <p:nvPr/>
        </p:nvSpPr>
        <p:spPr>
          <a:xfrm>
            <a:off x="7628377" y="3718740"/>
            <a:ext cx="990600" cy="638334"/>
          </a:xfrm>
          <a:custGeom>
            <a:avLst/>
            <a:gdLst>
              <a:gd name="connsiteX0" fmla="*/ 0 w 990600"/>
              <a:gd name="connsiteY0" fmla="*/ 439954 h 638334"/>
              <a:gd name="connsiteX1" fmla="*/ 314325 w 990600"/>
              <a:gd name="connsiteY1" fmla="*/ 439954 h 638334"/>
              <a:gd name="connsiteX2" fmla="*/ 390525 w 990600"/>
              <a:gd name="connsiteY2" fmla="*/ 1804 h 638334"/>
              <a:gd name="connsiteX3" fmla="*/ 571500 w 990600"/>
              <a:gd name="connsiteY3" fmla="*/ 630454 h 638334"/>
              <a:gd name="connsiteX4" fmla="*/ 685800 w 990600"/>
              <a:gd name="connsiteY4" fmla="*/ 354229 h 638334"/>
              <a:gd name="connsiteX5" fmla="*/ 990600 w 990600"/>
              <a:gd name="connsiteY5" fmla="*/ 344704 h 638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0600" h="638334">
                <a:moveTo>
                  <a:pt x="0" y="439954"/>
                </a:moveTo>
                <a:cubicBezTo>
                  <a:pt x="124619" y="476466"/>
                  <a:pt x="249238" y="512979"/>
                  <a:pt x="314325" y="439954"/>
                </a:cubicBezTo>
                <a:cubicBezTo>
                  <a:pt x="379412" y="366929"/>
                  <a:pt x="347663" y="-29946"/>
                  <a:pt x="390525" y="1804"/>
                </a:cubicBezTo>
                <a:cubicBezTo>
                  <a:pt x="433387" y="33554"/>
                  <a:pt x="522288" y="571717"/>
                  <a:pt x="571500" y="630454"/>
                </a:cubicBezTo>
                <a:cubicBezTo>
                  <a:pt x="620713" y="689192"/>
                  <a:pt x="615950" y="401854"/>
                  <a:pt x="685800" y="354229"/>
                </a:cubicBezTo>
                <a:cubicBezTo>
                  <a:pt x="755650" y="306604"/>
                  <a:pt x="873125" y="325654"/>
                  <a:pt x="990600" y="344704"/>
                </a:cubicBezTo>
              </a:path>
            </a:pathLst>
          </a:custGeom>
          <a:noFill/>
          <a:ln w="1587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2" name="Figura a mano libera 41"/>
          <p:cNvSpPr/>
          <p:nvPr/>
        </p:nvSpPr>
        <p:spPr>
          <a:xfrm>
            <a:off x="7557560" y="4607594"/>
            <a:ext cx="990600" cy="638334"/>
          </a:xfrm>
          <a:custGeom>
            <a:avLst/>
            <a:gdLst>
              <a:gd name="connsiteX0" fmla="*/ 0 w 990600"/>
              <a:gd name="connsiteY0" fmla="*/ 439954 h 638334"/>
              <a:gd name="connsiteX1" fmla="*/ 314325 w 990600"/>
              <a:gd name="connsiteY1" fmla="*/ 439954 h 638334"/>
              <a:gd name="connsiteX2" fmla="*/ 390525 w 990600"/>
              <a:gd name="connsiteY2" fmla="*/ 1804 h 638334"/>
              <a:gd name="connsiteX3" fmla="*/ 571500 w 990600"/>
              <a:gd name="connsiteY3" fmla="*/ 630454 h 638334"/>
              <a:gd name="connsiteX4" fmla="*/ 685800 w 990600"/>
              <a:gd name="connsiteY4" fmla="*/ 354229 h 638334"/>
              <a:gd name="connsiteX5" fmla="*/ 990600 w 990600"/>
              <a:gd name="connsiteY5" fmla="*/ 344704 h 638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0600" h="638334">
                <a:moveTo>
                  <a:pt x="0" y="439954"/>
                </a:moveTo>
                <a:cubicBezTo>
                  <a:pt x="124619" y="476466"/>
                  <a:pt x="249238" y="512979"/>
                  <a:pt x="314325" y="439954"/>
                </a:cubicBezTo>
                <a:cubicBezTo>
                  <a:pt x="379412" y="366929"/>
                  <a:pt x="347663" y="-29946"/>
                  <a:pt x="390525" y="1804"/>
                </a:cubicBezTo>
                <a:cubicBezTo>
                  <a:pt x="433387" y="33554"/>
                  <a:pt x="522288" y="571717"/>
                  <a:pt x="571500" y="630454"/>
                </a:cubicBezTo>
                <a:cubicBezTo>
                  <a:pt x="620713" y="689192"/>
                  <a:pt x="615950" y="401854"/>
                  <a:pt x="685800" y="354229"/>
                </a:cubicBezTo>
                <a:cubicBezTo>
                  <a:pt x="755650" y="306604"/>
                  <a:pt x="873125" y="325654"/>
                  <a:pt x="990600" y="344704"/>
                </a:cubicBezTo>
              </a:path>
            </a:pathLst>
          </a:custGeom>
          <a:noFill/>
          <a:ln w="1587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3" name="CasellaDiTesto 42"/>
          <p:cNvSpPr txBox="1"/>
          <p:nvPr/>
        </p:nvSpPr>
        <p:spPr>
          <a:xfrm>
            <a:off x="7480003" y="3283067"/>
            <a:ext cx="18934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outdoor alarm</a:t>
            </a:r>
          </a:p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outdoor alarm revoked</a:t>
            </a:r>
          </a:p>
        </p:txBody>
      </p:sp>
      <p:sp>
        <p:nvSpPr>
          <p:cNvPr id="44" name="CasellaDiTesto 43"/>
          <p:cNvSpPr txBox="1"/>
          <p:nvPr/>
        </p:nvSpPr>
        <p:spPr>
          <a:xfrm>
            <a:off x="7557560" y="5313993"/>
            <a:ext cx="22333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temperature alarm</a:t>
            </a:r>
          </a:p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temperature alarm revoked</a:t>
            </a:r>
          </a:p>
        </p:txBody>
      </p:sp>
    </p:spTree>
    <p:extLst>
      <p:ext uri="{BB962C8B-B14F-4D97-AF65-F5344CB8AC3E}">
        <p14:creationId xmlns:p14="http://schemas.microsoft.com/office/powerpoint/2010/main" val="30815956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Connettore 4 55"/>
          <p:cNvCxnSpPr/>
          <p:nvPr/>
        </p:nvCxnSpPr>
        <p:spPr>
          <a:xfrm rot="10800000">
            <a:off x="6394152" y="2206509"/>
            <a:ext cx="1810597" cy="2244137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ttore 4 132"/>
          <p:cNvCxnSpPr/>
          <p:nvPr/>
        </p:nvCxnSpPr>
        <p:spPr>
          <a:xfrm flipV="1">
            <a:off x="3762253" y="2206508"/>
            <a:ext cx="1810599" cy="749213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ttangolo arrotondato 3"/>
          <p:cNvSpPr/>
          <p:nvPr/>
        </p:nvSpPr>
        <p:spPr>
          <a:xfrm>
            <a:off x="2524517" y="1775042"/>
            <a:ext cx="1652621" cy="44043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acceptIN</a:t>
            </a:r>
          </a:p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/</a:t>
            </a:r>
            <a:r>
              <a:rPr lang="it-IT" sz="1400" dirty="0">
                <a:solidFill>
                  <a:schemeClr val="accent2">
                    <a:lumMod val="75000"/>
                  </a:schemeClr>
                </a:solidFill>
                <a:latin typeface="Century Schoolbook" panose="02040604050505020304" pitchFamily="18" charset="0"/>
              </a:rPr>
              <a:t>send notice</a:t>
            </a:r>
          </a:p>
        </p:txBody>
      </p:sp>
      <p:sp>
        <p:nvSpPr>
          <p:cNvPr id="5" name="Rettangolo arrotondato 4"/>
          <p:cNvSpPr/>
          <p:nvPr/>
        </p:nvSpPr>
        <p:spPr>
          <a:xfrm>
            <a:off x="2524515" y="2735505"/>
            <a:ext cx="1652621" cy="44043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informIN</a:t>
            </a:r>
          </a:p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/</a:t>
            </a:r>
            <a:r>
              <a:rPr lang="it-IT" sz="1400" dirty="0">
                <a:solidFill>
                  <a:schemeClr val="accent2">
                    <a:lumMod val="75000"/>
                  </a:schemeClr>
                </a:solidFill>
                <a:latin typeface="Century Schoolbook" panose="02040604050505020304" pitchFamily="18" charset="0"/>
              </a:rPr>
              <a:t>SLOTNUM</a:t>
            </a:r>
          </a:p>
        </p:txBody>
      </p:sp>
      <p:sp>
        <p:nvSpPr>
          <p:cNvPr id="15" name="Rettangolo arrotondato 14"/>
          <p:cNvSpPr/>
          <p:nvPr/>
        </p:nvSpPr>
        <p:spPr>
          <a:xfrm>
            <a:off x="2524517" y="3482967"/>
            <a:ext cx="1652621" cy="44043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moveToIn</a:t>
            </a:r>
          </a:p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/</a:t>
            </a:r>
            <a:r>
              <a:rPr lang="it-IT" sz="1400" dirty="0">
                <a:solidFill>
                  <a:schemeClr val="accent2">
                    <a:lumMod val="75000"/>
                  </a:schemeClr>
                </a:solidFill>
                <a:latin typeface="Century Schoolbook" panose="02040604050505020304" pitchFamily="18" charset="0"/>
              </a:rPr>
              <a:t>goto INDOOR</a:t>
            </a:r>
          </a:p>
        </p:txBody>
      </p:sp>
      <p:sp>
        <p:nvSpPr>
          <p:cNvPr id="16" name="Rettangolo arrotondato 15"/>
          <p:cNvSpPr/>
          <p:nvPr/>
        </p:nvSpPr>
        <p:spPr>
          <a:xfrm>
            <a:off x="2524517" y="4231755"/>
            <a:ext cx="1652621" cy="44043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receipt</a:t>
            </a:r>
          </a:p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/</a:t>
            </a:r>
            <a:r>
              <a:rPr lang="it-IT" sz="1400" dirty="0">
                <a:solidFill>
                  <a:schemeClr val="accent2">
                    <a:lumMod val="75000"/>
                  </a:schemeClr>
                </a:solidFill>
                <a:latin typeface="Century Schoolbook" panose="02040604050505020304" pitchFamily="18" charset="0"/>
              </a:rPr>
              <a:t>TOKENID</a:t>
            </a:r>
          </a:p>
        </p:txBody>
      </p:sp>
      <p:sp>
        <p:nvSpPr>
          <p:cNvPr id="17" name="Rettangolo arrotondato 16"/>
          <p:cNvSpPr/>
          <p:nvPr/>
        </p:nvSpPr>
        <p:spPr>
          <a:xfrm>
            <a:off x="2524517" y="4977891"/>
            <a:ext cx="1652621" cy="44043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moveToSlotIn</a:t>
            </a:r>
          </a:p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/</a:t>
            </a:r>
            <a:r>
              <a:rPr lang="it-IT" sz="1400" dirty="0">
                <a:solidFill>
                  <a:schemeClr val="accent2">
                    <a:lumMod val="75000"/>
                  </a:schemeClr>
                </a:solidFill>
                <a:latin typeface="Century Schoolbook" panose="02040604050505020304" pitchFamily="18" charset="0"/>
              </a:rPr>
              <a:t>goto SLOT</a:t>
            </a:r>
          </a:p>
        </p:txBody>
      </p:sp>
      <p:sp>
        <p:nvSpPr>
          <p:cNvPr id="19" name="Rettangolo arrotondato 18"/>
          <p:cNvSpPr/>
          <p:nvPr/>
        </p:nvSpPr>
        <p:spPr>
          <a:xfrm>
            <a:off x="7798334" y="1775042"/>
            <a:ext cx="1652621" cy="44043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acceptOUT</a:t>
            </a:r>
          </a:p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/</a:t>
            </a:r>
            <a:r>
              <a:rPr lang="it-IT" sz="1400" dirty="0">
                <a:solidFill>
                  <a:schemeClr val="accent2">
                    <a:lumMod val="75000"/>
                  </a:schemeClr>
                </a:solidFill>
                <a:latin typeface="Century Schoolbook" panose="02040604050505020304" pitchFamily="18" charset="0"/>
              </a:rPr>
              <a:t>send notice</a:t>
            </a:r>
          </a:p>
        </p:txBody>
      </p:sp>
      <p:sp>
        <p:nvSpPr>
          <p:cNvPr id="21" name="Rettangolo arrotondato 20"/>
          <p:cNvSpPr/>
          <p:nvPr/>
        </p:nvSpPr>
        <p:spPr>
          <a:xfrm>
            <a:off x="5161424" y="1766077"/>
            <a:ext cx="1652621" cy="44043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moveToHome</a:t>
            </a:r>
          </a:p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/ </a:t>
            </a:r>
            <a:r>
              <a:rPr lang="it-IT" sz="1400" dirty="0">
                <a:solidFill>
                  <a:schemeClr val="accent2">
                    <a:lumMod val="75000"/>
                  </a:schemeClr>
                </a:solidFill>
                <a:latin typeface="Century Schoolbook" panose="02040604050505020304" pitchFamily="18" charset="0"/>
              </a:rPr>
              <a:t>goto HOME</a:t>
            </a:r>
          </a:p>
        </p:txBody>
      </p:sp>
      <p:sp>
        <p:nvSpPr>
          <p:cNvPr id="22" name="Rettangolo arrotondato 21"/>
          <p:cNvSpPr/>
          <p:nvPr/>
        </p:nvSpPr>
        <p:spPr>
          <a:xfrm>
            <a:off x="7798333" y="2735505"/>
            <a:ext cx="1652621" cy="44043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findSlot</a:t>
            </a:r>
          </a:p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/</a:t>
            </a:r>
            <a:r>
              <a:rPr lang="it-IT" sz="1400" dirty="0">
                <a:solidFill>
                  <a:schemeClr val="accent2">
                    <a:lumMod val="75000"/>
                  </a:schemeClr>
                </a:solidFill>
                <a:latin typeface="Century Schoolbook" panose="02040604050505020304" pitchFamily="18" charset="0"/>
              </a:rPr>
              <a:t>CARSLOTNUM</a:t>
            </a:r>
          </a:p>
        </p:txBody>
      </p:sp>
      <p:sp>
        <p:nvSpPr>
          <p:cNvPr id="23" name="Rettangolo arrotondato 22"/>
          <p:cNvSpPr/>
          <p:nvPr/>
        </p:nvSpPr>
        <p:spPr>
          <a:xfrm>
            <a:off x="7798333" y="3484293"/>
            <a:ext cx="1652621" cy="44043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moveToSlotOut</a:t>
            </a:r>
          </a:p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/</a:t>
            </a:r>
            <a:r>
              <a:rPr lang="it-IT" sz="1400" dirty="0">
                <a:solidFill>
                  <a:schemeClr val="accent2">
                    <a:lumMod val="75000"/>
                  </a:schemeClr>
                </a:solidFill>
                <a:latin typeface="Century Schoolbook" panose="02040604050505020304" pitchFamily="18" charset="0"/>
              </a:rPr>
              <a:t>goto SLOT</a:t>
            </a:r>
          </a:p>
        </p:txBody>
      </p:sp>
      <p:sp>
        <p:nvSpPr>
          <p:cNvPr id="25" name="Rettangolo arrotondato 24"/>
          <p:cNvSpPr/>
          <p:nvPr/>
        </p:nvSpPr>
        <p:spPr>
          <a:xfrm>
            <a:off x="7798332" y="4230429"/>
            <a:ext cx="1652621" cy="44043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moveToOut</a:t>
            </a:r>
          </a:p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/</a:t>
            </a:r>
            <a:r>
              <a:rPr lang="it-IT" sz="1400" dirty="0">
                <a:solidFill>
                  <a:schemeClr val="accent2">
                    <a:lumMod val="75000"/>
                  </a:schemeClr>
                </a:solidFill>
                <a:latin typeface="Century Schoolbook" panose="02040604050505020304" pitchFamily="18" charset="0"/>
              </a:rPr>
              <a:t>goto OUTDOOR</a:t>
            </a:r>
          </a:p>
        </p:txBody>
      </p:sp>
      <p:cxnSp>
        <p:nvCxnSpPr>
          <p:cNvPr id="115" name="Connettore 4 114"/>
          <p:cNvCxnSpPr>
            <a:stCxn id="17" idx="3"/>
            <a:endCxn id="21" idx="2"/>
          </p:cNvCxnSpPr>
          <p:nvPr/>
        </p:nvCxnSpPr>
        <p:spPr>
          <a:xfrm flipV="1">
            <a:off x="4177138" y="2206508"/>
            <a:ext cx="1810597" cy="2991599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nettore 2 136"/>
          <p:cNvCxnSpPr>
            <a:stCxn id="19" idx="2"/>
            <a:endCxn id="22" idx="0"/>
          </p:cNvCxnSpPr>
          <p:nvPr/>
        </p:nvCxnSpPr>
        <p:spPr>
          <a:xfrm flipH="1">
            <a:off x="8624644" y="2215473"/>
            <a:ext cx="1" cy="5200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nettore 2 139"/>
          <p:cNvCxnSpPr>
            <a:stCxn id="22" idx="2"/>
            <a:endCxn id="23" idx="0"/>
          </p:cNvCxnSpPr>
          <p:nvPr/>
        </p:nvCxnSpPr>
        <p:spPr>
          <a:xfrm>
            <a:off x="8624644" y="3175936"/>
            <a:ext cx="0" cy="30835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ttore 2 142"/>
          <p:cNvCxnSpPr>
            <a:stCxn id="23" idx="2"/>
            <a:endCxn id="25" idx="0"/>
          </p:cNvCxnSpPr>
          <p:nvPr/>
        </p:nvCxnSpPr>
        <p:spPr>
          <a:xfrm flipH="1">
            <a:off x="8624643" y="3924724"/>
            <a:ext cx="1" cy="30570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nettore 2 145"/>
          <p:cNvCxnSpPr>
            <a:stCxn id="4" idx="2"/>
            <a:endCxn id="5" idx="0"/>
          </p:cNvCxnSpPr>
          <p:nvPr/>
        </p:nvCxnSpPr>
        <p:spPr>
          <a:xfrm flipH="1">
            <a:off x="3350826" y="2215473"/>
            <a:ext cx="2" cy="5200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onnettore 2 148"/>
          <p:cNvCxnSpPr>
            <a:stCxn id="5" idx="2"/>
            <a:endCxn id="15" idx="0"/>
          </p:cNvCxnSpPr>
          <p:nvPr/>
        </p:nvCxnSpPr>
        <p:spPr>
          <a:xfrm>
            <a:off x="3350826" y="3175936"/>
            <a:ext cx="2" cy="30703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Connettore 2 151"/>
          <p:cNvCxnSpPr>
            <a:stCxn id="15" idx="2"/>
            <a:endCxn id="16" idx="0"/>
          </p:cNvCxnSpPr>
          <p:nvPr/>
        </p:nvCxnSpPr>
        <p:spPr>
          <a:xfrm>
            <a:off x="3350828" y="3923398"/>
            <a:ext cx="0" cy="30835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nettore 2 154"/>
          <p:cNvCxnSpPr>
            <a:stCxn id="16" idx="2"/>
            <a:endCxn id="17" idx="0"/>
          </p:cNvCxnSpPr>
          <p:nvPr/>
        </p:nvCxnSpPr>
        <p:spPr>
          <a:xfrm>
            <a:off x="3350828" y="4672186"/>
            <a:ext cx="0" cy="30570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asellaDiTesto 29"/>
          <p:cNvSpPr txBox="1"/>
          <p:nvPr/>
        </p:nvSpPr>
        <p:spPr>
          <a:xfrm>
            <a:off x="2002380" y="3167783"/>
            <a:ext cx="13484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solidFill>
                  <a:schemeClr val="accent1">
                    <a:lumMod val="75000"/>
                  </a:schemeClr>
                </a:solidFill>
                <a:latin typeface="Century Schoolbook" panose="02040604050505020304" pitchFamily="18" charset="0"/>
              </a:rPr>
              <a:t>SLOTNUM&gt;0</a:t>
            </a:r>
            <a:endParaRPr lang="it-IT" sz="1400" dirty="0">
              <a:solidFill>
                <a:schemeClr val="accent2">
                  <a:lumMod val="75000"/>
                </a:schemeClr>
              </a:solidFill>
              <a:latin typeface="Century Schoolbook" panose="02040604050505020304" pitchFamily="18" charset="0"/>
            </a:endParaRPr>
          </a:p>
        </p:txBody>
      </p:sp>
      <p:sp>
        <p:nvSpPr>
          <p:cNvPr id="31" name="CasellaDiTesto 30"/>
          <p:cNvSpPr txBox="1"/>
          <p:nvPr/>
        </p:nvSpPr>
        <p:spPr>
          <a:xfrm>
            <a:off x="4175032" y="2646939"/>
            <a:ext cx="13484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solidFill>
                  <a:schemeClr val="accent1">
                    <a:lumMod val="75000"/>
                  </a:schemeClr>
                </a:solidFill>
                <a:latin typeface="Century Schoolbook" panose="02040604050505020304" pitchFamily="18" charset="0"/>
              </a:rPr>
              <a:t>SLOTNUM=0</a:t>
            </a:r>
            <a:endParaRPr lang="it-IT" sz="1400" dirty="0">
              <a:solidFill>
                <a:schemeClr val="accent2">
                  <a:lumMod val="75000"/>
                </a:schemeClr>
              </a:solidFill>
              <a:latin typeface="Century Schoolbook" panose="02040604050505020304" pitchFamily="18" charset="0"/>
            </a:endParaRPr>
          </a:p>
        </p:txBody>
      </p:sp>
      <p:sp>
        <p:nvSpPr>
          <p:cNvPr id="39" name="CasellaDiTesto 38"/>
          <p:cNvSpPr txBox="1"/>
          <p:nvPr/>
        </p:nvSpPr>
        <p:spPr>
          <a:xfrm>
            <a:off x="1611824" y="2321600"/>
            <a:ext cx="17491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solidFill>
                  <a:schemeClr val="accent1">
                    <a:lumMod val="75000"/>
                  </a:schemeClr>
                </a:solidFill>
                <a:latin typeface="Century Schoolbook" panose="02040604050505020304" pitchFamily="18" charset="0"/>
              </a:rPr>
              <a:t>INDOOR-area free</a:t>
            </a:r>
          </a:p>
        </p:txBody>
      </p:sp>
      <p:sp>
        <p:nvSpPr>
          <p:cNvPr id="40" name="CasellaDiTesto 39"/>
          <p:cNvSpPr txBox="1"/>
          <p:nvPr/>
        </p:nvSpPr>
        <p:spPr>
          <a:xfrm>
            <a:off x="6189427" y="1444730"/>
            <a:ext cx="2345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solidFill>
                  <a:schemeClr val="accent1">
                    <a:lumMod val="75000"/>
                  </a:schemeClr>
                </a:solidFill>
                <a:latin typeface="Century Schoolbook" panose="02040604050505020304" pitchFamily="18" charset="0"/>
              </a:rPr>
              <a:t>exit request w/ TOKENID</a:t>
            </a:r>
          </a:p>
        </p:txBody>
      </p:sp>
      <p:sp>
        <p:nvSpPr>
          <p:cNvPr id="84" name="CasellaDiTesto 83"/>
          <p:cNvSpPr txBox="1"/>
          <p:nvPr/>
        </p:nvSpPr>
        <p:spPr>
          <a:xfrm>
            <a:off x="2257709" y="3930805"/>
            <a:ext cx="10727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solidFill>
                  <a:schemeClr val="accent1">
                    <a:lumMod val="75000"/>
                  </a:schemeClr>
                </a:solidFill>
                <a:latin typeface="Century Schoolbook" panose="02040604050505020304" pitchFamily="18" charset="0"/>
              </a:rPr>
              <a:t>when done</a:t>
            </a:r>
            <a:endParaRPr lang="it-IT" sz="1400" dirty="0">
              <a:solidFill>
                <a:schemeClr val="accent2">
                  <a:lumMod val="75000"/>
                </a:schemeClr>
              </a:solidFill>
              <a:latin typeface="Century Schoolbook" panose="02040604050505020304" pitchFamily="18" charset="0"/>
            </a:endParaRPr>
          </a:p>
        </p:txBody>
      </p:sp>
      <p:sp>
        <p:nvSpPr>
          <p:cNvPr id="87" name="CasellaDiTesto 86"/>
          <p:cNvSpPr txBox="1"/>
          <p:nvPr/>
        </p:nvSpPr>
        <p:spPr>
          <a:xfrm>
            <a:off x="4194077" y="4890329"/>
            <a:ext cx="10727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solidFill>
                  <a:schemeClr val="accent1">
                    <a:lumMod val="75000"/>
                  </a:schemeClr>
                </a:solidFill>
                <a:latin typeface="Century Schoolbook" panose="02040604050505020304" pitchFamily="18" charset="0"/>
              </a:rPr>
              <a:t>when done</a:t>
            </a:r>
            <a:endParaRPr lang="it-IT" sz="1400" dirty="0">
              <a:solidFill>
                <a:schemeClr val="accent2">
                  <a:lumMod val="75000"/>
                </a:schemeClr>
              </a:solidFill>
              <a:latin typeface="Century Schoolbook" panose="02040604050505020304" pitchFamily="18" charset="0"/>
            </a:endParaRPr>
          </a:p>
        </p:txBody>
      </p:sp>
      <p:sp>
        <p:nvSpPr>
          <p:cNvPr id="88" name="CasellaDiTesto 87"/>
          <p:cNvSpPr txBox="1"/>
          <p:nvPr/>
        </p:nvSpPr>
        <p:spPr>
          <a:xfrm>
            <a:off x="8645031" y="3180429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400" dirty="0">
                <a:solidFill>
                  <a:schemeClr val="accent1">
                    <a:lumMod val="75000"/>
                  </a:schemeClr>
                </a:solidFill>
                <a:latin typeface="Century Schoolbook" panose="02040604050505020304" pitchFamily="18" charset="0"/>
              </a:rPr>
              <a:t>ε</a:t>
            </a:r>
            <a:endParaRPr lang="it-IT" sz="1400" dirty="0">
              <a:solidFill>
                <a:schemeClr val="accent1">
                  <a:lumMod val="75000"/>
                </a:schemeClr>
              </a:solidFill>
              <a:latin typeface="Century Schoolbook" panose="02040604050505020304" pitchFamily="18" charset="0"/>
            </a:endParaRPr>
          </a:p>
        </p:txBody>
      </p:sp>
      <p:sp>
        <p:nvSpPr>
          <p:cNvPr id="95" name="CasellaDiTesto 94"/>
          <p:cNvSpPr txBox="1"/>
          <p:nvPr/>
        </p:nvSpPr>
        <p:spPr>
          <a:xfrm>
            <a:off x="8645031" y="3930804"/>
            <a:ext cx="10727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solidFill>
                  <a:schemeClr val="accent1">
                    <a:lumMod val="75000"/>
                  </a:schemeClr>
                </a:solidFill>
                <a:latin typeface="Century Schoolbook" panose="02040604050505020304" pitchFamily="18" charset="0"/>
              </a:rPr>
              <a:t>when done</a:t>
            </a:r>
            <a:endParaRPr lang="it-IT" sz="1400" dirty="0">
              <a:solidFill>
                <a:schemeClr val="accent2">
                  <a:lumMod val="75000"/>
                </a:schemeClr>
              </a:solidFill>
              <a:latin typeface="Century Schoolbook" panose="02040604050505020304" pitchFamily="18" charset="0"/>
            </a:endParaRPr>
          </a:p>
        </p:txBody>
      </p:sp>
      <p:sp>
        <p:nvSpPr>
          <p:cNvPr id="96" name="CasellaDiTesto 95"/>
          <p:cNvSpPr txBox="1"/>
          <p:nvPr/>
        </p:nvSpPr>
        <p:spPr>
          <a:xfrm>
            <a:off x="6723443" y="4146183"/>
            <a:ext cx="10727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solidFill>
                  <a:schemeClr val="accent1">
                    <a:lumMod val="75000"/>
                  </a:schemeClr>
                </a:solidFill>
                <a:latin typeface="Century Schoolbook" panose="02040604050505020304" pitchFamily="18" charset="0"/>
              </a:rPr>
              <a:t>when done</a:t>
            </a:r>
            <a:endParaRPr lang="it-IT" sz="1400" dirty="0">
              <a:solidFill>
                <a:schemeClr val="accent2">
                  <a:lumMod val="75000"/>
                </a:schemeClr>
              </a:solidFill>
              <a:latin typeface="Century Schoolbook" panose="02040604050505020304" pitchFamily="18" charset="0"/>
            </a:endParaRPr>
          </a:p>
        </p:txBody>
      </p:sp>
      <p:sp>
        <p:nvSpPr>
          <p:cNvPr id="54" name="CasellaDiTesto 53"/>
          <p:cNvSpPr txBox="1"/>
          <p:nvPr/>
        </p:nvSpPr>
        <p:spPr>
          <a:xfrm>
            <a:off x="4016089" y="1439678"/>
            <a:ext cx="12955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solidFill>
                  <a:schemeClr val="accent1">
                    <a:lumMod val="75000"/>
                  </a:schemeClr>
                </a:solidFill>
                <a:latin typeface="Century Schoolbook" panose="02040604050505020304" pitchFamily="18" charset="0"/>
              </a:rPr>
              <a:t>enter request</a:t>
            </a:r>
          </a:p>
        </p:txBody>
      </p:sp>
      <p:sp>
        <p:nvSpPr>
          <p:cNvPr id="55" name="CasellaDiTesto 54"/>
          <p:cNvSpPr txBox="1"/>
          <p:nvPr/>
        </p:nvSpPr>
        <p:spPr>
          <a:xfrm>
            <a:off x="8645031" y="2324545"/>
            <a:ext cx="19351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solidFill>
                  <a:schemeClr val="accent1">
                    <a:lumMod val="75000"/>
                  </a:schemeClr>
                </a:solidFill>
                <a:latin typeface="Century Schoolbook" panose="02040604050505020304" pitchFamily="18" charset="0"/>
              </a:rPr>
              <a:t>OUTDOOR-area free</a:t>
            </a:r>
          </a:p>
        </p:txBody>
      </p:sp>
      <p:cxnSp>
        <p:nvCxnSpPr>
          <p:cNvPr id="68" name="Connettore 2 67"/>
          <p:cNvCxnSpPr/>
          <p:nvPr/>
        </p:nvCxnSpPr>
        <p:spPr>
          <a:xfrm flipH="1">
            <a:off x="4177138" y="1859288"/>
            <a:ext cx="984286" cy="89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ttore 2 71"/>
          <p:cNvCxnSpPr/>
          <p:nvPr/>
        </p:nvCxnSpPr>
        <p:spPr>
          <a:xfrm flipV="1">
            <a:off x="4177138" y="2113298"/>
            <a:ext cx="984286" cy="89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CasellaDiTesto 75"/>
          <p:cNvSpPr txBox="1"/>
          <p:nvPr/>
        </p:nvSpPr>
        <p:spPr>
          <a:xfrm>
            <a:off x="4160199" y="2094686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solidFill>
                  <a:schemeClr val="accent1">
                    <a:lumMod val="75000"/>
                  </a:schemeClr>
                </a:solidFill>
                <a:latin typeface="Century Schoolbook" panose="02040604050505020304" pitchFamily="18" charset="0"/>
              </a:rPr>
              <a:t>else</a:t>
            </a:r>
          </a:p>
        </p:txBody>
      </p:sp>
      <p:cxnSp>
        <p:nvCxnSpPr>
          <p:cNvPr id="77" name="Connettore 2 76"/>
          <p:cNvCxnSpPr/>
          <p:nvPr/>
        </p:nvCxnSpPr>
        <p:spPr>
          <a:xfrm flipH="1" flipV="1">
            <a:off x="6814045" y="2113298"/>
            <a:ext cx="984289" cy="89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ttore 2 80"/>
          <p:cNvCxnSpPr/>
          <p:nvPr/>
        </p:nvCxnSpPr>
        <p:spPr>
          <a:xfrm>
            <a:off x="6814045" y="1859288"/>
            <a:ext cx="984289" cy="89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CasellaDiTesto 84"/>
          <p:cNvSpPr txBox="1"/>
          <p:nvPr/>
        </p:nvSpPr>
        <p:spPr>
          <a:xfrm>
            <a:off x="7292509" y="2111831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solidFill>
                  <a:schemeClr val="accent1">
                    <a:lumMod val="75000"/>
                  </a:schemeClr>
                </a:solidFill>
                <a:latin typeface="Century Schoolbook" panose="02040604050505020304" pitchFamily="18" charset="0"/>
              </a:rPr>
              <a:t>else</a:t>
            </a:r>
          </a:p>
        </p:txBody>
      </p:sp>
      <p:sp>
        <p:nvSpPr>
          <p:cNvPr id="41" name="CasellaDiTesto 40"/>
          <p:cNvSpPr txBox="1"/>
          <p:nvPr/>
        </p:nvSpPr>
        <p:spPr>
          <a:xfrm>
            <a:off x="3078083" y="4672766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400" dirty="0">
                <a:solidFill>
                  <a:schemeClr val="accent1">
                    <a:lumMod val="75000"/>
                  </a:schemeClr>
                </a:solidFill>
                <a:latin typeface="Century Schoolbook" panose="02040604050505020304" pitchFamily="18" charset="0"/>
              </a:rPr>
              <a:t>ε</a:t>
            </a:r>
            <a:endParaRPr lang="it-IT" sz="1400" dirty="0">
              <a:solidFill>
                <a:schemeClr val="accent1">
                  <a:lumMod val="75000"/>
                </a:schemeClr>
              </a:solidFill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71364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1820</TotalTime>
  <Words>1004</Words>
  <Application>Microsoft Office PowerPoint</Application>
  <PresentationFormat>Widescreen</PresentationFormat>
  <Paragraphs>459</Paragraphs>
  <Slides>21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21</vt:i4>
      </vt:variant>
    </vt:vector>
  </HeadingPairs>
  <TitlesOfParts>
    <vt:vector size="28" baseType="lpstr">
      <vt:lpstr>Arial</vt:lpstr>
      <vt:lpstr>Baskerville Old Face</vt:lpstr>
      <vt:lpstr>Bookman Old Style</vt:lpstr>
      <vt:lpstr>Calibri</vt:lpstr>
      <vt:lpstr>Calibri Light</vt:lpstr>
      <vt:lpstr>Century Schoolbook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Giacomo</dc:creator>
  <cp:lastModifiedBy>Giacomo</cp:lastModifiedBy>
  <cp:revision>150</cp:revision>
  <dcterms:created xsi:type="dcterms:W3CDTF">2021-03-22T10:16:42Z</dcterms:created>
  <dcterms:modified xsi:type="dcterms:W3CDTF">2021-09-10T10:43:26Z</dcterms:modified>
</cp:coreProperties>
</file>