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1" r:id="rId3"/>
    <p:sldId id="282" r:id="rId4"/>
    <p:sldId id="283" r:id="rId5"/>
    <p:sldId id="275" r:id="rId6"/>
    <p:sldId id="280" r:id="rId7"/>
    <p:sldId id="288" r:id="rId8"/>
    <p:sldId id="276" r:id="rId9"/>
    <p:sldId id="269" r:id="rId10"/>
    <p:sldId id="271" r:id="rId11"/>
    <p:sldId id="270" r:id="rId12"/>
    <p:sldId id="278" r:id="rId13"/>
    <p:sldId id="285" r:id="rId14"/>
    <p:sldId id="277" r:id="rId15"/>
    <p:sldId id="279" r:id="rId16"/>
    <p:sldId id="286" r:id="rId17"/>
    <p:sldId id="287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10/09/2021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5048046" y="4640593"/>
            <a:ext cx="36539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5048046" y="4160387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085245" y="416337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 flipV="1">
            <a:off x="5850993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H="1" flipV="1">
            <a:off x="7888192" y="3700018"/>
            <a:ext cx="5448" cy="460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3169947" y="3216867"/>
            <a:ext cx="3494890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4" name="Rettangolo arrotondato 53"/>
          <p:cNvSpPr/>
          <p:nvPr/>
        </p:nvSpPr>
        <p:spPr>
          <a:xfrm>
            <a:off x="7097753" y="3211550"/>
            <a:ext cx="1924301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55" name="Rettangolo arrotondato 54"/>
          <p:cNvSpPr/>
          <p:nvPr/>
        </p:nvSpPr>
        <p:spPr>
          <a:xfrm>
            <a:off x="3169947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  <p:sp>
        <p:nvSpPr>
          <p:cNvPr id="56" name="Rettangolo arrotondato 55"/>
          <p:cNvSpPr/>
          <p:nvPr/>
        </p:nvSpPr>
        <p:spPr>
          <a:xfrm>
            <a:off x="5089806" y="2736661"/>
            <a:ext cx="157503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 Driver</a:t>
            </a:r>
          </a:p>
        </p:txBody>
      </p:sp>
      <p:sp>
        <p:nvSpPr>
          <p:cNvPr id="57" name="Rettangolo arrotondato 56"/>
          <p:cNvSpPr/>
          <p:nvPr/>
        </p:nvSpPr>
        <p:spPr>
          <a:xfrm>
            <a:off x="7097753" y="2731912"/>
            <a:ext cx="192430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5396638" y="2090643"/>
            <a:ext cx="892349" cy="471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Ovale 58"/>
          <p:cNvSpPr/>
          <p:nvPr/>
        </p:nvSpPr>
        <p:spPr>
          <a:xfrm>
            <a:off x="5450835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0" name="Ovale 59"/>
          <p:cNvSpPr/>
          <p:nvPr/>
        </p:nvSpPr>
        <p:spPr>
          <a:xfrm>
            <a:off x="5875969" y="2133671"/>
            <a:ext cx="370937" cy="3855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3511287" y="1791504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3511286" y="1791504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258578" y="1854661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7668982" y="1782878"/>
            <a:ext cx="892349" cy="770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GUI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7668981" y="1782878"/>
            <a:ext cx="892349" cy="236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8416273" y="1846035"/>
            <a:ext cx="96705" cy="1099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5212671" y="1745828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Century Schoolbook" panose="02040604050505020304" pitchFamily="18" charset="0"/>
              </a:rPr>
              <a:t>Real device</a:t>
            </a:r>
          </a:p>
        </p:txBody>
      </p:sp>
    </p:spTree>
    <p:extLst>
      <p:ext uri="{BB962C8B-B14F-4D97-AF65-F5344CB8AC3E}">
        <p14:creationId xmlns:p14="http://schemas.microsoft.com/office/powerpoint/2010/main" val="9212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365302" y="1789813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/>
          <p:cNvSpPr/>
          <p:nvPr/>
        </p:nvSpPr>
        <p:spPr>
          <a:xfrm rot="16200000">
            <a:off x="9078934" y="1604408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7929668" y="2371064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stCxn id="5" idx="5"/>
          </p:cNvCxnSpPr>
          <p:nvPr/>
        </p:nvCxnSpPr>
        <p:spPr>
          <a:xfrm flipH="1" flipV="1">
            <a:off x="9291847" y="114040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arrotondato 13"/>
          <p:cNvSpPr/>
          <p:nvPr/>
        </p:nvSpPr>
        <p:spPr>
          <a:xfrm>
            <a:off x="8278847" y="188620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Thermometer</a:t>
            </a:r>
          </a:p>
        </p:txBody>
      </p:sp>
      <p:sp>
        <p:nvSpPr>
          <p:cNvPr id="17" name="Ovale 16"/>
          <p:cNvSpPr/>
          <p:nvPr/>
        </p:nvSpPr>
        <p:spPr>
          <a:xfrm>
            <a:off x="8367459" y="5267860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18" name="Triangolo isoscele 17"/>
          <p:cNvSpPr/>
          <p:nvPr/>
        </p:nvSpPr>
        <p:spPr>
          <a:xfrm rot="16200000">
            <a:off x="9081091" y="5082455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7931825" y="5849111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8" idx="5"/>
          </p:cNvCxnSpPr>
          <p:nvPr/>
        </p:nvCxnSpPr>
        <p:spPr>
          <a:xfrm flipH="1" flipV="1">
            <a:off x="9294004" y="4618453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8278846" y="366612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Fan</a:t>
            </a:r>
          </a:p>
        </p:txBody>
      </p:sp>
      <p:sp>
        <p:nvSpPr>
          <p:cNvPr id="60" name="Ovale 59"/>
          <p:cNvSpPr/>
          <p:nvPr/>
        </p:nvSpPr>
        <p:spPr>
          <a:xfrm>
            <a:off x="2339725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053357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1904091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/>
          <p:cNvCxnSpPr>
            <a:stCxn id="61" idx="5"/>
          </p:cNvCxnSpPr>
          <p:nvPr/>
        </p:nvCxnSpPr>
        <p:spPr>
          <a:xfrm flipH="1" flipV="1">
            <a:off x="3266270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2266053" y="261424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Sonar</a:t>
            </a:r>
          </a:p>
        </p:txBody>
      </p:sp>
      <p:sp>
        <p:nvSpPr>
          <p:cNvPr id="65" name="Ovale 64"/>
          <p:cNvSpPr/>
          <p:nvPr/>
        </p:nvSpPr>
        <p:spPr>
          <a:xfrm>
            <a:off x="5285484" y="4206811"/>
            <a:ext cx="1857403" cy="14015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66" name="Triangolo isoscele 65"/>
          <p:cNvSpPr/>
          <p:nvPr/>
        </p:nvSpPr>
        <p:spPr>
          <a:xfrm rot="16200000">
            <a:off x="5999116" y="4021406"/>
            <a:ext cx="430138" cy="370809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4849850" y="4788062"/>
            <a:ext cx="714644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Connettore 2 67"/>
          <p:cNvCxnSpPr>
            <a:stCxn id="66" idx="5"/>
          </p:cNvCxnSpPr>
          <p:nvPr/>
        </p:nvCxnSpPr>
        <p:spPr>
          <a:xfrm flipH="1" flipV="1">
            <a:off x="6212029" y="355740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arrotondato 68"/>
          <p:cNvSpPr/>
          <p:nvPr/>
        </p:nvSpPr>
        <p:spPr>
          <a:xfrm>
            <a:off x="5211812" y="2605075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Weight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5211812" y="176414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Weight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2" name="Connettore 2 81"/>
          <p:cNvCxnSpPr>
            <a:stCxn id="69" idx="0"/>
          </p:cNvCxnSpPr>
          <p:nvPr/>
        </p:nvCxnSpPr>
        <p:spPr>
          <a:xfrm flipH="1" flipV="1">
            <a:off x="6214187" y="2235723"/>
            <a:ext cx="215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arrotondato 82"/>
          <p:cNvSpPr/>
          <p:nvPr/>
        </p:nvSpPr>
        <p:spPr>
          <a:xfrm>
            <a:off x="2257584" y="1773312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Sonar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cxnSp>
        <p:nvCxnSpPr>
          <p:cNvPr id="84" name="Connettore 2 83"/>
          <p:cNvCxnSpPr>
            <a:stCxn id="64" idx="0"/>
          </p:cNvCxnSpPr>
          <p:nvPr/>
        </p:nvCxnSpPr>
        <p:spPr>
          <a:xfrm flipH="1" flipV="1">
            <a:off x="3259958" y="2244892"/>
            <a:ext cx="10626" cy="3693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8278847" y="668826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Thermometer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7" name="Rettangolo arrotondato 86"/>
          <p:cNvSpPr/>
          <p:nvPr/>
        </p:nvSpPr>
        <p:spPr>
          <a:xfrm>
            <a:off x="8278847" y="4146873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Fan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8" name="Rettangolo arrotondato 87"/>
          <p:cNvSpPr/>
          <p:nvPr/>
        </p:nvSpPr>
        <p:spPr>
          <a:xfrm>
            <a:off x="5203183" y="308582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89" name="Rettangolo arrotondato 88"/>
          <p:cNvSpPr/>
          <p:nvPr/>
        </p:nvSpPr>
        <p:spPr>
          <a:xfrm>
            <a:off x="2253270" y="3091198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Presence Sensor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interface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5203182" y="1283394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Weight Sensor</a:t>
            </a:r>
          </a:p>
        </p:txBody>
      </p:sp>
      <p:sp>
        <p:nvSpPr>
          <p:cNvPr id="92" name="Rettangolo arrotondato 91"/>
          <p:cNvSpPr/>
          <p:nvPr/>
        </p:nvSpPr>
        <p:spPr>
          <a:xfrm>
            <a:off x="2266053" y="1298283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Mock Sonar</a:t>
            </a:r>
          </a:p>
        </p:txBody>
      </p:sp>
    </p:spTree>
    <p:extLst>
      <p:ext uri="{BB962C8B-B14F-4D97-AF65-F5344CB8AC3E}">
        <p14:creationId xmlns:p14="http://schemas.microsoft.com/office/powerpoint/2010/main" val="351757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e 80"/>
          <p:cNvSpPr/>
          <p:nvPr/>
        </p:nvSpPr>
        <p:spPr>
          <a:xfrm>
            <a:off x="2223628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Trolley Actor</a:t>
            </a:r>
          </a:p>
        </p:txBody>
      </p:sp>
      <p:sp>
        <p:nvSpPr>
          <p:cNvPr id="82" name="Triangolo isoscele 81"/>
          <p:cNvSpPr/>
          <p:nvPr/>
        </p:nvSpPr>
        <p:spPr>
          <a:xfrm rot="16200000">
            <a:off x="2724103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1900137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83"/>
          <p:cNvSpPr/>
          <p:nvPr/>
        </p:nvSpPr>
        <p:spPr>
          <a:xfrm>
            <a:off x="4371007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Robot Proxy</a:t>
            </a:r>
          </a:p>
        </p:txBody>
      </p:sp>
      <p:sp>
        <p:nvSpPr>
          <p:cNvPr id="85" name="Triangolo isoscele 84"/>
          <p:cNvSpPr/>
          <p:nvPr/>
        </p:nvSpPr>
        <p:spPr>
          <a:xfrm rot="16200000">
            <a:off x="4871482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85"/>
          <p:cNvSpPr/>
          <p:nvPr/>
        </p:nvSpPr>
        <p:spPr>
          <a:xfrm>
            <a:off x="2220389" y="1632384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cxnSp>
        <p:nvCxnSpPr>
          <p:cNvPr id="87" name="Connettore 2 86"/>
          <p:cNvCxnSpPr/>
          <p:nvPr/>
        </p:nvCxnSpPr>
        <p:spPr>
          <a:xfrm flipH="1" flipV="1">
            <a:off x="2873853" y="3629746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arrotondato 87"/>
          <p:cNvSpPr/>
          <p:nvPr/>
        </p:nvSpPr>
        <p:spPr>
          <a:xfrm>
            <a:off x="2065457" y="3157761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89" name="Connettore 2 88"/>
          <p:cNvCxnSpPr/>
          <p:nvPr/>
        </p:nvCxnSpPr>
        <p:spPr>
          <a:xfrm flipH="1" flipV="1">
            <a:off x="2871695" y="2615484"/>
            <a:ext cx="2157" cy="5418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526239" y="4647909"/>
            <a:ext cx="8447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H="1">
            <a:off x="3523000" y="4820428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>
            <a:off x="6841875" y="4242720"/>
            <a:ext cx="1302611" cy="9828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Basic Step Robot</a:t>
            </a:r>
          </a:p>
        </p:txBody>
      </p:sp>
      <p:sp>
        <p:nvSpPr>
          <p:cNvPr id="98" name="Triangolo isoscele 97"/>
          <p:cNvSpPr/>
          <p:nvPr/>
        </p:nvSpPr>
        <p:spPr>
          <a:xfrm rot="16200000">
            <a:off x="7342350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6518384" y="4616938"/>
            <a:ext cx="501185" cy="238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2 99"/>
          <p:cNvCxnSpPr/>
          <p:nvPr/>
        </p:nvCxnSpPr>
        <p:spPr>
          <a:xfrm>
            <a:off x="5673617" y="4647907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>
            <a:off x="8989252" y="4242720"/>
            <a:ext cx="1302611" cy="9828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WEnv</a:t>
            </a:r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9489727" y="4121320"/>
            <a:ext cx="301659" cy="26005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2 102"/>
          <p:cNvCxnSpPr/>
          <p:nvPr/>
        </p:nvCxnSpPr>
        <p:spPr>
          <a:xfrm flipV="1">
            <a:off x="8144484" y="4634422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riangolo isoscele 103"/>
          <p:cNvSpPr/>
          <p:nvPr/>
        </p:nvSpPr>
        <p:spPr>
          <a:xfrm rot="16200000" flipV="1">
            <a:off x="8856502" y="457296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5" name="Connettore 2 104"/>
          <p:cNvCxnSpPr/>
          <p:nvPr/>
        </p:nvCxnSpPr>
        <p:spPr>
          <a:xfrm flipV="1">
            <a:off x="8267400" y="4833910"/>
            <a:ext cx="721852" cy="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riangolo isoscele 105"/>
          <p:cNvSpPr/>
          <p:nvPr/>
        </p:nvSpPr>
        <p:spPr>
          <a:xfrm rot="5400000" flipH="1" flipV="1">
            <a:off x="8167744" y="4772454"/>
            <a:ext cx="142583" cy="122916"/>
          </a:xfrm>
          <a:prstGeom prst="triangl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/>
          <p:cNvCxnSpPr/>
          <p:nvPr/>
        </p:nvCxnSpPr>
        <p:spPr>
          <a:xfrm flipH="1">
            <a:off x="5673615" y="4818605"/>
            <a:ext cx="844768" cy="18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3442320" y="3966027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 forward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left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rotate right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813150" y="396602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w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l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aril r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7690842" y="3856017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"robotmove": "&lt;MOVE&gt;"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"time": "&lt;T&gt;"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7568902" y="38512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{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9479276" y="3833209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9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631851" y="931220"/>
            <a:ext cx="3152753" cy="35264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2241133" y="299701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241133" y="1345835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199815" y="692525"/>
            <a:ext cx="2009062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8699398" y="3459470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8699399" y="152096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  <a:p>
            <a:pPr lvl="0" algn="ctr"/>
            <a:r>
              <a:rPr lang="it-IT" sz="1100" i="1" dirty="0">
                <a:solidFill>
                  <a:prstClr val="black"/>
                </a:solidFill>
                <a:latin typeface="Century Schoolbook" panose="02040604050505020304" pitchFamily="18" charset="0"/>
              </a:rPr>
              <a:t>(Observer)</a:t>
            </a:r>
            <a:endParaRPr lang="it-IT" sz="1400" i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27" name="Connettore 2 26"/>
          <p:cNvCxnSpPr>
            <a:stCxn id="25" idx="2"/>
            <a:endCxn id="9" idx="6"/>
          </p:cNvCxnSpPr>
          <p:nvPr/>
        </p:nvCxnSpPr>
        <p:spPr>
          <a:xfrm flipH="1" flipV="1">
            <a:off x="4167559" y="2027041"/>
            <a:ext cx="4531840" cy="268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9529871" y="2586899"/>
            <a:ext cx="1" cy="9466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6166977" y="3433306"/>
            <a:ext cx="2009062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TPC</a:t>
            </a:r>
          </a:p>
        </p:txBody>
      </p:sp>
      <p:sp>
        <p:nvSpPr>
          <p:cNvPr id="37" name="Rettangolo arrotondato 36"/>
          <p:cNvSpPr/>
          <p:nvPr/>
        </p:nvSpPr>
        <p:spPr>
          <a:xfrm>
            <a:off x="6166977" y="3911854"/>
            <a:ext cx="20090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  <a:p>
            <a:pPr algn="ctr"/>
            <a:r>
              <a: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abstract class</a:t>
            </a:r>
          </a:p>
        </p:txBody>
      </p:sp>
      <p:cxnSp>
        <p:nvCxnSpPr>
          <p:cNvPr id="38" name="Connettore 2 37"/>
          <p:cNvCxnSpPr>
            <a:stCxn id="19" idx="2"/>
            <a:endCxn id="37" idx="3"/>
          </p:cNvCxnSpPr>
          <p:nvPr/>
        </p:nvCxnSpPr>
        <p:spPr>
          <a:xfrm flipH="1">
            <a:off x="8176039" y="4140676"/>
            <a:ext cx="523359" cy="69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6" idx="1"/>
            <a:endCxn id="5" idx="6"/>
          </p:cNvCxnSpPr>
          <p:nvPr/>
        </p:nvCxnSpPr>
        <p:spPr>
          <a:xfrm flipH="1">
            <a:off x="4167559" y="3669096"/>
            <a:ext cx="1999418" cy="91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4860344" y="2926306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24" name="Connettore 2 23"/>
          <p:cNvCxnSpPr/>
          <p:nvPr/>
        </p:nvCxnSpPr>
        <p:spPr>
          <a:xfrm>
            <a:off x="6704165" y="128140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6511113" y="1281409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5167268" y="2903270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6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arrotondato 15"/>
          <p:cNvSpPr/>
          <p:nvPr/>
        </p:nvSpPr>
        <p:spPr>
          <a:xfrm>
            <a:off x="1207698" y="1336662"/>
            <a:ext cx="4525812" cy="4316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1347900" y="1642067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Rettangolo arrotondato 16"/>
          <p:cNvSpPr/>
          <p:nvPr/>
        </p:nvSpPr>
        <p:spPr>
          <a:xfrm>
            <a:off x="2015719" y="1030509"/>
            <a:ext cx="2884031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2" name="Gruppo 21"/>
          <p:cNvGrpSpPr/>
          <p:nvPr/>
        </p:nvGrpSpPr>
        <p:grpSpPr>
          <a:xfrm>
            <a:off x="9648303" y="4089198"/>
            <a:ext cx="1660945" cy="1214172"/>
            <a:chOff x="7744200" y="2907063"/>
            <a:chExt cx="1660945" cy="1214172"/>
          </a:xfrm>
        </p:grpSpPr>
        <p:sp>
          <p:nvSpPr>
            <p:cNvPr id="19" name="Ovale 18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5" name="Ovale 24"/>
          <p:cNvSpPr/>
          <p:nvPr/>
        </p:nvSpPr>
        <p:spPr>
          <a:xfrm>
            <a:off x="9648304" y="22024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2" name="Connettore 2 31"/>
          <p:cNvCxnSpPr>
            <a:stCxn id="20" idx="5"/>
            <a:endCxn id="25" idx="4"/>
          </p:cNvCxnSpPr>
          <p:nvPr/>
        </p:nvCxnSpPr>
        <p:spPr>
          <a:xfrm flipV="1">
            <a:off x="10478776" y="3268382"/>
            <a:ext cx="1" cy="8949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19" idx="2"/>
            <a:endCxn id="28" idx="6"/>
          </p:cNvCxnSpPr>
          <p:nvPr/>
        </p:nvCxnSpPr>
        <p:spPr>
          <a:xfrm flipH="1">
            <a:off x="8986923" y="4770404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28" idx="2"/>
            <a:endCxn id="34" idx="6"/>
          </p:cNvCxnSpPr>
          <p:nvPr/>
        </p:nvCxnSpPr>
        <p:spPr>
          <a:xfrm flipH="1" flipV="1">
            <a:off x="3411184" y="4768660"/>
            <a:ext cx="3914794" cy="1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6394890" y="420988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Connettore 2 28"/>
          <p:cNvCxnSpPr/>
          <p:nvPr/>
        </p:nvCxnSpPr>
        <p:spPr>
          <a:xfrm flipH="1">
            <a:off x="6584736" y="417431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7325978" y="4237437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1484758" y="4087454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3539807" y="2465987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2 44"/>
          <p:cNvCxnSpPr>
            <a:stCxn id="25" idx="1"/>
            <a:endCxn id="5" idx="6"/>
          </p:cNvCxnSpPr>
          <p:nvPr/>
        </p:nvCxnSpPr>
        <p:spPr>
          <a:xfrm flipH="1" flipV="1">
            <a:off x="3274326" y="2323273"/>
            <a:ext cx="6617218" cy="352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25" idx="2"/>
            <a:endCxn id="42" idx="6"/>
          </p:cNvCxnSpPr>
          <p:nvPr/>
        </p:nvCxnSpPr>
        <p:spPr>
          <a:xfrm flipH="1">
            <a:off x="5466233" y="2735416"/>
            <a:ext cx="4182071" cy="41177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stCxn id="25" idx="3"/>
            <a:endCxn id="34" idx="7"/>
          </p:cNvCxnSpPr>
          <p:nvPr/>
        </p:nvCxnSpPr>
        <p:spPr>
          <a:xfrm flipH="1">
            <a:off x="3167944" y="3112280"/>
            <a:ext cx="6723600" cy="12795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8363717" y="351407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173871" y="354350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5" name="Connettore 2 54"/>
          <p:cNvCxnSpPr/>
          <p:nvPr/>
        </p:nvCxnSpPr>
        <p:spPr>
          <a:xfrm>
            <a:off x="6248060" y="263219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690325" y="2651537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7" name="Connettore 2 56"/>
          <p:cNvCxnSpPr/>
          <p:nvPr/>
        </p:nvCxnSpPr>
        <p:spPr>
          <a:xfrm>
            <a:off x="6061786" y="180485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28350" y="1804852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o 59"/>
          <p:cNvGrpSpPr/>
          <p:nvPr/>
        </p:nvGrpSpPr>
        <p:grpSpPr>
          <a:xfrm>
            <a:off x="3312260" y="248676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/>
          <p:cNvGrpSpPr/>
          <p:nvPr/>
        </p:nvGrpSpPr>
        <p:grpSpPr>
          <a:xfrm>
            <a:off x="6313133" y="2486768"/>
            <a:ext cx="1926426" cy="1214172"/>
            <a:chOff x="402476" y="5184618"/>
            <a:chExt cx="1926426" cy="1214172"/>
          </a:xfrm>
        </p:grpSpPr>
        <p:sp>
          <p:nvSpPr>
            <p:cNvPr id="66" name="Ovale 6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7" name="Triangolo isoscele 6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5336979" y="2746782"/>
            <a:ext cx="844768" cy="342073"/>
            <a:chOff x="8144484" y="4563130"/>
            <a:chExt cx="844768" cy="342073"/>
          </a:xfrm>
        </p:grpSpPr>
        <p:cxnSp>
          <p:nvCxnSpPr>
            <p:cNvPr id="70" name="Connettore 2 69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2" name="Connettore 2 71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olo isoscele 72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0" name="Connettore 2 79"/>
          <p:cNvCxnSpPr/>
          <p:nvPr/>
        </p:nvCxnSpPr>
        <p:spPr>
          <a:xfrm>
            <a:off x="5336979" y="3436717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/>
          <p:cNvSpPr txBox="1"/>
          <p:nvPr/>
        </p:nvSpPr>
        <p:spPr>
          <a:xfrm>
            <a:off x="5335725" y="2388197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step( 340 )</a:t>
            </a:r>
          </a:p>
        </p:txBody>
      </p:sp>
      <p:sp>
        <p:nvSpPr>
          <p:cNvPr id="82" name="CasellaDiTesto 81"/>
          <p:cNvSpPr txBox="1"/>
          <p:nvPr/>
        </p:nvSpPr>
        <p:spPr>
          <a:xfrm>
            <a:off x="5447523" y="351577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</p:spTree>
    <p:extLst>
      <p:ext uri="{BB962C8B-B14F-4D97-AF65-F5344CB8AC3E}">
        <p14:creationId xmlns:p14="http://schemas.microsoft.com/office/powerpoint/2010/main" val="89667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/>
          <p:cNvGrpSpPr/>
          <p:nvPr/>
        </p:nvGrpSpPr>
        <p:grpSpPr>
          <a:xfrm>
            <a:off x="1427008" y="3414623"/>
            <a:ext cx="1926426" cy="1214172"/>
            <a:chOff x="402476" y="3280190"/>
            <a:chExt cx="1926426" cy="1214172"/>
          </a:xfrm>
        </p:grpSpPr>
        <p:sp>
          <p:nvSpPr>
            <p:cNvPr id="28" name="Ovale 27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1377629" y="2143647"/>
            <a:ext cx="1926426" cy="1214172"/>
            <a:chOff x="402476" y="309828"/>
            <a:chExt cx="1926426" cy="1214172"/>
          </a:xfrm>
        </p:grpSpPr>
        <p:sp>
          <p:nvSpPr>
            <p:cNvPr id="32" name="Ovale 31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>
            <a:off x="4664438" y="2705067"/>
            <a:ext cx="1926426" cy="1214172"/>
            <a:chOff x="402476" y="5184618"/>
            <a:chExt cx="1926426" cy="1214172"/>
          </a:xfrm>
        </p:grpSpPr>
        <p:sp>
          <p:nvSpPr>
            <p:cNvPr id="36" name="Ovale 3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Figura a mano libera 38"/>
          <p:cNvSpPr/>
          <p:nvPr/>
        </p:nvSpPr>
        <p:spPr>
          <a:xfrm>
            <a:off x="3488946" y="253413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 39"/>
          <p:cNvSpPr/>
          <p:nvPr/>
        </p:nvSpPr>
        <p:spPr>
          <a:xfrm>
            <a:off x="3592258" y="347104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3318885" y="205272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453232" y="4109382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8852683" y="2698725"/>
            <a:ext cx="1926426" cy="1214172"/>
            <a:chOff x="402476" y="5184618"/>
            <a:chExt cx="1926426" cy="1214172"/>
          </a:xfrm>
        </p:grpSpPr>
        <p:sp>
          <p:nvSpPr>
            <p:cNvPr id="44" name="Ovale 4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/>
          <p:cNvSpPr txBox="1"/>
          <p:nvPr/>
        </p:nvSpPr>
        <p:spPr>
          <a:xfrm>
            <a:off x="6653079" y="2652329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indoorStatus( STATUS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STATUS )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6821715" y="3173790"/>
            <a:ext cx="1800118" cy="342073"/>
            <a:chOff x="6062590" y="2958130"/>
            <a:chExt cx="1800118" cy="342073"/>
          </a:xfrm>
        </p:grpSpPr>
        <p:cxnSp>
          <p:nvCxnSpPr>
            <p:cNvPr id="49" name="Connettore 2 48"/>
            <p:cNvCxnSpPr/>
            <p:nvPr/>
          </p:nvCxnSpPr>
          <p:spPr>
            <a:xfrm flipH="1">
              <a:off x="6185505" y="3029422"/>
              <a:ext cx="16772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riangolo isoscele 49"/>
            <p:cNvSpPr/>
            <p:nvPr/>
          </p:nvSpPr>
          <p:spPr>
            <a:xfrm rot="5400000" flipH="1" flipV="1">
              <a:off x="6052756" y="2967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2 50"/>
            <p:cNvCxnSpPr>
              <a:stCxn id="52" idx="3"/>
            </p:cNvCxnSpPr>
            <p:nvPr/>
          </p:nvCxnSpPr>
          <p:spPr>
            <a:xfrm flipH="1" flipV="1">
              <a:off x="6062590" y="3228910"/>
              <a:ext cx="167720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 flipV="1">
              <a:off x="7729958" y="3167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1757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1190445" y="879462"/>
            <a:ext cx="4525812" cy="48571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1330647" y="1184867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Rettangolo arrotondato 32"/>
          <p:cNvSpPr/>
          <p:nvPr/>
        </p:nvSpPr>
        <p:spPr>
          <a:xfrm>
            <a:off x="2554394" y="57330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>
            <a:stCxn id="36" idx="5"/>
            <a:endCxn id="37" idx="4"/>
          </p:cNvCxnSpPr>
          <p:nvPr/>
        </p:nvCxnSpPr>
        <p:spPr>
          <a:xfrm flipV="1">
            <a:off x="10461523" y="3207996"/>
            <a:ext cx="1" cy="10674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5" idx="2"/>
            <a:endCxn id="43" idx="6"/>
          </p:cNvCxnSpPr>
          <p:nvPr/>
        </p:nvCxnSpPr>
        <p:spPr>
          <a:xfrm flipH="1">
            <a:off x="8969670" y="4882548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stCxn id="43" idx="2"/>
            <a:endCxn id="65" idx="6"/>
          </p:cNvCxnSpPr>
          <p:nvPr/>
        </p:nvCxnSpPr>
        <p:spPr>
          <a:xfrm flipH="1" flipV="1">
            <a:off x="5357000" y="4882547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972676" y="5057940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162522" y="5022365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7308725" y="4349581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1330647" y="2852682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/>
          <p:cNvGrpSpPr/>
          <p:nvPr/>
        </p:nvGrpSpPr>
        <p:grpSpPr>
          <a:xfrm>
            <a:off x="3522554" y="2069169"/>
            <a:ext cx="1926426" cy="1214172"/>
            <a:chOff x="402476" y="5184618"/>
            <a:chExt cx="1926426" cy="1214172"/>
          </a:xfrm>
        </p:grpSpPr>
        <p:sp>
          <p:nvSpPr>
            <p:cNvPr id="49" name="Ovale 4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0" name="Triangolo isoscele 4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2" name="Connettore 2 51"/>
          <p:cNvCxnSpPr>
            <a:stCxn id="37" idx="1"/>
            <a:endCxn id="30" idx="6"/>
          </p:cNvCxnSpPr>
          <p:nvPr/>
        </p:nvCxnSpPr>
        <p:spPr>
          <a:xfrm flipH="1" flipV="1">
            <a:off x="3257073" y="1866073"/>
            <a:ext cx="6617218" cy="43209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37" idx="2"/>
            <a:endCxn id="49" idx="6"/>
          </p:cNvCxnSpPr>
          <p:nvPr/>
        </p:nvCxnSpPr>
        <p:spPr>
          <a:xfrm flipH="1">
            <a:off x="5448980" y="2675030"/>
            <a:ext cx="4182071" cy="7534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/>
          <p:cNvCxnSpPr>
            <a:stCxn id="37" idx="3"/>
            <a:endCxn id="45" idx="6"/>
          </p:cNvCxnSpPr>
          <p:nvPr/>
        </p:nvCxnSpPr>
        <p:spPr>
          <a:xfrm flipH="1">
            <a:off x="3257073" y="3051894"/>
            <a:ext cx="6617218" cy="4819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52529" y="350445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62683" y="353388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</p:txBody>
      </p:sp>
      <p:cxnSp>
        <p:nvCxnSpPr>
          <p:cNvPr id="57" name="Connettore 2 56"/>
          <p:cNvCxnSpPr/>
          <p:nvPr/>
        </p:nvCxnSpPr>
        <p:spPr>
          <a:xfrm>
            <a:off x="6268832" y="2356491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5711097" y="2375836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Temperature( T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Connettore 2 58"/>
          <p:cNvCxnSpPr/>
          <p:nvPr/>
        </p:nvCxnSpPr>
        <p:spPr>
          <a:xfrm>
            <a:off x="6056426" y="1503274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5722990" y="1503274"/>
            <a:ext cx="130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</a:t>
            </a: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lot( vacant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slot( full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3430574" y="4201341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>
            <a:stCxn id="65" idx="1"/>
            <a:endCxn id="45" idx="5"/>
          </p:cNvCxnSpPr>
          <p:nvPr/>
        </p:nvCxnSpPr>
        <p:spPr>
          <a:xfrm flipH="1" flipV="1">
            <a:off x="3013833" y="3910752"/>
            <a:ext cx="925462" cy="59493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arrotondato 36"/>
          <p:cNvSpPr/>
          <p:nvPr/>
        </p:nvSpPr>
        <p:spPr>
          <a:xfrm>
            <a:off x="810882" y="1655839"/>
            <a:ext cx="5233178" cy="3951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2541383" y="1420049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3" name="Gruppo 42"/>
          <p:cNvGrpSpPr/>
          <p:nvPr/>
        </p:nvGrpSpPr>
        <p:grpSpPr>
          <a:xfrm>
            <a:off x="9958853" y="3537110"/>
            <a:ext cx="1660945" cy="1214172"/>
            <a:chOff x="7744200" y="2907063"/>
            <a:chExt cx="1660945" cy="1214172"/>
          </a:xfrm>
        </p:grpSpPr>
        <p:sp>
          <p:nvSpPr>
            <p:cNvPr id="44" name="Ovale 43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5" name="Triangolo isoscele 44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Ovale 45"/>
          <p:cNvSpPr/>
          <p:nvPr/>
        </p:nvSpPr>
        <p:spPr>
          <a:xfrm>
            <a:off x="9958854" y="1866018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47" name="Connettore 2 46"/>
          <p:cNvCxnSpPr>
            <a:stCxn id="45" idx="5"/>
            <a:endCxn id="46" idx="4"/>
          </p:cNvCxnSpPr>
          <p:nvPr/>
        </p:nvCxnSpPr>
        <p:spPr>
          <a:xfrm flipV="1">
            <a:off x="10789326" y="2931951"/>
            <a:ext cx="1" cy="6792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44" idx="2"/>
            <a:endCxn id="52" idx="6"/>
          </p:cNvCxnSpPr>
          <p:nvPr/>
        </p:nvCxnSpPr>
        <p:spPr>
          <a:xfrm flipH="1">
            <a:off x="9297473" y="4218316"/>
            <a:ext cx="6613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52" idx="2"/>
            <a:endCxn id="71" idx="6"/>
          </p:cNvCxnSpPr>
          <p:nvPr/>
        </p:nvCxnSpPr>
        <p:spPr>
          <a:xfrm flipH="1" flipV="1">
            <a:off x="5684803" y="4218315"/>
            <a:ext cx="1951725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/>
          <p:cNvSpPr/>
          <p:nvPr/>
        </p:nvSpPr>
        <p:spPr>
          <a:xfrm>
            <a:off x="7636528" y="3685349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cxnSp>
        <p:nvCxnSpPr>
          <p:cNvPr id="62" name="Connettore 2 61"/>
          <p:cNvCxnSpPr>
            <a:stCxn id="46" idx="2"/>
            <a:endCxn id="71" idx="7"/>
          </p:cNvCxnSpPr>
          <p:nvPr/>
        </p:nvCxnSpPr>
        <p:spPr>
          <a:xfrm flipH="1">
            <a:off x="5441563" y="2398985"/>
            <a:ext cx="4517291" cy="14424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3758377" y="3537109"/>
            <a:ext cx="1926426" cy="1214172"/>
            <a:chOff x="402476" y="5184618"/>
            <a:chExt cx="1926426" cy="1214172"/>
          </a:xfrm>
        </p:grpSpPr>
        <p:sp>
          <p:nvSpPr>
            <p:cNvPr id="71" name="Ovale 7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7" name="CasellaDiTesto 76"/>
          <p:cNvSpPr txBox="1"/>
          <p:nvPr/>
        </p:nvSpPr>
        <p:spPr>
          <a:xfrm>
            <a:off x="6163784" y="4381949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exitRequest</a:t>
            </a:r>
          </a:p>
        </p:txBody>
      </p:sp>
      <p:cxnSp>
        <p:nvCxnSpPr>
          <p:cNvPr id="78" name="Connettore 2 77"/>
          <p:cNvCxnSpPr/>
          <p:nvPr/>
        </p:nvCxnSpPr>
        <p:spPr>
          <a:xfrm flipH="1">
            <a:off x="6470708" y="4358913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6356836" y="2670282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6163784" y="267028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slotnum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tokenid</a:t>
            </a:r>
          </a:p>
          <a:p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notice</a:t>
            </a:r>
          </a:p>
        </p:txBody>
      </p:sp>
      <p:grpSp>
        <p:nvGrpSpPr>
          <p:cNvPr id="81" name="Gruppo 80"/>
          <p:cNvGrpSpPr/>
          <p:nvPr/>
        </p:nvGrpSpPr>
        <p:grpSpPr>
          <a:xfrm>
            <a:off x="965361" y="3537109"/>
            <a:ext cx="1926426" cy="1214172"/>
            <a:chOff x="402476" y="5184618"/>
            <a:chExt cx="1926426" cy="1214172"/>
          </a:xfrm>
        </p:grpSpPr>
        <p:sp>
          <p:nvSpPr>
            <p:cNvPr id="82" name="Ovale 8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83" name="Triangolo isoscele 8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6" name="Connettore 2 85"/>
          <p:cNvCxnSpPr>
            <a:stCxn id="71" idx="3"/>
            <a:endCxn id="82" idx="5"/>
          </p:cNvCxnSpPr>
          <p:nvPr/>
        </p:nvCxnSpPr>
        <p:spPr>
          <a:xfrm flipH="1">
            <a:off x="2648547" y="4595179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82" idx="7"/>
            <a:endCxn id="71" idx="1"/>
          </p:cNvCxnSpPr>
          <p:nvPr/>
        </p:nvCxnSpPr>
        <p:spPr>
          <a:xfrm>
            <a:off x="2648547" y="3841450"/>
            <a:ext cx="16185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0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086928" y="758692"/>
            <a:ext cx="4525812" cy="55644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27130" y="977838"/>
            <a:ext cx="1926426" cy="1214172"/>
            <a:chOff x="402476" y="5184618"/>
            <a:chExt cx="1926426" cy="1214172"/>
          </a:xfrm>
        </p:grpSpPr>
        <p:sp>
          <p:nvSpPr>
            <p:cNvPr id="6" name="Ovale 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Rettangolo arrotondato 8"/>
          <p:cNvSpPr/>
          <p:nvPr/>
        </p:nvSpPr>
        <p:spPr>
          <a:xfrm>
            <a:off x="2450877" y="452540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9665552" y="3804537"/>
            <a:ext cx="1660945" cy="1214172"/>
            <a:chOff x="7744200" y="2907063"/>
            <a:chExt cx="1660945" cy="1214172"/>
          </a:xfrm>
        </p:grpSpPr>
        <p:sp>
          <p:nvSpPr>
            <p:cNvPr id="11" name="Ovale 10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" name="Triangolo isoscele 11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Ovale 12"/>
          <p:cNvSpPr/>
          <p:nvPr/>
        </p:nvSpPr>
        <p:spPr>
          <a:xfrm>
            <a:off x="9665553" y="1589980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10496025" y="2786160"/>
            <a:ext cx="0" cy="905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9109494" y="4485743"/>
            <a:ext cx="483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7343227" y="3952776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2860049" y="4917799"/>
            <a:ext cx="1926426" cy="1214172"/>
            <a:chOff x="402476" y="5184618"/>
            <a:chExt cx="1926426" cy="1214172"/>
          </a:xfrm>
        </p:grpSpPr>
        <p:sp>
          <p:nvSpPr>
            <p:cNvPr id="21" name="Ovale 2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3332777" y="1810384"/>
            <a:ext cx="1926426" cy="1214172"/>
            <a:chOff x="402476" y="5184618"/>
            <a:chExt cx="1926426" cy="1214172"/>
          </a:xfrm>
        </p:grpSpPr>
        <p:sp>
          <p:nvSpPr>
            <p:cNvPr id="25" name="Ovale 2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1310934" y="3474317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1" name="Connettore 2 40"/>
          <p:cNvCxnSpPr/>
          <p:nvPr/>
        </p:nvCxnSpPr>
        <p:spPr>
          <a:xfrm>
            <a:off x="2970210" y="4688489"/>
            <a:ext cx="350960" cy="4068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 flipV="1">
            <a:off x="3321171" y="1521028"/>
            <a:ext cx="6501362" cy="187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H="1">
            <a:off x="5348382" y="2279497"/>
            <a:ext cx="4244192" cy="2015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5946176" y="99780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5612740" y="997808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0" name="Connettore 2 49"/>
          <p:cNvCxnSpPr/>
          <p:nvPr/>
        </p:nvCxnSpPr>
        <p:spPr>
          <a:xfrm>
            <a:off x="5935754" y="1855269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5602318" y="1855269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/>
          <p:cNvCxnSpPr/>
          <p:nvPr/>
        </p:nvCxnSpPr>
        <p:spPr>
          <a:xfrm flipH="1" flipV="1">
            <a:off x="3321170" y="4281649"/>
            <a:ext cx="3847382" cy="1346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5615105" y="3844152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auto )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fanAuto( manual )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4" name="Connettore 2 53"/>
          <p:cNvCxnSpPr/>
          <p:nvPr/>
        </p:nvCxnSpPr>
        <p:spPr>
          <a:xfrm flipH="1">
            <a:off x="5804951" y="380857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igura a mano libera 60"/>
          <p:cNvSpPr/>
          <p:nvPr/>
        </p:nvSpPr>
        <p:spPr>
          <a:xfrm rot="7867812">
            <a:off x="3041107" y="305000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igura a mano libera 61"/>
          <p:cNvSpPr/>
          <p:nvPr/>
        </p:nvSpPr>
        <p:spPr>
          <a:xfrm rot="5098094">
            <a:off x="1860093" y="254640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2278944" y="482990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0" name="Connettore 2 79"/>
          <p:cNvCxnSpPr/>
          <p:nvPr/>
        </p:nvCxnSpPr>
        <p:spPr>
          <a:xfrm flipH="1">
            <a:off x="3376847" y="2645383"/>
            <a:ext cx="6603915" cy="13459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5648588" y="2875158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auto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manual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4" name="Connettore 2 83"/>
          <p:cNvCxnSpPr/>
          <p:nvPr/>
        </p:nvCxnSpPr>
        <p:spPr>
          <a:xfrm>
            <a:off x="5804951" y="2875158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9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2199731" y="1173192"/>
            <a:ext cx="3252844" cy="45633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2934188" y="90626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34" name="Gruppo 33"/>
          <p:cNvGrpSpPr/>
          <p:nvPr/>
        </p:nvGrpSpPr>
        <p:grpSpPr>
          <a:xfrm>
            <a:off x="9631050" y="4201342"/>
            <a:ext cx="1660945" cy="1214172"/>
            <a:chOff x="7744200" y="2907063"/>
            <a:chExt cx="1660945" cy="1214172"/>
          </a:xfrm>
        </p:grpSpPr>
        <p:sp>
          <p:nvSpPr>
            <p:cNvPr id="35" name="Ovale 3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" name="Ovale 36"/>
          <p:cNvSpPr/>
          <p:nvPr/>
        </p:nvSpPr>
        <p:spPr>
          <a:xfrm>
            <a:off x="9631051" y="2142063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CoAP Support</a:t>
            </a:r>
          </a:p>
        </p:txBody>
      </p:sp>
      <p:cxnSp>
        <p:nvCxnSpPr>
          <p:cNvPr id="38" name="Connettore 2 37"/>
          <p:cNvCxnSpPr/>
          <p:nvPr/>
        </p:nvCxnSpPr>
        <p:spPr>
          <a:xfrm flipV="1">
            <a:off x="10461523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 flipH="1">
            <a:off x="8585013" y="4883987"/>
            <a:ext cx="955803" cy="152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H="1">
            <a:off x="4706364" y="4903768"/>
            <a:ext cx="204488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653843" y="4296681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5843689" y="4261106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e 42"/>
          <p:cNvSpPr/>
          <p:nvPr/>
        </p:nvSpPr>
        <p:spPr>
          <a:xfrm>
            <a:off x="6878951" y="4366985"/>
            <a:ext cx="1660945" cy="1065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Conn Qak Base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2668708" y="2007561"/>
            <a:ext cx="1926426" cy="1214172"/>
            <a:chOff x="402476" y="5184618"/>
            <a:chExt cx="1926426" cy="1214172"/>
          </a:xfrm>
        </p:grpSpPr>
        <p:sp>
          <p:nvSpPr>
            <p:cNvPr id="45" name="Ovale 4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4" name="Connettore 2 53"/>
          <p:cNvCxnSpPr/>
          <p:nvPr/>
        </p:nvCxnSpPr>
        <p:spPr>
          <a:xfrm flipH="1">
            <a:off x="4706365" y="2675464"/>
            <a:ext cx="4765439" cy="1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>
            <a:off x="5948959" y="1865447"/>
            <a:ext cx="5247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5759113" y="1894884"/>
            <a:ext cx="883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idle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working</a:t>
            </a:r>
          </a:p>
          <a:p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stopped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2668708" y="4222562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0" name="Connettore 2 69"/>
          <p:cNvCxnSpPr/>
          <p:nvPr/>
        </p:nvCxnSpPr>
        <p:spPr>
          <a:xfrm flipV="1">
            <a:off x="3764662" y="3283647"/>
            <a:ext cx="0" cy="91769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BEB7554-A0A5-4F1F-A789-3C445D500E5A}"/>
              </a:ext>
            </a:extLst>
          </p:cNvPr>
          <p:cNvSpPr/>
          <p:nvPr/>
        </p:nvSpPr>
        <p:spPr>
          <a:xfrm>
            <a:off x="3240625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592CD9F8-8068-4428-8533-A8AA806EB0D9}"/>
              </a:ext>
            </a:extLst>
          </p:cNvPr>
          <p:cNvSpPr/>
          <p:nvPr/>
        </p:nvSpPr>
        <p:spPr>
          <a:xfrm rot="16200000">
            <a:off x="3964074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7D41FB-163C-4D71-B25A-E3770FD89030}"/>
              </a:ext>
            </a:extLst>
          </p:cNvPr>
          <p:cNvSpPr/>
          <p:nvPr/>
        </p:nvSpPr>
        <p:spPr>
          <a:xfrm>
            <a:off x="2861097" y="4000586"/>
            <a:ext cx="631403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DAA0F5C-2C1C-44B7-A24A-6D0D0880BBFE}"/>
              </a:ext>
            </a:extLst>
          </p:cNvPr>
          <p:cNvSpPr/>
          <p:nvPr/>
        </p:nvSpPr>
        <p:spPr>
          <a:xfrm>
            <a:off x="7473500" y="3337813"/>
            <a:ext cx="1759400" cy="1627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Actor</a:t>
            </a:r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E86E2E90-B3C2-46BB-A608-158A737555D9}"/>
              </a:ext>
            </a:extLst>
          </p:cNvPr>
          <p:cNvSpPr/>
          <p:nvPr/>
        </p:nvSpPr>
        <p:spPr>
          <a:xfrm rot="16200000">
            <a:off x="8196950" y="3246563"/>
            <a:ext cx="334579" cy="182501"/>
          </a:xfrm>
          <a:prstGeom prst="triangl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F62AD04-4612-4A74-B24C-6CA1ADBBDA69}"/>
              </a:ext>
            </a:extLst>
          </p:cNvPr>
          <p:cNvSpPr/>
          <p:nvPr/>
        </p:nvSpPr>
        <p:spPr>
          <a:xfrm>
            <a:off x="7081273" y="4000586"/>
            <a:ext cx="589527" cy="33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B6D783-7850-4870-86BB-A07FC6C207E1}"/>
              </a:ext>
            </a:extLst>
          </p:cNvPr>
          <p:cNvCxnSpPr>
            <a:cxnSpLocks/>
          </p:cNvCxnSpPr>
          <p:nvPr/>
        </p:nvCxnSpPr>
        <p:spPr>
          <a:xfrm flipV="1">
            <a:off x="4106271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97AA375-0D43-4C63-B12B-B0A738D864CD}"/>
              </a:ext>
            </a:extLst>
          </p:cNvPr>
          <p:cNvCxnSpPr>
            <a:cxnSpLocks/>
          </p:cNvCxnSpPr>
          <p:nvPr/>
        </p:nvCxnSpPr>
        <p:spPr>
          <a:xfrm flipV="1">
            <a:off x="8360710" y="2372201"/>
            <a:ext cx="0" cy="853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ttangolo arrotondato 11">
            <a:extLst>
              <a:ext uri="{FF2B5EF4-FFF2-40B4-BE49-F238E27FC236}">
                <a16:creationId xmlns:a16="http://schemas.microsoft.com/office/drawing/2014/main" id="{97B2162A-1978-4832-9CC5-04AC4925CA23}"/>
              </a:ext>
            </a:extLst>
          </p:cNvPr>
          <p:cNvSpPr/>
          <p:nvPr/>
        </p:nvSpPr>
        <p:spPr>
          <a:xfrm>
            <a:off x="3014406" y="1709926"/>
            <a:ext cx="2233914" cy="6622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ParkServiceGUI</a:t>
            </a:r>
          </a:p>
        </p:txBody>
      </p:sp>
      <p:sp>
        <p:nvSpPr>
          <p:cNvPr id="20" name="Rettangolo arrotondato 11">
            <a:extLst>
              <a:ext uri="{FF2B5EF4-FFF2-40B4-BE49-F238E27FC236}">
                <a16:creationId xmlns:a16="http://schemas.microsoft.com/office/drawing/2014/main" id="{A508E0DF-9C36-42B4-88AB-3E8B953BEE69}"/>
              </a:ext>
            </a:extLst>
          </p:cNvPr>
          <p:cNvSpPr/>
          <p:nvPr/>
        </p:nvSpPr>
        <p:spPr>
          <a:xfrm>
            <a:off x="7257327" y="1709927"/>
            <a:ext cx="2233914" cy="6622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ParkServiceStatusGUI</a:t>
            </a:r>
          </a:p>
        </p:txBody>
      </p:sp>
    </p:spTree>
    <p:extLst>
      <p:ext uri="{BB962C8B-B14F-4D97-AF65-F5344CB8AC3E}">
        <p14:creationId xmlns:p14="http://schemas.microsoft.com/office/powerpoint/2010/main" val="961798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821385" y="2246964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806673" y="63017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63522" y="2404911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70434" y="2233174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73898" y="3105426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75306" y="2775311"/>
            <a:ext cx="93980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75306" y="3010383"/>
            <a:ext cx="93980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310807" y="1215980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076362" y="1402942"/>
            <a:ext cx="0" cy="71201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589666" y="3624361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754943" y="939409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 rot="2336109">
            <a:off x="2517359" y="1980810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 rot="19450095">
            <a:off x="2376368" y="31129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022601" y="151523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187109" y="4933574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430139" y="2255389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426223" y="22582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177934" y="317042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outdoorStatus( free / occ. )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09662" y="1423182"/>
            <a:ext cx="0" cy="69176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854711" y="125375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37096" y="4227111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 rot="19800000">
            <a:off x="6153739" y="516608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4300844" y="5466541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6114928" y="5813318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72507" y="4252369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917338" y="3648332"/>
            <a:ext cx="0" cy="612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6171691" y="3730052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slot( NUM , STATUS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75306" y="4933574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45897" y="4426986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8773898" y="3447346"/>
            <a:ext cx="1829570" cy="967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522878" y="3638937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5" name="Gruppo 74"/>
          <p:cNvGrpSpPr/>
          <p:nvPr/>
        </p:nvGrpSpPr>
        <p:grpSpPr>
          <a:xfrm>
            <a:off x="6954125" y="6574918"/>
            <a:ext cx="1926426" cy="1214172"/>
            <a:chOff x="402476" y="5184618"/>
            <a:chExt cx="1926426" cy="1214172"/>
          </a:xfrm>
        </p:grpSpPr>
        <p:sp>
          <p:nvSpPr>
            <p:cNvPr id="76" name="Ovale 7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77" name="Triangolo isoscele 7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9" name="Gruppo 78"/>
          <p:cNvGrpSpPr/>
          <p:nvPr/>
        </p:nvGrpSpPr>
        <p:grpSpPr>
          <a:xfrm>
            <a:off x="3657694" y="4145128"/>
            <a:ext cx="1926426" cy="1214172"/>
            <a:chOff x="402476" y="5184618"/>
            <a:chExt cx="1926426" cy="1214172"/>
          </a:xfrm>
        </p:grpSpPr>
        <p:sp>
          <p:nvSpPr>
            <p:cNvPr id="80" name="Ovale 7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5" name="Figura a mano libera 104"/>
          <p:cNvSpPr/>
          <p:nvPr/>
        </p:nvSpPr>
        <p:spPr>
          <a:xfrm>
            <a:off x="5754405" y="452156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Figura a mano libera 110"/>
          <p:cNvSpPr/>
          <p:nvPr/>
        </p:nvSpPr>
        <p:spPr>
          <a:xfrm rot="1800000">
            <a:off x="6076954" y="6440121"/>
            <a:ext cx="990600" cy="67124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Figura a mano libera 111"/>
          <p:cNvSpPr/>
          <p:nvPr/>
        </p:nvSpPr>
        <p:spPr>
          <a:xfrm rot="16200000">
            <a:off x="7467266" y="5710908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/>
          <p:cNvSpPr txBox="1"/>
          <p:nvPr/>
        </p:nvSpPr>
        <p:spPr>
          <a:xfrm>
            <a:off x="8061156" y="6091842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4" name="Gruppo 113"/>
          <p:cNvGrpSpPr/>
          <p:nvPr/>
        </p:nvGrpSpPr>
        <p:grpSpPr>
          <a:xfrm>
            <a:off x="10361887" y="177099"/>
            <a:ext cx="1660945" cy="1214172"/>
            <a:chOff x="7744200" y="2907063"/>
            <a:chExt cx="1660945" cy="1214172"/>
          </a:xfrm>
        </p:grpSpPr>
        <p:sp>
          <p:nvSpPr>
            <p:cNvPr id="115" name="Ovale 114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16" name="Triangolo isoscele 115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98113" y="848916"/>
            <a:ext cx="109876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621835" y="-16850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Figura a mano libera 118"/>
          <p:cNvSpPr/>
          <p:nvPr/>
        </p:nvSpPr>
        <p:spPr>
          <a:xfrm>
            <a:off x="2508141" y="428654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CasellaDiTesto 119"/>
          <p:cNvSpPr txBox="1"/>
          <p:nvPr/>
        </p:nvSpPr>
        <p:spPr>
          <a:xfrm>
            <a:off x="5474346" y="4058412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</a:t>
            </a:r>
          </a:p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outdoorAlarmRevoked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1" name="Gruppo 120"/>
          <p:cNvGrpSpPr/>
          <p:nvPr/>
        </p:nvGrpSpPr>
        <p:grpSpPr>
          <a:xfrm>
            <a:off x="10417428" y="6065457"/>
            <a:ext cx="1660945" cy="1214172"/>
            <a:chOff x="7744200" y="2907063"/>
            <a:chExt cx="1660945" cy="1214172"/>
          </a:xfrm>
        </p:grpSpPr>
        <p:sp>
          <p:nvSpPr>
            <p:cNvPr id="122" name="Ovale 121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4" name="Connettore 2 12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 flipV="1">
            <a:off x="8659660" y="5379798"/>
            <a:ext cx="1776254" cy="11077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9782296" y="5171208"/>
            <a:ext cx="1885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fanStop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fanAuto( auto / man. )</a:t>
            </a:r>
          </a:p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startTrolley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stopTrolley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103374" y="305861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893729" y="6827832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</a:rPr>
              <a:t>temperature( VAL )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8" name="Gruppo 127"/>
          <p:cNvGrpSpPr/>
          <p:nvPr/>
        </p:nvGrpSpPr>
        <p:grpSpPr>
          <a:xfrm>
            <a:off x="13199901" y="2203381"/>
            <a:ext cx="1926426" cy="1214172"/>
            <a:chOff x="402476" y="5184618"/>
            <a:chExt cx="1926426" cy="1214172"/>
          </a:xfrm>
        </p:grpSpPr>
        <p:sp>
          <p:nvSpPr>
            <p:cNvPr id="129" name="Ovale 12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30" name="Triangolo isoscele 12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Rettangolo 13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12223747" y="2463395"/>
            <a:ext cx="844768" cy="342073"/>
            <a:chOff x="8144484" y="4563130"/>
            <a:chExt cx="844768" cy="342073"/>
          </a:xfrm>
        </p:grpSpPr>
        <p:cxnSp>
          <p:nvCxnSpPr>
            <p:cNvPr id="133" name="Connettore 2 132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riangolo isoscele 133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5" name="Connettore 2 134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riangolo isoscele 135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37" name="Connettore 2 136"/>
          <p:cNvCxnSpPr/>
          <p:nvPr/>
        </p:nvCxnSpPr>
        <p:spPr>
          <a:xfrm>
            <a:off x="12223747" y="3153330"/>
            <a:ext cx="9457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12127790" y="2157945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139" name="CasellaDiTesto 138"/>
          <p:cNvSpPr txBox="1"/>
          <p:nvPr/>
        </p:nvSpPr>
        <p:spPr>
          <a:xfrm>
            <a:off x="12223747" y="3212308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cmd( 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l / r )</a:t>
            </a:r>
            <a:endParaRPr lang="it-IT" sz="1200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12244808" y="27564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stepdone</a:t>
            </a:r>
            <a:endParaRPr lang="it-IT" sz="12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51" name="Gruppo 150"/>
          <p:cNvGrpSpPr/>
          <p:nvPr/>
        </p:nvGrpSpPr>
        <p:grpSpPr>
          <a:xfrm flipH="1">
            <a:off x="5655400" y="2774587"/>
            <a:ext cx="844768" cy="342073"/>
            <a:chOff x="8144484" y="4563130"/>
            <a:chExt cx="844768" cy="342073"/>
          </a:xfrm>
        </p:grpSpPr>
        <p:cxnSp>
          <p:nvCxnSpPr>
            <p:cNvPr id="152" name="Connettore 2 151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riangolo isoscele 152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4" name="Connettore 2 153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riangolo isoscele 154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6" name="CasellaDiTesto 105"/>
          <p:cNvSpPr txBox="1"/>
          <p:nvPr/>
        </p:nvSpPr>
        <p:spPr>
          <a:xfrm>
            <a:off x="118168" y="6508416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smtClean="0">
                <a:solidFill>
                  <a:schemeClr val="bg2">
                    <a:lumMod val="25000"/>
                  </a:schemeClr>
                </a:solidFill>
                <a:latin typeface="Bookman Old Style" panose="02050604050505020204" pitchFamily="18" charset="0"/>
              </a:rPr>
              <a:t>icons from flaticon.com</a:t>
            </a:r>
            <a:endParaRPr lang="it-IT" sz="1050" dirty="0">
              <a:solidFill>
                <a:schemeClr val="bg2">
                  <a:lumMod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7" name="Immagine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21" y="283701"/>
            <a:ext cx="526991" cy="526991"/>
          </a:xfrm>
          <a:prstGeom prst="rect">
            <a:avLst/>
          </a:prstGeom>
        </p:spPr>
      </p:pic>
      <p:pic>
        <p:nvPicPr>
          <p:cNvPr id="108" name="Immagin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1" y="4926706"/>
            <a:ext cx="656452" cy="656452"/>
          </a:xfrm>
          <a:prstGeom prst="rect">
            <a:avLst/>
          </a:prstGeom>
        </p:spPr>
      </p:pic>
      <p:pic>
        <p:nvPicPr>
          <p:cNvPr id="109" name="Immagin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62" y="5831046"/>
            <a:ext cx="656452" cy="656452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33" y="4624329"/>
            <a:ext cx="528643" cy="528643"/>
          </a:xfrm>
          <a:prstGeom prst="rect">
            <a:avLst/>
          </a:prstGeom>
        </p:spPr>
      </p:pic>
      <p:pic>
        <p:nvPicPr>
          <p:cNvPr id="141" name="Immagine 1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28" y="1527975"/>
            <a:ext cx="656452" cy="656452"/>
          </a:xfrm>
          <a:prstGeom prst="rect">
            <a:avLst/>
          </a:prstGeom>
        </p:spPr>
      </p:pic>
      <p:pic>
        <p:nvPicPr>
          <p:cNvPr id="142" name="Immagine 1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90" y="553144"/>
            <a:ext cx="528643" cy="528643"/>
          </a:xfrm>
          <a:prstGeom prst="rect">
            <a:avLst/>
          </a:prstGeom>
        </p:spPr>
      </p:pic>
      <p:pic>
        <p:nvPicPr>
          <p:cNvPr id="143" name="Immagine 1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019" y="6487498"/>
            <a:ext cx="534837" cy="5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tangolo arrotondato 82"/>
          <p:cNvSpPr/>
          <p:nvPr/>
        </p:nvSpPr>
        <p:spPr>
          <a:xfrm>
            <a:off x="212854" y="117842"/>
            <a:ext cx="8075041" cy="650324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2" name="Rettangolo arrotondato 81"/>
          <p:cNvSpPr/>
          <p:nvPr/>
        </p:nvSpPr>
        <p:spPr>
          <a:xfrm>
            <a:off x="9474598" y="4119634"/>
            <a:ext cx="2119280" cy="289200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8" name="Rettangolo arrotondato 77"/>
          <p:cNvSpPr/>
          <p:nvPr/>
        </p:nvSpPr>
        <p:spPr>
          <a:xfrm>
            <a:off x="8917389" y="112075"/>
            <a:ext cx="3451052" cy="372874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Rettangolo arrotondato 3"/>
          <p:cNvSpPr/>
          <p:nvPr/>
        </p:nvSpPr>
        <p:spPr>
          <a:xfrm>
            <a:off x="662158" y="439540"/>
            <a:ext cx="4953881" cy="59924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2522712" y="180007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Car Parking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9532567" y="478060"/>
            <a:ext cx="2615210" cy="30338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9936778" y="232831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Sonar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14" name="Gruppo 13"/>
          <p:cNvGrpSpPr/>
          <p:nvPr/>
        </p:nvGrpSpPr>
        <p:grpSpPr>
          <a:xfrm>
            <a:off x="2462982" y="2962568"/>
            <a:ext cx="1926426" cy="1214172"/>
            <a:chOff x="402476" y="5184618"/>
            <a:chExt cx="1926426" cy="1214172"/>
          </a:xfrm>
        </p:grpSpPr>
        <p:sp>
          <p:nvSpPr>
            <p:cNvPr id="15" name="Ovale 1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3304304" y="5174567"/>
            <a:ext cx="1926426" cy="1214172"/>
            <a:chOff x="402476" y="5184618"/>
            <a:chExt cx="1926426" cy="1214172"/>
          </a:xfrm>
        </p:grpSpPr>
        <p:sp>
          <p:nvSpPr>
            <p:cNvPr id="19" name="Ovale 1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0" name="Triangolo isoscele 1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571284" y="507300"/>
            <a:ext cx="1926426" cy="1214172"/>
            <a:chOff x="402476" y="5184618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836483" y="567799"/>
            <a:ext cx="1985480" cy="1166175"/>
            <a:chOff x="402476" y="309828"/>
            <a:chExt cx="1926426" cy="1214172"/>
          </a:xfrm>
        </p:grpSpPr>
        <p:sp>
          <p:nvSpPr>
            <p:cNvPr id="31" name="Ovale 30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2" name="Triangolo isoscele 31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2336144" y="1344971"/>
            <a:ext cx="1926426" cy="1214172"/>
            <a:chOff x="402476" y="309828"/>
            <a:chExt cx="1926426" cy="1214172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36" name="Triangolo isoscele 35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2370977" y="4226460"/>
            <a:ext cx="1926426" cy="1214172"/>
            <a:chOff x="402476" y="5184618"/>
            <a:chExt cx="1926426" cy="1214172"/>
          </a:xfrm>
        </p:grpSpPr>
        <p:sp>
          <p:nvSpPr>
            <p:cNvPr id="39" name="Ovale 3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0" name="Triangolo isoscele 3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783385" y="2095949"/>
            <a:ext cx="1926426" cy="1214172"/>
            <a:chOff x="402476" y="5184618"/>
            <a:chExt cx="1926426" cy="1214172"/>
          </a:xfrm>
        </p:grpSpPr>
        <p:sp>
          <p:nvSpPr>
            <p:cNvPr id="43" name="Ovale 4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44" name="Triangolo isoscele 4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/>
          <p:cNvGrpSpPr/>
          <p:nvPr/>
        </p:nvGrpSpPr>
        <p:grpSpPr>
          <a:xfrm>
            <a:off x="709542" y="3521060"/>
            <a:ext cx="1926426" cy="1214172"/>
            <a:chOff x="402476" y="5184618"/>
            <a:chExt cx="1926426" cy="1214172"/>
          </a:xfrm>
        </p:grpSpPr>
        <p:sp>
          <p:nvSpPr>
            <p:cNvPr id="47" name="Ovale 46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809834" y="5056930"/>
            <a:ext cx="1926426" cy="1214172"/>
            <a:chOff x="402476" y="5184618"/>
            <a:chExt cx="1926426" cy="1214172"/>
          </a:xfrm>
        </p:grpSpPr>
        <p:sp>
          <p:nvSpPr>
            <p:cNvPr id="51" name="Ovale 5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52" name="Triangolo isoscele 5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8" name="Gruppo 57"/>
          <p:cNvGrpSpPr/>
          <p:nvPr/>
        </p:nvGrpSpPr>
        <p:grpSpPr>
          <a:xfrm>
            <a:off x="9799876" y="749483"/>
            <a:ext cx="1973200" cy="1256013"/>
            <a:chOff x="402476" y="3280190"/>
            <a:chExt cx="1926426" cy="1214172"/>
          </a:xfrm>
        </p:grpSpPr>
        <p:sp>
          <p:nvSpPr>
            <p:cNvPr id="59" name="Ovale 58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0" name="Triangolo isoscele 59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9859653" y="2136072"/>
            <a:ext cx="1926426" cy="1214172"/>
            <a:chOff x="402476" y="5184618"/>
            <a:chExt cx="1926426" cy="1214172"/>
          </a:xfrm>
        </p:grpSpPr>
        <p:sp>
          <p:nvSpPr>
            <p:cNvPr id="63" name="Ovale 62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9736572" y="4232544"/>
            <a:ext cx="1660945" cy="1214172"/>
            <a:chOff x="7744200" y="2907063"/>
            <a:chExt cx="1660945" cy="1214172"/>
          </a:xfrm>
        </p:grpSpPr>
        <p:sp>
          <p:nvSpPr>
            <p:cNvPr id="67" name="Ovale 66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Client GUI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8" name="Triangolo isoscele 67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9" name="Gruppo 68"/>
          <p:cNvGrpSpPr/>
          <p:nvPr/>
        </p:nvGrpSpPr>
        <p:grpSpPr>
          <a:xfrm>
            <a:off x="9736572" y="5597219"/>
            <a:ext cx="1660945" cy="1214172"/>
            <a:chOff x="7744200" y="2907063"/>
            <a:chExt cx="1660945" cy="1214172"/>
          </a:xfrm>
        </p:grpSpPr>
        <p:sp>
          <p:nvSpPr>
            <p:cNvPr id="70" name="Ovale 69"/>
            <p:cNvSpPr/>
            <p:nvPr/>
          </p:nvSpPr>
          <p:spPr>
            <a:xfrm>
              <a:off x="7744200" y="3055302"/>
              <a:ext cx="1660945" cy="10659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Manager GUI</a:t>
              </a:r>
              <a:endParaRPr lang="it-IT" sz="1200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  <a:p>
              <a:pPr lvl="0" algn="ctr"/>
              <a:r>
                <a:rPr lang="it-IT" sz="1100" i="1" dirty="0" smtClean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(Web GUI)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1" name="Triangolo isoscele 70"/>
            <p:cNvSpPr/>
            <p:nvPr/>
          </p:nvSpPr>
          <p:spPr>
            <a:xfrm rot="16200000">
              <a:off x="8426433" y="2927509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5739327" y="474388"/>
            <a:ext cx="2200085" cy="19454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ettangolo arrotondato 72"/>
          <p:cNvSpPr/>
          <p:nvPr/>
        </p:nvSpPr>
        <p:spPr>
          <a:xfrm>
            <a:off x="5980971" y="238598"/>
            <a:ext cx="1772176" cy="47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ctx Basic Robot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74" name="Gruppo 73"/>
          <p:cNvGrpSpPr/>
          <p:nvPr/>
        </p:nvGrpSpPr>
        <p:grpSpPr>
          <a:xfrm>
            <a:off x="5807752" y="855044"/>
            <a:ext cx="1926426" cy="1214172"/>
            <a:chOff x="402476" y="5184618"/>
            <a:chExt cx="1926426" cy="1214172"/>
          </a:xfrm>
        </p:grpSpPr>
        <p:sp>
          <p:nvSpPr>
            <p:cNvPr id="75" name="Ovale 7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76" name="Triangolo isoscele 7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9" name="Rettangolo arrotondato 78"/>
          <p:cNvSpPr/>
          <p:nvPr/>
        </p:nvSpPr>
        <p:spPr>
          <a:xfrm>
            <a:off x="8637662" y="1739264"/>
            <a:ext cx="559453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RPi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ttangolo arrotondato 79"/>
          <p:cNvSpPr/>
          <p:nvPr/>
        </p:nvSpPr>
        <p:spPr>
          <a:xfrm>
            <a:off x="-121199" y="3375006"/>
            <a:ext cx="586996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PC1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1" name="Rettangolo arrotondato 80"/>
          <p:cNvSpPr/>
          <p:nvPr/>
        </p:nvSpPr>
        <p:spPr>
          <a:xfrm>
            <a:off x="9121420" y="5316381"/>
            <a:ext cx="577762" cy="471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PC2</a:t>
            </a:r>
            <a:endParaRPr lang="it-IT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301A12F6-26EB-4199-B2CE-9FDD899B0FA9}"/>
              </a:ext>
            </a:extLst>
          </p:cNvPr>
          <p:cNvGraphicFramePr>
            <a:graphicFrameLocks noGrp="1"/>
          </p:cNvGraphicFramePr>
          <p:nvPr/>
        </p:nvGraphicFramePr>
        <p:xfrm>
          <a:off x="308909" y="526526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13" name="Tabella 7">
            <a:extLst>
              <a:ext uri="{FF2B5EF4-FFF2-40B4-BE49-F238E27FC236}">
                <a16:creationId xmlns:a16="http://schemas.microsoft.com/office/drawing/2014/main" id="{F955E3D1-6A2F-40B1-BF7E-9CD498850BE6}"/>
              </a:ext>
            </a:extLst>
          </p:cNvPr>
          <p:cNvGraphicFramePr>
            <a:graphicFrameLocks noGrp="1"/>
          </p:cNvGraphicFramePr>
          <p:nvPr/>
        </p:nvGraphicFramePr>
        <p:xfrm>
          <a:off x="308908" y="1268877"/>
          <a:ext cx="10835640" cy="4498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4498877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 find out if and which parking slot is free</a:t>
                      </a:r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enter the car and to have the receipt with the TOKENID</a:t>
                      </a: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To pick up the car from the parking-area through the TOKENID</a:t>
                      </a: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7E84477-B387-465A-8FF3-FEAF563A2274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1432672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PARKING SLOT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53641FDF-414B-44A2-A27D-C09290F1BACC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2296937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CARENTER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15" name="Tabella 2">
            <a:extLst>
              <a:ext uri="{FF2B5EF4-FFF2-40B4-BE49-F238E27FC236}">
                <a16:creationId xmlns:a16="http://schemas.microsoft.com/office/drawing/2014/main" id="{1A27E12F-0DFC-4BF4-B496-3E07575F3D69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161433"/>
          <a:ext cx="2690441" cy="53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2889254930"/>
                    </a:ext>
                  </a:extLst>
                </a:gridCol>
              </a:tblGrid>
              <a:tr h="53029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PICK UP THE CAR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4757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4FF590EF-956A-4096-90A8-E3357E153296}"/>
              </a:ext>
            </a:extLst>
          </p:cNvPr>
          <p:cNvGraphicFramePr>
            <a:graphicFrameLocks noGrp="1"/>
          </p:cNvGraphicFramePr>
          <p:nvPr/>
        </p:nvGraphicFramePr>
        <p:xfrm>
          <a:off x="519723" y="4236588"/>
          <a:ext cx="6490677" cy="113969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490677">
                  <a:extLst>
                    <a:ext uri="{9D8B030D-6E8A-4147-A177-3AD203B41FA5}">
                      <a16:colId xmlns:a16="http://schemas.microsoft.com/office/drawing/2014/main" val="3261371967"/>
                    </a:ext>
                  </a:extLst>
                </a:gridCol>
              </a:tblGrid>
              <a:tr h="113969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 SLOTNUM = 3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0107"/>
                  </a:ext>
                </a:extLst>
              </a:tr>
            </a:tbl>
          </a:graphicData>
        </a:graphic>
      </p:graphicFrame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982C712-1E7B-4203-A15C-2B8F0483CDDA}"/>
              </a:ext>
            </a:extLst>
          </p:cNvPr>
          <p:cNvGraphicFramePr>
            <a:graphicFrameLocks noGrp="1"/>
          </p:cNvGraphicFramePr>
          <p:nvPr/>
        </p:nvGraphicFramePr>
        <p:xfrm>
          <a:off x="7710862" y="3713664"/>
          <a:ext cx="2690441" cy="8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441">
                  <a:extLst>
                    <a:ext uri="{9D8B030D-6E8A-4147-A177-3AD203B41FA5}">
                      <a16:colId xmlns:a16="http://schemas.microsoft.com/office/drawing/2014/main" val="1590143792"/>
                    </a:ext>
                  </a:extLst>
                </a:gridCol>
              </a:tblGrid>
              <a:tr h="823168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Insert the TOKENID here</a:t>
                      </a:r>
                    </a:p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1234 </a:t>
                      </a:r>
                      <a:r>
                        <a:rPr lang="it-IT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(example)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36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11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1D5D8AA-F5C2-4332-91DF-1781495B100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525209"/>
          <a:ext cx="10835640" cy="73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727766858"/>
                    </a:ext>
                  </a:extLst>
                </a:gridCol>
              </a:tblGrid>
              <a:tr h="731945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>
                          <a:solidFill>
                            <a:schemeClr val="tx1"/>
                          </a:solidFill>
                        </a:rPr>
                        <a:t>ParkServiceStatusGUI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D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094122"/>
                  </a:ext>
                </a:extLst>
              </a:tr>
            </a:tbl>
          </a:graphicData>
        </a:graphic>
      </p:graphicFrame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40319CA-9670-4658-A005-01EF0478FAE2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266543"/>
          <a:ext cx="10835640" cy="526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640">
                  <a:extLst>
                    <a:ext uri="{9D8B030D-6E8A-4147-A177-3AD203B41FA5}">
                      <a16:colId xmlns:a16="http://schemas.microsoft.com/office/drawing/2014/main" val="3806316732"/>
                    </a:ext>
                  </a:extLst>
                </a:gridCol>
              </a:tblGrid>
              <a:tr h="5260412">
                <a:tc>
                  <a:txBody>
                    <a:bodyPr/>
                    <a:lstStyle/>
                    <a:p>
                      <a:endParaRPr lang="it-IT" dirty="0"/>
                    </a:p>
                    <a:p>
                      <a:r>
                        <a:rPr lang="it-IT" sz="2000" dirty="0"/>
                        <a:t>              </a:t>
                      </a:r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Parking-area status</a:t>
                      </a:r>
                      <a:endParaRPr lang="it-IT" sz="20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dirty="0"/>
                        <a:t>      </a:t>
                      </a:r>
                      <a:endParaRPr lang="it-IT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454526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17E886DD-4CEC-4B21-BE3F-04CBADCF6041}"/>
              </a:ext>
            </a:extLst>
          </p:cNvPr>
          <p:cNvGraphicFramePr>
            <a:graphicFrameLocks noGrp="1"/>
          </p:cNvGraphicFramePr>
          <p:nvPr/>
        </p:nvGraphicFramePr>
        <p:xfrm>
          <a:off x="1344234" y="2066712"/>
          <a:ext cx="2288540" cy="202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383512549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349425"/>
                    </a:ext>
                  </a:extLst>
                </a:gridCol>
              </a:tblGrid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36177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0090"/>
                  </a:ext>
                </a:extLst>
              </a:tr>
              <a:tr h="67451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29827"/>
                  </a:ext>
                </a:extLst>
              </a:tr>
            </a:tbl>
          </a:graphicData>
        </a:graphic>
      </p:graphicFrame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B123343F-29F0-4768-B086-31ED2099CC41}"/>
              </a:ext>
            </a:extLst>
          </p:cNvPr>
          <p:cNvGraphicFramePr>
            <a:graphicFrameLocks noGrp="1"/>
          </p:cNvGraphicFramePr>
          <p:nvPr/>
        </p:nvGraphicFramePr>
        <p:xfrm>
          <a:off x="4687282" y="1767377"/>
          <a:ext cx="6190616" cy="422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616">
                  <a:extLst>
                    <a:ext uri="{9D8B030D-6E8A-4147-A177-3AD203B41FA5}">
                      <a16:colId xmlns:a16="http://schemas.microsoft.com/office/drawing/2014/main" val="3991991676"/>
                    </a:ext>
                  </a:extLst>
                </a:gridCol>
              </a:tblGrid>
              <a:tr h="4227023">
                <a:tc>
                  <a:txBody>
                    <a:bodyPr/>
                    <a:lstStyle/>
                    <a:p>
                      <a:endParaRPr lang="it-IT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Temperature of parking-area: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34°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 </a:t>
                      </a:r>
                      <a:r>
                        <a:rPr lang="it-IT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[TMAX=35°]</a:t>
                      </a:r>
                    </a:p>
                    <a:p>
                      <a:endParaRPr lang="it-IT" sz="1800" b="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r>
                        <a:rPr lang="it-IT" sz="2000" i="0" dirty="0">
                          <a:solidFill>
                            <a:schemeClr val="tx1"/>
                          </a:solidFill>
                        </a:rPr>
                        <a:t>Fan status: </a:t>
                      </a:r>
                      <a:r>
                        <a:rPr lang="it-IT" sz="180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</a:t>
                      </a:r>
                      <a:r>
                        <a:rPr lang="it-IT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STOP   </a:t>
                      </a:r>
                      <a:r>
                        <a:rPr lang="it-IT" sz="18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000" i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it-IT" sz="2000" dirty="0">
                          <a:solidFill>
                            <a:schemeClr val="tx1"/>
                          </a:solidFill>
                        </a:rPr>
                        <a:t>Transport trolley status:</a:t>
                      </a:r>
                      <a:endParaRPr lang="it-IT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4613"/>
                  </a:ext>
                </a:extLst>
              </a:tr>
            </a:tbl>
          </a:graphicData>
        </a:graphic>
      </p:graphicFrame>
      <p:graphicFrame>
        <p:nvGraphicFramePr>
          <p:cNvPr id="14" name="Tabella 14">
            <a:extLst>
              <a:ext uri="{FF2B5EF4-FFF2-40B4-BE49-F238E27FC236}">
                <a16:creationId xmlns:a16="http://schemas.microsoft.com/office/drawing/2014/main" id="{CDC0611D-311F-4DCD-9153-EDD3FDEEAA99}"/>
              </a:ext>
            </a:extLst>
          </p:cNvPr>
          <p:cNvGraphicFramePr>
            <a:graphicFrameLocks noGrp="1"/>
          </p:cNvGraphicFramePr>
          <p:nvPr/>
        </p:nvGraphicFramePr>
        <p:xfrm>
          <a:off x="852049" y="4450080"/>
          <a:ext cx="3272911" cy="171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911">
                  <a:extLst>
                    <a:ext uri="{9D8B030D-6E8A-4147-A177-3AD203B41FA5}">
                      <a16:colId xmlns:a16="http://schemas.microsoft.com/office/drawing/2014/main" val="2930059785"/>
                    </a:ext>
                  </a:extLst>
                </a:gridCol>
              </a:tblGrid>
              <a:tr h="1717040">
                <a:tc>
                  <a:txBody>
                    <a:bodyPr/>
                    <a:lstStyle/>
                    <a:p>
                      <a:r>
                        <a:rPr lang="it-IT" sz="20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ALARMS           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</a:p>
                    <a:p>
                      <a:pPr algn="ctr"/>
                      <a:endParaRPr lang="it-IT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it-IT" sz="20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Temperature too hot!  </a:t>
                      </a:r>
                      <a:r>
                        <a:rPr lang="it-IT" sz="2000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(example)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356458"/>
                  </a:ext>
                </a:extLst>
              </a:tr>
            </a:tbl>
          </a:graphicData>
        </a:graphic>
      </p:graphicFrame>
      <p:graphicFrame>
        <p:nvGraphicFramePr>
          <p:cNvPr id="16" name="Tabella 7">
            <a:extLst>
              <a:ext uri="{FF2B5EF4-FFF2-40B4-BE49-F238E27FC236}">
                <a16:creationId xmlns:a16="http://schemas.microsoft.com/office/drawing/2014/main" id="{2CAD3980-22F1-4F8D-BE35-A203847F0A23}"/>
              </a:ext>
            </a:extLst>
          </p:cNvPr>
          <p:cNvGraphicFramePr>
            <a:graphicFrameLocks noGrp="1"/>
          </p:cNvGraphicFramePr>
          <p:nvPr/>
        </p:nvGraphicFramePr>
        <p:xfrm>
          <a:off x="8327523" y="5071299"/>
          <a:ext cx="1603093" cy="47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7" name="Tabella 7">
            <a:extLst>
              <a:ext uri="{FF2B5EF4-FFF2-40B4-BE49-F238E27FC236}">
                <a16:creationId xmlns:a16="http://schemas.microsoft.com/office/drawing/2014/main" id="{B739EC67-1F19-480E-A54D-94D3C96946E1}"/>
              </a:ext>
            </a:extLst>
          </p:cNvPr>
          <p:cNvGraphicFramePr>
            <a:graphicFrameLocks noGrp="1"/>
          </p:cNvGraphicFramePr>
          <p:nvPr/>
        </p:nvGraphicFramePr>
        <p:xfrm>
          <a:off x="6904534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STOP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8" name="Tabella 7">
            <a:extLst>
              <a:ext uri="{FF2B5EF4-FFF2-40B4-BE49-F238E27FC236}">
                <a16:creationId xmlns:a16="http://schemas.microsoft.com/office/drawing/2014/main" id="{0BF8F274-8E08-4399-8504-FE8B477CA44A}"/>
              </a:ext>
            </a:extLst>
          </p:cNvPr>
          <p:cNvGraphicFramePr>
            <a:graphicFrameLocks noGrp="1"/>
          </p:cNvGraphicFramePr>
          <p:nvPr/>
        </p:nvGraphicFramePr>
        <p:xfrm>
          <a:off x="5601484" y="5071299"/>
          <a:ext cx="1603093" cy="47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93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7460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19" name="Tabella 7">
            <a:extLst>
              <a:ext uri="{FF2B5EF4-FFF2-40B4-BE49-F238E27FC236}">
                <a16:creationId xmlns:a16="http://schemas.microsoft.com/office/drawing/2014/main" id="{20101B9A-AD07-4FAA-B999-BDB6734C88ED}"/>
              </a:ext>
            </a:extLst>
          </p:cNvPr>
          <p:cNvGraphicFramePr>
            <a:graphicFrameLocks noGrp="1"/>
          </p:cNvGraphicFramePr>
          <p:nvPr/>
        </p:nvGraphicFramePr>
        <p:xfrm>
          <a:off x="4942860" y="3289971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rgbClr val="DA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graphicFrame>
        <p:nvGraphicFramePr>
          <p:cNvPr id="20" name="Tabella 7">
            <a:extLst>
              <a:ext uri="{FF2B5EF4-FFF2-40B4-BE49-F238E27FC236}">
                <a16:creationId xmlns:a16="http://schemas.microsoft.com/office/drawing/2014/main" id="{B8A95E24-B68F-4D5F-BE37-E12C44EB48A4}"/>
              </a:ext>
            </a:extLst>
          </p:cNvPr>
          <p:cNvGraphicFramePr>
            <a:graphicFrameLocks noGrp="1"/>
          </p:cNvGraphicFramePr>
          <p:nvPr/>
        </p:nvGraphicFramePr>
        <p:xfrm>
          <a:off x="8866208" y="3286295"/>
          <a:ext cx="1346370" cy="41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370">
                  <a:extLst>
                    <a:ext uri="{9D8B030D-6E8A-4147-A177-3AD203B41FA5}">
                      <a16:colId xmlns:a16="http://schemas.microsoft.com/office/drawing/2014/main" val="2449920317"/>
                    </a:ext>
                  </a:extLst>
                </a:gridCol>
              </a:tblGrid>
              <a:tr h="416883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it-IT" b="0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20492"/>
                  </a:ext>
                </a:extLst>
              </a:tr>
            </a:tbl>
          </a:graphicData>
        </a:graphic>
      </p:graphicFrame>
      <p:pic>
        <p:nvPicPr>
          <p:cNvPr id="22" name="Elemento grafico 21" descr="Avvertenza">
            <a:extLst>
              <a:ext uri="{FF2B5EF4-FFF2-40B4-BE49-F238E27FC236}">
                <a16:creationId xmlns:a16="http://schemas.microsoft.com/office/drawing/2014/main" id="{BA5FDADC-03CC-4A71-BFEE-E25C9C6F2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0248" y="4507701"/>
            <a:ext cx="388256" cy="309101"/>
          </a:xfrm>
          <a:prstGeom prst="rect">
            <a:avLst/>
          </a:prstGeom>
        </p:spPr>
      </p:pic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25BC9B9C-6F41-486E-AAA0-78593048D0B3}"/>
              </a:ext>
            </a:extLst>
          </p:cNvPr>
          <p:cNvGraphicFramePr>
            <a:graphicFrameLocks noGrp="1"/>
          </p:cNvGraphicFramePr>
          <p:nvPr/>
        </p:nvGraphicFramePr>
        <p:xfrm>
          <a:off x="7782590" y="4111528"/>
          <a:ext cx="2282704" cy="62204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82704">
                  <a:extLst>
                    <a:ext uri="{9D8B030D-6E8A-4147-A177-3AD203B41FA5}">
                      <a16:colId xmlns:a16="http://schemas.microsoft.com/office/drawing/2014/main" val="1131292813"/>
                    </a:ext>
                  </a:extLst>
                </a:gridCol>
              </a:tblGrid>
              <a:tr h="622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Working </a:t>
                      </a:r>
                      <a:r>
                        <a:rPr lang="it-IT" b="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(example)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82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194758" y="2949206"/>
            <a:ext cx="1973200" cy="1256013"/>
            <a:chOff x="402476" y="3280190"/>
            <a:chExt cx="1926426" cy="1214172"/>
          </a:xfrm>
        </p:grpSpPr>
        <p:sp>
          <p:nvSpPr>
            <p:cNvPr id="17" name="Ovale 16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/>
        </p:nvGrpSpPr>
        <p:grpSpPr>
          <a:xfrm>
            <a:off x="2182478" y="1783032"/>
            <a:ext cx="1985480" cy="1166175"/>
            <a:chOff x="402476" y="309828"/>
            <a:chExt cx="1926426" cy="1214172"/>
          </a:xfrm>
        </p:grpSpPr>
        <p:sp>
          <p:nvSpPr>
            <p:cNvPr id="24" name="Ovale 23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3" name="Gruppo 32"/>
          <p:cNvGrpSpPr/>
          <p:nvPr/>
        </p:nvGrpSpPr>
        <p:grpSpPr>
          <a:xfrm>
            <a:off x="5421470" y="2149235"/>
            <a:ext cx="1917059" cy="1425860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5416991" y="4608344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5421710" y="16142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8474535" y="4670588"/>
            <a:ext cx="1926426" cy="1214172"/>
            <a:chOff x="402476" y="5184618"/>
            <a:chExt cx="1926426" cy="1214172"/>
          </a:xfrm>
        </p:grpSpPr>
        <p:sp>
          <p:nvSpPr>
            <p:cNvPr id="46" name="Ovale 4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7" name="Triangolo isoscele 4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4243445" y="2361474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 58"/>
          <p:cNvSpPr/>
          <p:nvPr/>
        </p:nvSpPr>
        <p:spPr>
          <a:xfrm>
            <a:off x="4219011" y="4978941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/>
          <p:cNvCxnSpPr/>
          <p:nvPr/>
        </p:nvCxnSpPr>
        <p:spPr>
          <a:xfrm>
            <a:off x="7450157" y="535179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igura a mano libera 73"/>
          <p:cNvSpPr/>
          <p:nvPr/>
        </p:nvSpPr>
        <p:spPr>
          <a:xfrm>
            <a:off x="4299910" y="3213637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3" name="Gruppo 82"/>
          <p:cNvGrpSpPr/>
          <p:nvPr/>
        </p:nvGrpSpPr>
        <p:grpSpPr>
          <a:xfrm>
            <a:off x="2145379" y="4672275"/>
            <a:ext cx="1926426" cy="1214172"/>
            <a:chOff x="402476" y="5184618"/>
            <a:chExt cx="1926426" cy="1214172"/>
          </a:xfrm>
        </p:grpSpPr>
        <p:sp>
          <p:nvSpPr>
            <p:cNvPr id="84" name="Ovale 8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7" name="Connettore 2 86"/>
          <p:cNvCxnSpPr/>
          <p:nvPr/>
        </p:nvCxnSpPr>
        <p:spPr>
          <a:xfrm flipV="1">
            <a:off x="7204076" y="3491065"/>
            <a:ext cx="7389" cy="132776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7450157" y="5415676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fan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fan</a:t>
            </a:r>
          </a:p>
        </p:txBody>
      </p:sp>
      <p:sp>
        <p:nvSpPr>
          <p:cNvPr id="96" name="CasellaDiTesto 95"/>
          <p:cNvSpPr txBox="1"/>
          <p:nvPr/>
        </p:nvSpPr>
        <p:spPr>
          <a:xfrm>
            <a:off x="7367381" y="258417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goto: &lt;location&gt;</a:t>
            </a:r>
          </a:p>
        </p:txBody>
      </p:sp>
      <p:sp>
        <p:nvSpPr>
          <p:cNvPr id="97" name="CasellaDiTesto 96"/>
          <p:cNvSpPr txBox="1"/>
          <p:nvPr/>
        </p:nvSpPr>
        <p:spPr>
          <a:xfrm>
            <a:off x="4029927" y="1762791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INDOOR-area occup.</a:t>
            </a:r>
          </a:p>
        </p:txBody>
      </p:sp>
      <p:sp>
        <p:nvSpPr>
          <p:cNvPr id="98" name="CasellaDiTesto 97"/>
          <p:cNvSpPr txBox="1"/>
          <p:nvPr/>
        </p:nvSpPr>
        <p:spPr>
          <a:xfrm>
            <a:off x="3848274" y="3972504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99" name="CasellaDiTesto 98"/>
          <p:cNvSpPr txBox="1"/>
          <p:nvPr/>
        </p:nvSpPr>
        <p:spPr>
          <a:xfrm>
            <a:off x="4042513" y="5600342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sp>
        <p:nvSpPr>
          <p:cNvPr id="105" name="CasellaDiTesto 104"/>
          <p:cNvSpPr txBox="1"/>
          <p:nvPr/>
        </p:nvSpPr>
        <p:spPr>
          <a:xfrm>
            <a:off x="7199517" y="3907592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start trolley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stop trolley</a:t>
            </a:r>
          </a:p>
        </p:txBody>
      </p:sp>
      <p:cxnSp>
        <p:nvCxnSpPr>
          <p:cNvPr id="109" name="Connettore 2 108"/>
          <p:cNvCxnSpPr/>
          <p:nvPr/>
        </p:nvCxnSpPr>
        <p:spPr>
          <a:xfrm>
            <a:off x="6124982" y="3644021"/>
            <a:ext cx="5087" cy="10577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6133394" y="389746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parking: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&lt;status&gt;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7367381" y="1458362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&lt;SLOTNUM&gt;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cxnSp>
        <p:nvCxnSpPr>
          <p:cNvPr id="124" name="Connettore 2 123"/>
          <p:cNvCxnSpPr>
            <a:cxnSpLocks/>
          </p:cNvCxnSpPr>
          <p:nvPr/>
        </p:nvCxnSpPr>
        <p:spPr>
          <a:xfrm>
            <a:off x="5947952" y="1302932"/>
            <a:ext cx="0" cy="96019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5876025" y="165961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&lt;TOKENID&gt;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8479482" y="2443639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B061B004-F543-4409-BDFB-C0D7CB3384A6}"/>
              </a:ext>
            </a:extLst>
          </p:cNvPr>
          <p:cNvGrpSpPr/>
          <p:nvPr/>
        </p:nvGrpSpPr>
        <p:grpSpPr>
          <a:xfrm rot="5400000">
            <a:off x="6655202" y="1520528"/>
            <a:ext cx="960196" cy="425671"/>
            <a:chOff x="8144484" y="4563130"/>
            <a:chExt cx="844768" cy="342073"/>
          </a:xfrm>
        </p:grpSpPr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DDC0FA7C-40BC-4C13-869E-A19EA653B4F6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>
              <a:extLst>
                <a:ext uri="{FF2B5EF4-FFF2-40B4-BE49-F238E27FC236}">
                  <a16:creationId xmlns:a16="http://schemas.microsoft.com/office/drawing/2014/main" id="{FCA3BF27-FDA9-4F13-B483-E47621F3C4DB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6038895E-8F16-43AC-BA9B-FC25B28480C7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>
              <a:extLst>
                <a:ext uri="{FF2B5EF4-FFF2-40B4-BE49-F238E27FC236}">
                  <a16:creationId xmlns:a16="http://schemas.microsoft.com/office/drawing/2014/main" id="{833AA010-662C-4B15-BAF9-2FABBB418D3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12B4259C-6573-44F5-A4C1-3CC60439B87F}"/>
              </a:ext>
            </a:extLst>
          </p:cNvPr>
          <p:cNvGrpSpPr/>
          <p:nvPr/>
        </p:nvGrpSpPr>
        <p:grpSpPr>
          <a:xfrm rot="10800000" flipH="1" flipV="1">
            <a:off x="7531583" y="2944388"/>
            <a:ext cx="763105" cy="315771"/>
            <a:chOff x="8144484" y="4563130"/>
            <a:chExt cx="844768" cy="342073"/>
          </a:xfrm>
        </p:grpSpPr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15A51B5D-8291-4C44-9034-8F595E0BAFA8}"/>
                </a:ext>
              </a:extLst>
            </p:cNvPr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angolo isoscele 103">
              <a:extLst>
                <a:ext uri="{FF2B5EF4-FFF2-40B4-BE49-F238E27FC236}">
                  <a16:creationId xmlns:a16="http://schemas.microsoft.com/office/drawing/2014/main" id="{567C37B4-0CEF-4D8B-B1EE-99CF8E8C64E6}"/>
                </a:ext>
              </a:extLst>
            </p:cNvPr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EBCDA961-3D98-4874-8BFC-225D1EF370BF}"/>
                </a:ext>
              </a:extLst>
            </p:cNvPr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>
              <a:extLst>
                <a:ext uri="{FF2B5EF4-FFF2-40B4-BE49-F238E27FC236}">
                  <a16:creationId xmlns:a16="http://schemas.microsoft.com/office/drawing/2014/main" id="{D4C4369E-E99F-4219-9196-291E6BDBB7FF}"/>
                </a:ext>
              </a:extLst>
            </p:cNvPr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8691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o 32"/>
          <p:cNvGrpSpPr/>
          <p:nvPr/>
        </p:nvGrpSpPr>
        <p:grpSpPr>
          <a:xfrm>
            <a:off x="3891279" y="3442790"/>
            <a:ext cx="1926426" cy="1214172"/>
            <a:chOff x="402476" y="5184618"/>
            <a:chExt cx="1926426" cy="1214172"/>
          </a:xfrm>
        </p:grpSpPr>
        <p:sp>
          <p:nvSpPr>
            <p:cNvPr id="34" name="Ovale 3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876082" y="1049656"/>
            <a:ext cx="1926426" cy="1214172"/>
            <a:chOff x="402476" y="5184618"/>
            <a:chExt cx="1926426" cy="1214172"/>
          </a:xfrm>
        </p:grpSpPr>
        <p:sp>
          <p:nvSpPr>
            <p:cNvPr id="42" name="Ovale 4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3" name="Triangolo isoscele 4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6" name="CasellaDiTesto 95"/>
          <p:cNvSpPr txBox="1"/>
          <p:nvPr/>
        </p:nvSpPr>
        <p:spPr>
          <a:xfrm>
            <a:off x="6212293" y="364559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0" name="Gruppo 59"/>
          <p:cNvGrpSpPr/>
          <p:nvPr/>
        </p:nvGrpSpPr>
        <p:grpSpPr>
          <a:xfrm>
            <a:off x="7875328" y="3429000"/>
            <a:ext cx="1926426" cy="1214172"/>
            <a:chOff x="402476" y="5184618"/>
            <a:chExt cx="1926426" cy="1214172"/>
          </a:xfrm>
        </p:grpSpPr>
        <p:sp>
          <p:nvSpPr>
            <p:cNvPr id="62" name="Ovale 61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6200839" y="42613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5910470" y="3971137"/>
            <a:ext cx="170953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5910470" y="4206209"/>
            <a:ext cx="170953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221677" y="2412068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4987232" y="2341736"/>
            <a:ext cx="0" cy="96930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6786879" y="2548888"/>
            <a:ext cx="1926426" cy="1214172"/>
            <a:chOff x="402476" y="5184618"/>
            <a:chExt cx="1926426" cy="1214172"/>
          </a:xfrm>
        </p:grpSpPr>
        <p:sp>
          <p:nvSpPr>
            <p:cNvPr id="5" name="Ovale 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" name="Triangolo isoscele 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6613143" y="365203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(client’s)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8829016" y="270683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10135928" y="2535098"/>
            <a:ext cx="1926426" cy="1214172"/>
            <a:chOff x="402476" y="5184618"/>
            <a:chExt cx="1926426" cy="1214172"/>
          </a:xfrm>
        </p:grpSpPr>
        <p:sp>
          <p:nvSpPr>
            <p:cNvPr id="14" name="Ovale 13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8739392" y="340735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8940800" y="3077235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8940800" y="3312307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8117277" y="1518166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tokenid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slotnum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SLOTNUM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notice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NOTICE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 flipV="1">
            <a:off x="7882832" y="1705128"/>
            <a:ext cx="0" cy="712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91998" y="3084014"/>
            <a:ext cx="1973200" cy="1256013"/>
            <a:chOff x="402476" y="3280190"/>
            <a:chExt cx="1926426" cy="1214172"/>
          </a:xfrm>
        </p:grpSpPr>
        <p:sp>
          <p:nvSpPr>
            <p:cNvPr id="23" name="Ovale 22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4439" y="1802580"/>
            <a:ext cx="1985480" cy="1166175"/>
            <a:chOff x="402476" y="309828"/>
            <a:chExt cx="1926426" cy="1214172"/>
          </a:xfrm>
        </p:grpSpPr>
        <p:sp>
          <p:nvSpPr>
            <p:cNvPr id="27" name="Ovale 26"/>
            <p:cNvSpPr/>
            <p:nvPr/>
          </p:nvSpPr>
          <p:spPr>
            <a:xfrm>
              <a:off x="667957" y="45806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Weight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8" name="Triangolo isoscele 27"/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0" name="Figura a mano libera 29"/>
          <p:cNvSpPr/>
          <p:nvPr/>
        </p:nvSpPr>
        <p:spPr>
          <a:xfrm>
            <a:off x="2229918" y="2400091"/>
            <a:ext cx="990600" cy="693809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2290813" y="3219723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2112741" y="1888786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indoorOccupied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2065198" y="4007173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outdoorCleared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outdoorOccupied</a:t>
            </a:r>
          </a:p>
        </p:txBody>
      </p:sp>
      <p:grpSp>
        <p:nvGrpSpPr>
          <p:cNvPr id="34" name="Gruppo 33"/>
          <p:cNvGrpSpPr/>
          <p:nvPr/>
        </p:nvGrpSpPr>
        <p:grpSpPr>
          <a:xfrm flipH="1">
            <a:off x="5423320" y="3030584"/>
            <a:ext cx="1144514" cy="506267"/>
            <a:chOff x="8144484" y="4563130"/>
            <a:chExt cx="844768" cy="342073"/>
          </a:xfrm>
        </p:grpSpPr>
        <p:cxnSp>
          <p:nvCxnSpPr>
            <p:cNvPr id="35" name="Connettore 2 3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olo isoscele 3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7" name="Connettore 2 3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olo isoscele 3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461771D-B972-49AF-943B-06ADB7720DB1}"/>
              </a:ext>
            </a:extLst>
          </p:cNvPr>
          <p:cNvGrpSpPr/>
          <p:nvPr/>
        </p:nvGrpSpPr>
        <p:grpSpPr>
          <a:xfrm>
            <a:off x="3334089" y="2557313"/>
            <a:ext cx="1926426" cy="1214172"/>
            <a:chOff x="402476" y="309828"/>
            <a:chExt cx="1926426" cy="1214172"/>
          </a:xfrm>
        </p:grpSpPr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8EF13FE2-45C2-4D58-8FD1-34FA7D851B91}"/>
                </a:ext>
              </a:extLst>
            </p:cNvPr>
            <p:cNvSpPr/>
            <p:nvPr/>
          </p:nvSpPr>
          <p:spPr>
            <a:xfrm>
              <a:off x="674277" y="462824"/>
              <a:ext cx="1654625" cy="10611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Sensors Broker Actor</a:t>
              </a:r>
            </a:p>
          </p:txBody>
        </p:sp>
        <p:sp>
          <p:nvSpPr>
            <p:cNvPr id="41" name="Triangolo isoscele 40">
              <a:extLst>
                <a:ext uri="{FF2B5EF4-FFF2-40B4-BE49-F238E27FC236}">
                  <a16:creationId xmlns:a16="http://schemas.microsoft.com/office/drawing/2014/main" id="{9AA67E13-583F-45E2-9B64-7825601DE4A0}"/>
                </a:ext>
              </a:extLst>
            </p:cNvPr>
            <p:cNvSpPr/>
            <p:nvPr/>
          </p:nvSpPr>
          <p:spPr>
            <a:xfrm rot="16200000">
              <a:off x="1350190" y="33027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4640F4C-9031-41B6-BA63-FE09946B9809}"/>
                </a:ext>
              </a:extLst>
            </p:cNvPr>
            <p:cNvSpPr/>
            <p:nvPr/>
          </p:nvSpPr>
          <p:spPr>
            <a:xfrm>
              <a:off x="402476" y="86490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391717" y="2516164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A4AB18F-E696-4E62-94CB-F6F59FC9A59F}"/>
              </a:ext>
            </a:extLst>
          </p:cNvPr>
          <p:cNvSpPr txBox="1"/>
          <p:nvPr/>
        </p:nvSpPr>
        <p:spPr>
          <a:xfrm>
            <a:off x="5064300" y="358498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indoorStatus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free / occ.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outdoorStatus( free / occ.)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616132" y="1725368"/>
            <a:ext cx="0" cy="69176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5661181" y="1555943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enterRequest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carEnter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exitRequest( TOKENID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uppo 53"/>
          <p:cNvGrpSpPr/>
          <p:nvPr/>
        </p:nvGrpSpPr>
        <p:grpSpPr>
          <a:xfrm>
            <a:off x="6902590" y="4529035"/>
            <a:ext cx="1926426" cy="1214172"/>
            <a:chOff x="402476" y="5184618"/>
            <a:chExt cx="1926426" cy="1214172"/>
          </a:xfrm>
        </p:grpSpPr>
        <p:sp>
          <p:nvSpPr>
            <p:cNvPr id="55" name="Ovale 5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56" name="Triangolo isoscele 5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8" name="Figura a mano libera 57"/>
          <p:cNvSpPr/>
          <p:nvPr/>
        </p:nvSpPr>
        <p:spPr>
          <a:xfrm>
            <a:off x="5704610" y="486095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ruppo 58"/>
          <p:cNvGrpSpPr/>
          <p:nvPr/>
        </p:nvGrpSpPr>
        <p:grpSpPr>
          <a:xfrm>
            <a:off x="3630978" y="4554293"/>
            <a:ext cx="1926426" cy="1214172"/>
            <a:chOff x="402476" y="5184618"/>
            <a:chExt cx="1926426" cy="1214172"/>
          </a:xfrm>
        </p:grpSpPr>
        <p:sp>
          <p:nvSpPr>
            <p:cNvPr id="60" name="Ovale 5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3" name="CasellaDiTesto 62"/>
          <p:cNvSpPr txBox="1"/>
          <p:nvPr/>
        </p:nvSpPr>
        <p:spPr>
          <a:xfrm>
            <a:off x="5506585" y="5556386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temperature( VALUE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uppo 63"/>
          <p:cNvGrpSpPr/>
          <p:nvPr/>
        </p:nvGrpSpPr>
        <p:grpSpPr>
          <a:xfrm>
            <a:off x="10038001" y="4554293"/>
            <a:ext cx="1926426" cy="1214172"/>
            <a:chOff x="402476" y="5184618"/>
            <a:chExt cx="1926426" cy="1214172"/>
          </a:xfrm>
        </p:grpSpPr>
        <p:sp>
          <p:nvSpPr>
            <p:cNvPr id="65" name="Ovale 64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Fan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EBAE31D2-1376-4464-8F7F-B8F299C61934}"/>
              </a:ext>
            </a:extLst>
          </p:cNvPr>
          <p:cNvCxnSpPr>
            <a:cxnSpLocks/>
          </p:cNvCxnSpPr>
          <p:nvPr/>
        </p:nvCxnSpPr>
        <p:spPr>
          <a:xfrm>
            <a:off x="7882832" y="3950256"/>
            <a:ext cx="0" cy="61221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E3ABB73-53B1-4E01-A367-19BE7724D678}"/>
              </a:ext>
            </a:extLst>
          </p:cNvPr>
          <p:cNvSpPr txBox="1"/>
          <p:nvPr/>
        </p:nvSpPr>
        <p:spPr>
          <a:xfrm>
            <a:off x="7906223" y="409950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slot( STATUS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1" name="Connettore 2 70"/>
          <p:cNvCxnSpPr/>
          <p:nvPr/>
        </p:nvCxnSpPr>
        <p:spPr>
          <a:xfrm>
            <a:off x="8940800" y="5235498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9011391" y="4728910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fanStart</a:t>
            </a:r>
          </a:p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fanStop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2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5573236" y="4611480"/>
            <a:ext cx="1926426" cy="1214172"/>
            <a:chOff x="402476" y="5184618"/>
            <a:chExt cx="1926426" cy="1214172"/>
          </a:xfrm>
        </p:grpSpPr>
        <p:sp>
          <p:nvSpPr>
            <p:cNvPr id="9" name="Ovale 8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Temperature Sentinel Actor</a:t>
              </a:r>
            </a:p>
          </p:txBody>
        </p:sp>
        <p:sp>
          <p:nvSpPr>
            <p:cNvPr id="10" name="Triangolo isoscele 9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5573236" y="3245569"/>
            <a:ext cx="1926426" cy="1214172"/>
            <a:chOff x="402476" y="5184618"/>
            <a:chExt cx="1926426" cy="1214172"/>
          </a:xfrm>
        </p:grpSpPr>
        <p:sp>
          <p:nvSpPr>
            <p:cNvPr id="16" name="Ovale 15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Outdoor Sentinel Actor</a:t>
              </a:r>
            </a:p>
          </p:txBody>
        </p:sp>
        <p:sp>
          <p:nvSpPr>
            <p:cNvPr id="17" name="Triangolo isoscele 16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578183" y="955372"/>
            <a:ext cx="1926426" cy="1214172"/>
            <a:chOff x="402476" y="5184618"/>
            <a:chExt cx="1926426" cy="1214172"/>
          </a:xfrm>
        </p:grpSpPr>
        <p:sp>
          <p:nvSpPr>
            <p:cNvPr id="20" name="Ovale 1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Timer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1" name="Triangolo isoscele 2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3" name="Connettore 2 22"/>
          <p:cNvCxnSpPr/>
          <p:nvPr/>
        </p:nvCxnSpPr>
        <p:spPr>
          <a:xfrm flipH="1" flipV="1">
            <a:off x="6440423" y="2285224"/>
            <a:ext cx="1" cy="101128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23"/>
          <p:cNvSpPr/>
          <p:nvPr/>
        </p:nvSpPr>
        <p:spPr>
          <a:xfrm rot="5400000">
            <a:off x="6482009" y="2483825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/>
          <p:cNvGrpSpPr/>
          <p:nvPr/>
        </p:nvGrpSpPr>
        <p:grpSpPr>
          <a:xfrm>
            <a:off x="2462505" y="3323048"/>
            <a:ext cx="1926426" cy="1214172"/>
            <a:chOff x="402476" y="3280190"/>
            <a:chExt cx="1926426" cy="1214172"/>
          </a:xfrm>
        </p:grpSpPr>
        <p:sp>
          <p:nvSpPr>
            <p:cNvPr id="26" name="Ovale 25"/>
            <p:cNvSpPr/>
            <p:nvPr/>
          </p:nvSpPr>
          <p:spPr>
            <a:xfrm>
              <a:off x="667957" y="3428429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Sonar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27" name="Triangolo isoscele 26"/>
            <p:cNvSpPr/>
            <p:nvPr/>
          </p:nvSpPr>
          <p:spPr>
            <a:xfrm rot="16200000">
              <a:off x="1350190" y="3300636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02476" y="3835268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00905" y="4611480"/>
            <a:ext cx="1926426" cy="1214172"/>
            <a:chOff x="402476" y="5184618"/>
            <a:chExt cx="1926426" cy="1214172"/>
          </a:xfrm>
        </p:grpSpPr>
        <p:sp>
          <p:nvSpPr>
            <p:cNvPr id="30" name="Ovale 29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Thermometer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3" name="Figura a mano libera 32"/>
          <p:cNvSpPr/>
          <p:nvPr/>
        </p:nvSpPr>
        <p:spPr>
          <a:xfrm>
            <a:off x="4507707" y="359623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4167662" y="3173601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free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OUTDOOR-area occup.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4445516" y="4942279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4269018" y="5563680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temperature: &lt;value&gt;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8556786" y="3852655"/>
            <a:ext cx="1926426" cy="1214172"/>
            <a:chOff x="402476" y="5184618"/>
            <a:chExt cx="1926426" cy="1214172"/>
          </a:xfrm>
        </p:grpSpPr>
        <p:sp>
          <p:nvSpPr>
            <p:cNvPr id="38" name="Ovale 3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Service Status GUI Actor</a:t>
              </a:r>
            </a:p>
            <a:p>
              <a:pPr lvl="0" algn="ctr"/>
              <a:r>
                <a:rPr lang="it-IT" sz="1100" i="1" dirty="0">
                  <a:solidFill>
                    <a:prstClr val="black"/>
                  </a:solidFill>
                  <a:latin typeface="Century Schoolbook" panose="02040604050505020304" pitchFamily="18" charset="0"/>
                </a:rPr>
                <a:t>(manager’s)</a:t>
              </a:r>
              <a:endParaRPr lang="it-IT" sz="1400" i="1" dirty="0">
                <a:solidFill>
                  <a:prstClr val="black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9" name="Triangolo isoscele 3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1" name="Figura a mano libera 40"/>
          <p:cNvSpPr/>
          <p:nvPr/>
        </p:nvSpPr>
        <p:spPr>
          <a:xfrm>
            <a:off x="7628377" y="3718740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igura a mano libera 41"/>
          <p:cNvSpPr/>
          <p:nvPr/>
        </p:nvSpPr>
        <p:spPr>
          <a:xfrm>
            <a:off x="7557560" y="4607594"/>
            <a:ext cx="990600" cy="638334"/>
          </a:xfrm>
          <a:custGeom>
            <a:avLst/>
            <a:gdLst>
              <a:gd name="connsiteX0" fmla="*/ 0 w 990600"/>
              <a:gd name="connsiteY0" fmla="*/ 439954 h 638334"/>
              <a:gd name="connsiteX1" fmla="*/ 314325 w 990600"/>
              <a:gd name="connsiteY1" fmla="*/ 439954 h 638334"/>
              <a:gd name="connsiteX2" fmla="*/ 390525 w 990600"/>
              <a:gd name="connsiteY2" fmla="*/ 1804 h 638334"/>
              <a:gd name="connsiteX3" fmla="*/ 571500 w 990600"/>
              <a:gd name="connsiteY3" fmla="*/ 630454 h 638334"/>
              <a:gd name="connsiteX4" fmla="*/ 685800 w 990600"/>
              <a:gd name="connsiteY4" fmla="*/ 354229 h 638334"/>
              <a:gd name="connsiteX5" fmla="*/ 990600 w 990600"/>
              <a:gd name="connsiteY5" fmla="*/ 344704 h 638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0600" h="638334">
                <a:moveTo>
                  <a:pt x="0" y="439954"/>
                </a:moveTo>
                <a:cubicBezTo>
                  <a:pt x="124619" y="476466"/>
                  <a:pt x="249238" y="512979"/>
                  <a:pt x="314325" y="439954"/>
                </a:cubicBezTo>
                <a:cubicBezTo>
                  <a:pt x="379412" y="366929"/>
                  <a:pt x="347663" y="-29946"/>
                  <a:pt x="390525" y="1804"/>
                </a:cubicBezTo>
                <a:cubicBezTo>
                  <a:pt x="433387" y="33554"/>
                  <a:pt x="522288" y="571717"/>
                  <a:pt x="571500" y="630454"/>
                </a:cubicBezTo>
                <a:cubicBezTo>
                  <a:pt x="620713" y="689192"/>
                  <a:pt x="615950" y="401854"/>
                  <a:pt x="685800" y="354229"/>
                </a:cubicBezTo>
                <a:cubicBezTo>
                  <a:pt x="755650" y="306604"/>
                  <a:pt x="873125" y="325654"/>
                  <a:pt x="990600" y="344704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7480003" y="328306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outdoor alarm revoked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7557560" y="5313993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temperature alarm revoked</a:t>
            </a:r>
          </a:p>
        </p:txBody>
      </p:sp>
    </p:spTree>
    <p:extLst>
      <p:ext uri="{BB962C8B-B14F-4D97-AF65-F5344CB8AC3E}">
        <p14:creationId xmlns:p14="http://schemas.microsoft.com/office/powerpoint/2010/main" val="30815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4 55"/>
          <p:cNvCxnSpPr/>
          <p:nvPr/>
        </p:nvCxnSpPr>
        <p:spPr>
          <a:xfrm rot="10800000">
            <a:off x="6394152" y="2206509"/>
            <a:ext cx="1810597" cy="22441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4 132"/>
          <p:cNvCxnSpPr/>
          <p:nvPr/>
        </p:nvCxnSpPr>
        <p:spPr>
          <a:xfrm flipV="1">
            <a:off x="3762253" y="2206508"/>
            <a:ext cx="1810599" cy="749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2524517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5" name="Rettangolo arrotondato 4"/>
          <p:cNvSpPr/>
          <p:nvPr/>
        </p:nvSpPr>
        <p:spPr>
          <a:xfrm>
            <a:off x="2524515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informIN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SLOTNUM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524517" y="348296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INDOOR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2524517" y="423175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receipt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TOKENID</a:t>
            </a:r>
          </a:p>
        </p:txBody>
      </p:sp>
      <p:sp>
        <p:nvSpPr>
          <p:cNvPr id="17" name="Rettangolo arrotondato 16"/>
          <p:cNvSpPr/>
          <p:nvPr/>
        </p:nvSpPr>
        <p:spPr>
          <a:xfrm>
            <a:off x="2524517" y="4977891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moveToSlotIn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19" name="Rettangolo arrotondato 18"/>
          <p:cNvSpPr/>
          <p:nvPr/>
        </p:nvSpPr>
        <p:spPr>
          <a:xfrm>
            <a:off x="7798334" y="1775042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acceptOUT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send notice</a:t>
            </a:r>
          </a:p>
        </p:txBody>
      </p:sp>
      <p:sp>
        <p:nvSpPr>
          <p:cNvPr id="21" name="Rettangolo arrotondato 20"/>
          <p:cNvSpPr/>
          <p:nvPr/>
        </p:nvSpPr>
        <p:spPr>
          <a:xfrm>
            <a:off x="5161424" y="1766077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moveToHome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 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HOME</a:t>
            </a:r>
          </a:p>
        </p:txBody>
      </p:sp>
      <p:sp>
        <p:nvSpPr>
          <p:cNvPr id="22" name="Rettangolo arrotondato 21"/>
          <p:cNvSpPr/>
          <p:nvPr/>
        </p:nvSpPr>
        <p:spPr>
          <a:xfrm>
            <a:off x="7798333" y="2735505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findSlot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CARSLOTNUM</a:t>
            </a:r>
          </a:p>
        </p:txBody>
      </p:sp>
      <p:sp>
        <p:nvSpPr>
          <p:cNvPr id="23" name="Rettangolo arrotondato 22"/>
          <p:cNvSpPr/>
          <p:nvPr/>
        </p:nvSpPr>
        <p:spPr>
          <a:xfrm>
            <a:off x="7798333" y="3484293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moveToSlotOut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SLOT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7798332" y="4230429"/>
            <a:ext cx="1652621" cy="440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moveToOut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/</a:t>
            </a:r>
            <a:r>
              <a:rPr lang="it-IT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goto OUTDOOR</a:t>
            </a:r>
          </a:p>
        </p:txBody>
      </p:sp>
      <p:cxnSp>
        <p:nvCxnSpPr>
          <p:cNvPr id="115" name="Connettore 4 114"/>
          <p:cNvCxnSpPr>
            <a:stCxn id="17" idx="3"/>
            <a:endCxn id="21" idx="2"/>
          </p:cNvCxnSpPr>
          <p:nvPr/>
        </p:nvCxnSpPr>
        <p:spPr>
          <a:xfrm flipV="1">
            <a:off x="4177138" y="2206508"/>
            <a:ext cx="1810597" cy="29915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9" idx="2"/>
            <a:endCxn id="22" idx="0"/>
          </p:cNvCxnSpPr>
          <p:nvPr/>
        </p:nvCxnSpPr>
        <p:spPr>
          <a:xfrm flipH="1">
            <a:off x="8624644" y="2215473"/>
            <a:ext cx="1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/>
          <p:cNvCxnSpPr>
            <a:stCxn id="22" idx="2"/>
            <a:endCxn id="23" idx="0"/>
          </p:cNvCxnSpPr>
          <p:nvPr/>
        </p:nvCxnSpPr>
        <p:spPr>
          <a:xfrm>
            <a:off x="8624644" y="3175936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/>
          <p:cNvCxnSpPr>
            <a:stCxn id="23" idx="2"/>
            <a:endCxn id="25" idx="0"/>
          </p:cNvCxnSpPr>
          <p:nvPr/>
        </p:nvCxnSpPr>
        <p:spPr>
          <a:xfrm flipH="1">
            <a:off x="8624643" y="3924724"/>
            <a:ext cx="1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>
            <a:stCxn id="4" idx="2"/>
            <a:endCxn id="5" idx="0"/>
          </p:cNvCxnSpPr>
          <p:nvPr/>
        </p:nvCxnSpPr>
        <p:spPr>
          <a:xfrm flipH="1">
            <a:off x="3350826" y="2215473"/>
            <a:ext cx="2" cy="52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2 148"/>
          <p:cNvCxnSpPr>
            <a:stCxn id="5" idx="2"/>
            <a:endCxn id="15" idx="0"/>
          </p:cNvCxnSpPr>
          <p:nvPr/>
        </p:nvCxnSpPr>
        <p:spPr>
          <a:xfrm>
            <a:off x="3350826" y="3175936"/>
            <a:ext cx="2" cy="307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2 151"/>
          <p:cNvCxnSpPr>
            <a:stCxn id="15" idx="2"/>
            <a:endCxn id="16" idx="0"/>
          </p:cNvCxnSpPr>
          <p:nvPr/>
        </p:nvCxnSpPr>
        <p:spPr>
          <a:xfrm>
            <a:off x="3350828" y="3923398"/>
            <a:ext cx="0" cy="30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ttore 2 154"/>
          <p:cNvCxnSpPr>
            <a:stCxn id="16" idx="2"/>
            <a:endCxn id="17" idx="0"/>
          </p:cNvCxnSpPr>
          <p:nvPr/>
        </p:nvCxnSpPr>
        <p:spPr>
          <a:xfrm>
            <a:off x="3350828" y="4672186"/>
            <a:ext cx="0" cy="305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002380" y="316778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SLOTNUM&gt;0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175032" y="264693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SLOTNUM=0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1611824" y="2321600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INDOOR-area free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6189427" y="1444730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exit request w/ TOKENID</a:t>
            </a:r>
          </a:p>
        </p:txBody>
      </p:sp>
      <p:sp>
        <p:nvSpPr>
          <p:cNvPr id="84" name="CasellaDiTesto 83"/>
          <p:cNvSpPr txBox="1"/>
          <p:nvPr/>
        </p:nvSpPr>
        <p:spPr>
          <a:xfrm>
            <a:off x="2257709" y="3930805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CasellaDiTesto 86"/>
          <p:cNvSpPr txBox="1"/>
          <p:nvPr/>
        </p:nvSpPr>
        <p:spPr>
          <a:xfrm>
            <a:off x="4194077" y="4890329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8" name="CasellaDiTesto 87"/>
          <p:cNvSpPr txBox="1"/>
          <p:nvPr/>
        </p:nvSpPr>
        <p:spPr>
          <a:xfrm>
            <a:off x="8645031" y="31804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5" name="CasellaDiTesto 94"/>
          <p:cNvSpPr txBox="1"/>
          <p:nvPr/>
        </p:nvSpPr>
        <p:spPr>
          <a:xfrm>
            <a:off x="8645031" y="3930804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6" name="CasellaDiTesto 95"/>
          <p:cNvSpPr txBox="1"/>
          <p:nvPr/>
        </p:nvSpPr>
        <p:spPr>
          <a:xfrm>
            <a:off x="6723443" y="414618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when done</a:t>
            </a:r>
            <a:endParaRPr lang="it-IT" sz="1400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4016089" y="1439678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enter request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8645031" y="232454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OUTDOOR-area free</a:t>
            </a:r>
          </a:p>
        </p:txBody>
      </p:sp>
      <p:cxnSp>
        <p:nvCxnSpPr>
          <p:cNvPr id="68" name="Connettore 2 67"/>
          <p:cNvCxnSpPr/>
          <p:nvPr/>
        </p:nvCxnSpPr>
        <p:spPr>
          <a:xfrm flipH="1">
            <a:off x="4177138" y="185928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 flipV="1">
            <a:off x="4177138" y="2113298"/>
            <a:ext cx="984286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4160199" y="20946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6814045" y="211329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>
            <a:off x="6814045" y="1859288"/>
            <a:ext cx="984289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7292509" y="211183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else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078083" y="4672766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t>ε</a:t>
            </a:r>
            <a:endParaRPr lang="it-IT" sz="14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1004</Words>
  <Application>Microsoft Office PowerPoint</Application>
  <PresentationFormat>Widescreen</PresentationFormat>
  <Paragraphs>459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Baskerville Old Face</vt:lpstr>
      <vt:lpstr>Bookman Old Style</vt:lpstr>
      <vt:lpstr>Calibri</vt:lpstr>
      <vt:lpstr>Calibri Light</vt:lpstr>
      <vt:lpstr>Century Schoolbook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149</cp:revision>
  <dcterms:created xsi:type="dcterms:W3CDTF">2021-03-22T10:16:42Z</dcterms:created>
  <dcterms:modified xsi:type="dcterms:W3CDTF">2021-09-10T08:44:37Z</dcterms:modified>
</cp:coreProperties>
</file>