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p:scale>
          <a:sx n="80" d="100"/>
          <a:sy n="80" d="100"/>
        </p:scale>
        <p:origin x="33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3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303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860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6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77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094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355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138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217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091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22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65133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1D7387-6E9E-494E-A702-2CE61C04A1A8}"/>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9731" r="14491"/>
          <a:stretch/>
        </p:blipFill>
        <p:spPr>
          <a:xfrm>
            <a:off x="20" y="10"/>
            <a:ext cx="12191980" cy="6857990"/>
          </a:xfrm>
          <a:prstGeom prst="rect">
            <a:avLst/>
          </a:prstGeom>
        </p:spPr>
      </p:pic>
      <p:sp>
        <p:nvSpPr>
          <p:cNvPr id="2" name="Title 1">
            <a:extLst>
              <a:ext uri="{FF2B5EF4-FFF2-40B4-BE49-F238E27FC236}">
                <a16:creationId xmlns:a16="http://schemas.microsoft.com/office/drawing/2014/main" id="{69831F95-62E4-4A1D-8406-3FD6120E4F93}"/>
              </a:ext>
            </a:extLst>
          </p:cNvPr>
          <p:cNvSpPr>
            <a:spLocks noGrp="1"/>
          </p:cNvSpPr>
          <p:nvPr>
            <p:ph type="ctrTitle"/>
          </p:nvPr>
        </p:nvSpPr>
        <p:spPr>
          <a:xfrm>
            <a:off x="527051" y="1762502"/>
            <a:ext cx="10225530" cy="1475013"/>
          </a:xfrm>
        </p:spPr>
        <p:txBody>
          <a:bodyPr>
            <a:normAutofit fontScale="90000"/>
          </a:bodyPr>
          <a:lstStyle/>
          <a:p>
            <a:pPr algn="ctr"/>
            <a:r>
              <a:rPr lang="en-US" sz="5000" dirty="0">
                <a:solidFill>
                  <a:schemeClr val="tx1"/>
                </a:solidFill>
                <a:latin typeface="Arial" panose="020B0604020202020204" pitchFamily="34" charset="0"/>
                <a:cs typeface="Arial" panose="020B0604020202020204" pitchFamily="34" charset="0"/>
              </a:rPr>
              <a:t>AMES, IOWA HOUSING PRICE PREDICTION</a:t>
            </a:r>
            <a:endParaRPr lang="en-SG" sz="5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3064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E228F8-99D8-457B-9AA5-6BAA3D50347D}"/>
              </a:ext>
            </a:extLst>
          </p:cNvPr>
          <p:cNvPicPr>
            <a:picLocks noChangeAspect="1"/>
          </p:cNvPicPr>
          <p:nvPr/>
        </p:nvPicPr>
        <p:blipFill>
          <a:blip r:embed="rId2"/>
          <a:stretch>
            <a:fillRect/>
          </a:stretch>
        </p:blipFill>
        <p:spPr>
          <a:xfrm>
            <a:off x="7741068" y="1354466"/>
            <a:ext cx="3038475" cy="2695575"/>
          </a:xfrm>
          <a:prstGeom prst="rect">
            <a:avLst/>
          </a:prstGeom>
        </p:spPr>
      </p:pic>
      <p:sp>
        <p:nvSpPr>
          <p:cNvPr id="3" name="TextBox 2">
            <a:extLst>
              <a:ext uri="{FF2B5EF4-FFF2-40B4-BE49-F238E27FC236}">
                <a16:creationId xmlns:a16="http://schemas.microsoft.com/office/drawing/2014/main" id="{D16E5407-BB50-4826-B572-ABF47D16EA5B}"/>
              </a:ext>
            </a:extLst>
          </p:cNvPr>
          <p:cNvSpPr txBox="1"/>
          <p:nvPr/>
        </p:nvSpPr>
        <p:spPr>
          <a:xfrm>
            <a:off x="469232" y="721895"/>
            <a:ext cx="11249526" cy="477054"/>
          </a:xfrm>
          <a:prstGeom prst="rect">
            <a:avLst/>
          </a:prstGeom>
          <a:noFill/>
        </p:spPr>
        <p:txBody>
          <a:bodyPr wrap="square" rtlCol="0">
            <a:spAutoFit/>
          </a:bodyPr>
          <a:lstStyle/>
          <a:p>
            <a:pPr algn="ctr"/>
            <a:r>
              <a:rPr lang="en-US" sz="2500" b="1" dirty="0">
                <a:latin typeface="Arial" panose="020B0604020202020204" pitchFamily="34" charset="0"/>
                <a:cs typeface="Arial" panose="020B0604020202020204" pitchFamily="34" charset="0"/>
              </a:rPr>
              <a:t>Result of Various Regression Methods Applied to Train-Test-Split Data</a:t>
            </a:r>
            <a:endParaRPr lang="en-SG" sz="25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397C95C-8279-492E-8162-97254AC78752}"/>
              </a:ext>
            </a:extLst>
          </p:cNvPr>
          <p:cNvSpPr txBox="1"/>
          <p:nvPr/>
        </p:nvSpPr>
        <p:spPr>
          <a:xfrm>
            <a:off x="7741068" y="4069002"/>
            <a:ext cx="3977690" cy="2616101"/>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Linear Regression</a:t>
            </a:r>
          </a:p>
          <a:p>
            <a:pPr marL="285750" indent="-285750">
              <a:buFontTx/>
              <a:buChar char="-"/>
            </a:pPr>
            <a:r>
              <a:rPr lang="en-US" dirty="0">
                <a:latin typeface="Arial" panose="020B0604020202020204" pitchFamily="34" charset="0"/>
                <a:cs typeface="Arial" panose="020B0604020202020204" pitchFamily="34" charset="0"/>
              </a:rPr>
              <a:t>Scatter plot shows that most of the points are fell on the diagonal line, it tells us that it would have a good fit.</a:t>
            </a:r>
          </a:p>
          <a:p>
            <a:pPr marL="342900" indent="-342900">
              <a:buFontTx/>
              <a:buChar char="-"/>
            </a:pPr>
            <a:r>
              <a:rPr lang="en-SG" dirty="0">
                <a:latin typeface="Arial" panose="020B0604020202020204" pitchFamily="34" charset="0"/>
                <a:cs typeface="Arial" panose="020B0604020202020204" pitchFamily="34" charset="0"/>
              </a:rPr>
              <a:t>Linear regression model performed quite well, with only 1.4% difference in R2 between train and test scores.</a:t>
            </a:r>
          </a:p>
        </p:txBody>
      </p:sp>
      <p:pic>
        <p:nvPicPr>
          <p:cNvPr id="7" name="Picture 6">
            <a:extLst>
              <a:ext uri="{FF2B5EF4-FFF2-40B4-BE49-F238E27FC236}">
                <a16:creationId xmlns:a16="http://schemas.microsoft.com/office/drawing/2014/main" id="{AD821A39-4293-44BC-BDB7-25513E2D1646}"/>
              </a:ext>
            </a:extLst>
          </p:cNvPr>
          <p:cNvPicPr>
            <a:picLocks noChangeAspect="1"/>
          </p:cNvPicPr>
          <p:nvPr/>
        </p:nvPicPr>
        <p:blipFill>
          <a:blip r:embed="rId3"/>
          <a:stretch>
            <a:fillRect/>
          </a:stretch>
        </p:blipFill>
        <p:spPr>
          <a:xfrm>
            <a:off x="719250" y="1354466"/>
            <a:ext cx="6655243" cy="5130267"/>
          </a:xfrm>
          <a:prstGeom prst="rect">
            <a:avLst/>
          </a:prstGeom>
        </p:spPr>
      </p:pic>
    </p:spTree>
    <p:extLst>
      <p:ext uri="{BB962C8B-B14F-4D97-AF65-F5344CB8AC3E}">
        <p14:creationId xmlns:p14="http://schemas.microsoft.com/office/powerpoint/2010/main" val="16957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1AAAC-ACC1-43BB-A7F8-31584000D061}"/>
              </a:ext>
            </a:extLst>
          </p:cNvPr>
          <p:cNvPicPr>
            <a:picLocks noChangeAspect="1"/>
          </p:cNvPicPr>
          <p:nvPr/>
        </p:nvPicPr>
        <p:blipFill>
          <a:blip r:embed="rId2"/>
          <a:stretch>
            <a:fillRect/>
          </a:stretch>
        </p:blipFill>
        <p:spPr>
          <a:xfrm>
            <a:off x="8945639" y="729414"/>
            <a:ext cx="3095625" cy="2857500"/>
          </a:xfrm>
          <a:prstGeom prst="rect">
            <a:avLst/>
          </a:prstGeom>
        </p:spPr>
      </p:pic>
      <p:pic>
        <p:nvPicPr>
          <p:cNvPr id="3" name="Picture 2">
            <a:extLst>
              <a:ext uri="{FF2B5EF4-FFF2-40B4-BE49-F238E27FC236}">
                <a16:creationId xmlns:a16="http://schemas.microsoft.com/office/drawing/2014/main" id="{37946504-8482-4A0F-839A-E01DBE2D0E0E}"/>
              </a:ext>
            </a:extLst>
          </p:cNvPr>
          <p:cNvPicPr>
            <a:picLocks noChangeAspect="1"/>
          </p:cNvPicPr>
          <p:nvPr/>
        </p:nvPicPr>
        <p:blipFill>
          <a:blip r:embed="rId3"/>
          <a:stretch>
            <a:fillRect/>
          </a:stretch>
        </p:blipFill>
        <p:spPr>
          <a:xfrm>
            <a:off x="4938520" y="598270"/>
            <a:ext cx="4007119" cy="4032683"/>
          </a:xfrm>
          <a:prstGeom prst="rect">
            <a:avLst/>
          </a:prstGeom>
        </p:spPr>
      </p:pic>
      <p:pic>
        <p:nvPicPr>
          <p:cNvPr id="4" name="Picture 3">
            <a:extLst>
              <a:ext uri="{FF2B5EF4-FFF2-40B4-BE49-F238E27FC236}">
                <a16:creationId xmlns:a16="http://schemas.microsoft.com/office/drawing/2014/main" id="{75A285C6-244C-4541-A0A4-0CD40DBBB4BB}"/>
              </a:ext>
            </a:extLst>
          </p:cNvPr>
          <p:cNvPicPr>
            <a:picLocks noChangeAspect="1"/>
          </p:cNvPicPr>
          <p:nvPr/>
        </p:nvPicPr>
        <p:blipFill>
          <a:blip r:embed="rId4"/>
          <a:stretch>
            <a:fillRect/>
          </a:stretch>
        </p:blipFill>
        <p:spPr>
          <a:xfrm>
            <a:off x="117926" y="598270"/>
            <a:ext cx="4917063" cy="3770396"/>
          </a:xfrm>
          <a:prstGeom prst="rect">
            <a:avLst/>
          </a:prstGeom>
        </p:spPr>
      </p:pic>
      <p:sp>
        <p:nvSpPr>
          <p:cNvPr id="5" name="TextBox 4">
            <a:extLst>
              <a:ext uri="{FF2B5EF4-FFF2-40B4-BE49-F238E27FC236}">
                <a16:creationId xmlns:a16="http://schemas.microsoft.com/office/drawing/2014/main" id="{4BF48F0C-CCA8-411E-AE81-6DF5FC791C2F}"/>
              </a:ext>
            </a:extLst>
          </p:cNvPr>
          <p:cNvSpPr txBox="1"/>
          <p:nvPr/>
        </p:nvSpPr>
        <p:spPr>
          <a:xfrm>
            <a:off x="317584" y="4630953"/>
            <a:ext cx="11723680" cy="178510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Lasso Regression</a:t>
            </a:r>
          </a:p>
          <a:p>
            <a:pPr marL="285750" indent="-285750">
              <a:buFontTx/>
              <a:buChar char="-"/>
            </a:pPr>
            <a:r>
              <a:rPr lang="en-US" dirty="0">
                <a:latin typeface="Arial" panose="020B0604020202020204" pitchFamily="34" charset="0"/>
                <a:cs typeface="Arial" panose="020B0604020202020204" pitchFamily="34" charset="0"/>
              </a:rPr>
              <a:t>Scatter plot shows that most of the points are fell on the diagonal line, it tells us that it would have a good fit.</a:t>
            </a:r>
          </a:p>
          <a:p>
            <a:pPr marL="285750" indent="-285750">
              <a:buFontTx/>
              <a:buChar char="-"/>
            </a:pPr>
            <a:r>
              <a:rPr lang="en-US" dirty="0">
                <a:latin typeface="Arial" panose="020B0604020202020204" pitchFamily="34" charset="0"/>
                <a:cs typeface="Arial" panose="020B0604020202020204" pitchFamily="34" charset="0"/>
              </a:rPr>
              <a:t>The top 3 positive coefficient that have biggest impact -  `</a:t>
            </a:r>
            <a:r>
              <a:rPr lang="en-US" dirty="0" err="1">
                <a:latin typeface="Arial" panose="020B0604020202020204" pitchFamily="34" charset="0"/>
                <a:cs typeface="Arial" panose="020B0604020202020204" pitchFamily="34" charset="0"/>
              </a:rPr>
              <a:t>gr_liv_area</a:t>
            </a:r>
            <a:r>
              <a:rPr lang="en-US" dirty="0">
                <a:latin typeface="Arial" panose="020B0604020202020204" pitchFamily="34" charset="0"/>
                <a:cs typeface="Arial" panose="020B0604020202020204" pitchFamily="34" charset="0"/>
              </a:rPr>
              <a:t>`, `overall`, `</a:t>
            </a:r>
            <a:r>
              <a:rPr lang="en-US" dirty="0" err="1">
                <a:latin typeface="Arial" panose="020B0604020202020204" pitchFamily="34" charset="0"/>
                <a:cs typeface="Arial" panose="020B0604020202020204" pitchFamily="34" charset="0"/>
              </a:rPr>
              <a:t>total_bsmt_sf</a:t>
            </a:r>
            <a:r>
              <a:rPr lang="en-US" dirty="0">
                <a:latin typeface="Arial" panose="020B0604020202020204" pitchFamily="34" charset="0"/>
                <a:cs typeface="Arial" panose="020B0604020202020204" pitchFamily="34" charset="0"/>
              </a:rPr>
              <a:t>`. </a:t>
            </a:r>
          </a:p>
          <a:p>
            <a:pPr marL="285750" indent="-285750">
              <a:buFontTx/>
              <a:buChar char="-"/>
            </a:pPr>
            <a:r>
              <a:rPr lang="en-US" dirty="0">
                <a:latin typeface="Arial" panose="020B0604020202020204" pitchFamily="34" charset="0"/>
                <a:cs typeface="Arial" panose="020B0604020202020204" pitchFamily="34" charset="0"/>
              </a:rPr>
              <a:t>The zero coefficient - `ms_subclass_80`, `ms_subclass_150` , `</a:t>
            </a:r>
            <a:r>
              <a:rPr lang="en-US" dirty="0" err="1">
                <a:latin typeface="Arial" panose="020B0604020202020204" pitchFamily="34" charset="0"/>
                <a:cs typeface="Arial" panose="020B0604020202020204" pitchFamily="34" charset="0"/>
              </a:rPr>
              <a:t>totrms_abvgrd</a:t>
            </a:r>
            <a:r>
              <a:rPr lang="en-US" dirty="0">
                <a:latin typeface="Arial" panose="020B0604020202020204" pitchFamily="34" charset="0"/>
                <a:cs typeface="Arial" panose="020B0604020202020204" pitchFamily="34" charset="0"/>
              </a:rPr>
              <a:t>`.</a:t>
            </a:r>
          </a:p>
          <a:p>
            <a:pPr marL="285750" indent="-285750">
              <a:buFontTx/>
              <a:buChar char="-"/>
            </a:pPr>
            <a:r>
              <a:rPr lang="en-US" dirty="0">
                <a:latin typeface="Arial" panose="020B0604020202020204" pitchFamily="34" charset="0"/>
                <a:cs typeface="Arial" panose="020B0604020202020204" pitchFamily="34" charset="0"/>
              </a:rPr>
              <a:t>The top 3 negative coefficient that have worst impact -`</a:t>
            </a:r>
            <a:r>
              <a:rPr lang="en-US" dirty="0" err="1">
                <a:latin typeface="Arial" panose="020B0604020202020204" pitchFamily="34" charset="0"/>
                <a:cs typeface="Arial" panose="020B0604020202020204" pitchFamily="34" charset="0"/>
              </a:rPr>
              <a:t>overall_age</a:t>
            </a:r>
            <a:r>
              <a:rPr lang="en-US" dirty="0">
                <a:latin typeface="Arial" panose="020B0604020202020204" pitchFamily="34" charset="0"/>
                <a:cs typeface="Arial" panose="020B0604020202020204" pitchFamily="34" charset="0"/>
              </a:rPr>
              <a:t>`, `ms_subclass_30` , `ms_subclass_160`.</a:t>
            </a:r>
          </a:p>
          <a:p>
            <a:pPr marL="285750" indent="-285750">
              <a:buFontTx/>
              <a:buChar char="-"/>
            </a:pPr>
            <a:r>
              <a:rPr lang="en-US" dirty="0">
                <a:latin typeface="Arial" panose="020B0604020202020204" pitchFamily="34" charset="0"/>
                <a:cs typeface="Arial" panose="020B0604020202020204" pitchFamily="34" charset="0"/>
              </a:rPr>
              <a:t>Lasso </a:t>
            </a:r>
            <a:r>
              <a:rPr lang="en-SG" dirty="0">
                <a:latin typeface="Arial" panose="020B0604020202020204" pitchFamily="34" charset="0"/>
                <a:cs typeface="Arial" panose="020B0604020202020204" pitchFamily="34" charset="0"/>
              </a:rPr>
              <a:t>regression model performed quite well, with only 1.5% difference in R2 between train and test scores.</a:t>
            </a:r>
          </a:p>
        </p:txBody>
      </p:sp>
    </p:spTree>
    <p:extLst>
      <p:ext uri="{BB962C8B-B14F-4D97-AF65-F5344CB8AC3E}">
        <p14:creationId xmlns:p14="http://schemas.microsoft.com/office/powerpoint/2010/main" val="4121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592CDC-89CD-4625-B51C-14C94F8B0119}"/>
              </a:ext>
            </a:extLst>
          </p:cNvPr>
          <p:cNvPicPr>
            <a:picLocks noChangeAspect="1"/>
          </p:cNvPicPr>
          <p:nvPr/>
        </p:nvPicPr>
        <p:blipFill>
          <a:blip r:embed="rId2"/>
          <a:stretch>
            <a:fillRect/>
          </a:stretch>
        </p:blipFill>
        <p:spPr>
          <a:xfrm>
            <a:off x="1" y="608848"/>
            <a:ext cx="4814285" cy="3674394"/>
          </a:xfrm>
          <a:prstGeom prst="rect">
            <a:avLst/>
          </a:prstGeom>
        </p:spPr>
      </p:pic>
      <p:pic>
        <p:nvPicPr>
          <p:cNvPr id="3" name="Picture 2">
            <a:extLst>
              <a:ext uri="{FF2B5EF4-FFF2-40B4-BE49-F238E27FC236}">
                <a16:creationId xmlns:a16="http://schemas.microsoft.com/office/drawing/2014/main" id="{8F0D0326-B362-4A33-ACC0-B808EACE5271}"/>
              </a:ext>
            </a:extLst>
          </p:cNvPr>
          <p:cNvPicPr>
            <a:picLocks noChangeAspect="1"/>
          </p:cNvPicPr>
          <p:nvPr/>
        </p:nvPicPr>
        <p:blipFill>
          <a:blip r:embed="rId3"/>
          <a:stretch>
            <a:fillRect/>
          </a:stretch>
        </p:blipFill>
        <p:spPr>
          <a:xfrm>
            <a:off x="4814286" y="608848"/>
            <a:ext cx="4413584" cy="4413584"/>
          </a:xfrm>
          <a:prstGeom prst="rect">
            <a:avLst/>
          </a:prstGeom>
        </p:spPr>
      </p:pic>
      <p:pic>
        <p:nvPicPr>
          <p:cNvPr id="5" name="Picture 4">
            <a:extLst>
              <a:ext uri="{FF2B5EF4-FFF2-40B4-BE49-F238E27FC236}">
                <a16:creationId xmlns:a16="http://schemas.microsoft.com/office/drawing/2014/main" id="{E06098B2-DC66-4D05-A1D1-20572104D1E7}"/>
              </a:ext>
            </a:extLst>
          </p:cNvPr>
          <p:cNvPicPr>
            <a:picLocks noChangeAspect="1"/>
          </p:cNvPicPr>
          <p:nvPr/>
        </p:nvPicPr>
        <p:blipFill>
          <a:blip r:embed="rId4"/>
          <a:stretch>
            <a:fillRect/>
          </a:stretch>
        </p:blipFill>
        <p:spPr>
          <a:xfrm>
            <a:off x="9201150" y="608848"/>
            <a:ext cx="2990850" cy="2847975"/>
          </a:xfrm>
          <a:prstGeom prst="rect">
            <a:avLst/>
          </a:prstGeom>
        </p:spPr>
      </p:pic>
      <p:sp>
        <p:nvSpPr>
          <p:cNvPr id="6" name="TextBox 5">
            <a:extLst>
              <a:ext uri="{FF2B5EF4-FFF2-40B4-BE49-F238E27FC236}">
                <a16:creationId xmlns:a16="http://schemas.microsoft.com/office/drawing/2014/main" id="{E090EEA1-DD3B-4E55-ACDF-DF1EFFD7F6BB}"/>
              </a:ext>
            </a:extLst>
          </p:cNvPr>
          <p:cNvSpPr txBox="1"/>
          <p:nvPr/>
        </p:nvSpPr>
        <p:spPr>
          <a:xfrm>
            <a:off x="234160" y="4823459"/>
            <a:ext cx="11723680" cy="15081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Ridge Regression</a:t>
            </a:r>
          </a:p>
          <a:p>
            <a:pPr marL="285750" indent="-285750">
              <a:buFontTx/>
              <a:buChar char="-"/>
            </a:pPr>
            <a:r>
              <a:rPr lang="en-US" dirty="0">
                <a:latin typeface="Arial" panose="020B0604020202020204" pitchFamily="34" charset="0"/>
                <a:cs typeface="Arial" panose="020B0604020202020204" pitchFamily="34" charset="0"/>
              </a:rPr>
              <a:t>Scatter plot shows that most of the points are fell on the diagonal line, it tells us that it would have a good fit.</a:t>
            </a:r>
          </a:p>
          <a:p>
            <a:pPr marL="285750" indent="-285750">
              <a:buFontTx/>
              <a:buChar char="-"/>
            </a:pPr>
            <a:r>
              <a:rPr lang="en-US" dirty="0">
                <a:latin typeface="Arial" panose="020B0604020202020204" pitchFamily="34" charset="0"/>
                <a:cs typeface="Arial" panose="020B0604020202020204" pitchFamily="34" charset="0"/>
              </a:rPr>
              <a:t>The top 3 positive coefficient that have biggest impact -  `</a:t>
            </a:r>
            <a:r>
              <a:rPr lang="en-US" dirty="0" err="1">
                <a:latin typeface="Arial" panose="020B0604020202020204" pitchFamily="34" charset="0"/>
                <a:cs typeface="Arial" panose="020B0604020202020204" pitchFamily="34" charset="0"/>
              </a:rPr>
              <a:t>gr_liv_area</a:t>
            </a:r>
            <a:r>
              <a:rPr lang="en-US" dirty="0">
                <a:latin typeface="Arial" panose="020B0604020202020204" pitchFamily="34" charset="0"/>
                <a:cs typeface="Arial" panose="020B0604020202020204" pitchFamily="34" charset="0"/>
              </a:rPr>
              <a:t>`, `overall`, `</a:t>
            </a:r>
            <a:r>
              <a:rPr lang="en-US" dirty="0" err="1">
                <a:latin typeface="Arial" panose="020B0604020202020204" pitchFamily="34" charset="0"/>
                <a:cs typeface="Arial" panose="020B0604020202020204" pitchFamily="34" charset="0"/>
              </a:rPr>
              <a:t>total_bsmt_sf</a:t>
            </a:r>
            <a:r>
              <a:rPr lang="en-US" dirty="0">
                <a:latin typeface="Arial" panose="020B0604020202020204" pitchFamily="34" charset="0"/>
                <a:cs typeface="Arial" panose="020B0604020202020204" pitchFamily="34" charset="0"/>
              </a:rPr>
              <a:t>`. </a:t>
            </a:r>
          </a:p>
          <a:p>
            <a:pPr marL="285750" indent="-285750">
              <a:buFontTx/>
              <a:buChar char="-"/>
            </a:pPr>
            <a:r>
              <a:rPr lang="en-US" dirty="0">
                <a:latin typeface="Arial" panose="020B0604020202020204" pitchFamily="34" charset="0"/>
                <a:cs typeface="Arial" panose="020B0604020202020204" pitchFamily="34" charset="0"/>
              </a:rPr>
              <a:t>The top 3 negative coefficient that have worst impact -`</a:t>
            </a:r>
            <a:r>
              <a:rPr lang="en-US" dirty="0" err="1">
                <a:latin typeface="Arial" panose="020B0604020202020204" pitchFamily="34" charset="0"/>
                <a:cs typeface="Arial" panose="020B0604020202020204" pitchFamily="34" charset="0"/>
              </a:rPr>
              <a:t>overall_age</a:t>
            </a:r>
            <a:r>
              <a:rPr lang="en-US" dirty="0">
                <a:latin typeface="Arial" panose="020B0604020202020204" pitchFamily="34" charset="0"/>
                <a:cs typeface="Arial" panose="020B0604020202020204" pitchFamily="34" charset="0"/>
              </a:rPr>
              <a:t>`, `ms_subclass_30` , `ms_subclass_160`.</a:t>
            </a:r>
          </a:p>
          <a:p>
            <a:pPr marL="285750" indent="-285750">
              <a:buFontTx/>
              <a:buChar char="-"/>
            </a:pPr>
            <a:r>
              <a:rPr lang="en-US" dirty="0">
                <a:latin typeface="Arial" panose="020B0604020202020204" pitchFamily="34" charset="0"/>
                <a:cs typeface="Arial" panose="020B0604020202020204" pitchFamily="34" charset="0"/>
              </a:rPr>
              <a:t>Ridge </a:t>
            </a:r>
            <a:r>
              <a:rPr lang="en-SG" dirty="0">
                <a:latin typeface="Arial" panose="020B0604020202020204" pitchFamily="34" charset="0"/>
                <a:cs typeface="Arial" panose="020B0604020202020204" pitchFamily="34" charset="0"/>
              </a:rPr>
              <a:t>regression model performed quite well, with only 1.4% difference in R2 between train and test scores.</a:t>
            </a:r>
          </a:p>
        </p:txBody>
      </p:sp>
    </p:spTree>
    <p:extLst>
      <p:ext uri="{BB962C8B-B14F-4D97-AF65-F5344CB8AC3E}">
        <p14:creationId xmlns:p14="http://schemas.microsoft.com/office/powerpoint/2010/main" val="156020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D18B0-A7DD-4329-A85A-D4DA0D46BB76}"/>
              </a:ext>
            </a:extLst>
          </p:cNvPr>
          <p:cNvSpPr txBox="1"/>
          <p:nvPr/>
        </p:nvSpPr>
        <p:spPr>
          <a:xfrm>
            <a:off x="234160" y="4795897"/>
            <a:ext cx="11723680" cy="2062103"/>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ElasticNet</a:t>
            </a:r>
            <a:r>
              <a:rPr lang="en-US" sz="2000" b="1" dirty="0">
                <a:latin typeface="Arial" panose="020B0604020202020204" pitchFamily="34" charset="0"/>
                <a:cs typeface="Arial" panose="020B0604020202020204" pitchFamily="34" charset="0"/>
              </a:rPr>
              <a:t> Regression</a:t>
            </a:r>
          </a:p>
          <a:p>
            <a:pPr marL="285750" indent="-285750">
              <a:buFontTx/>
              <a:buChar char="-"/>
            </a:pPr>
            <a:r>
              <a:rPr lang="en-US" dirty="0">
                <a:latin typeface="Arial" panose="020B0604020202020204" pitchFamily="34" charset="0"/>
                <a:cs typeface="Arial" panose="020B0604020202020204" pitchFamily="34" charset="0"/>
              </a:rPr>
              <a:t>Scatter plot shows that most of the points are fell on the diagonal line, it tells us that it would have a good fit.</a:t>
            </a:r>
          </a:p>
          <a:p>
            <a:pPr marL="285750" indent="-285750">
              <a:buFontTx/>
              <a:buChar char="-"/>
            </a:pPr>
            <a:r>
              <a:rPr lang="en-US" dirty="0">
                <a:latin typeface="Arial" panose="020B0604020202020204" pitchFamily="34" charset="0"/>
                <a:cs typeface="Arial" panose="020B0604020202020204" pitchFamily="34" charset="0"/>
              </a:rPr>
              <a:t>The top 3 positive coefficient that have biggest impact -  `</a:t>
            </a:r>
            <a:r>
              <a:rPr lang="en-US" dirty="0" err="1">
                <a:latin typeface="Arial" panose="020B0604020202020204" pitchFamily="34" charset="0"/>
                <a:cs typeface="Arial" panose="020B0604020202020204" pitchFamily="34" charset="0"/>
              </a:rPr>
              <a:t>gr_liv_area</a:t>
            </a:r>
            <a:r>
              <a:rPr lang="en-US" dirty="0">
                <a:latin typeface="Arial" panose="020B0604020202020204" pitchFamily="34" charset="0"/>
                <a:cs typeface="Arial" panose="020B0604020202020204" pitchFamily="34" charset="0"/>
              </a:rPr>
              <a:t>`, `overall`, `</a:t>
            </a:r>
            <a:r>
              <a:rPr lang="en-US" dirty="0" err="1">
                <a:latin typeface="Arial" panose="020B0604020202020204" pitchFamily="34" charset="0"/>
                <a:cs typeface="Arial" panose="020B0604020202020204" pitchFamily="34" charset="0"/>
              </a:rPr>
              <a:t>total_bsmt_sf</a:t>
            </a:r>
            <a:r>
              <a:rPr lang="en-US" dirty="0">
                <a:latin typeface="Arial" panose="020B0604020202020204" pitchFamily="34" charset="0"/>
                <a:cs typeface="Arial" panose="020B0604020202020204" pitchFamily="34" charset="0"/>
              </a:rPr>
              <a:t>`. </a:t>
            </a:r>
          </a:p>
          <a:p>
            <a:pPr marL="285750" indent="-285750">
              <a:buFontTx/>
              <a:buChar char="-"/>
            </a:pPr>
            <a:r>
              <a:rPr lang="en-US" dirty="0">
                <a:latin typeface="Arial" panose="020B0604020202020204" pitchFamily="34" charset="0"/>
                <a:cs typeface="Arial" panose="020B0604020202020204" pitchFamily="34" charset="0"/>
              </a:rPr>
              <a:t>The zero coefficient - `ms_subclass_150` , `</a:t>
            </a:r>
            <a:r>
              <a:rPr lang="en-US" dirty="0" err="1">
                <a:latin typeface="Arial" panose="020B0604020202020204" pitchFamily="34" charset="0"/>
                <a:cs typeface="Arial" panose="020B0604020202020204" pitchFamily="34" charset="0"/>
              </a:rPr>
              <a:t>totrms_abvgrd</a:t>
            </a:r>
            <a:r>
              <a:rPr lang="en-US" dirty="0">
                <a:latin typeface="Arial" panose="020B0604020202020204" pitchFamily="34" charset="0"/>
                <a:cs typeface="Arial" panose="020B0604020202020204" pitchFamily="34" charset="0"/>
              </a:rPr>
              <a:t>`.</a:t>
            </a:r>
          </a:p>
          <a:p>
            <a:pPr marL="285750" indent="-285750">
              <a:buFontTx/>
              <a:buChar char="-"/>
            </a:pPr>
            <a:r>
              <a:rPr lang="en-US" dirty="0">
                <a:latin typeface="Arial" panose="020B0604020202020204" pitchFamily="34" charset="0"/>
                <a:cs typeface="Arial" panose="020B0604020202020204" pitchFamily="34" charset="0"/>
              </a:rPr>
              <a:t>The top 3 negative coefficient that have worst impact =-`</a:t>
            </a:r>
            <a:r>
              <a:rPr lang="en-US" dirty="0" err="1">
                <a:latin typeface="Arial" panose="020B0604020202020204" pitchFamily="34" charset="0"/>
                <a:cs typeface="Arial" panose="020B0604020202020204" pitchFamily="34" charset="0"/>
              </a:rPr>
              <a:t>overall_age</a:t>
            </a:r>
            <a:r>
              <a:rPr lang="en-US" dirty="0">
                <a:latin typeface="Arial" panose="020B0604020202020204" pitchFamily="34" charset="0"/>
                <a:cs typeface="Arial" panose="020B0604020202020204" pitchFamily="34" charset="0"/>
              </a:rPr>
              <a:t>`, `ms_subclass_30` , `ms_subclass_160`.</a:t>
            </a:r>
          </a:p>
          <a:p>
            <a:pPr marL="285750" indent="-285750">
              <a:buFontTx/>
              <a:buChar char="-"/>
            </a:pPr>
            <a:r>
              <a:rPr lang="en-US" dirty="0" err="1">
                <a:latin typeface="Arial" panose="020B0604020202020204" pitchFamily="34" charset="0"/>
                <a:cs typeface="Arial" panose="020B0604020202020204" pitchFamily="34" charset="0"/>
              </a:rPr>
              <a:t>ElasticNet</a:t>
            </a:r>
            <a:r>
              <a:rPr lang="en-US" dirty="0">
                <a:latin typeface="Arial" panose="020B0604020202020204" pitchFamily="34" charset="0"/>
                <a:cs typeface="Arial" panose="020B0604020202020204" pitchFamily="34" charset="0"/>
              </a:rPr>
              <a:t> </a:t>
            </a:r>
            <a:r>
              <a:rPr lang="en-SG" dirty="0">
                <a:latin typeface="Arial" panose="020B0604020202020204" pitchFamily="34" charset="0"/>
                <a:cs typeface="Arial" panose="020B0604020202020204" pitchFamily="34" charset="0"/>
              </a:rPr>
              <a:t>regression model performed quite well, with only 15.% difference in R2 between train and test scores.</a:t>
            </a:r>
          </a:p>
        </p:txBody>
      </p:sp>
      <p:pic>
        <p:nvPicPr>
          <p:cNvPr id="3" name="Picture 2">
            <a:extLst>
              <a:ext uri="{FF2B5EF4-FFF2-40B4-BE49-F238E27FC236}">
                <a16:creationId xmlns:a16="http://schemas.microsoft.com/office/drawing/2014/main" id="{DEDE0139-03BA-4C50-A1CF-747CF6C4134E}"/>
              </a:ext>
            </a:extLst>
          </p:cNvPr>
          <p:cNvPicPr>
            <a:picLocks noChangeAspect="1"/>
          </p:cNvPicPr>
          <p:nvPr/>
        </p:nvPicPr>
        <p:blipFill>
          <a:blip r:embed="rId2"/>
          <a:stretch>
            <a:fillRect/>
          </a:stretch>
        </p:blipFill>
        <p:spPr>
          <a:xfrm>
            <a:off x="4912213" y="549272"/>
            <a:ext cx="4200770" cy="4359943"/>
          </a:xfrm>
          <a:prstGeom prst="rect">
            <a:avLst/>
          </a:prstGeom>
        </p:spPr>
      </p:pic>
      <p:pic>
        <p:nvPicPr>
          <p:cNvPr id="4" name="Picture 3">
            <a:extLst>
              <a:ext uri="{FF2B5EF4-FFF2-40B4-BE49-F238E27FC236}">
                <a16:creationId xmlns:a16="http://schemas.microsoft.com/office/drawing/2014/main" id="{CF87AC1B-706C-4959-BB44-DFA46C215D3E}"/>
              </a:ext>
            </a:extLst>
          </p:cNvPr>
          <p:cNvPicPr>
            <a:picLocks noChangeAspect="1"/>
          </p:cNvPicPr>
          <p:nvPr/>
        </p:nvPicPr>
        <p:blipFill>
          <a:blip r:embed="rId3"/>
          <a:stretch>
            <a:fillRect/>
          </a:stretch>
        </p:blipFill>
        <p:spPr>
          <a:xfrm>
            <a:off x="0" y="664575"/>
            <a:ext cx="4912213" cy="3785679"/>
          </a:xfrm>
          <a:prstGeom prst="rect">
            <a:avLst/>
          </a:prstGeom>
        </p:spPr>
      </p:pic>
      <p:pic>
        <p:nvPicPr>
          <p:cNvPr id="5" name="Picture 4">
            <a:extLst>
              <a:ext uri="{FF2B5EF4-FFF2-40B4-BE49-F238E27FC236}">
                <a16:creationId xmlns:a16="http://schemas.microsoft.com/office/drawing/2014/main" id="{5BCCF27E-69BD-405D-ADE7-22E0A319A652}"/>
              </a:ext>
            </a:extLst>
          </p:cNvPr>
          <p:cNvPicPr>
            <a:picLocks noChangeAspect="1"/>
          </p:cNvPicPr>
          <p:nvPr/>
        </p:nvPicPr>
        <p:blipFill>
          <a:blip r:embed="rId4"/>
          <a:stretch>
            <a:fillRect/>
          </a:stretch>
        </p:blipFill>
        <p:spPr>
          <a:xfrm>
            <a:off x="9112983" y="664575"/>
            <a:ext cx="3019425" cy="2981325"/>
          </a:xfrm>
          <a:prstGeom prst="rect">
            <a:avLst/>
          </a:prstGeom>
        </p:spPr>
      </p:pic>
    </p:spTree>
    <p:extLst>
      <p:ext uri="{BB962C8B-B14F-4D97-AF65-F5344CB8AC3E}">
        <p14:creationId xmlns:p14="http://schemas.microsoft.com/office/powerpoint/2010/main" val="329209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3E425-71A6-4772-A693-F452927785C7}"/>
              </a:ext>
            </a:extLst>
          </p:cNvPr>
          <p:cNvPicPr>
            <a:picLocks noChangeAspect="1"/>
          </p:cNvPicPr>
          <p:nvPr/>
        </p:nvPicPr>
        <p:blipFill>
          <a:blip r:embed="rId2"/>
          <a:stretch>
            <a:fillRect/>
          </a:stretch>
        </p:blipFill>
        <p:spPr>
          <a:xfrm>
            <a:off x="1628774" y="2580160"/>
            <a:ext cx="3087249" cy="4247147"/>
          </a:xfrm>
          <a:prstGeom prst="rect">
            <a:avLst/>
          </a:prstGeom>
        </p:spPr>
      </p:pic>
      <p:sp>
        <p:nvSpPr>
          <p:cNvPr id="4" name="TextBox 3">
            <a:extLst>
              <a:ext uri="{FF2B5EF4-FFF2-40B4-BE49-F238E27FC236}">
                <a16:creationId xmlns:a16="http://schemas.microsoft.com/office/drawing/2014/main" id="{248BA82E-7865-444B-B9BD-9A3E66BBF507}"/>
              </a:ext>
            </a:extLst>
          </p:cNvPr>
          <p:cNvSpPr txBox="1"/>
          <p:nvPr/>
        </p:nvSpPr>
        <p:spPr>
          <a:xfrm>
            <a:off x="288758" y="613611"/>
            <a:ext cx="5005138" cy="2092881"/>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Summary of Train-Test-Split Data Results:</a:t>
            </a:r>
          </a:p>
          <a:p>
            <a:r>
              <a:rPr lang="en-US" sz="2000" dirty="0">
                <a:latin typeface="Arial" panose="020B0604020202020204" pitchFamily="34" charset="0"/>
                <a:cs typeface="Arial" panose="020B0604020202020204" pitchFamily="34" charset="0"/>
              </a:rPr>
              <a:t>From the summarize table above, you can see that </a:t>
            </a:r>
            <a:r>
              <a:rPr lang="en-US" sz="2000" dirty="0" err="1">
                <a:latin typeface="Arial" panose="020B0604020202020204" pitchFamily="34" charset="0"/>
                <a:cs typeface="Arial" panose="020B0604020202020204" pitchFamily="34" charset="0"/>
              </a:rPr>
              <a:t>ElasticNet</a:t>
            </a:r>
            <a:r>
              <a:rPr lang="en-US" sz="2000" dirty="0">
                <a:latin typeface="Arial" panose="020B0604020202020204" pitchFamily="34" charset="0"/>
                <a:cs typeface="Arial" panose="020B0604020202020204" pitchFamily="34" charset="0"/>
              </a:rPr>
              <a:t> regression method has the less RMSE difference between train and test.</a:t>
            </a:r>
          </a:p>
        </p:txBody>
      </p:sp>
      <p:pic>
        <p:nvPicPr>
          <p:cNvPr id="5" name="Picture 4">
            <a:extLst>
              <a:ext uri="{FF2B5EF4-FFF2-40B4-BE49-F238E27FC236}">
                <a16:creationId xmlns:a16="http://schemas.microsoft.com/office/drawing/2014/main" id="{380C782B-D96A-4DC7-B368-7E9A6791CFA6}"/>
              </a:ext>
            </a:extLst>
          </p:cNvPr>
          <p:cNvPicPr>
            <a:picLocks noChangeAspect="1"/>
          </p:cNvPicPr>
          <p:nvPr/>
        </p:nvPicPr>
        <p:blipFill>
          <a:blip r:embed="rId3"/>
          <a:stretch>
            <a:fillRect/>
          </a:stretch>
        </p:blipFill>
        <p:spPr>
          <a:xfrm>
            <a:off x="6825058" y="3605964"/>
            <a:ext cx="3467100" cy="2638425"/>
          </a:xfrm>
          <a:prstGeom prst="rect">
            <a:avLst/>
          </a:prstGeom>
        </p:spPr>
      </p:pic>
      <p:sp>
        <p:nvSpPr>
          <p:cNvPr id="6" name="TextBox 5">
            <a:extLst>
              <a:ext uri="{FF2B5EF4-FFF2-40B4-BE49-F238E27FC236}">
                <a16:creationId xmlns:a16="http://schemas.microsoft.com/office/drawing/2014/main" id="{CDAFAE02-9C07-4C9F-B1D3-3885B2437638}"/>
              </a:ext>
            </a:extLst>
          </p:cNvPr>
          <p:cNvSpPr txBox="1"/>
          <p:nvPr/>
        </p:nvSpPr>
        <p:spPr>
          <a:xfrm>
            <a:off x="6056039" y="613611"/>
            <a:ext cx="5005138" cy="270843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Summary of All Selected Data Results:</a:t>
            </a:r>
          </a:p>
          <a:p>
            <a:r>
              <a:rPr lang="en-US" sz="2000" dirty="0">
                <a:latin typeface="Arial" panose="020B0604020202020204" pitchFamily="34" charset="0"/>
                <a:cs typeface="Arial" panose="020B0604020202020204" pitchFamily="34" charset="0"/>
              </a:rPr>
              <a:t>After I train all the selected features' data points of train </a:t>
            </a:r>
            <a:r>
              <a:rPr lang="en-US" sz="2000" dirty="0" err="1">
                <a:latin typeface="Arial" panose="020B0604020202020204" pitchFamily="34" charset="0"/>
                <a:cs typeface="Arial" panose="020B0604020202020204" pitchFamily="34" charset="0"/>
              </a:rPr>
              <a:t>dataframe</a:t>
            </a:r>
            <a:r>
              <a:rPr lang="en-US" sz="2000" dirty="0">
                <a:latin typeface="Arial" panose="020B0604020202020204" pitchFamily="34" charset="0"/>
                <a:cs typeface="Arial" panose="020B0604020202020204" pitchFamily="34" charset="0"/>
              </a:rPr>
              <a:t>, Ridge regression has generated the lowest root mean squared error (RMSE). So, Ridge regression is the suitable method to predict the test </a:t>
            </a:r>
            <a:r>
              <a:rPr lang="en-US" sz="2000" dirty="0" err="1">
                <a:latin typeface="Arial" panose="020B0604020202020204" pitchFamily="34" charset="0"/>
                <a:cs typeface="Arial" panose="020B0604020202020204" pitchFamily="34" charset="0"/>
              </a:rPr>
              <a:t>dataframe</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7830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78656E-8D76-4A5E-9725-7F198CC09926}"/>
              </a:ext>
            </a:extLst>
          </p:cNvPr>
          <p:cNvPicPr>
            <a:picLocks noChangeAspect="1"/>
          </p:cNvPicPr>
          <p:nvPr/>
        </p:nvPicPr>
        <p:blipFill>
          <a:blip r:embed="rId2"/>
          <a:stretch>
            <a:fillRect/>
          </a:stretch>
        </p:blipFill>
        <p:spPr>
          <a:xfrm>
            <a:off x="555708" y="1360570"/>
            <a:ext cx="10233383" cy="4570997"/>
          </a:xfrm>
          <a:prstGeom prst="rect">
            <a:avLst/>
          </a:prstGeom>
        </p:spPr>
      </p:pic>
      <p:sp>
        <p:nvSpPr>
          <p:cNvPr id="3" name="TextBox 2">
            <a:extLst>
              <a:ext uri="{FF2B5EF4-FFF2-40B4-BE49-F238E27FC236}">
                <a16:creationId xmlns:a16="http://schemas.microsoft.com/office/drawing/2014/main" id="{306270E4-9315-4AF2-9CC5-654F501C654B}"/>
              </a:ext>
            </a:extLst>
          </p:cNvPr>
          <p:cNvSpPr txBox="1"/>
          <p:nvPr/>
        </p:nvSpPr>
        <p:spPr>
          <a:xfrm>
            <a:off x="421106" y="637674"/>
            <a:ext cx="2935705" cy="477054"/>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Kaggle Results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17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8E532-D129-413D-87DC-222D437E5066}"/>
              </a:ext>
            </a:extLst>
          </p:cNvPr>
          <p:cNvSpPr txBox="1"/>
          <p:nvPr/>
        </p:nvSpPr>
        <p:spPr>
          <a:xfrm>
            <a:off x="469232" y="656302"/>
            <a:ext cx="11237494" cy="6017032"/>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From my analysis of the 80 features, I have created 28 new features (7 from the actual features, 6 new combined features and 15 dummy features). In the end, I have achieved the best results using the </a:t>
            </a:r>
            <a:r>
              <a:rPr lang="en-US" dirty="0" err="1">
                <a:latin typeface="Arial" panose="020B0604020202020204" pitchFamily="34" charset="0"/>
                <a:cs typeface="Arial" panose="020B0604020202020204" pitchFamily="34" charset="0"/>
              </a:rPr>
              <a:t>ElasticNet</a:t>
            </a:r>
            <a:r>
              <a:rPr lang="en-US" dirty="0">
                <a:latin typeface="Arial" panose="020B0604020202020204" pitchFamily="34" charset="0"/>
                <a:cs typeface="Arial" panose="020B0604020202020204" pitchFamily="34" charset="0"/>
              </a:rPr>
              <a:t> regression.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Of the top 5 features out of the 28 features in terms of price predictability based on the </a:t>
            </a:r>
            <a:r>
              <a:rPr lang="en-US" dirty="0" err="1">
                <a:latin typeface="Arial" panose="020B0604020202020204" pitchFamily="34" charset="0"/>
                <a:cs typeface="Arial" panose="020B0604020202020204" pitchFamily="34" charset="0"/>
              </a:rPr>
              <a:t>ElasticNet</a:t>
            </a:r>
            <a:r>
              <a:rPr lang="en-US" dirty="0">
                <a:latin typeface="Arial" panose="020B0604020202020204" pitchFamily="34" charset="0"/>
                <a:cs typeface="Arial" panose="020B0604020202020204" pitchFamily="34" charset="0"/>
              </a:rPr>
              <a:t> bar chart, 4 of them relate to the housing profile and only 1 (#4 neighborhood) relates to location.</a:t>
            </a:r>
          </a:p>
          <a:p>
            <a:r>
              <a:rPr lang="en-US" dirty="0">
                <a:latin typeface="Arial" panose="020B0604020202020204" pitchFamily="34" charset="0"/>
                <a:cs typeface="Arial" panose="020B0604020202020204" pitchFamily="34" charset="0"/>
              </a:rPr>
              <a:t>1. above ground living area</a:t>
            </a:r>
          </a:p>
          <a:p>
            <a:r>
              <a:rPr lang="en-US" dirty="0">
                <a:latin typeface="Arial" panose="020B0604020202020204" pitchFamily="34" charset="0"/>
                <a:cs typeface="Arial" panose="020B0604020202020204" pitchFamily="34" charset="0"/>
              </a:rPr>
              <a:t>2. overall (combination of overall quality and overall condition)</a:t>
            </a:r>
          </a:p>
          <a:p>
            <a:r>
              <a:rPr lang="en-US" dirty="0">
                <a:latin typeface="Arial" panose="020B0604020202020204" pitchFamily="34" charset="0"/>
                <a:cs typeface="Arial" panose="020B0604020202020204" pitchFamily="34" charset="0"/>
              </a:rPr>
              <a:t>3. total basement area</a:t>
            </a:r>
          </a:p>
          <a:p>
            <a:r>
              <a:rPr lang="en-US" dirty="0">
                <a:latin typeface="Arial" panose="020B0604020202020204" pitchFamily="34" charset="0"/>
                <a:cs typeface="Arial" panose="020B0604020202020204" pitchFamily="34" charset="0"/>
              </a:rPr>
              <a:t>4. neighborhood</a:t>
            </a:r>
          </a:p>
          <a:p>
            <a:r>
              <a:rPr lang="en-US" dirty="0">
                <a:latin typeface="Arial" panose="020B0604020202020204" pitchFamily="34" charset="0"/>
                <a:cs typeface="Arial" panose="020B0604020202020204" pitchFamily="34" charset="0"/>
              </a:rPr>
              <a:t>5. quality (quality rating of various features)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However, the top 3 features that hurt the value most are:</a:t>
            </a:r>
          </a:p>
          <a:p>
            <a:r>
              <a:rPr lang="en-US" dirty="0">
                <a:latin typeface="Arial" panose="020B0604020202020204" pitchFamily="34" charset="0"/>
                <a:cs typeface="Arial" panose="020B0604020202020204" pitchFamily="34" charset="0"/>
              </a:rPr>
              <a:t>1. overall age(age of the house with/ or without remodeling)</a:t>
            </a:r>
          </a:p>
          <a:p>
            <a:r>
              <a:rPr lang="en-US" dirty="0">
                <a:latin typeface="Arial" panose="020B0604020202020204" pitchFamily="34" charset="0"/>
                <a:cs typeface="Arial" panose="020B0604020202020204" pitchFamily="34" charset="0"/>
              </a:rPr>
              <a:t>2. ms_subclass_30</a:t>
            </a:r>
          </a:p>
          <a:p>
            <a:r>
              <a:rPr lang="en-US" dirty="0">
                <a:latin typeface="Arial" panose="020B0604020202020204" pitchFamily="34" charset="0"/>
                <a:cs typeface="Arial" panose="020B0604020202020204" pitchFamily="34" charset="0"/>
              </a:rPr>
              <a:t>3. ms_subclass_160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From my knowledge of housing prices and the property industry in general, it surprises me that location does not rate higher as the predictor. Moving forward, I should consider to include more location related features to improve my prediction. The aging of the house will obviously reduce the housing price.</a:t>
            </a:r>
          </a:p>
        </p:txBody>
      </p:sp>
    </p:spTree>
    <p:extLst>
      <p:ext uri="{BB962C8B-B14F-4D97-AF65-F5344CB8AC3E}">
        <p14:creationId xmlns:p14="http://schemas.microsoft.com/office/powerpoint/2010/main" val="324061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6E2FC-C831-4F6F-B7A0-59B32DC9AC0D}"/>
              </a:ext>
            </a:extLst>
          </p:cNvPr>
          <p:cNvSpPr txBox="1"/>
          <p:nvPr/>
        </p:nvSpPr>
        <p:spPr>
          <a:xfrm>
            <a:off x="469232" y="541421"/>
            <a:ext cx="11249526" cy="6294031"/>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Recommendations</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Value Impact Business Recommendations</a:t>
            </a:r>
          </a:p>
          <a:p>
            <a:r>
              <a:rPr lang="en-US" dirty="0">
                <a:latin typeface="Arial" panose="020B0604020202020204" pitchFamily="34" charset="0"/>
                <a:cs typeface="Arial" panose="020B0604020202020204" pitchFamily="34" charset="0"/>
              </a:rPr>
              <a:t>The owner of the house can do a number of remodeling improvement to increase the value of the house but these would need to be cost justified. Example include expansion of the masonry veneer area, increasing size of garage, changing garage style or house style.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Based of the correlation between the neighborhoods and </a:t>
            </a:r>
            <a:r>
              <a:rPr lang="en-US" dirty="0" err="1">
                <a:latin typeface="Arial" panose="020B0604020202020204" pitchFamily="34" charset="0"/>
                <a:cs typeface="Arial" panose="020B0604020202020204" pitchFamily="34" charset="0"/>
              </a:rPr>
              <a:t>saleprice</a:t>
            </a:r>
            <a:r>
              <a:rPr lang="en-US" dirty="0">
                <a:latin typeface="Arial" panose="020B0604020202020204" pitchFamily="34" charset="0"/>
                <a:cs typeface="Arial" panose="020B0604020202020204" pitchFamily="34" charset="0"/>
              </a:rPr>
              <a:t>, the neighborhoods worth investing in are Timberland, College Creek, Somerset, Stone Brook, Northridge Heights, Veenker and Northridge.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model is constructed based of the Ames, Iowa dataset. The basic predictability of the model is still applicable but it has to be customized based on the other cities features which involve changes.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Data Massage</a:t>
            </a:r>
          </a:p>
          <a:p>
            <a:r>
              <a:rPr lang="en-US" dirty="0">
                <a:latin typeface="Arial" panose="020B0604020202020204" pitchFamily="34" charset="0"/>
                <a:cs typeface="Arial" panose="020B0604020202020204" pitchFamily="34" charset="0"/>
              </a:rPr>
              <a:t>When running data massage routine, we must ensure our actions maintain data integrity, e.g. determining the percentage of allowable data to eliminate, imputation of the missing data or the consideration of the outlier(s). All these decisions will affect the prediction outcome.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Feature Engineering Process</a:t>
            </a:r>
          </a:p>
          <a:p>
            <a:r>
              <a:rPr lang="en-US" dirty="0">
                <a:latin typeface="Arial" panose="020B0604020202020204" pitchFamily="34" charset="0"/>
                <a:cs typeface="Arial" panose="020B0604020202020204" pitchFamily="34" charset="0"/>
              </a:rPr>
              <a:t>Feature engineering process requires lots of research, relevant domain knowledge and thorough EDA skills. A data analyst needs to acquire sufficient experience and domain knowledge to assist the efficient feature engineering process.</a:t>
            </a:r>
          </a:p>
          <a:p>
            <a:r>
              <a:rPr lang="en-US" dirty="0">
                <a:latin typeface="Arial" panose="020B0604020202020204" pitchFamily="34" charset="0"/>
                <a:cs typeface="Arial" panose="020B0604020202020204" pitchFamily="34" charset="0"/>
              </a:rPr>
              <a:t>prediction model.</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215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93D89-0E0F-4D62-95CD-F3A166293137}"/>
              </a:ext>
            </a:extLst>
          </p:cNvPr>
          <p:cNvSpPr txBox="1"/>
          <p:nvPr/>
        </p:nvSpPr>
        <p:spPr>
          <a:xfrm>
            <a:off x="469232" y="541421"/>
            <a:ext cx="11249526" cy="5570756"/>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Recommendations</a:t>
            </a:r>
          </a:p>
          <a:p>
            <a:r>
              <a:rPr lang="en-US" dirty="0">
                <a:latin typeface="Arial" panose="020B0604020202020204" pitchFamily="34" charset="0"/>
                <a:cs typeface="Arial" panose="020B0604020202020204" pitchFamily="34" charset="0"/>
              </a:rPr>
              <a:t>- Regression Model Selection</a:t>
            </a:r>
          </a:p>
          <a:p>
            <a:r>
              <a:rPr lang="en-US" dirty="0">
                <a:latin typeface="Arial" panose="020B0604020202020204" pitchFamily="34" charset="0"/>
                <a:cs typeface="Arial" panose="020B0604020202020204" pitchFamily="34" charset="0"/>
              </a:rPr>
              <a:t>It is always good to apply various model to perform the regularization to get the better outcome. For my selected features, Ridge regression has computed lesser root mean squared error (RMSE) compare to the other regression model.</a:t>
            </a:r>
          </a:p>
          <a:p>
            <a:endParaRPr lang="en-US" dirty="0">
              <a:latin typeface="Arial" panose="020B0604020202020204" pitchFamily="34" charset="0"/>
              <a:cs typeface="Arial" panose="020B0604020202020204" pitchFamily="34" charset="0"/>
            </a:endParaRPr>
          </a:p>
          <a:p>
            <a:r>
              <a:rPr lang="en-US" sz="2500" b="1" dirty="0">
                <a:latin typeface="Arial" panose="020B0604020202020204" pitchFamily="34" charset="0"/>
                <a:cs typeface="Arial" panose="020B0604020202020204" pitchFamily="34" charset="0"/>
              </a:rPr>
              <a:t>Overall</a:t>
            </a:r>
          </a:p>
          <a:p>
            <a:r>
              <a:rPr lang="en-US" dirty="0">
                <a:latin typeface="Arial" panose="020B0604020202020204" pitchFamily="34" charset="0"/>
                <a:cs typeface="Arial" panose="020B0604020202020204" pitchFamily="34" charset="0"/>
              </a:rPr>
              <a:t>The housing prices are recorded from 1872 till 2010 whereby many other aspects are not considered such as world economy crisis, changes in state government housing policies, housing demand, land availability for development etc. All of these aspects will lead to fluctuations in housing prices.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From my perspective, we have to include all the factors capable of impacting housing prices. Doing so, we can have a better prediction of the housing price.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addition, it is recommended that the model has to be revisited and updated with new information to ensure the model is improved.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Further research should be carried out on how to improve the feature engineering, further experiment with other models and start different polynomial features transform to improve the price prediction model.</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95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812797-324D-473D-B6E8-F4D84BD1F504}"/>
              </a:ext>
            </a:extLst>
          </p:cNvPr>
          <p:cNvSpPr txBox="1"/>
          <p:nvPr/>
        </p:nvSpPr>
        <p:spPr>
          <a:xfrm>
            <a:off x="548639" y="647114"/>
            <a:ext cx="11099410" cy="5109091"/>
          </a:xfrm>
          <a:prstGeom prst="rect">
            <a:avLst/>
          </a:prstGeom>
          <a:noFill/>
        </p:spPr>
        <p:txBody>
          <a:bodyPr wrap="square" rtlCol="0">
            <a:spAutoFit/>
          </a:bodyPr>
          <a:lstStyle/>
          <a:p>
            <a:r>
              <a:rPr lang="en-US" sz="3500" b="1" dirty="0">
                <a:latin typeface="Arial" panose="020B0604020202020204" pitchFamily="34" charset="0"/>
                <a:cs typeface="Arial" panose="020B0604020202020204" pitchFamily="34" charset="0"/>
              </a:rPr>
              <a:t>Problem Statement</a:t>
            </a:r>
          </a:p>
          <a:p>
            <a:r>
              <a:rPr lang="en-US" sz="2800" b="0" i="0" dirty="0">
                <a:solidFill>
                  <a:srgbClr val="000000"/>
                </a:solidFill>
                <a:effectLst/>
                <a:latin typeface="Arial" panose="020B0604020202020204" pitchFamily="34" charset="0"/>
                <a:cs typeface="Arial" panose="020B0604020202020204" pitchFamily="34" charset="0"/>
              </a:rPr>
              <a:t>How might I better estimate housing prices in Ames, Iowa so that I can manage potential buyers' expectations.</a:t>
            </a:r>
          </a:p>
          <a:p>
            <a:endParaRPr lang="en-US" sz="3200" dirty="0">
              <a:solidFill>
                <a:srgbClr val="000000"/>
              </a:solidFill>
              <a:latin typeface="Arial" panose="020B0604020202020204" pitchFamily="34" charset="0"/>
              <a:cs typeface="Arial" panose="020B0604020202020204" pitchFamily="34" charset="0"/>
            </a:endParaRPr>
          </a:p>
          <a:p>
            <a:pPr algn="l"/>
            <a:r>
              <a:rPr lang="en-US" sz="3500" b="1" i="0" dirty="0">
                <a:solidFill>
                  <a:srgbClr val="000000"/>
                </a:solidFill>
                <a:effectLst/>
                <a:latin typeface="Arial" panose="020B0604020202020204" pitchFamily="34" charset="0"/>
                <a:cs typeface="Arial" panose="020B0604020202020204" pitchFamily="34" charset="0"/>
              </a:rPr>
              <a:t>Stakeholder</a:t>
            </a:r>
          </a:p>
          <a:p>
            <a:pPr algn="l"/>
            <a:r>
              <a:rPr lang="en-US" sz="2800" b="0" i="0" dirty="0">
                <a:solidFill>
                  <a:srgbClr val="000000"/>
                </a:solidFill>
                <a:effectLst/>
                <a:latin typeface="Arial" panose="020B0604020202020204" pitchFamily="34" charset="0"/>
                <a:cs typeface="Arial" panose="020B0604020202020204" pitchFamily="34" charset="0"/>
              </a:rPr>
              <a:t>I am a freelance data analyst building a housing price prediction model and my prime stakeholders are property agents/agencies who will use the model to manage their potential buyers' expectations.</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Other potential stockholders include local banks and Ames Housing Authority.</a:t>
            </a:r>
          </a:p>
        </p:txBody>
      </p:sp>
    </p:spTree>
    <p:extLst>
      <p:ext uri="{BB962C8B-B14F-4D97-AF65-F5344CB8AC3E}">
        <p14:creationId xmlns:p14="http://schemas.microsoft.com/office/powerpoint/2010/main" val="177924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80439-F116-4084-BE15-4BD92E41EE61}"/>
              </a:ext>
            </a:extLst>
          </p:cNvPr>
          <p:cNvSpPr txBox="1"/>
          <p:nvPr/>
        </p:nvSpPr>
        <p:spPr>
          <a:xfrm>
            <a:off x="548639" y="647114"/>
            <a:ext cx="11099410" cy="4616648"/>
          </a:xfrm>
          <a:prstGeom prst="rect">
            <a:avLst/>
          </a:prstGeom>
          <a:noFill/>
        </p:spPr>
        <p:txBody>
          <a:bodyPr wrap="square" rtlCol="0">
            <a:spAutoFit/>
          </a:bodyPr>
          <a:lstStyle/>
          <a:p>
            <a:r>
              <a:rPr lang="en-US" sz="3500" b="1" dirty="0">
                <a:latin typeface="Arial" panose="020B0604020202020204" pitchFamily="34" charset="0"/>
                <a:cs typeface="Arial" panose="020B0604020202020204" pitchFamily="34" charset="0"/>
              </a:rPr>
              <a:t>Approach</a:t>
            </a:r>
          </a:p>
          <a:p>
            <a:r>
              <a:rPr lang="en-US" sz="2800" b="0" i="0" dirty="0">
                <a:solidFill>
                  <a:srgbClr val="000000"/>
                </a:solidFill>
                <a:effectLst/>
                <a:latin typeface="Arial" panose="020B0604020202020204" pitchFamily="34" charset="0"/>
                <a:cs typeface="Arial" panose="020B0604020202020204" pitchFamily="34" charset="0"/>
              </a:rPr>
              <a:t>My approach of this project is to study the historical housing prices in Ames and the housing dataset features provided by Ames, Iowa Assessor's Office. The processes involved data preparation, data massage, data visualization, data analysis and regularization. </a:t>
            </a:r>
          </a:p>
          <a:p>
            <a:endParaRPr lang="en-US" sz="2800" b="0" i="0" dirty="0">
              <a:solidFill>
                <a:srgbClr val="000000"/>
              </a:solidFill>
              <a:effectLst/>
              <a:latin typeface="Arial" panose="020B0604020202020204" pitchFamily="34" charset="0"/>
              <a:cs typeface="Arial" panose="020B0604020202020204" pitchFamily="34" charset="0"/>
            </a:endParaRPr>
          </a:p>
          <a:p>
            <a:r>
              <a:rPr lang="en-US" sz="3500" b="1" i="0" dirty="0">
                <a:solidFill>
                  <a:srgbClr val="000000"/>
                </a:solidFill>
                <a:effectLst/>
                <a:latin typeface="Arial" panose="020B0604020202020204" pitchFamily="34" charset="0"/>
                <a:cs typeface="Arial" panose="020B0604020202020204" pitchFamily="34" charset="0"/>
              </a:rPr>
              <a:t>Data Source</a:t>
            </a:r>
          </a:p>
          <a:p>
            <a:r>
              <a:rPr lang="en-US" sz="2800" i="0" dirty="0">
                <a:solidFill>
                  <a:srgbClr val="000000"/>
                </a:solidFill>
                <a:effectLst/>
                <a:latin typeface="Arial" panose="020B0604020202020204" pitchFamily="34" charset="0"/>
                <a:cs typeface="Arial" panose="020B0604020202020204" pitchFamily="34" charset="0"/>
              </a:rPr>
              <a:t>The housing data set provides historical housing prices from 1872 to 2010, and 80 other features related to the property, locations and sales processes.</a:t>
            </a:r>
          </a:p>
        </p:txBody>
      </p:sp>
    </p:spTree>
    <p:extLst>
      <p:ext uri="{BB962C8B-B14F-4D97-AF65-F5344CB8AC3E}">
        <p14:creationId xmlns:p14="http://schemas.microsoft.com/office/powerpoint/2010/main" val="153877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AE58FE3-5C13-4C62-A6BB-01D21C877A81}"/>
              </a:ext>
            </a:extLst>
          </p:cNvPr>
          <p:cNvPicPr>
            <a:picLocks noChangeAspect="1"/>
          </p:cNvPicPr>
          <p:nvPr/>
        </p:nvPicPr>
        <p:blipFill>
          <a:blip r:embed="rId2"/>
          <a:stretch>
            <a:fillRect/>
          </a:stretch>
        </p:blipFill>
        <p:spPr>
          <a:xfrm>
            <a:off x="1984892" y="1672856"/>
            <a:ext cx="7639050" cy="3810000"/>
          </a:xfrm>
          <a:prstGeom prst="rect">
            <a:avLst/>
          </a:prstGeom>
        </p:spPr>
      </p:pic>
      <p:sp>
        <p:nvSpPr>
          <p:cNvPr id="24" name="Oval 23">
            <a:extLst>
              <a:ext uri="{FF2B5EF4-FFF2-40B4-BE49-F238E27FC236}">
                <a16:creationId xmlns:a16="http://schemas.microsoft.com/office/drawing/2014/main" id="{BE3A1E40-2464-46AD-8C01-3C5134183ED2}"/>
              </a:ext>
            </a:extLst>
          </p:cNvPr>
          <p:cNvSpPr/>
          <p:nvPr/>
        </p:nvSpPr>
        <p:spPr>
          <a:xfrm>
            <a:off x="5213574" y="3986245"/>
            <a:ext cx="590843" cy="45016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C64E7589-BEAE-4E6C-898B-505E8C238677}"/>
              </a:ext>
            </a:extLst>
          </p:cNvPr>
          <p:cNvCxnSpPr>
            <a:cxnSpLocks/>
          </p:cNvCxnSpPr>
          <p:nvPr/>
        </p:nvCxnSpPr>
        <p:spPr>
          <a:xfrm flipV="1">
            <a:off x="5037434" y="4392896"/>
            <a:ext cx="352279"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B509A3-30DA-4D99-982F-C255B6094D28}"/>
              </a:ext>
            </a:extLst>
          </p:cNvPr>
          <p:cNvSpPr txBox="1"/>
          <p:nvPr/>
        </p:nvSpPr>
        <p:spPr>
          <a:xfrm>
            <a:off x="4077674" y="4645279"/>
            <a:ext cx="1090111"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Outliers</a:t>
            </a:r>
            <a:endParaRPr lang="en-SG" sz="20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B5EF9BD7-3CDA-4401-B3EA-476340D27FAA}"/>
              </a:ext>
            </a:extLst>
          </p:cNvPr>
          <p:cNvSpPr txBox="1"/>
          <p:nvPr/>
        </p:nvSpPr>
        <p:spPr>
          <a:xfrm>
            <a:off x="4077674" y="719698"/>
            <a:ext cx="4514851" cy="630942"/>
          </a:xfrm>
          <a:prstGeom prst="rect">
            <a:avLst/>
          </a:prstGeom>
          <a:noFill/>
        </p:spPr>
        <p:txBody>
          <a:bodyPr wrap="square" rtlCol="0">
            <a:spAutoFit/>
          </a:bodyPr>
          <a:lstStyle/>
          <a:p>
            <a:r>
              <a:rPr lang="en-US" sz="3500" b="1" dirty="0">
                <a:latin typeface="Arial" panose="020B0604020202020204" pitchFamily="34" charset="0"/>
                <a:cs typeface="Arial" panose="020B0604020202020204" pitchFamily="34" charset="0"/>
              </a:rPr>
              <a:t>Identify the outliers</a:t>
            </a:r>
          </a:p>
        </p:txBody>
      </p:sp>
    </p:spTree>
    <p:extLst>
      <p:ext uri="{BB962C8B-B14F-4D97-AF65-F5344CB8AC3E}">
        <p14:creationId xmlns:p14="http://schemas.microsoft.com/office/powerpoint/2010/main" val="50784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9FAF33-ABAE-466F-88D3-555D1B1C0411}"/>
              </a:ext>
            </a:extLst>
          </p:cNvPr>
          <p:cNvPicPr>
            <a:picLocks noChangeAspect="1"/>
          </p:cNvPicPr>
          <p:nvPr/>
        </p:nvPicPr>
        <p:blipFill>
          <a:blip r:embed="rId2"/>
          <a:stretch>
            <a:fillRect/>
          </a:stretch>
        </p:blipFill>
        <p:spPr>
          <a:xfrm>
            <a:off x="541421" y="708504"/>
            <a:ext cx="6920707" cy="3040815"/>
          </a:xfrm>
          <a:prstGeom prst="rect">
            <a:avLst/>
          </a:prstGeom>
        </p:spPr>
      </p:pic>
      <p:pic>
        <p:nvPicPr>
          <p:cNvPr id="5" name="Picture 4">
            <a:extLst>
              <a:ext uri="{FF2B5EF4-FFF2-40B4-BE49-F238E27FC236}">
                <a16:creationId xmlns:a16="http://schemas.microsoft.com/office/drawing/2014/main" id="{D87F6C94-0E33-4B6D-8E79-56307F778924}"/>
              </a:ext>
            </a:extLst>
          </p:cNvPr>
          <p:cNvPicPr>
            <a:picLocks noChangeAspect="1"/>
          </p:cNvPicPr>
          <p:nvPr/>
        </p:nvPicPr>
        <p:blipFill>
          <a:blip r:embed="rId3"/>
          <a:stretch>
            <a:fillRect/>
          </a:stretch>
        </p:blipFill>
        <p:spPr>
          <a:xfrm>
            <a:off x="354745" y="3749319"/>
            <a:ext cx="7107385" cy="3060000"/>
          </a:xfrm>
          <a:prstGeom prst="rect">
            <a:avLst/>
          </a:prstGeom>
        </p:spPr>
      </p:pic>
      <p:sp>
        <p:nvSpPr>
          <p:cNvPr id="6" name="TextBox 5">
            <a:extLst>
              <a:ext uri="{FF2B5EF4-FFF2-40B4-BE49-F238E27FC236}">
                <a16:creationId xmlns:a16="http://schemas.microsoft.com/office/drawing/2014/main" id="{E989A6DE-FC3F-42AA-A1F2-C9DD79BBCDDE}"/>
              </a:ext>
            </a:extLst>
          </p:cNvPr>
          <p:cNvSpPr txBox="1"/>
          <p:nvPr/>
        </p:nvSpPr>
        <p:spPr>
          <a:xfrm>
            <a:off x="7462128" y="708504"/>
            <a:ext cx="4521325" cy="3016210"/>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Sale Price Before Log-Transformed</a:t>
            </a:r>
          </a:p>
          <a:p>
            <a:pPr marL="342900" indent="-342900">
              <a:buFontTx/>
              <a:buChar char="-"/>
            </a:pPr>
            <a:r>
              <a:rPr lang="en-US" sz="2000" dirty="0">
                <a:latin typeface="Arial" panose="020B0604020202020204" pitchFamily="34" charset="0"/>
                <a:cs typeface="Arial" panose="020B0604020202020204" pitchFamily="34" charset="0"/>
              </a:rPr>
              <a:t>Histogram shows that the `</a:t>
            </a:r>
            <a:r>
              <a:rPr lang="en-US" sz="2000" dirty="0" err="1">
                <a:latin typeface="Arial" panose="020B0604020202020204" pitchFamily="34" charset="0"/>
                <a:cs typeface="Arial" panose="020B0604020202020204" pitchFamily="34" charset="0"/>
              </a:rPr>
              <a:t>saleprice</a:t>
            </a:r>
            <a:r>
              <a:rPr lang="en-US" sz="2000" dirty="0">
                <a:latin typeface="Arial" panose="020B0604020202020204" pitchFamily="34" charset="0"/>
                <a:cs typeface="Arial" panose="020B0604020202020204" pitchFamily="34" charset="0"/>
              </a:rPr>
              <a:t>` is not normally distributed and right skewed.</a:t>
            </a:r>
          </a:p>
          <a:p>
            <a:pPr marL="342900" indent="-342900">
              <a:buFontTx/>
              <a:buChar char="-"/>
            </a:pPr>
            <a:r>
              <a:rPr lang="en-US" sz="2000" dirty="0">
                <a:latin typeface="Arial" panose="020B0604020202020204" pitchFamily="34" charset="0"/>
                <a:cs typeface="Arial" panose="020B0604020202020204" pitchFamily="34" charset="0"/>
              </a:rPr>
              <a:t>Highly right skewed distribution will lead to the chances of producing errors may also be skewed negatively.</a:t>
            </a:r>
          </a:p>
        </p:txBody>
      </p:sp>
      <p:sp>
        <p:nvSpPr>
          <p:cNvPr id="7" name="TextBox 6">
            <a:extLst>
              <a:ext uri="{FF2B5EF4-FFF2-40B4-BE49-F238E27FC236}">
                <a16:creationId xmlns:a16="http://schemas.microsoft.com/office/drawing/2014/main" id="{8BCCA8B9-8EE5-416D-BE83-393C10E399CC}"/>
              </a:ext>
            </a:extLst>
          </p:cNvPr>
          <p:cNvSpPr txBox="1"/>
          <p:nvPr/>
        </p:nvSpPr>
        <p:spPr>
          <a:xfrm>
            <a:off x="7462128" y="4001146"/>
            <a:ext cx="4521325" cy="1477328"/>
          </a:xfrm>
          <a:prstGeom prst="rect">
            <a:avLst/>
          </a:prstGeom>
          <a:noFill/>
        </p:spPr>
        <p:txBody>
          <a:bodyPr wrap="square" rtlCol="0">
            <a:spAutoFit/>
          </a:bodyPr>
          <a:lstStyle/>
          <a:p>
            <a:r>
              <a:rPr lang="en-US" sz="2500" b="1" dirty="0">
                <a:latin typeface="Arial" panose="020B0604020202020204" pitchFamily="34" charset="0"/>
                <a:cs typeface="Arial" panose="020B0604020202020204" pitchFamily="34" charset="0"/>
              </a:rPr>
              <a:t>Sale Price After Log-Transformed</a:t>
            </a:r>
          </a:p>
          <a:p>
            <a:pPr marL="342900" indent="-342900">
              <a:buFontTx/>
              <a:buChar char="-"/>
            </a:pPr>
            <a:r>
              <a:rPr lang="en-US" sz="2000" dirty="0">
                <a:latin typeface="Arial" panose="020B0604020202020204" pitchFamily="34" charset="0"/>
                <a:cs typeface="Arial" panose="020B0604020202020204" pitchFamily="34" charset="0"/>
              </a:rPr>
              <a:t>Histogram of the `</a:t>
            </a:r>
            <a:r>
              <a:rPr lang="en-US" sz="2000" dirty="0" err="1">
                <a:latin typeface="Arial" panose="020B0604020202020204" pitchFamily="34" charset="0"/>
                <a:cs typeface="Arial" panose="020B0604020202020204" pitchFamily="34" charset="0"/>
              </a:rPr>
              <a:t>saleprice</a:t>
            </a:r>
            <a:r>
              <a:rPr lang="en-US" sz="2000" dirty="0">
                <a:latin typeface="Arial" panose="020B0604020202020204" pitchFamily="34" charset="0"/>
                <a:cs typeface="Arial" panose="020B0604020202020204" pitchFamily="34" charset="0"/>
              </a:rPr>
              <a:t>` is now looked almost normally distributed</a:t>
            </a:r>
          </a:p>
        </p:txBody>
      </p:sp>
    </p:spTree>
    <p:extLst>
      <p:ext uri="{BB962C8B-B14F-4D97-AF65-F5344CB8AC3E}">
        <p14:creationId xmlns:p14="http://schemas.microsoft.com/office/powerpoint/2010/main" val="382886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8B373-A8D2-4C1F-9417-50F4D57DF869}"/>
              </a:ext>
            </a:extLst>
          </p:cNvPr>
          <p:cNvPicPr>
            <a:picLocks noChangeAspect="1"/>
          </p:cNvPicPr>
          <p:nvPr/>
        </p:nvPicPr>
        <p:blipFill>
          <a:blip r:embed="rId2"/>
          <a:stretch>
            <a:fillRect/>
          </a:stretch>
        </p:blipFill>
        <p:spPr>
          <a:xfrm>
            <a:off x="430630" y="715879"/>
            <a:ext cx="4857750" cy="2971800"/>
          </a:xfrm>
          <a:prstGeom prst="rect">
            <a:avLst/>
          </a:prstGeom>
        </p:spPr>
      </p:pic>
      <p:pic>
        <p:nvPicPr>
          <p:cNvPr id="5" name="Picture 4">
            <a:extLst>
              <a:ext uri="{FF2B5EF4-FFF2-40B4-BE49-F238E27FC236}">
                <a16:creationId xmlns:a16="http://schemas.microsoft.com/office/drawing/2014/main" id="{82A9C609-3111-4F88-A050-256BAF8F1A47}"/>
              </a:ext>
            </a:extLst>
          </p:cNvPr>
          <p:cNvPicPr>
            <a:picLocks noChangeAspect="1"/>
          </p:cNvPicPr>
          <p:nvPr/>
        </p:nvPicPr>
        <p:blipFill>
          <a:blip r:embed="rId3"/>
          <a:stretch>
            <a:fillRect/>
          </a:stretch>
        </p:blipFill>
        <p:spPr>
          <a:xfrm>
            <a:off x="524878" y="3687679"/>
            <a:ext cx="4476750" cy="2895600"/>
          </a:xfrm>
          <a:prstGeom prst="rect">
            <a:avLst/>
          </a:prstGeom>
        </p:spPr>
      </p:pic>
      <p:sp>
        <p:nvSpPr>
          <p:cNvPr id="6" name="TextBox 5">
            <a:extLst>
              <a:ext uri="{FF2B5EF4-FFF2-40B4-BE49-F238E27FC236}">
                <a16:creationId xmlns:a16="http://schemas.microsoft.com/office/drawing/2014/main" id="{DDF85446-9AE1-4B40-A826-A3ED9CC62DA3}"/>
              </a:ext>
            </a:extLst>
          </p:cNvPr>
          <p:cNvSpPr txBox="1"/>
          <p:nvPr/>
        </p:nvSpPr>
        <p:spPr>
          <a:xfrm>
            <a:off x="5288379" y="1329490"/>
            <a:ext cx="6791325" cy="5078313"/>
          </a:xfrm>
          <a:prstGeom prst="rect">
            <a:avLst/>
          </a:prstGeom>
          <a:noFill/>
        </p:spPr>
        <p:txBody>
          <a:bodyPr wrap="square" rtlCol="0">
            <a:spAutoFit/>
          </a:bodyPr>
          <a:lstStyle/>
          <a:p>
            <a:r>
              <a:rPr lang="en-SG" sz="2800" b="0" i="0" dirty="0">
                <a:solidFill>
                  <a:srgbClr val="000000"/>
                </a:solidFill>
                <a:effectLst/>
                <a:latin typeface="Helvetica Neue"/>
              </a:rPr>
              <a:t>Multicollinearity example:</a:t>
            </a:r>
          </a:p>
          <a:p>
            <a:pPr marL="342900" indent="-342900">
              <a:buFontTx/>
              <a:buChar char="-"/>
            </a:pPr>
            <a:r>
              <a:rPr lang="en-US" sz="2000" dirty="0">
                <a:solidFill>
                  <a:srgbClr val="000000"/>
                </a:solidFill>
                <a:latin typeface="Helvetica Neue"/>
                <a:cs typeface="Arial" panose="020B0604020202020204" pitchFamily="34" charset="0"/>
              </a:rPr>
              <a:t>Scatter plot shows that `</a:t>
            </a:r>
            <a:r>
              <a:rPr lang="en-US" sz="2000" dirty="0" err="1">
                <a:solidFill>
                  <a:srgbClr val="000000"/>
                </a:solidFill>
                <a:latin typeface="Helvetica Neue"/>
                <a:cs typeface="Arial" panose="020B0604020202020204" pitchFamily="34" charset="0"/>
              </a:rPr>
              <a:t>gr_liv_area</a:t>
            </a:r>
            <a:r>
              <a:rPr lang="en-US" sz="2000" dirty="0">
                <a:solidFill>
                  <a:srgbClr val="000000"/>
                </a:solidFill>
                <a:latin typeface="Helvetica Neue"/>
                <a:cs typeface="Arial" panose="020B0604020202020204" pitchFamily="34" charset="0"/>
              </a:rPr>
              <a:t>` is highly positive correlation with the sum of sum of `1st_flr_sf`, `2nd_flr_sf` and `</a:t>
            </a:r>
            <a:r>
              <a:rPr lang="en-US" sz="2000" dirty="0" err="1">
                <a:solidFill>
                  <a:srgbClr val="000000"/>
                </a:solidFill>
                <a:latin typeface="Helvetica Neue"/>
                <a:cs typeface="Arial" panose="020B0604020202020204" pitchFamily="34" charset="0"/>
              </a:rPr>
              <a:t>low_qual_fin_sf</a:t>
            </a:r>
            <a:r>
              <a:rPr lang="en-US" sz="2000" dirty="0">
                <a:solidFill>
                  <a:srgbClr val="000000"/>
                </a:solidFill>
                <a:latin typeface="Helvetica Neue"/>
                <a:cs typeface="Arial" panose="020B0604020202020204" pitchFamily="34" charset="0"/>
              </a:rPr>
              <a:t>`. </a:t>
            </a:r>
          </a:p>
          <a:p>
            <a:pPr marL="342900" indent="-342900">
              <a:buFontTx/>
              <a:buChar char="-"/>
            </a:pPr>
            <a:r>
              <a:rPr lang="en-US" sz="2000" dirty="0">
                <a:solidFill>
                  <a:srgbClr val="000000"/>
                </a:solidFill>
                <a:latin typeface="Helvetica Neue"/>
                <a:cs typeface="Arial" panose="020B0604020202020204" pitchFamily="34" charset="0"/>
              </a:rPr>
              <a:t>To avoid the multicollinearity, I will use `</a:t>
            </a:r>
            <a:r>
              <a:rPr lang="en-US" sz="2000" dirty="0" err="1">
                <a:solidFill>
                  <a:srgbClr val="000000"/>
                </a:solidFill>
                <a:latin typeface="Helvetica Neue"/>
                <a:cs typeface="Arial" panose="020B0604020202020204" pitchFamily="34" charset="0"/>
              </a:rPr>
              <a:t>gr_liv_area</a:t>
            </a:r>
            <a:r>
              <a:rPr lang="en-US" sz="2000" dirty="0">
                <a:solidFill>
                  <a:srgbClr val="000000"/>
                </a:solidFill>
                <a:latin typeface="Helvetica Neue"/>
                <a:cs typeface="Arial" panose="020B0604020202020204" pitchFamily="34" charset="0"/>
              </a:rPr>
              <a:t>` for my prediction.</a:t>
            </a:r>
            <a:endParaRPr lang="en-SG" sz="2000" dirty="0">
              <a:solidFill>
                <a:srgbClr val="000000"/>
              </a:solidFill>
              <a:latin typeface="Helvetica Neue"/>
              <a:cs typeface="Arial" panose="020B0604020202020204" pitchFamily="34" charset="0"/>
            </a:endParaRPr>
          </a:p>
          <a:p>
            <a:endParaRPr lang="en-SG" sz="2500" dirty="0">
              <a:latin typeface="Arial" panose="020B0604020202020204" pitchFamily="34" charset="0"/>
              <a:cs typeface="Arial" panose="020B0604020202020204" pitchFamily="34" charset="0"/>
            </a:endParaRPr>
          </a:p>
          <a:p>
            <a:r>
              <a:rPr lang="en-SG" sz="2500" dirty="0">
                <a:latin typeface="Arial" panose="020B0604020202020204" pitchFamily="34" charset="0"/>
                <a:cs typeface="Arial" panose="020B0604020202020204" pitchFamily="34" charset="0"/>
              </a:rPr>
              <a:t>-</a:t>
            </a:r>
            <a:r>
              <a:rPr lang="en-US" sz="25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Scatter plot shows that `</a:t>
            </a:r>
            <a:r>
              <a:rPr lang="en-US" sz="2000" dirty="0" err="1">
                <a:latin typeface="Arial" panose="020B0604020202020204" pitchFamily="34" charset="0"/>
                <a:cs typeface="Arial" panose="020B0604020202020204" pitchFamily="34" charset="0"/>
              </a:rPr>
              <a:t>total_bsmt_sf</a:t>
            </a:r>
            <a:r>
              <a:rPr lang="en-US" sz="2000" dirty="0">
                <a:latin typeface="Arial" panose="020B0604020202020204" pitchFamily="34" charset="0"/>
                <a:cs typeface="Arial" panose="020B0604020202020204" pitchFamily="34" charset="0"/>
              </a:rPr>
              <a:t>` is highly positive correlation with the sum of `bsmtfin_sf_1`, `bsmtfin_sf_2` and `</a:t>
            </a:r>
            <a:r>
              <a:rPr lang="en-US" sz="2000" dirty="0" err="1">
                <a:latin typeface="Arial" panose="020B0604020202020204" pitchFamily="34" charset="0"/>
                <a:cs typeface="Arial" panose="020B0604020202020204" pitchFamily="34" charset="0"/>
              </a:rPr>
              <a:t>bsmt_unf_sf</a:t>
            </a:r>
            <a:r>
              <a:rPr lang="en-US" sz="2000" dirty="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p>
            <a:r>
              <a:rPr lang="en-SG" sz="2500" dirty="0">
                <a:latin typeface="Arial" panose="020B0604020202020204" pitchFamily="34" charset="0"/>
                <a:cs typeface="Arial" panose="020B0604020202020204" pitchFamily="34" charset="0"/>
              </a:rPr>
              <a:t>- </a:t>
            </a:r>
            <a:r>
              <a:rPr lang="en-US" sz="2000" dirty="0">
                <a:solidFill>
                  <a:srgbClr val="000000"/>
                </a:solidFill>
                <a:latin typeface="Helvetica Neue"/>
                <a:cs typeface="Arial" panose="020B0604020202020204" pitchFamily="34" charset="0"/>
              </a:rPr>
              <a:t>To avoid the multicollinearity, I will use `</a:t>
            </a:r>
            <a:r>
              <a:rPr lang="en-US" sz="2000" dirty="0" err="1">
                <a:solidFill>
                  <a:srgbClr val="000000"/>
                </a:solidFill>
                <a:latin typeface="Helvetica Neue"/>
                <a:cs typeface="Arial" panose="020B0604020202020204" pitchFamily="34" charset="0"/>
              </a:rPr>
              <a:t>gr_liv_area</a:t>
            </a:r>
            <a:r>
              <a:rPr lang="en-US" sz="2000" dirty="0">
                <a:solidFill>
                  <a:srgbClr val="000000"/>
                </a:solidFill>
                <a:latin typeface="Helvetica Neue"/>
                <a:cs typeface="Arial" panose="020B0604020202020204" pitchFamily="34" charset="0"/>
              </a:rPr>
              <a:t>` for my prediction.</a:t>
            </a:r>
            <a:endParaRPr lang="en-SG" sz="2000" dirty="0">
              <a:solidFill>
                <a:srgbClr val="000000"/>
              </a:solidFill>
              <a:latin typeface="Helvetica Neue"/>
              <a:cs typeface="Arial" panose="020B0604020202020204" pitchFamily="34" charset="0"/>
            </a:endParaRPr>
          </a:p>
          <a:p>
            <a:endParaRPr lang="en-SG" sz="2500" dirty="0">
              <a:latin typeface="Arial" panose="020B0604020202020204" pitchFamily="34" charset="0"/>
              <a:cs typeface="Arial" panose="020B0604020202020204" pitchFamily="34" charset="0"/>
            </a:endParaRPr>
          </a:p>
          <a:p>
            <a:endParaRPr lang="en-SG"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85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01C00C-3701-4A6E-BC4F-53DBFE2E764C}"/>
              </a:ext>
            </a:extLst>
          </p:cNvPr>
          <p:cNvPicPr>
            <a:picLocks noChangeAspect="1"/>
          </p:cNvPicPr>
          <p:nvPr/>
        </p:nvPicPr>
        <p:blipFill>
          <a:blip r:embed="rId2"/>
          <a:stretch>
            <a:fillRect/>
          </a:stretch>
        </p:blipFill>
        <p:spPr>
          <a:xfrm>
            <a:off x="483268" y="923925"/>
            <a:ext cx="7543800" cy="5010150"/>
          </a:xfrm>
          <a:prstGeom prst="rect">
            <a:avLst/>
          </a:prstGeom>
        </p:spPr>
      </p:pic>
      <p:sp>
        <p:nvSpPr>
          <p:cNvPr id="3" name="TextBox 2">
            <a:extLst>
              <a:ext uri="{FF2B5EF4-FFF2-40B4-BE49-F238E27FC236}">
                <a16:creationId xmlns:a16="http://schemas.microsoft.com/office/drawing/2014/main" id="{76F90C01-AC7D-4B87-93C7-A3FD16D91F03}"/>
              </a:ext>
            </a:extLst>
          </p:cNvPr>
          <p:cNvSpPr txBox="1"/>
          <p:nvPr/>
        </p:nvSpPr>
        <p:spPr>
          <a:xfrm>
            <a:off x="8027068" y="923925"/>
            <a:ext cx="4052636" cy="5262979"/>
          </a:xfrm>
          <a:prstGeom prst="rect">
            <a:avLst/>
          </a:prstGeom>
          <a:noFill/>
        </p:spPr>
        <p:txBody>
          <a:bodyPr wrap="square" rtlCol="0">
            <a:spAutoFit/>
          </a:bodyPr>
          <a:lstStyle/>
          <a:p>
            <a:r>
              <a:rPr lang="en-SG" sz="2800" b="0" i="0" dirty="0">
                <a:solidFill>
                  <a:srgbClr val="000000"/>
                </a:solidFill>
                <a:effectLst/>
                <a:latin typeface="Helvetica Neue"/>
              </a:rPr>
              <a:t>Over Presented Value example:</a:t>
            </a:r>
          </a:p>
          <a:p>
            <a:pPr marL="342900" indent="-342900">
              <a:buFontTx/>
              <a:buChar char="-"/>
            </a:pPr>
            <a:r>
              <a:rPr lang="en-US" sz="2000" dirty="0">
                <a:latin typeface="Arial" panose="020B0604020202020204" pitchFamily="34" charset="0"/>
                <a:cs typeface="Arial" panose="020B0604020202020204" pitchFamily="34" charset="0"/>
              </a:rPr>
              <a:t>I notice that there are plenty of features have one value is heavily over presented. </a:t>
            </a:r>
          </a:p>
          <a:p>
            <a:pPr marL="342900" indent="-342900">
              <a:buFontTx/>
              <a:buChar char="-"/>
            </a:pPr>
            <a:r>
              <a:rPr lang="en-US" sz="2000" dirty="0">
                <a:latin typeface="Arial" panose="020B0604020202020204" pitchFamily="34" charset="0"/>
                <a:cs typeface="Arial" panose="020B0604020202020204" pitchFamily="34" charset="0"/>
              </a:rPr>
              <a:t>If I apply this features into my prediction, the chances of the prediction of using the over presented data point will be higher as well, which will not good for my `</a:t>
            </a:r>
            <a:r>
              <a:rPr lang="en-US" sz="2000" dirty="0" err="1">
                <a:latin typeface="Arial" panose="020B0604020202020204" pitchFamily="34" charset="0"/>
                <a:cs typeface="Arial" panose="020B0604020202020204" pitchFamily="34" charset="0"/>
              </a:rPr>
              <a:t>saleprice</a:t>
            </a:r>
            <a:r>
              <a:rPr lang="en-US" sz="2000" dirty="0">
                <a:latin typeface="Arial" panose="020B0604020202020204" pitchFamily="34" charset="0"/>
                <a:cs typeface="Arial" panose="020B0604020202020204" pitchFamily="34" charset="0"/>
              </a:rPr>
              <a:t>` prediction. </a:t>
            </a:r>
          </a:p>
          <a:p>
            <a:pPr marL="342900" indent="-342900">
              <a:buFontTx/>
              <a:buChar char="-"/>
            </a:pPr>
            <a:r>
              <a:rPr lang="en-US" sz="2000" dirty="0">
                <a:latin typeface="Arial" panose="020B0604020202020204" pitchFamily="34" charset="0"/>
                <a:cs typeface="Arial" panose="020B0604020202020204" pitchFamily="34" charset="0"/>
              </a:rPr>
              <a:t>I will not use the features with frequency of one value more than 70% for my price prediction.</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06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876EB-5D86-404D-8F58-180C98574C8D}"/>
              </a:ext>
            </a:extLst>
          </p:cNvPr>
          <p:cNvSpPr txBox="1"/>
          <p:nvPr/>
        </p:nvSpPr>
        <p:spPr>
          <a:xfrm>
            <a:off x="411079" y="562978"/>
            <a:ext cx="11369841" cy="6186309"/>
          </a:xfrm>
          <a:prstGeom prst="rect">
            <a:avLst/>
          </a:prstGeom>
          <a:noFill/>
        </p:spPr>
        <p:txBody>
          <a:bodyPr wrap="square" rtlCol="0">
            <a:spAutoFit/>
          </a:bodyPr>
          <a:lstStyle/>
          <a:p>
            <a:r>
              <a:rPr lang="en-SG" sz="2800" b="0" i="0" dirty="0">
                <a:solidFill>
                  <a:srgbClr val="000000"/>
                </a:solidFill>
                <a:effectLst/>
                <a:latin typeface="Helvetica Neue"/>
              </a:rPr>
              <a:t>Feature Engineering:</a:t>
            </a:r>
          </a:p>
          <a:p>
            <a:pPr marL="457200" indent="-457200">
              <a:buAutoNum type="arabicPeriod"/>
            </a:pPr>
            <a:r>
              <a:rPr lang="en-US" sz="2000" b="1" dirty="0">
                <a:latin typeface="Arial" panose="020B0604020202020204" pitchFamily="34" charset="0"/>
                <a:cs typeface="Arial" panose="020B0604020202020204" pitchFamily="34" charset="0"/>
              </a:rPr>
              <a:t>neighborhood </a:t>
            </a:r>
          </a:p>
          <a:p>
            <a:pPr lvl="1"/>
            <a:r>
              <a:rPr lang="en-SG" dirty="0">
                <a:latin typeface="Arial" panose="020B0604020202020204" pitchFamily="34" charset="0"/>
                <a:cs typeface="Arial" panose="020B0604020202020204" pitchFamily="34" charset="0"/>
              </a:rPr>
              <a:t>For the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feature, I will categorise them into 4 groups based on the correlation between the individual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with the `</a:t>
            </a:r>
            <a:r>
              <a:rPr lang="en-SG" dirty="0" err="1">
                <a:latin typeface="Arial" panose="020B0604020202020204" pitchFamily="34" charset="0"/>
                <a:cs typeface="Arial" panose="020B0604020202020204" pitchFamily="34" charset="0"/>
              </a:rPr>
              <a:t>saleprice</a:t>
            </a:r>
            <a:r>
              <a:rPr lang="en-SG" dirty="0">
                <a:latin typeface="Arial" panose="020B0604020202020204" pitchFamily="34" charset="0"/>
                <a:cs typeface="Arial" panose="020B0604020202020204" pitchFamily="34" charset="0"/>
              </a:rPr>
              <a:t>`:</a:t>
            </a:r>
          </a:p>
          <a:p>
            <a:pPr marL="914400" lvl="1" indent="-457200">
              <a:buAutoNum type="arabicPeriod"/>
            </a:pPr>
            <a:r>
              <a:rPr lang="en-SG" dirty="0">
                <a:latin typeface="Arial" panose="020B0604020202020204" pitchFamily="34" charset="0"/>
                <a:cs typeface="Arial" panose="020B0604020202020204" pitchFamily="34" charset="0"/>
              </a:rPr>
              <a:t>4 -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above 0.08 (Timber, </a:t>
            </a:r>
            <a:r>
              <a:rPr lang="en-SG" dirty="0" err="1">
                <a:latin typeface="Arial" panose="020B0604020202020204" pitchFamily="34" charset="0"/>
                <a:cs typeface="Arial" panose="020B0604020202020204" pitchFamily="34" charset="0"/>
              </a:rPr>
              <a:t>CollgCr</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Somerst</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StoneBr</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NridgHt</a:t>
            </a:r>
            <a:r>
              <a:rPr lang="en-SG" dirty="0">
                <a:latin typeface="Arial" panose="020B0604020202020204" pitchFamily="34" charset="0"/>
                <a:cs typeface="Arial" panose="020B0604020202020204" pitchFamily="34" charset="0"/>
              </a:rPr>
              <a:t>, Veenker, </a:t>
            </a:r>
            <a:r>
              <a:rPr lang="en-SG" dirty="0" err="1">
                <a:latin typeface="Arial" panose="020B0604020202020204" pitchFamily="34" charset="0"/>
                <a:cs typeface="Arial" panose="020B0604020202020204" pitchFamily="34" charset="0"/>
              </a:rPr>
              <a:t>NoRidge</a:t>
            </a:r>
            <a:r>
              <a:rPr lang="en-SG" dirty="0">
                <a:latin typeface="Arial" panose="020B0604020202020204" pitchFamily="34" charset="0"/>
                <a:cs typeface="Arial" panose="020B0604020202020204" pitchFamily="34" charset="0"/>
              </a:rPr>
              <a:t>)</a:t>
            </a:r>
          </a:p>
          <a:p>
            <a:pPr marL="914400" lvl="1" indent="-457200">
              <a:buAutoNum type="arabicPeriod"/>
            </a:pPr>
            <a:r>
              <a:rPr lang="en-SG" dirty="0">
                <a:latin typeface="Arial" panose="020B0604020202020204" pitchFamily="34" charset="0"/>
                <a:cs typeface="Arial" panose="020B0604020202020204" pitchFamily="34" charset="0"/>
              </a:rPr>
              <a:t>3 -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between 0 and 0.06 (</a:t>
            </a:r>
            <a:r>
              <a:rPr lang="en-SG" dirty="0" err="1">
                <a:latin typeface="Arial" panose="020B0604020202020204" pitchFamily="34" charset="0"/>
                <a:cs typeface="Arial" panose="020B0604020202020204" pitchFamily="34" charset="0"/>
              </a:rPr>
              <a:t>SawyerW</a:t>
            </a:r>
            <a:r>
              <a:rPr lang="en-SG" dirty="0">
                <a:latin typeface="Arial" panose="020B0604020202020204" pitchFamily="34" charset="0"/>
                <a:cs typeface="Arial" panose="020B0604020202020204" pitchFamily="34" charset="0"/>
              </a:rPr>
              <a:t>, Gilbert, </a:t>
            </a:r>
            <a:r>
              <a:rPr lang="en-SG" dirty="0" err="1">
                <a:latin typeface="Arial" panose="020B0604020202020204" pitchFamily="34" charset="0"/>
                <a:cs typeface="Arial" panose="020B0604020202020204" pitchFamily="34" charset="0"/>
              </a:rPr>
              <a:t>Crawfor</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NWAmes</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ClearCr</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Blmngtn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GrnHill</a:t>
            </a:r>
            <a:r>
              <a:rPr lang="en-SG" dirty="0">
                <a:latin typeface="Arial" panose="020B0604020202020204" pitchFamily="34" charset="0"/>
                <a:cs typeface="Arial" panose="020B0604020202020204" pitchFamily="34" charset="0"/>
              </a:rPr>
              <a:t>, Greens) </a:t>
            </a:r>
          </a:p>
          <a:p>
            <a:pPr marL="914400" lvl="1" indent="-457200">
              <a:buAutoNum type="arabicPeriod"/>
            </a:pPr>
            <a:r>
              <a:rPr lang="en-SG" dirty="0">
                <a:latin typeface="Arial" panose="020B0604020202020204" pitchFamily="34" charset="0"/>
                <a:cs typeface="Arial" panose="020B0604020202020204" pitchFamily="34" charset="0"/>
              </a:rPr>
              <a:t>2 -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between -0.1 and 0 (</a:t>
            </a:r>
            <a:r>
              <a:rPr lang="en-SG" dirty="0" err="1">
                <a:latin typeface="Arial" panose="020B0604020202020204" pitchFamily="34" charset="0"/>
                <a:cs typeface="Arial" panose="020B0604020202020204" pitchFamily="34" charset="0"/>
              </a:rPr>
              <a:t>BrDale</a:t>
            </a:r>
            <a:r>
              <a:rPr lang="en-SG" dirty="0">
                <a:latin typeface="Arial" panose="020B0604020202020204" pitchFamily="34" charset="0"/>
                <a:cs typeface="Arial" panose="020B0604020202020204" pitchFamily="34" charset="0"/>
              </a:rPr>
              <a:t>, Mitchel, SWISU, </a:t>
            </a:r>
            <a:r>
              <a:rPr lang="en-SG" dirty="0" err="1">
                <a:latin typeface="Arial" panose="020B0604020202020204" pitchFamily="34" charset="0"/>
                <a:cs typeface="Arial" panose="020B0604020202020204" pitchFamily="34" charset="0"/>
              </a:rPr>
              <a:t>NPkVill</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Blueste</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Landmrk</a:t>
            </a:r>
            <a:r>
              <a:rPr lang="en-SG" dirty="0">
                <a:latin typeface="Arial" panose="020B0604020202020204" pitchFamily="34" charset="0"/>
                <a:cs typeface="Arial" panose="020B0604020202020204" pitchFamily="34" charset="0"/>
              </a:rPr>
              <a:t>)</a:t>
            </a:r>
          </a:p>
          <a:p>
            <a:pPr marL="914400" lvl="1" indent="-457200">
              <a:buAutoNum type="arabicPeriod"/>
            </a:pPr>
            <a:r>
              <a:rPr lang="en-SG" dirty="0">
                <a:latin typeface="Arial" panose="020B0604020202020204" pitchFamily="34" charset="0"/>
                <a:cs typeface="Arial" panose="020B0604020202020204" pitchFamily="34" charset="0"/>
              </a:rPr>
              <a:t>1 - </a:t>
            </a:r>
            <a:r>
              <a:rPr lang="en-SG" dirty="0" err="1">
                <a:latin typeface="Arial" panose="020B0604020202020204" pitchFamily="34" charset="0"/>
                <a:cs typeface="Arial" panose="020B0604020202020204" pitchFamily="34" charset="0"/>
              </a:rPr>
              <a:t>neighborhood</a:t>
            </a:r>
            <a:r>
              <a:rPr lang="en-SG" dirty="0">
                <a:latin typeface="Arial" panose="020B0604020202020204" pitchFamily="34" charset="0"/>
                <a:cs typeface="Arial" panose="020B0604020202020204" pitchFamily="34" charset="0"/>
              </a:rPr>
              <a:t> below -0.1 (Sawyer, </a:t>
            </a:r>
            <a:r>
              <a:rPr lang="en-SG" dirty="0" err="1">
                <a:latin typeface="Arial" panose="020B0604020202020204" pitchFamily="34" charset="0"/>
                <a:cs typeface="Arial" panose="020B0604020202020204" pitchFamily="34" charset="0"/>
              </a:rPr>
              <a:t>NAmes</a:t>
            </a:r>
            <a:r>
              <a:rPr lang="en-SG" dirty="0">
                <a:latin typeface="Arial" panose="020B0604020202020204" pitchFamily="34" charset="0"/>
                <a:cs typeface="Arial" panose="020B0604020202020204" pitchFamily="34" charset="0"/>
              </a:rPr>
              <a:t>, Edwards, </a:t>
            </a:r>
            <a:r>
              <a:rPr lang="en-SG" dirty="0" err="1">
                <a:latin typeface="Arial" panose="020B0604020202020204" pitchFamily="34" charset="0"/>
                <a:cs typeface="Arial" panose="020B0604020202020204" pitchFamily="34" charset="0"/>
              </a:rPr>
              <a:t>OldTown</a:t>
            </a:r>
            <a:r>
              <a:rPr lang="en-SG" dirty="0">
                <a:latin typeface="Arial" panose="020B0604020202020204" pitchFamily="34" charset="0"/>
                <a:cs typeface="Arial" panose="020B0604020202020204" pitchFamily="34" charset="0"/>
              </a:rPr>
              <a:t>, IDOTRR, </a:t>
            </a:r>
            <a:r>
              <a:rPr lang="en-SG" dirty="0" err="1">
                <a:latin typeface="Arial" panose="020B0604020202020204" pitchFamily="34" charset="0"/>
                <a:cs typeface="Arial" panose="020B0604020202020204" pitchFamily="34" charset="0"/>
              </a:rPr>
              <a:t>MeadowV</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BrkSide</a:t>
            </a:r>
            <a:r>
              <a:rPr lang="en-SG" dirty="0">
                <a:latin typeface="Arial" panose="020B0604020202020204" pitchFamily="34" charset="0"/>
                <a:cs typeface="Arial" panose="020B0604020202020204" pitchFamily="34" charset="0"/>
              </a:rPr>
              <a:t>)</a:t>
            </a:r>
          </a:p>
          <a:p>
            <a:pPr lvl="1"/>
            <a:endParaRPr lang="en-SG" dirty="0">
              <a:latin typeface="Arial" panose="020B0604020202020204" pitchFamily="34" charset="0"/>
              <a:cs typeface="Arial" panose="020B0604020202020204" pitchFamily="34" charset="0"/>
            </a:endParaRPr>
          </a:p>
          <a:p>
            <a:pPr marL="457200" indent="-457200">
              <a:buAutoNum type="arabicPeriod"/>
            </a:pPr>
            <a:r>
              <a:rPr lang="en-US" sz="2000" b="1" dirty="0">
                <a:latin typeface="Arial" panose="020B0604020202020204" pitchFamily="34" charset="0"/>
                <a:cs typeface="Arial" panose="020B0604020202020204" pitchFamily="34" charset="0"/>
              </a:rPr>
              <a:t>material</a:t>
            </a:r>
          </a:p>
          <a:p>
            <a:pPr lvl="1"/>
            <a:r>
              <a:rPr lang="en-US" dirty="0">
                <a:latin typeface="Arial" panose="020B0604020202020204" pitchFamily="34" charset="0"/>
                <a:cs typeface="Arial" panose="020B0604020202020204" pitchFamily="34" charset="0"/>
              </a:rPr>
              <a:t>For the new `material` feature, I have applied the polynomial features method to combine the `exterior_1st`, `exterior_2nd`, `foundation` and `</a:t>
            </a:r>
            <a:r>
              <a:rPr lang="en-US" dirty="0" err="1">
                <a:latin typeface="Arial" panose="020B0604020202020204" pitchFamily="34" charset="0"/>
                <a:cs typeface="Arial" panose="020B0604020202020204" pitchFamily="34" charset="0"/>
              </a:rPr>
              <a:t>mas_vnr_type</a:t>
            </a:r>
            <a:r>
              <a:rPr lang="en-US" dirty="0">
                <a:latin typeface="Arial" panose="020B0604020202020204" pitchFamily="34" charset="0"/>
                <a:cs typeface="Arial" panose="020B0604020202020204" pitchFamily="34" charset="0"/>
              </a:rPr>
              <a:t>` features. All these features are related to the materials’ used for the construction. I have divided the sub-features into 1(negative </a:t>
            </a:r>
            <a:r>
              <a:rPr lang="en-US" dirty="0" err="1">
                <a:latin typeface="Arial" panose="020B0604020202020204" pitchFamily="34" charset="0"/>
                <a:cs typeface="Arial" panose="020B0604020202020204" pitchFamily="34" charset="0"/>
              </a:rPr>
              <a:t>colleration</a:t>
            </a:r>
            <a:r>
              <a:rPr lang="en-US" dirty="0">
                <a:latin typeface="Arial" panose="020B0604020202020204" pitchFamily="34" charset="0"/>
                <a:cs typeface="Arial" panose="020B0604020202020204" pitchFamily="34" charset="0"/>
              </a:rPr>
              <a:t> with the `</a:t>
            </a:r>
            <a:r>
              <a:rPr lang="en-US" dirty="0" err="1">
                <a:latin typeface="Arial" panose="020B0604020202020204" pitchFamily="34" charset="0"/>
                <a:cs typeface="Arial" panose="020B0604020202020204" pitchFamily="34" charset="0"/>
              </a:rPr>
              <a:t>saleprice</a:t>
            </a:r>
            <a:r>
              <a:rPr lang="en-US" dirty="0">
                <a:latin typeface="Arial" panose="020B0604020202020204" pitchFamily="34" charset="0"/>
                <a:cs typeface="Arial" panose="020B0604020202020204" pitchFamily="34" charset="0"/>
              </a:rPr>
              <a:t>`) and 2(positive </a:t>
            </a:r>
            <a:r>
              <a:rPr lang="en-US" dirty="0" err="1">
                <a:latin typeface="Arial" panose="020B0604020202020204" pitchFamily="34" charset="0"/>
                <a:cs typeface="Arial" panose="020B0604020202020204" pitchFamily="34" charset="0"/>
              </a:rPr>
              <a:t>colleration</a:t>
            </a:r>
            <a:r>
              <a:rPr lang="en-US" dirty="0">
                <a:latin typeface="Arial" panose="020B0604020202020204" pitchFamily="34" charset="0"/>
                <a:cs typeface="Arial" panose="020B0604020202020204" pitchFamily="34" charset="0"/>
              </a:rPr>
              <a:t> with the `</a:t>
            </a:r>
            <a:r>
              <a:rPr lang="en-US" dirty="0" err="1">
                <a:latin typeface="Arial" panose="020B0604020202020204" pitchFamily="34" charset="0"/>
                <a:cs typeface="Arial" panose="020B0604020202020204" pitchFamily="34" charset="0"/>
              </a:rPr>
              <a:t>saleprice</a:t>
            </a:r>
            <a:r>
              <a:rPr lang="en-US" dirty="0">
                <a:latin typeface="Arial" panose="020B0604020202020204" pitchFamily="34" charset="0"/>
                <a:cs typeface="Arial" panose="020B0604020202020204" pitchFamily="34" charset="0"/>
              </a:rPr>
              <a:t>`).</a:t>
            </a:r>
          </a:p>
          <a:p>
            <a:pPr lvl="1"/>
            <a:endParaRPr lang="en-US" dirty="0">
              <a:latin typeface="Arial" panose="020B0604020202020204" pitchFamily="34" charset="0"/>
              <a:cs typeface="Arial" panose="020B0604020202020204" pitchFamily="34" charset="0"/>
            </a:endParaRPr>
          </a:p>
          <a:p>
            <a:pPr marL="457200" indent="-457200">
              <a:buAutoNum type="arabicPeriod"/>
            </a:pPr>
            <a:r>
              <a:rPr lang="en-US" sz="2000" b="1" dirty="0">
                <a:latin typeface="Arial" panose="020B0604020202020204" pitchFamily="34" charset="0"/>
                <a:cs typeface="Arial" panose="020B0604020202020204" pitchFamily="34" charset="0"/>
              </a:rPr>
              <a:t>overall</a:t>
            </a:r>
          </a:p>
          <a:p>
            <a:pPr lvl="1"/>
            <a:r>
              <a:rPr lang="en-US" dirty="0">
                <a:latin typeface="Arial" panose="020B0604020202020204" pitchFamily="34" charset="0"/>
                <a:cs typeface="Arial" panose="020B0604020202020204" pitchFamily="34" charset="0"/>
              </a:rPr>
              <a:t>For the new `overall` feature, I have applied the polynomial features method to combine the `</a:t>
            </a:r>
            <a:r>
              <a:rPr lang="en-US" dirty="0" err="1">
                <a:latin typeface="Arial" panose="020B0604020202020204" pitchFamily="34" charset="0"/>
                <a:cs typeface="Arial" panose="020B0604020202020204" pitchFamily="34" charset="0"/>
              </a:rPr>
              <a:t>overall_qual</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overall_cond</a:t>
            </a:r>
            <a:r>
              <a:rPr lang="en-US" dirty="0">
                <a:latin typeface="Arial" panose="020B0604020202020204" pitchFamily="34" charset="0"/>
                <a:cs typeface="Arial" panose="020B0604020202020204" pitchFamily="34" charset="0"/>
              </a:rPr>
              <a:t>`. These 2 features are the overall rating of the house in term of materials used, finishing and condition of the house. The sub-features are based on the existing pointing system.</a:t>
            </a:r>
          </a:p>
          <a:p>
            <a:pPr marL="914400" lvl="1" indent="-457200">
              <a:buAutoNum type="arabicPeriod"/>
            </a:pP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63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74AC1-C3C3-45B8-80B0-3E85BA58A4A0}"/>
              </a:ext>
            </a:extLst>
          </p:cNvPr>
          <p:cNvSpPr txBox="1"/>
          <p:nvPr/>
        </p:nvSpPr>
        <p:spPr>
          <a:xfrm>
            <a:off x="411079" y="562978"/>
            <a:ext cx="11369841" cy="6217087"/>
          </a:xfrm>
          <a:prstGeom prst="rect">
            <a:avLst/>
          </a:prstGeom>
          <a:noFill/>
        </p:spPr>
        <p:txBody>
          <a:bodyPr wrap="square" rtlCol="0">
            <a:spAutoFit/>
          </a:bodyPr>
          <a:lstStyle/>
          <a:p>
            <a:r>
              <a:rPr lang="en-SG" sz="2800" b="0" i="0" dirty="0">
                <a:solidFill>
                  <a:srgbClr val="000000"/>
                </a:solidFill>
                <a:effectLst/>
                <a:latin typeface="Helvetica Neue"/>
              </a:rPr>
              <a:t>Feature Engineering:</a:t>
            </a:r>
          </a:p>
          <a:p>
            <a:pPr marL="457200" indent="-457200">
              <a:buFont typeface="+mj-lt"/>
              <a:buAutoNum type="arabicPeriod" startAt="4"/>
            </a:pPr>
            <a:r>
              <a:rPr lang="en-US" sz="2000" b="1" dirty="0">
                <a:latin typeface="Arial" panose="020B0604020202020204" pitchFamily="34" charset="0"/>
                <a:cs typeface="Arial" panose="020B0604020202020204" pitchFamily="34" charset="0"/>
              </a:rPr>
              <a:t>quality</a:t>
            </a:r>
          </a:p>
          <a:p>
            <a:pPr lvl="1"/>
            <a:r>
              <a:rPr lang="en-US" dirty="0">
                <a:latin typeface="Arial" panose="020B0604020202020204" pitchFamily="34" charset="0"/>
                <a:cs typeface="Arial" panose="020B0604020202020204" pitchFamily="34" charset="0"/>
              </a:rPr>
              <a:t>For the new `quality` feature, I have applied the polynomial features method to combine the `</a:t>
            </a:r>
            <a:r>
              <a:rPr lang="en-US" dirty="0" err="1">
                <a:latin typeface="Arial" panose="020B0604020202020204" pitchFamily="34" charset="0"/>
                <a:cs typeface="Arial" panose="020B0604020202020204" pitchFamily="34" charset="0"/>
              </a:rPr>
              <a:t>exter_qual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bsmt_qual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heating_qc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kitchen_qual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fireplace_qu</a:t>
            </a:r>
            <a:r>
              <a:rPr lang="en-US" dirty="0">
                <a:latin typeface="Arial" panose="020B0604020202020204" pitchFamily="34" charset="0"/>
                <a:cs typeface="Arial" panose="020B0604020202020204" pitchFamily="34" charset="0"/>
              </a:rPr>
              <a:t>`, `bsmtfin_type_1` and `</a:t>
            </a:r>
            <a:r>
              <a:rPr lang="en-US" dirty="0" err="1">
                <a:latin typeface="Arial" panose="020B0604020202020204" pitchFamily="34" charset="0"/>
                <a:cs typeface="Arial" panose="020B0604020202020204" pitchFamily="34" charset="0"/>
              </a:rPr>
              <a:t>bsmt_exposure</a:t>
            </a:r>
            <a:r>
              <a:rPr lang="en-US" dirty="0">
                <a:latin typeface="Arial" panose="020B0604020202020204" pitchFamily="34" charset="0"/>
                <a:cs typeface="Arial" panose="020B0604020202020204" pitchFamily="34" charset="0"/>
              </a:rPr>
              <a:t>` features. All these features are related to the quality rating of the house. The sub-features' pointing system are standardized range from 1(Poor) to 5(excellent).</a:t>
            </a:r>
          </a:p>
          <a:p>
            <a:pPr lvl="1"/>
            <a:endParaRPr lang="en-SG" dirty="0">
              <a:latin typeface="Arial" panose="020B0604020202020204" pitchFamily="34" charset="0"/>
              <a:cs typeface="Arial" panose="020B0604020202020204" pitchFamily="34" charset="0"/>
            </a:endParaRPr>
          </a:p>
          <a:p>
            <a:pPr marL="457200" indent="-457200">
              <a:buAutoNum type="arabicPeriod" startAt="4"/>
            </a:pPr>
            <a:r>
              <a:rPr lang="en-US" sz="2000" b="1" dirty="0">
                <a:latin typeface="Arial" panose="020B0604020202020204" pitchFamily="34" charset="0"/>
                <a:cs typeface="Arial" panose="020B0604020202020204" pitchFamily="34" charset="0"/>
              </a:rPr>
              <a:t>overall age</a:t>
            </a:r>
          </a:p>
          <a:p>
            <a:pPr lvl="1"/>
            <a:r>
              <a:rPr lang="en-US" dirty="0">
                <a:latin typeface="Arial" panose="020B0604020202020204" pitchFamily="34" charset="0"/>
                <a:cs typeface="Arial" panose="020B0604020202020204" pitchFamily="34" charset="0"/>
              </a:rPr>
              <a:t>For the new `</a:t>
            </a:r>
            <a:r>
              <a:rPr lang="en-US" dirty="0" err="1">
                <a:latin typeface="Arial" panose="020B0604020202020204" pitchFamily="34" charset="0"/>
                <a:cs typeface="Arial" panose="020B0604020202020204" pitchFamily="34" charset="0"/>
              </a:rPr>
              <a:t>overall_age</a:t>
            </a:r>
            <a:r>
              <a:rPr lang="en-US" dirty="0">
                <a:latin typeface="Arial" panose="020B0604020202020204" pitchFamily="34" charset="0"/>
                <a:cs typeface="Arial" panose="020B0604020202020204" pitchFamily="34" charset="0"/>
              </a:rPr>
              <a:t>` feature, I have applied the polynomial features method to combine the `</a:t>
            </a:r>
            <a:r>
              <a:rPr lang="en-US" dirty="0" err="1">
                <a:latin typeface="Arial" panose="020B0604020202020204" pitchFamily="34" charset="0"/>
                <a:cs typeface="Arial" panose="020B0604020202020204" pitchFamily="34" charset="0"/>
              </a:rPr>
              <a:t>house_age</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remod_age</a:t>
            </a:r>
            <a:r>
              <a:rPr lang="en-US" dirty="0">
                <a:latin typeface="Arial" panose="020B0604020202020204" pitchFamily="34" charset="0"/>
                <a:cs typeface="Arial" panose="020B0604020202020204" pitchFamily="34" charset="0"/>
              </a:rPr>
              <a:t>` features. All these features are related to age of the house with/ or without remodeling.</a:t>
            </a:r>
          </a:p>
          <a:p>
            <a:pPr lvl="1"/>
            <a:endParaRPr lang="en-US" dirty="0">
              <a:latin typeface="Arial" panose="020B0604020202020204" pitchFamily="34" charset="0"/>
              <a:cs typeface="Arial" panose="020B0604020202020204" pitchFamily="34" charset="0"/>
            </a:endParaRPr>
          </a:p>
          <a:p>
            <a:pPr marL="457200" indent="-457200">
              <a:buAutoNum type="arabicPeriod" startAt="4"/>
            </a:pPr>
            <a:r>
              <a:rPr lang="en-US" sz="2000" b="1" dirty="0" err="1">
                <a:latin typeface="Arial" panose="020B0604020202020204" pitchFamily="34" charset="0"/>
                <a:cs typeface="Arial" panose="020B0604020202020204" pitchFamily="34" charset="0"/>
              </a:rPr>
              <a:t>house_garage</a:t>
            </a:r>
            <a:endParaRPr lang="en-US" sz="20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For the new `</a:t>
            </a:r>
            <a:r>
              <a:rPr lang="en-US" dirty="0" err="1">
                <a:latin typeface="Arial" panose="020B0604020202020204" pitchFamily="34" charset="0"/>
                <a:cs typeface="Arial" panose="020B0604020202020204" pitchFamily="34" charset="0"/>
              </a:rPr>
              <a:t>house_garage</a:t>
            </a:r>
            <a:r>
              <a:rPr lang="en-US" dirty="0">
                <a:latin typeface="Arial" panose="020B0604020202020204" pitchFamily="34" charset="0"/>
                <a:cs typeface="Arial" panose="020B0604020202020204" pitchFamily="34" charset="0"/>
              </a:rPr>
              <a:t>` feature, I have applied the polynomial features method to combine the `</a:t>
            </a:r>
            <a:r>
              <a:rPr lang="en-US" dirty="0" err="1">
                <a:latin typeface="Arial" panose="020B0604020202020204" pitchFamily="34" charset="0"/>
                <a:cs typeface="Arial" panose="020B0604020202020204" pitchFamily="34" charset="0"/>
              </a:rPr>
              <a:t>garage_type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garage_finish</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house_style</a:t>
            </a:r>
            <a:r>
              <a:rPr lang="en-US" dirty="0">
                <a:latin typeface="Arial" panose="020B0604020202020204" pitchFamily="34" charset="0"/>
                <a:cs typeface="Arial" panose="020B0604020202020204" pitchFamily="34" charset="0"/>
              </a:rPr>
              <a:t>` features. All these features are related to the style and finishing for both house and garage.</a:t>
            </a:r>
          </a:p>
          <a:p>
            <a:pPr lvl="1"/>
            <a:endParaRPr lang="en-US" sz="2000" dirty="0">
              <a:latin typeface="Arial" panose="020B0604020202020204" pitchFamily="34" charset="0"/>
              <a:cs typeface="Arial" panose="020B0604020202020204" pitchFamily="34" charset="0"/>
            </a:endParaRPr>
          </a:p>
          <a:p>
            <a:pPr marL="457200" indent="-457200">
              <a:buAutoNum type="arabicPeriod" startAt="4"/>
            </a:pPr>
            <a:r>
              <a:rPr lang="en-US" sz="2000" b="1" dirty="0" err="1">
                <a:latin typeface="Arial" panose="020B0604020202020204" pitchFamily="34" charset="0"/>
                <a:cs typeface="Arial" panose="020B0604020202020204" pitchFamily="34" charset="0"/>
              </a:rPr>
              <a:t>All_bath</a:t>
            </a:r>
            <a:endParaRPr lang="en-US" sz="20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For the new `</a:t>
            </a:r>
            <a:r>
              <a:rPr lang="en-US" dirty="0" err="1">
                <a:latin typeface="Arial" panose="020B0604020202020204" pitchFamily="34" charset="0"/>
                <a:cs typeface="Arial" panose="020B0604020202020204" pitchFamily="34" charset="0"/>
              </a:rPr>
              <a:t>all_bath</a:t>
            </a:r>
            <a:r>
              <a:rPr lang="en-US" dirty="0">
                <a:latin typeface="Arial" panose="020B0604020202020204" pitchFamily="34" charset="0"/>
                <a:cs typeface="Arial" panose="020B0604020202020204" pitchFamily="34" charset="0"/>
              </a:rPr>
              <a:t>` feature, I have applied the polynomial features method to combine the `</a:t>
            </a:r>
            <a:r>
              <a:rPr lang="en-US" dirty="0" err="1">
                <a:latin typeface="Arial" panose="020B0604020202020204" pitchFamily="34" charset="0"/>
                <a:cs typeface="Arial" panose="020B0604020202020204" pitchFamily="34" charset="0"/>
              </a:rPr>
              <a:t>full_bath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bsmt_full_bath</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half_bath</a:t>
            </a:r>
            <a:r>
              <a:rPr lang="en-US" dirty="0">
                <a:latin typeface="Arial" panose="020B0604020202020204" pitchFamily="34" charset="0"/>
                <a:cs typeface="Arial" panose="020B0604020202020204" pitchFamily="34" charset="0"/>
              </a:rPr>
              <a:t>` features. All these features are related to the number of full and half bath within a house.</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28192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95</TotalTime>
  <Words>2052</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Neue</vt:lpstr>
      <vt:lpstr>Arial</vt:lpstr>
      <vt:lpstr>Tw Cen MT</vt:lpstr>
      <vt:lpstr>Wingdings 2</vt:lpstr>
      <vt:lpstr>DividendVTI</vt:lpstr>
      <vt:lpstr>AMES, IOWA HOUSING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HOUSING PRICE PREDICTION</dc:title>
  <dc:creator>Jack Fong</dc:creator>
  <cp:lastModifiedBy>Jack Fong</cp:lastModifiedBy>
  <cp:revision>13</cp:revision>
  <dcterms:created xsi:type="dcterms:W3CDTF">2020-11-22T22:38:17Z</dcterms:created>
  <dcterms:modified xsi:type="dcterms:W3CDTF">2020-11-23T00:13:34Z</dcterms:modified>
</cp:coreProperties>
</file>