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66" r:id="rId5"/>
    <p:sldId id="258" r:id="rId6"/>
    <p:sldId id="272" r:id="rId7"/>
    <p:sldId id="273" r:id="rId8"/>
    <p:sldId id="280" r:id="rId9"/>
    <p:sldId id="288" r:id="rId10"/>
    <p:sldId id="275" r:id="rId11"/>
    <p:sldId id="282" r:id="rId12"/>
    <p:sldId id="283" r:id="rId13"/>
    <p:sldId id="285" r:id="rId14"/>
    <p:sldId id="287" r:id="rId15"/>
    <p:sldId id="284" r:id="rId16"/>
    <p:sldId id="281" r:id="rId17"/>
    <p:sldId id="286"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Fong" initials="JF" lastIdx="1" clrIdx="0">
    <p:extLst>
      <p:ext uri="{19B8F6BF-5375-455C-9EA6-DF929625EA0E}">
        <p15:presenceInfo xmlns:p15="http://schemas.microsoft.com/office/powerpoint/2012/main" userId="a271eb45367d1d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492" autoAdjust="0"/>
  </p:normalViewPr>
  <p:slideViewPr>
    <p:cSldViewPr>
      <p:cViewPr varScale="1">
        <p:scale>
          <a:sx n="114" d="100"/>
          <a:sy n="114" d="100"/>
        </p:scale>
        <p:origin x="468" y="114"/>
      </p:cViewPr>
      <p:guideLst>
        <p:guide orient="horz" pos="2160"/>
        <p:guide pos="3839"/>
      </p:guideLst>
    </p:cSldViewPr>
  </p:slideViewPr>
  <p:notesTextViewPr>
    <p:cViewPr>
      <p:scale>
        <a:sx n="3" d="2"/>
        <a:sy n="3" d="2"/>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0C0FE-A05D-4B24-BC9C-095CA7C1276A}" type="doc">
      <dgm:prSet loTypeId="urn:microsoft.com/office/officeart/2005/8/layout/hProcess9" loCatId="process" qsTypeId="urn:microsoft.com/office/officeart/2005/8/quickstyle/simple1" qsCatId="simple" csTypeId="urn:microsoft.com/office/officeart/2005/8/colors/accent1_2" csCatId="accent1" phldr="1"/>
      <dgm:spPr/>
    </dgm:pt>
    <dgm:pt modelId="{04F69867-D878-4044-9F86-50A33B54291E}">
      <dgm:prSet phldrT="[Text]" custT="1"/>
      <dgm:spPr/>
      <dgm:t>
        <a:bodyPr/>
        <a:lstStyle/>
        <a:p>
          <a:r>
            <a:rPr lang="en-US" sz="1500" dirty="0"/>
            <a:t>Problem Statement</a:t>
          </a:r>
          <a:endParaRPr lang="en-SG" sz="1500" dirty="0"/>
        </a:p>
      </dgm:t>
    </dgm:pt>
    <dgm:pt modelId="{A4A1CE5A-4E1C-4409-961E-38FDB2C07481}" type="parTrans" cxnId="{4BD23F02-8741-43DF-B3AE-6B1A9B0F30BC}">
      <dgm:prSet/>
      <dgm:spPr/>
      <dgm:t>
        <a:bodyPr/>
        <a:lstStyle/>
        <a:p>
          <a:endParaRPr lang="en-SG" sz="1500"/>
        </a:p>
      </dgm:t>
    </dgm:pt>
    <dgm:pt modelId="{C08AC1F8-0369-4E74-B8FA-46EC092A659F}" type="sibTrans" cxnId="{4BD23F02-8741-43DF-B3AE-6B1A9B0F30BC}">
      <dgm:prSet/>
      <dgm:spPr/>
      <dgm:t>
        <a:bodyPr/>
        <a:lstStyle/>
        <a:p>
          <a:endParaRPr lang="en-SG" sz="1500"/>
        </a:p>
      </dgm:t>
    </dgm:pt>
    <dgm:pt modelId="{18C0BCD5-EC8C-4861-BA67-813F7C5DE122}">
      <dgm:prSet phldrT="[Text]" custT="1"/>
      <dgm:spPr/>
      <dgm:t>
        <a:bodyPr/>
        <a:lstStyle/>
        <a:p>
          <a:r>
            <a:rPr lang="en-US" sz="1500" dirty="0"/>
            <a:t>Web Scraping</a:t>
          </a:r>
        </a:p>
        <a:p>
          <a:r>
            <a:rPr lang="en-US" sz="1500" dirty="0"/>
            <a:t>&amp; </a:t>
          </a:r>
        </a:p>
        <a:p>
          <a:r>
            <a:rPr lang="en-US" sz="1500" dirty="0"/>
            <a:t>Data Collection</a:t>
          </a:r>
          <a:endParaRPr lang="en-SG" sz="1500" dirty="0"/>
        </a:p>
      </dgm:t>
    </dgm:pt>
    <dgm:pt modelId="{93DA37D4-DCF6-4AAF-B7CB-76A87ECEE00E}" type="parTrans" cxnId="{CDDE56B4-FF87-4671-8BF9-FF0900545784}">
      <dgm:prSet/>
      <dgm:spPr/>
      <dgm:t>
        <a:bodyPr/>
        <a:lstStyle/>
        <a:p>
          <a:endParaRPr lang="en-SG" sz="1500"/>
        </a:p>
      </dgm:t>
    </dgm:pt>
    <dgm:pt modelId="{C5BE3F07-A166-451B-B42E-0CA8484CCC6B}" type="sibTrans" cxnId="{CDDE56B4-FF87-4671-8BF9-FF0900545784}">
      <dgm:prSet/>
      <dgm:spPr/>
      <dgm:t>
        <a:bodyPr/>
        <a:lstStyle/>
        <a:p>
          <a:endParaRPr lang="en-SG" sz="1500"/>
        </a:p>
      </dgm:t>
    </dgm:pt>
    <dgm:pt modelId="{27BFFE97-E366-4954-A677-34F415C74CE9}">
      <dgm:prSet phldrT="[Text]" custT="1"/>
      <dgm:spPr/>
      <dgm:t>
        <a:bodyPr/>
        <a:lstStyle/>
        <a:p>
          <a:r>
            <a:rPr lang="en-US" sz="1500" dirty="0"/>
            <a:t>Evaluation</a:t>
          </a:r>
          <a:endParaRPr lang="en-SG" sz="1500" dirty="0"/>
        </a:p>
      </dgm:t>
    </dgm:pt>
    <dgm:pt modelId="{4F20A663-936D-4CD3-8000-C421FC4FCA79}" type="parTrans" cxnId="{DF5FBD6A-FD10-4C91-A85A-5E415C19B2F5}">
      <dgm:prSet/>
      <dgm:spPr/>
      <dgm:t>
        <a:bodyPr/>
        <a:lstStyle/>
        <a:p>
          <a:endParaRPr lang="en-SG" sz="1500"/>
        </a:p>
      </dgm:t>
    </dgm:pt>
    <dgm:pt modelId="{308F063F-44A5-4FA7-9ED2-EBE9CABBED8B}" type="sibTrans" cxnId="{DF5FBD6A-FD10-4C91-A85A-5E415C19B2F5}">
      <dgm:prSet/>
      <dgm:spPr/>
      <dgm:t>
        <a:bodyPr/>
        <a:lstStyle/>
        <a:p>
          <a:endParaRPr lang="en-SG" sz="1500"/>
        </a:p>
      </dgm:t>
    </dgm:pt>
    <dgm:pt modelId="{DFEE2CA0-B131-4101-BBFC-BDF8435E447A}">
      <dgm:prSet phldrT="[Text]" custT="1"/>
      <dgm:spPr/>
      <dgm:t>
        <a:bodyPr/>
        <a:lstStyle/>
        <a:p>
          <a:r>
            <a:rPr lang="en-US" sz="1500" dirty="0"/>
            <a:t>Data Wrangling</a:t>
          </a:r>
        </a:p>
        <a:p>
          <a:r>
            <a:rPr lang="en-US" sz="1500" dirty="0"/>
            <a:t> &amp; </a:t>
          </a:r>
        </a:p>
        <a:p>
          <a:r>
            <a:rPr lang="en-US" sz="1500" dirty="0"/>
            <a:t>Preparation</a:t>
          </a:r>
          <a:endParaRPr lang="en-SG" sz="1500" dirty="0"/>
        </a:p>
      </dgm:t>
    </dgm:pt>
    <dgm:pt modelId="{35772EC1-F8D6-4ACB-B01E-51BC3E651BB3}" type="parTrans" cxnId="{D4CA0B02-06C2-48F3-A763-0224AE05D4B7}">
      <dgm:prSet/>
      <dgm:spPr/>
      <dgm:t>
        <a:bodyPr/>
        <a:lstStyle/>
        <a:p>
          <a:endParaRPr lang="en-SG" sz="1500"/>
        </a:p>
      </dgm:t>
    </dgm:pt>
    <dgm:pt modelId="{97656B8D-CE3F-46D4-81AF-9942D41DAD35}" type="sibTrans" cxnId="{D4CA0B02-06C2-48F3-A763-0224AE05D4B7}">
      <dgm:prSet/>
      <dgm:spPr/>
      <dgm:t>
        <a:bodyPr/>
        <a:lstStyle/>
        <a:p>
          <a:endParaRPr lang="en-SG" sz="1500"/>
        </a:p>
      </dgm:t>
    </dgm:pt>
    <dgm:pt modelId="{85E90D32-F654-4006-8685-C1BD8A96E318}">
      <dgm:prSet phldrT="[Text]" custT="1"/>
      <dgm:spPr/>
      <dgm:t>
        <a:bodyPr/>
        <a:lstStyle/>
        <a:p>
          <a:r>
            <a:rPr lang="en-US" sz="1500" dirty="0"/>
            <a:t>EDA</a:t>
          </a:r>
          <a:endParaRPr lang="en-SG" sz="1500" dirty="0"/>
        </a:p>
      </dgm:t>
    </dgm:pt>
    <dgm:pt modelId="{DFF19269-A59E-4B98-BBDB-9C60636447F7}" type="parTrans" cxnId="{E52FB59F-1468-4F74-A0D2-5F38195A34EB}">
      <dgm:prSet/>
      <dgm:spPr/>
      <dgm:t>
        <a:bodyPr/>
        <a:lstStyle/>
        <a:p>
          <a:endParaRPr lang="en-SG" sz="1500"/>
        </a:p>
      </dgm:t>
    </dgm:pt>
    <dgm:pt modelId="{02A18F1A-9041-42EC-B6CA-C5A88ED8E19E}" type="sibTrans" cxnId="{E52FB59F-1468-4F74-A0D2-5F38195A34EB}">
      <dgm:prSet/>
      <dgm:spPr/>
      <dgm:t>
        <a:bodyPr/>
        <a:lstStyle/>
        <a:p>
          <a:endParaRPr lang="en-SG" sz="1500"/>
        </a:p>
      </dgm:t>
    </dgm:pt>
    <dgm:pt modelId="{3FB3E3A4-F053-430C-BD27-C37B7C0CC641}">
      <dgm:prSet phldrT="[Text]" custT="1"/>
      <dgm:spPr/>
      <dgm:t>
        <a:bodyPr/>
        <a:lstStyle/>
        <a:p>
          <a:r>
            <a:rPr lang="en-US" sz="1500" dirty="0"/>
            <a:t>Regularization </a:t>
          </a:r>
        </a:p>
        <a:p>
          <a:r>
            <a:rPr lang="en-US" sz="1500" dirty="0"/>
            <a:t>&amp; </a:t>
          </a:r>
        </a:p>
        <a:p>
          <a:r>
            <a:rPr lang="en-US" sz="1500" dirty="0"/>
            <a:t>Classification</a:t>
          </a:r>
          <a:endParaRPr lang="en-SG" sz="1500" dirty="0"/>
        </a:p>
      </dgm:t>
    </dgm:pt>
    <dgm:pt modelId="{B2A01C49-14E5-460D-93F0-FFEF1144ED39}" type="parTrans" cxnId="{73665BCF-B924-4DFB-B3A0-B63D8DC26E0D}">
      <dgm:prSet/>
      <dgm:spPr/>
      <dgm:t>
        <a:bodyPr/>
        <a:lstStyle/>
        <a:p>
          <a:endParaRPr lang="en-SG" sz="1500"/>
        </a:p>
      </dgm:t>
    </dgm:pt>
    <dgm:pt modelId="{7673B9DF-78C9-4ABF-B11C-44B8229DBAB0}" type="sibTrans" cxnId="{73665BCF-B924-4DFB-B3A0-B63D8DC26E0D}">
      <dgm:prSet/>
      <dgm:spPr/>
      <dgm:t>
        <a:bodyPr/>
        <a:lstStyle/>
        <a:p>
          <a:endParaRPr lang="en-SG" sz="1500"/>
        </a:p>
      </dgm:t>
    </dgm:pt>
    <dgm:pt modelId="{1470AA36-6442-4504-B97B-B359D73E2EE2}">
      <dgm:prSet phldrT="[Text]" custT="1"/>
      <dgm:spPr/>
      <dgm:t>
        <a:bodyPr/>
        <a:lstStyle/>
        <a:p>
          <a:r>
            <a:rPr lang="en-US" sz="1500" dirty="0"/>
            <a:t>Misclassification Analysis</a:t>
          </a:r>
          <a:endParaRPr lang="en-SG" sz="1500" dirty="0"/>
        </a:p>
      </dgm:t>
    </dgm:pt>
    <dgm:pt modelId="{DEEAA811-1F4B-487F-9E97-3D8C56CCCC1D}" type="parTrans" cxnId="{B11E55F9-43B6-47C9-9E20-C193F2DAF9C1}">
      <dgm:prSet/>
      <dgm:spPr/>
      <dgm:t>
        <a:bodyPr/>
        <a:lstStyle/>
        <a:p>
          <a:endParaRPr lang="en-SG" sz="1500"/>
        </a:p>
      </dgm:t>
    </dgm:pt>
    <dgm:pt modelId="{0734D7BD-F234-41AF-927A-CAAF7D591F65}" type="sibTrans" cxnId="{B11E55F9-43B6-47C9-9E20-C193F2DAF9C1}">
      <dgm:prSet/>
      <dgm:spPr/>
      <dgm:t>
        <a:bodyPr/>
        <a:lstStyle/>
        <a:p>
          <a:endParaRPr lang="en-SG" sz="1500"/>
        </a:p>
      </dgm:t>
    </dgm:pt>
    <dgm:pt modelId="{AEA5845C-AA7A-459E-A38E-B842F6E34B7B}">
      <dgm:prSet phldrT="[Text]" custT="1"/>
      <dgm:spPr/>
      <dgm:t>
        <a:bodyPr/>
        <a:lstStyle/>
        <a:p>
          <a:r>
            <a:rPr lang="en-US" sz="1500" dirty="0"/>
            <a:t>Conclusion </a:t>
          </a:r>
        </a:p>
        <a:p>
          <a:r>
            <a:rPr lang="en-US" sz="1500" dirty="0"/>
            <a:t>&amp; Recommendation</a:t>
          </a:r>
          <a:endParaRPr lang="en-SG" sz="1500" dirty="0"/>
        </a:p>
      </dgm:t>
    </dgm:pt>
    <dgm:pt modelId="{9026BFD0-04F2-4761-B1A5-C6A2BFBE5030}" type="parTrans" cxnId="{9E970E4B-8A9B-46E6-A9AA-814B3A078AFA}">
      <dgm:prSet/>
      <dgm:spPr/>
      <dgm:t>
        <a:bodyPr/>
        <a:lstStyle/>
        <a:p>
          <a:endParaRPr lang="en-SG" sz="1500"/>
        </a:p>
      </dgm:t>
    </dgm:pt>
    <dgm:pt modelId="{DD1A4BD7-3BBC-4106-855F-BFB91A108543}" type="sibTrans" cxnId="{9E970E4B-8A9B-46E6-A9AA-814B3A078AFA}">
      <dgm:prSet/>
      <dgm:spPr/>
      <dgm:t>
        <a:bodyPr/>
        <a:lstStyle/>
        <a:p>
          <a:endParaRPr lang="en-SG" sz="1500"/>
        </a:p>
      </dgm:t>
    </dgm:pt>
    <dgm:pt modelId="{7FB2DB40-D2E5-4D0D-A791-A2E5EC759FA5}" type="pres">
      <dgm:prSet presAssocID="{C700C0FE-A05D-4B24-BC9C-095CA7C1276A}" presName="CompostProcess" presStyleCnt="0">
        <dgm:presLayoutVars>
          <dgm:dir/>
          <dgm:resizeHandles val="exact"/>
        </dgm:presLayoutVars>
      </dgm:prSet>
      <dgm:spPr/>
    </dgm:pt>
    <dgm:pt modelId="{F5D62C44-E47A-45F5-8D6C-644830EF0196}" type="pres">
      <dgm:prSet presAssocID="{C700C0FE-A05D-4B24-BC9C-095CA7C1276A}" presName="arrow" presStyleLbl="bgShp" presStyleIdx="0" presStyleCnt="1"/>
      <dgm:spPr/>
    </dgm:pt>
    <dgm:pt modelId="{6E797C46-81DE-40FA-B6CA-B4E8B64F54C2}" type="pres">
      <dgm:prSet presAssocID="{C700C0FE-A05D-4B24-BC9C-095CA7C1276A}" presName="linearProcess" presStyleCnt="0"/>
      <dgm:spPr/>
    </dgm:pt>
    <dgm:pt modelId="{F3BC0205-6456-4D0B-80AD-32C2FD455625}" type="pres">
      <dgm:prSet presAssocID="{04F69867-D878-4044-9F86-50A33B54291E}" presName="textNode" presStyleLbl="node1" presStyleIdx="0" presStyleCnt="8" custScaleX="77166">
        <dgm:presLayoutVars>
          <dgm:bulletEnabled val="1"/>
        </dgm:presLayoutVars>
      </dgm:prSet>
      <dgm:spPr/>
    </dgm:pt>
    <dgm:pt modelId="{9DE2D60D-16E0-4EC5-BBBB-F612EE4A95B2}" type="pres">
      <dgm:prSet presAssocID="{C08AC1F8-0369-4E74-B8FA-46EC092A659F}" presName="sibTrans" presStyleCnt="0"/>
      <dgm:spPr/>
    </dgm:pt>
    <dgm:pt modelId="{968B9E94-A10E-45D3-8F17-CF9B5BF35088}" type="pres">
      <dgm:prSet presAssocID="{18C0BCD5-EC8C-4861-BA67-813F7C5DE122}" presName="textNode" presStyleLbl="node1" presStyleIdx="1" presStyleCnt="8" custScaleX="79459">
        <dgm:presLayoutVars>
          <dgm:bulletEnabled val="1"/>
        </dgm:presLayoutVars>
      </dgm:prSet>
      <dgm:spPr/>
    </dgm:pt>
    <dgm:pt modelId="{2E9495DC-1E52-4A2B-87EC-97063CDB829F}" type="pres">
      <dgm:prSet presAssocID="{C5BE3F07-A166-451B-B42E-0CA8484CCC6B}" presName="sibTrans" presStyleCnt="0"/>
      <dgm:spPr/>
    </dgm:pt>
    <dgm:pt modelId="{2D90B212-96DD-4469-A237-D283C83B5B65}" type="pres">
      <dgm:prSet presAssocID="{DFEE2CA0-B131-4101-BBFC-BDF8435E447A}" presName="textNode" presStyleLbl="node1" presStyleIdx="2" presStyleCnt="8" custScaleX="83602">
        <dgm:presLayoutVars>
          <dgm:bulletEnabled val="1"/>
        </dgm:presLayoutVars>
      </dgm:prSet>
      <dgm:spPr/>
    </dgm:pt>
    <dgm:pt modelId="{46F036D9-5CCB-40D1-AD13-03943E49193A}" type="pres">
      <dgm:prSet presAssocID="{97656B8D-CE3F-46D4-81AF-9942D41DAD35}" presName="sibTrans" presStyleCnt="0"/>
      <dgm:spPr/>
    </dgm:pt>
    <dgm:pt modelId="{00849938-ECB5-4C58-AEDA-B9F4CFE943A1}" type="pres">
      <dgm:prSet presAssocID="{85E90D32-F654-4006-8685-C1BD8A96E318}" presName="textNode" presStyleLbl="node1" presStyleIdx="3" presStyleCnt="8" custScaleX="54176">
        <dgm:presLayoutVars>
          <dgm:bulletEnabled val="1"/>
        </dgm:presLayoutVars>
      </dgm:prSet>
      <dgm:spPr/>
    </dgm:pt>
    <dgm:pt modelId="{618B0F6B-6DA5-41B7-9F97-F3DDD3C58525}" type="pres">
      <dgm:prSet presAssocID="{02A18F1A-9041-42EC-B6CA-C5A88ED8E19E}" presName="sibTrans" presStyleCnt="0"/>
      <dgm:spPr/>
    </dgm:pt>
    <dgm:pt modelId="{493BF0E9-87CD-43D4-BB7A-61EECF46D8EC}" type="pres">
      <dgm:prSet presAssocID="{3FB3E3A4-F053-430C-BD27-C37B7C0CC641}" presName="textNode" presStyleLbl="node1" presStyleIdx="4" presStyleCnt="8" custScaleX="100203" custScaleY="100000">
        <dgm:presLayoutVars>
          <dgm:bulletEnabled val="1"/>
        </dgm:presLayoutVars>
      </dgm:prSet>
      <dgm:spPr/>
    </dgm:pt>
    <dgm:pt modelId="{5C42B37A-840B-44D3-A1F2-5F183C3A2344}" type="pres">
      <dgm:prSet presAssocID="{7673B9DF-78C9-4ABF-B11C-44B8229DBAB0}" presName="sibTrans" presStyleCnt="0"/>
      <dgm:spPr/>
    </dgm:pt>
    <dgm:pt modelId="{E94E2D0E-9A2F-4795-84B0-B225367A28B7}" type="pres">
      <dgm:prSet presAssocID="{27BFFE97-E366-4954-A677-34F415C74CE9}" presName="textNode" presStyleLbl="node1" presStyleIdx="5" presStyleCnt="8" custScaleX="85779">
        <dgm:presLayoutVars>
          <dgm:bulletEnabled val="1"/>
        </dgm:presLayoutVars>
      </dgm:prSet>
      <dgm:spPr/>
    </dgm:pt>
    <dgm:pt modelId="{E02A067A-C94C-4857-9B9E-7D03C2935028}" type="pres">
      <dgm:prSet presAssocID="{308F063F-44A5-4FA7-9ED2-EBE9CABBED8B}" presName="sibTrans" presStyleCnt="0"/>
      <dgm:spPr/>
    </dgm:pt>
    <dgm:pt modelId="{D3942D32-3EBD-46E2-817B-5BA6155A6CD0}" type="pres">
      <dgm:prSet presAssocID="{1470AA36-6442-4504-B97B-B359D73E2EE2}" presName="textNode" presStyleLbl="node1" presStyleIdx="6" presStyleCnt="8" custScaleX="111076">
        <dgm:presLayoutVars>
          <dgm:bulletEnabled val="1"/>
        </dgm:presLayoutVars>
      </dgm:prSet>
      <dgm:spPr/>
    </dgm:pt>
    <dgm:pt modelId="{BA196448-E602-4A57-8502-E689E2E07B4D}" type="pres">
      <dgm:prSet presAssocID="{0734D7BD-F234-41AF-927A-CAAF7D591F65}" presName="sibTrans" presStyleCnt="0"/>
      <dgm:spPr/>
    </dgm:pt>
    <dgm:pt modelId="{31E2A34A-9FD0-4153-9555-B10AA2397C92}" type="pres">
      <dgm:prSet presAssocID="{AEA5845C-AA7A-459E-A38E-B842F6E34B7B}" presName="textNode" presStyleLbl="node1" presStyleIdx="7" presStyleCnt="8" custScaleX="118896">
        <dgm:presLayoutVars>
          <dgm:bulletEnabled val="1"/>
        </dgm:presLayoutVars>
      </dgm:prSet>
      <dgm:spPr/>
    </dgm:pt>
  </dgm:ptLst>
  <dgm:cxnLst>
    <dgm:cxn modelId="{D4CA0B02-06C2-48F3-A763-0224AE05D4B7}" srcId="{C700C0FE-A05D-4B24-BC9C-095CA7C1276A}" destId="{DFEE2CA0-B131-4101-BBFC-BDF8435E447A}" srcOrd="2" destOrd="0" parTransId="{35772EC1-F8D6-4ACB-B01E-51BC3E651BB3}" sibTransId="{97656B8D-CE3F-46D4-81AF-9942D41DAD35}"/>
    <dgm:cxn modelId="{4BD23F02-8741-43DF-B3AE-6B1A9B0F30BC}" srcId="{C700C0FE-A05D-4B24-BC9C-095CA7C1276A}" destId="{04F69867-D878-4044-9F86-50A33B54291E}" srcOrd="0" destOrd="0" parTransId="{A4A1CE5A-4E1C-4409-961E-38FDB2C07481}" sibTransId="{C08AC1F8-0369-4E74-B8FA-46EC092A659F}"/>
    <dgm:cxn modelId="{CDF4A00E-9CBE-4918-B108-022BFCFEFFB5}" type="presOf" srcId="{DFEE2CA0-B131-4101-BBFC-BDF8435E447A}" destId="{2D90B212-96DD-4469-A237-D283C83B5B65}" srcOrd="0" destOrd="0" presId="urn:microsoft.com/office/officeart/2005/8/layout/hProcess9"/>
    <dgm:cxn modelId="{316DC10F-77F0-44C0-B1A0-F9FCCD86CA4D}" type="presOf" srcId="{18C0BCD5-EC8C-4861-BA67-813F7C5DE122}" destId="{968B9E94-A10E-45D3-8F17-CF9B5BF35088}" srcOrd="0" destOrd="0" presId="urn:microsoft.com/office/officeart/2005/8/layout/hProcess9"/>
    <dgm:cxn modelId="{882D722F-C58C-421A-9B02-7EFA09FE7B45}" type="presOf" srcId="{04F69867-D878-4044-9F86-50A33B54291E}" destId="{F3BC0205-6456-4D0B-80AD-32C2FD455625}" srcOrd="0" destOrd="0" presId="urn:microsoft.com/office/officeart/2005/8/layout/hProcess9"/>
    <dgm:cxn modelId="{A66B683A-A60F-46C4-8296-6FD302D0C1D4}" type="presOf" srcId="{3FB3E3A4-F053-430C-BD27-C37B7C0CC641}" destId="{493BF0E9-87CD-43D4-BB7A-61EECF46D8EC}" srcOrd="0" destOrd="0" presId="urn:microsoft.com/office/officeart/2005/8/layout/hProcess9"/>
    <dgm:cxn modelId="{DF5FBD6A-FD10-4C91-A85A-5E415C19B2F5}" srcId="{C700C0FE-A05D-4B24-BC9C-095CA7C1276A}" destId="{27BFFE97-E366-4954-A677-34F415C74CE9}" srcOrd="5" destOrd="0" parTransId="{4F20A663-936D-4CD3-8000-C421FC4FCA79}" sibTransId="{308F063F-44A5-4FA7-9ED2-EBE9CABBED8B}"/>
    <dgm:cxn modelId="{9E970E4B-8A9B-46E6-A9AA-814B3A078AFA}" srcId="{C700C0FE-A05D-4B24-BC9C-095CA7C1276A}" destId="{AEA5845C-AA7A-459E-A38E-B842F6E34B7B}" srcOrd="7" destOrd="0" parTransId="{9026BFD0-04F2-4761-B1A5-C6A2BFBE5030}" sibTransId="{DD1A4BD7-3BBC-4106-855F-BFB91A108543}"/>
    <dgm:cxn modelId="{94A59D74-9A85-4272-84E5-1D86B021362E}" type="presOf" srcId="{27BFFE97-E366-4954-A677-34F415C74CE9}" destId="{E94E2D0E-9A2F-4795-84B0-B225367A28B7}" srcOrd="0" destOrd="0" presId="urn:microsoft.com/office/officeart/2005/8/layout/hProcess9"/>
    <dgm:cxn modelId="{63E26A92-F7C8-4078-8BE2-ACEDFB406F72}" type="presOf" srcId="{C700C0FE-A05D-4B24-BC9C-095CA7C1276A}" destId="{7FB2DB40-D2E5-4D0D-A791-A2E5EC759FA5}" srcOrd="0" destOrd="0" presId="urn:microsoft.com/office/officeart/2005/8/layout/hProcess9"/>
    <dgm:cxn modelId="{E52FB59F-1468-4F74-A0D2-5F38195A34EB}" srcId="{C700C0FE-A05D-4B24-BC9C-095CA7C1276A}" destId="{85E90D32-F654-4006-8685-C1BD8A96E318}" srcOrd="3" destOrd="0" parTransId="{DFF19269-A59E-4B98-BBDB-9C60636447F7}" sibTransId="{02A18F1A-9041-42EC-B6CA-C5A88ED8E19E}"/>
    <dgm:cxn modelId="{A708AAA2-7A6E-45C8-8732-1C6507839F4F}" type="presOf" srcId="{1470AA36-6442-4504-B97B-B359D73E2EE2}" destId="{D3942D32-3EBD-46E2-817B-5BA6155A6CD0}" srcOrd="0" destOrd="0" presId="urn:microsoft.com/office/officeart/2005/8/layout/hProcess9"/>
    <dgm:cxn modelId="{CDDE56B4-FF87-4671-8BF9-FF0900545784}" srcId="{C700C0FE-A05D-4B24-BC9C-095CA7C1276A}" destId="{18C0BCD5-EC8C-4861-BA67-813F7C5DE122}" srcOrd="1" destOrd="0" parTransId="{93DA37D4-DCF6-4AAF-B7CB-76A87ECEE00E}" sibTransId="{C5BE3F07-A166-451B-B42E-0CA8484CCC6B}"/>
    <dgm:cxn modelId="{6A858BBB-BCF9-480D-A0DB-2DA969C66303}" type="presOf" srcId="{AEA5845C-AA7A-459E-A38E-B842F6E34B7B}" destId="{31E2A34A-9FD0-4153-9555-B10AA2397C92}" srcOrd="0" destOrd="0" presId="urn:microsoft.com/office/officeart/2005/8/layout/hProcess9"/>
    <dgm:cxn modelId="{73665BCF-B924-4DFB-B3A0-B63D8DC26E0D}" srcId="{C700C0FE-A05D-4B24-BC9C-095CA7C1276A}" destId="{3FB3E3A4-F053-430C-BD27-C37B7C0CC641}" srcOrd="4" destOrd="0" parTransId="{B2A01C49-14E5-460D-93F0-FFEF1144ED39}" sibTransId="{7673B9DF-78C9-4ABF-B11C-44B8229DBAB0}"/>
    <dgm:cxn modelId="{DC577ADD-FCF6-46E4-9BC7-BF5EA82E9DF5}" type="presOf" srcId="{85E90D32-F654-4006-8685-C1BD8A96E318}" destId="{00849938-ECB5-4C58-AEDA-B9F4CFE943A1}" srcOrd="0" destOrd="0" presId="urn:microsoft.com/office/officeart/2005/8/layout/hProcess9"/>
    <dgm:cxn modelId="{B11E55F9-43B6-47C9-9E20-C193F2DAF9C1}" srcId="{C700C0FE-A05D-4B24-BC9C-095CA7C1276A}" destId="{1470AA36-6442-4504-B97B-B359D73E2EE2}" srcOrd="6" destOrd="0" parTransId="{DEEAA811-1F4B-487F-9E97-3D8C56CCCC1D}" sibTransId="{0734D7BD-F234-41AF-927A-CAAF7D591F65}"/>
    <dgm:cxn modelId="{02C5148C-B8FC-459B-8B86-42F1EEC9A599}" type="presParOf" srcId="{7FB2DB40-D2E5-4D0D-A791-A2E5EC759FA5}" destId="{F5D62C44-E47A-45F5-8D6C-644830EF0196}" srcOrd="0" destOrd="0" presId="urn:microsoft.com/office/officeart/2005/8/layout/hProcess9"/>
    <dgm:cxn modelId="{3B37F3CB-12A8-4F18-BB5E-BD05A842EE35}" type="presParOf" srcId="{7FB2DB40-D2E5-4D0D-A791-A2E5EC759FA5}" destId="{6E797C46-81DE-40FA-B6CA-B4E8B64F54C2}" srcOrd="1" destOrd="0" presId="urn:microsoft.com/office/officeart/2005/8/layout/hProcess9"/>
    <dgm:cxn modelId="{77420CCE-2FF3-42AB-973E-14F5A23605D0}" type="presParOf" srcId="{6E797C46-81DE-40FA-B6CA-B4E8B64F54C2}" destId="{F3BC0205-6456-4D0B-80AD-32C2FD455625}" srcOrd="0" destOrd="0" presId="urn:microsoft.com/office/officeart/2005/8/layout/hProcess9"/>
    <dgm:cxn modelId="{A1D52C31-78F5-4D5B-A916-8E47DA8A29CF}" type="presParOf" srcId="{6E797C46-81DE-40FA-B6CA-B4E8B64F54C2}" destId="{9DE2D60D-16E0-4EC5-BBBB-F612EE4A95B2}" srcOrd="1" destOrd="0" presId="urn:microsoft.com/office/officeart/2005/8/layout/hProcess9"/>
    <dgm:cxn modelId="{143C8F4C-2D8C-4583-B501-6BD24E2BA8E3}" type="presParOf" srcId="{6E797C46-81DE-40FA-B6CA-B4E8B64F54C2}" destId="{968B9E94-A10E-45D3-8F17-CF9B5BF35088}" srcOrd="2" destOrd="0" presId="urn:microsoft.com/office/officeart/2005/8/layout/hProcess9"/>
    <dgm:cxn modelId="{D3D9EC74-8202-4DCA-B748-1A339ECD01DD}" type="presParOf" srcId="{6E797C46-81DE-40FA-B6CA-B4E8B64F54C2}" destId="{2E9495DC-1E52-4A2B-87EC-97063CDB829F}" srcOrd="3" destOrd="0" presId="urn:microsoft.com/office/officeart/2005/8/layout/hProcess9"/>
    <dgm:cxn modelId="{1511EBA0-CA5C-44AC-B628-577487E119A7}" type="presParOf" srcId="{6E797C46-81DE-40FA-B6CA-B4E8B64F54C2}" destId="{2D90B212-96DD-4469-A237-D283C83B5B65}" srcOrd="4" destOrd="0" presId="urn:microsoft.com/office/officeart/2005/8/layout/hProcess9"/>
    <dgm:cxn modelId="{84231507-81D7-4F5D-BC3B-0954EA40711E}" type="presParOf" srcId="{6E797C46-81DE-40FA-B6CA-B4E8B64F54C2}" destId="{46F036D9-5CCB-40D1-AD13-03943E49193A}" srcOrd="5" destOrd="0" presId="urn:microsoft.com/office/officeart/2005/8/layout/hProcess9"/>
    <dgm:cxn modelId="{E18CFD3D-9540-49BB-A46A-116EBEAAD2EB}" type="presParOf" srcId="{6E797C46-81DE-40FA-B6CA-B4E8B64F54C2}" destId="{00849938-ECB5-4C58-AEDA-B9F4CFE943A1}" srcOrd="6" destOrd="0" presId="urn:microsoft.com/office/officeart/2005/8/layout/hProcess9"/>
    <dgm:cxn modelId="{65042F2C-26C2-4A27-ABE7-1D851F8343DC}" type="presParOf" srcId="{6E797C46-81DE-40FA-B6CA-B4E8B64F54C2}" destId="{618B0F6B-6DA5-41B7-9F97-F3DDD3C58525}" srcOrd="7" destOrd="0" presId="urn:microsoft.com/office/officeart/2005/8/layout/hProcess9"/>
    <dgm:cxn modelId="{05F2D8C4-3059-4B3A-8C75-C01E59ECB2CB}" type="presParOf" srcId="{6E797C46-81DE-40FA-B6CA-B4E8B64F54C2}" destId="{493BF0E9-87CD-43D4-BB7A-61EECF46D8EC}" srcOrd="8" destOrd="0" presId="urn:microsoft.com/office/officeart/2005/8/layout/hProcess9"/>
    <dgm:cxn modelId="{FC3D7609-CB08-4F33-8309-062C0B8123CB}" type="presParOf" srcId="{6E797C46-81DE-40FA-B6CA-B4E8B64F54C2}" destId="{5C42B37A-840B-44D3-A1F2-5F183C3A2344}" srcOrd="9" destOrd="0" presId="urn:microsoft.com/office/officeart/2005/8/layout/hProcess9"/>
    <dgm:cxn modelId="{2B4955A2-F166-4E40-8A21-0E1DED9E36B9}" type="presParOf" srcId="{6E797C46-81DE-40FA-B6CA-B4E8B64F54C2}" destId="{E94E2D0E-9A2F-4795-84B0-B225367A28B7}" srcOrd="10" destOrd="0" presId="urn:microsoft.com/office/officeart/2005/8/layout/hProcess9"/>
    <dgm:cxn modelId="{60C6C90E-43BF-4E62-84B7-261D20C077C8}" type="presParOf" srcId="{6E797C46-81DE-40FA-B6CA-B4E8B64F54C2}" destId="{E02A067A-C94C-4857-9B9E-7D03C2935028}" srcOrd="11" destOrd="0" presId="urn:microsoft.com/office/officeart/2005/8/layout/hProcess9"/>
    <dgm:cxn modelId="{5850C50C-755E-43C5-8407-718BD6238BD7}" type="presParOf" srcId="{6E797C46-81DE-40FA-B6CA-B4E8B64F54C2}" destId="{D3942D32-3EBD-46E2-817B-5BA6155A6CD0}" srcOrd="12" destOrd="0" presId="urn:microsoft.com/office/officeart/2005/8/layout/hProcess9"/>
    <dgm:cxn modelId="{7E0A6B73-ADC1-40CA-A9CF-EC2F51679793}" type="presParOf" srcId="{6E797C46-81DE-40FA-B6CA-B4E8B64F54C2}" destId="{BA196448-E602-4A57-8502-E689E2E07B4D}" srcOrd="13" destOrd="0" presId="urn:microsoft.com/office/officeart/2005/8/layout/hProcess9"/>
    <dgm:cxn modelId="{6F9C09F9-3F85-4898-95B1-E491B9E98A53}" type="presParOf" srcId="{6E797C46-81DE-40FA-B6CA-B4E8B64F54C2}" destId="{31E2A34A-9FD0-4153-9555-B10AA2397C92}"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62C44-E47A-45F5-8D6C-644830EF0196}">
      <dsp:nvSpPr>
        <dsp:cNvPr id="0" name=""/>
        <dsp:cNvSpPr/>
      </dsp:nvSpPr>
      <dsp:spPr>
        <a:xfrm>
          <a:off x="914161" y="0"/>
          <a:ext cx="10360501" cy="3636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C0205-6456-4D0B-80AD-32C2FD455625}">
      <dsp:nvSpPr>
        <dsp:cNvPr id="0" name=""/>
        <dsp:cNvSpPr/>
      </dsp:nvSpPr>
      <dsp:spPr>
        <a:xfrm>
          <a:off x="4362" y="1090799"/>
          <a:ext cx="1155400"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Problem Statement</a:t>
          </a:r>
          <a:endParaRPr lang="en-SG" sz="1500" kern="1200" dirty="0"/>
        </a:p>
      </dsp:txBody>
      <dsp:txXfrm>
        <a:off x="60764" y="1147201"/>
        <a:ext cx="1042596" cy="1341596"/>
      </dsp:txXfrm>
    </dsp:sp>
    <dsp:sp modelId="{968B9E94-A10E-45D3-8F17-CF9B5BF35088}">
      <dsp:nvSpPr>
        <dsp:cNvPr id="0" name=""/>
        <dsp:cNvSpPr/>
      </dsp:nvSpPr>
      <dsp:spPr>
        <a:xfrm>
          <a:off x="1380331" y="1090799"/>
          <a:ext cx="1189733"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Web Scraping</a:t>
          </a:r>
        </a:p>
        <a:p>
          <a:pPr marL="0" lvl="0" indent="0" algn="ctr" defTabSz="666750">
            <a:lnSpc>
              <a:spcPct val="90000"/>
            </a:lnSpc>
            <a:spcBef>
              <a:spcPct val="0"/>
            </a:spcBef>
            <a:spcAft>
              <a:spcPct val="35000"/>
            </a:spcAft>
            <a:buNone/>
          </a:pPr>
          <a:r>
            <a:rPr lang="en-US" sz="1500" kern="1200" dirty="0"/>
            <a:t>&amp; </a:t>
          </a:r>
        </a:p>
        <a:p>
          <a:pPr marL="0" lvl="0" indent="0" algn="ctr" defTabSz="666750">
            <a:lnSpc>
              <a:spcPct val="90000"/>
            </a:lnSpc>
            <a:spcBef>
              <a:spcPct val="0"/>
            </a:spcBef>
            <a:spcAft>
              <a:spcPct val="35000"/>
            </a:spcAft>
            <a:buNone/>
          </a:pPr>
          <a:r>
            <a:rPr lang="en-US" sz="1500" kern="1200" dirty="0"/>
            <a:t>Data Collection</a:t>
          </a:r>
          <a:endParaRPr lang="en-SG" sz="1500" kern="1200" dirty="0"/>
        </a:p>
      </dsp:txBody>
      <dsp:txXfrm>
        <a:off x="1438409" y="1148877"/>
        <a:ext cx="1073577" cy="1338244"/>
      </dsp:txXfrm>
    </dsp:sp>
    <dsp:sp modelId="{2D90B212-96DD-4469-A237-D283C83B5B65}">
      <dsp:nvSpPr>
        <dsp:cNvPr id="0" name=""/>
        <dsp:cNvSpPr/>
      </dsp:nvSpPr>
      <dsp:spPr>
        <a:xfrm>
          <a:off x="2790633" y="1090799"/>
          <a:ext cx="1251766"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Wrangling</a:t>
          </a:r>
        </a:p>
        <a:p>
          <a:pPr marL="0" lvl="0" indent="0" algn="ctr" defTabSz="666750">
            <a:lnSpc>
              <a:spcPct val="90000"/>
            </a:lnSpc>
            <a:spcBef>
              <a:spcPct val="0"/>
            </a:spcBef>
            <a:spcAft>
              <a:spcPct val="35000"/>
            </a:spcAft>
            <a:buNone/>
          </a:pPr>
          <a:r>
            <a:rPr lang="en-US" sz="1500" kern="1200" dirty="0"/>
            <a:t> &amp; </a:t>
          </a:r>
        </a:p>
        <a:p>
          <a:pPr marL="0" lvl="0" indent="0" algn="ctr" defTabSz="666750">
            <a:lnSpc>
              <a:spcPct val="90000"/>
            </a:lnSpc>
            <a:spcBef>
              <a:spcPct val="0"/>
            </a:spcBef>
            <a:spcAft>
              <a:spcPct val="35000"/>
            </a:spcAft>
            <a:buNone/>
          </a:pPr>
          <a:r>
            <a:rPr lang="en-US" sz="1500" kern="1200" dirty="0"/>
            <a:t>Preparation</a:t>
          </a:r>
          <a:endParaRPr lang="en-SG" sz="1500" kern="1200" dirty="0"/>
        </a:p>
      </dsp:txBody>
      <dsp:txXfrm>
        <a:off x="2851739" y="1151905"/>
        <a:ext cx="1129554" cy="1332188"/>
      </dsp:txXfrm>
    </dsp:sp>
    <dsp:sp modelId="{00849938-ECB5-4C58-AEDA-B9F4CFE943A1}">
      <dsp:nvSpPr>
        <dsp:cNvPr id="0" name=""/>
        <dsp:cNvSpPr/>
      </dsp:nvSpPr>
      <dsp:spPr>
        <a:xfrm>
          <a:off x="4262968" y="1090799"/>
          <a:ext cx="81117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EDA</a:t>
          </a:r>
          <a:endParaRPr lang="en-SG" sz="1500" kern="1200" dirty="0"/>
        </a:p>
      </dsp:txBody>
      <dsp:txXfrm>
        <a:off x="4302566" y="1130397"/>
        <a:ext cx="731976" cy="1375204"/>
      </dsp:txXfrm>
    </dsp:sp>
    <dsp:sp modelId="{493BF0E9-87CD-43D4-BB7A-61EECF46D8EC}">
      <dsp:nvSpPr>
        <dsp:cNvPr id="0" name=""/>
        <dsp:cNvSpPr/>
      </dsp:nvSpPr>
      <dsp:spPr>
        <a:xfrm>
          <a:off x="5294710" y="1090799"/>
          <a:ext cx="1500331"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Regularization </a:t>
          </a:r>
        </a:p>
        <a:p>
          <a:pPr marL="0" lvl="0" indent="0" algn="ctr" defTabSz="666750">
            <a:lnSpc>
              <a:spcPct val="90000"/>
            </a:lnSpc>
            <a:spcBef>
              <a:spcPct val="0"/>
            </a:spcBef>
            <a:spcAft>
              <a:spcPct val="35000"/>
            </a:spcAft>
            <a:buNone/>
          </a:pPr>
          <a:r>
            <a:rPr lang="en-US" sz="1500" kern="1200" dirty="0"/>
            <a:t>&amp; </a:t>
          </a:r>
        </a:p>
        <a:p>
          <a:pPr marL="0" lvl="0" indent="0" algn="ctr" defTabSz="666750">
            <a:lnSpc>
              <a:spcPct val="90000"/>
            </a:lnSpc>
            <a:spcBef>
              <a:spcPct val="0"/>
            </a:spcBef>
            <a:spcAft>
              <a:spcPct val="35000"/>
            </a:spcAft>
            <a:buNone/>
          </a:pPr>
          <a:r>
            <a:rPr lang="en-US" sz="1500" kern="1200" dirty="0"/>
            <a:t>Classification</a:t>
          </a:r>
          <a:endParaRPr lang="en-SG" sz="1500" kern="1200" dirty="0"/>
        </a:p>
      </dsp:txBody>
      <dsp:txXfrm>
        <a:off x="5365708" y="1161797"/>
        <a:ext cx="1358335" cy="1312404"/>
      </dsp:txXfrm>
    </dsp:sp>
    <dsp:sp modelId="{E94E2D0E-9A2F-4795-84B0-B225367A28B7}">
      <dsp:nvSpPr>
        <dsp:cNvPr id="0" name=""/>
        <dsp:cNvSpPr/>
      </dsp:nvSpPr>
      <dsp:spPr>
        <a:xfrm>
          <a:off x="7015610" y="1090799"/>
          <a:ext cx="128436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Evaluation</a:t>
          </a:r>
          <a:endParaRPr lang="en-SG" sz="1500" kern="1200" dirty="0"/>
        </a:p>
      </dsp:txBody>
      <dsp:txXfrm>
        <a:off x="7078307" y="1153496"/>
        <a:ext cx="1158968" cy="1329006"/>
      </dsp:txXfrm>
    </dsp:sp>
    <dsp:sp modelId="{D3942D32-3EBD-46E2-817B-5BA6155A6CD0}">
      <dsp:nvSpPr>
        <dsp:cNvPr id="0" name=""/>
        <dsp:cNvSpPr/>
      </dsp:nvSpPr>
      <dsp:spPr>
        <a:xfrm>
          <a:off x="8520541" y="1090799"/>
          <a:ext cx="166313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Misclassification Analysis</a:t>
          </a:r>
          <a:endParaRPr lang="en-SG" sz="1500" kern="1200" dirty="0"/>
        </a:p>
      </dsp:txBody>
      <dsp:txXfrm>
        <a:off x="8591539" y="1161797"/>
        <a:ext cx="1521136" cy="1312404"/>
      </dsp:txXfrm>
    </dsp:sp>
    <dsp:sp modelId="{31E2A34A-9FD0-4153-9555-B10AA2397C92}">
      <dsp:nvSpPr>
        <dsp:cNvPr id="0" name=""/>
        <dsp:cNvSpPr/>
      </dsp:nvSpPr>
      <dsp:spPr>
        <a:xfrm>
          <a:off x="10404241" y="1090799"/>
          <a:ext cx="1780220"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Conclusion </a:t>
          </a:r>
        </a:p>
        <a:p>
          <a:pPr marL="0" lvl="0" indent="0" algn="ctr" defTabSz="666750">
            <a:lnSpc>
              <a:spcPct val="90000"/>
            </a:lnSpc>
            <a:spcBef>
              <a:spcPct val="0"/>
            </a:spcBef>
            <a:spcAft>
              <a:spcPct val="35000"/>
            </a:spcAft>
            <a:buNone/>
          </a:pPr>
          <a:r>
            <a:rPr lang="en-US" sz="1500" kern="1200" dirty="0"/>
            <a:t>&amp; Recommendation</a:t>
          </a:r>
          <a:endParaRPr lang="en-SG" sz="1500" kern="1200" dirty="0"/>
        </a:p>
      </dsp:txBody>
      <dsp:txXfrm>
        <a:off x="10475239" y="1161797"/>
        <a:ext cx="1638224" cy="13124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12/7/2020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5829ECB-00F3-42B2-B128-33B3BAB93F82}"/>
              </a:ext>
            </a:extLst>
          </p:cNvPr>
          <p:cNvSpPr>
            <a:spLocks noGrp="1"/>
          </p:cNvSpPr>
          <p:nvPr>
            <p:ph type="pic" sz="quarter" idx="13"/>
          </p:nvPr>
        </p:nvSpPr>
        <p:spPr>
          <a:xfrm>
            <a:off x="-7936" y="0"/>
            <a:ext cx="8765480" cy="6953250"/>
          </a:xfrm>
        </p:spPr>
        <p:txBody>
          <a:bodyPr anchor="ctr">
            <a:normAutofit/>
          </a:bodyPr>
          <a:lstStyle>
            <a:lvl1pPr marL="0" indent="0" algn="ctr">
              <a:buNone/>
              <a:defRPr sz="1799"/>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96E02DB-2985-441D-A63A-F03C81F0E1D2}"/>
              </a:ext>
            </a:extLst>
          </p:cNvPr>
          <p:cNvSpPr>
            <a:spLocks noGrp="1"/>
          </p:cNvSpPr>
          <p:nvPr>
            <p:ph type="dt" sz="half" idx="10"/>
          </p:nvPr>
        </p:nvSpPr>
        <p:spPr/>
        <p:txBody>
          <a:bodyPr/>
          <a:lstStyle/>
          <a:p>
            <a:fld id="{F69074B9-88AA-4D37-98A2-15CABEB51A78}" type="datetimeFigureOut">
              <a:rPr lang="en-US" smtClean="0"/>
              <a:t>12/7/2020</a:t>
            </a:fld>
            <a:endParaRPr lang="en-US" dirty="0"/>
          </a:p>
        </p:txBody>
      </p:sp>
      <p:sp>
        <p:nvSpPr>
          <p:cNvPr id="4" name="Footer Placeholder 3">
            <a:extLst>
              <a:ext uri="{FF2B5EF4-FFF2-40B4-BE49-F238E27FC236}">
                <a16:creationId xmlns:a16="http://schemas.microsoft.com/office/drawing/2014/main" id="{84E7602D-D3C9-432B-9596-A83AF872D2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D274B1-5D2B-4EB5-893B-3FF10A25BD04}"/>
              </a:ext>
            </a:extLst>
          </p:cNvPr>
          <p:cNvSpPr>
            <a:spLocks noGrp="1"/>
          </p:cNvSpPr>
          <p:nvPr>
            <p:ph type="sldNum" sz="quarter" idx="12"/>
          </p:nvPr>
        </p:nvSpPr>
        <p:spPr/>
        <p:txBody>
          <a:bodyPr/>
          <a:lstStyle/>
          <a:p>
            <a:fld id="{7D2A44BA-2920-471F-B3BD-665B5ACB556E}" type="slidenum">
              <a:rPr lang="en-US" smtClean="0"/>
              <a:t>‹#›</a:t>
            </a:fld>
            <a:endParaRPr lang="en-US" dirty="0"/>
          </a:p>
        </p:txBody>
      </p:sp>
      <p:sp>
        <p:nvSpPr>
          <p:cNvPr id="2" name="Title 1">
            <a:extLst>
              <a:ext uri="{FF2B5EF4-FFF2-40B4-BE49-F238E27FC236}">
                <a16:creationId xmlns:a16="http://schemas.microsoft.com/office/drawing/2014/main" id="{4EB6FE97-346A-4539-8C00-887E14EFF8F3}"/>
              </a:ext>
            </a:extLst>
          </p:cNvPr>
          <p:cNvSpPr>
            <a:spLocks noGrp="1"/>
          </p:cNvSpPr>
          <p:nvPr>
            <p:ph type="title" hasCustomPrompt="1"/>
          </p:nvPr>
        </p:nvSpPr>
        <p:spPr>
          <a:xfrm>
            <a:off x="5283580" y="3058278"/>
            <a:ext cx="5746992" cy="1047371"/>
          </a:xfrm>
        </p:spPr>
        <p:txBody>
          <a:bodyPr>
            <a:normAutofit/>
          </a:bodyPr>
          <a:lstStyle>
            <a:lvl1pPr algn="ctr">
              <a:lnSpc>
                <a:spcPct val="150000"/>
              </a:lnSpc>
              <a:defRPr sz="1200" spc="600">
                <a:solidFill>
                  <a:schemeClr val="bg2">
                    <a:lumMod val="90000"/>
                  </a:schemeClr>
                </a:solidFill>
              </a:defRPr>
            </a:lvl1pPr>
          </a:lstStyle>
          <a:p>
            <a:r>
              <a:rPr lang="en-US" dirty="0"/>
              <a:t>CLICK TO EDIT MASTER TITLE STYLE</a:t>
            </a:r>
          </a:p>
        </p:txBody>
      </p:sp>
    </p:spTree>
    <p:extLst>
      <p:ext uri="{BB962C8B-B14F-4D97-AF65-F5344CB8AC3E}">
        <p14:creationId xmlns:p14="http://schemas.microsoft.com/office/powerpoint/2010/main" val="19399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12/7/2020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12/7/2020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12/7/2020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12/7/2020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12/7/2020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12/7/2020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12/7/2020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dit.com/r/zerocarb" TargetMode="External"/><Relationship Id="rId2" Type="http://schemas.openxmlformats.org/officeDocument/2006/relationships/hyperlink" Target="https://www.reddit.com/r/vegetari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F401EE-3111-44A0-8EE2-FA2A63165CB4}"/>
              </a:ext>
            </a:extLst>
          </p:cNvPr>
          <p:cNvPicPr>
            <a:picLocks noChangeAspect="1"/>
          </p:cNvPicPr>
          <p:nvPr/>
        </p:nvPicPr>
        <p:blipFill>
          <a:blip r:embed="rId2"/>
          <a:stretch>
            <a:fillRect/>
          </a:stretch>
        </p:blipFill>
        <p:spPr>
          <a:xfrm>
            <a:off x="-7938" y="893"/>
            <a:ext cx="12196763" cy="6856214"/>
          </a:xfrm>
          <a:prstGeom prst="rect">
            <a:avLst/>
          </a:prstGeom>
        </p:spPr>
      </p:pic>
      <p:sp>
        <p:nvSpPr>
          <p:cNvPr id="6" name="Rectangle 5">
            <a:extLst>
              <a:ext uri="{FF2B5EF4-FFF2-40B4-BE49-F238E27FC236}">
                <a16:creationId xmlns:a16="http://schemas.microsoft.com/office/drawing/2014/main" id="{034EC002-BB8D-4B70-BD2B-C781053514F0}"/>
              </a:ext>
              <a:ext uri="{C183D7F6-B498-43B3-948B-1728B52AA6E4}">
                <adec:decorative xmlns:adec="http://schemas.microsoft.com/office/drawing/2017/decorative" val="1"/>
              </a:ext>
            </a:extLst>
          </p:cNvPr>
          <p:cNvSpPr/>
          <p:nvPr/>
        </p:nvSpPr>
        <p:spPr>
          <a:xfrm>
            <a:off x="-7940" y="893"/>
            <a:ext cx="12196765" cy="704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99" dirty="0"/>
          </a:p>
        </p:txBody>
      </p:sp>
      <p:sp>
        <p:nvSpPr>
          <p:cNvPr id="3" name="Title 2">
            <a:extLst>
              <a:ext uri="{FF2B5EF4-FFF2-40B4-BE49-F238E27FC236}">
                <a16:creationId xmlns:a16="http://schemas.microsoft.com/office/drawing/2014/main" id="{026F50F6-4C1D-4A33-A73D-5C185649B8F2}"/>
              </a:ext>
            </a:extLst>
          </p:cNvPr>
          <p:cNvSpPr>
            <a:spLocks noGrp="1"/>
          </p:cNvSpPr>
          <p:nvPr>
            <p:ph type="title"/>
          </p:nvPr>
        </p:nvSpPr>
        <p:spPr>
          <a:xfrm>
            <a:off x="1799407" y="79998"/>
            <a:ext cx="2987221" cy="539859"/>
          </a:xfrm>
        </p:spPr>
        <p:txBody>
          <a:bodyPr anchor="b">
            <a:noAutofit/>
          </a:bodyPr>
          <a:lstStyle/>
          <a:p>
            <a:pPr algn="r"/>
            <a:r>
              <a:rPr lang="en-US" sz="2499" dirty="0">
                <a:latin typeface="Algerian" panose="04020705040A02060702" pitchFamily="82" charset="0"/>
              </a:rPr>
              <a:t>vegetarian</a:t>
            </a:r>
          </a:p>
        </p:txBody>
      </p:sp>
      <p:sp>
        <p:nvSpPr>
          <p:cNvPr id="9" name="Rectangle 8">
            <a:extLst>
              <a:ext uri="{FF2B5EF4-FFF2-40B4-BE49-F238E27FC236}">
                <a16:creationId xmlns:a16="http://schemas.microsoft.com/office/drawing/2014/main" id="{5D9D02A1-9614-4A6F-83D9-EFA6C720524F}"/>
              </a:ext>
              <a:ext uri="{C183D7F6-B498-43B3-948B-1728B52AA6E4}">
                <adec:decorative xmlns:adec="http://schemas.microsoft.com/office/drawing/2017/decorative" val="1"/>
              </a:ext>
            </a:extLst>
          </p:cNvPr>
          <p:cNvSpPr/>
          <p:nvPr/>
        </p:nvSpPr>
        <p:spPr>
          <a:xfrm>
            <a:off x="-7939" y="5674797"/>
            <a:ext cx="12188826" cy="639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0" name="Rectangle 9">
            <a:extLst>
              <a:ext uri="{FF2B5EF4-FFF2-40B4-BE49-F238E27FC236}">
                <a16:creationId xmlns:a16="http://schemas.microsoft.com/office/drawing/2014/main" id="{CB1EDF1C-63EF-47BD-9789-B8546E28EB36}"/>
              </a:ext>
              <a:ext uri="{C183D7F6-B498-43B3-948B-1728B52AA6E4}">
                <adec:decorative xmlns:adec="http://schemas.microsoft.com/office/drawing/2017/decorative" val="1"/>
              </a:ext>
            </a:extLst>
          </p:cNvPr>
          <p:cNvSpPr/>
          <p:nvPr/>
        </p:nvSpPr>
        <p:spPr>
          <a:xfrm rot="5400000">
            <a:off x="1322531" y="3393010"/>
            <a:ext cx="6856214"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2" name="Rectangle 11">
            <a:extLst>
              <a:ext uri="{FF2B5EF4-FFF2-40B4-BE49-F238E27FC236}">
                <a16:creationId xmlns:a16="http://schemas.microsoft.com/office/drawing/2014/main" id="{A05A7C92-B2AD-4583-A863-3554D4491C0A}"/>
              </a:ext>
              <a:ext uri="{C183D7F6-B498-43B3-948B-1728B52AA6E4}">
                <adec:decorative xmlns:adec="http://schemas.microsoft.com/office/drawing/2017/decorative" val="1"/>
              </a:ext>
            </a:extLst>
          </p:cNvPr>
          <p:cNvSpPr/>
          <p:nvPr/>
        </p:nvSpPr>
        <p:spPr>
          <a:xfrm rot="5400000">
            <a:off x="4615430" y="3393010"/>
            <a:ext cx="6856214"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5" name="Title 2">
            <a:extLst>
              <a:ext uri="{FF2B5EF4-FFF2-40B4-BE49-F238E27FC236}">
                <a16:creationId xmlns:a16="http://schemas.microsoft.com/office/drawing/2014/main" id="{75F33AE5-E67A-4A1C-8CFC-7E567333A333}"/>
              </a:ext>
            </a:extLst>
          </p:cNvPr>
          <p:cNvSpPr txBox="1">
            <a:spLocks/>
          </p:cNvSpPr>
          <p:nvPr/>
        </p:nvSpPr>
        <p:spPr>
          <a:xfrm>
            <a:off x="8079529" y="79998"/>
            <a:ext cx="2807269" cy="539859"/>
          </a:xfrm>
          <a:prstGeom prst="rect">
            <a:avLst/>
          </a:prstGeom>
        </p:spPr>
        <p:txBody>
          <a:bodyPr vert="horz" lIns="91416" tIns="45708" rIns="91416" bIns="45708" rtlCol="0" anchor="b">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pPr algn="l"/>
            <a:r>
              <a:rPr lang="en-US" sz="2499" dirty="0">
                <a:latin typeface="Algerian" panose="04020705040A02060702" pitchFamily="82" charset="0"/>
              </a:rPr>
              <a:t>carnivore</a:t>
            </a:r>
          </a:p>
        </p:txBody>
      </p:sp>
      <p:sp>
        <p:nvSpPr>
          <p:cNvPr id="16" name="Title 2">
            <a:extLst>
              <a:ext uri="{FF2B5EF4-FFF2-40B4-BE49-F238E27FC236}">
                <a16:creationId xmlns:a16="http://schemas.microsoft.com/office/drawing/2014/main" id="{6C51BC6F-3B7F-4F24-B890-4551744985E7}"/>
              </a:ext>
            </a:extLst>
          </p:cNvPr>
          <p:cNvSpPr txBox="1">
            <a:spLocks/>
          </p:cNvSpPr>
          <p:nvPr/>
        </p:nvSpPr>
        <p:spPr>
          <a:xfrm>
            <a:off x="4993453" y="79998"/>
            <a:ext cx="2807269" cy="539859"/>
          </a:xfrm>
          <a:prstGeom prst="rect">
            <a:avLst/>
          </a:prstGeom>
        </p:spPr>
        <p:txBody>
          <a:bodyPr vert="horz" lIns="91416" tIns="45708" rIns="91416" bIns="45708" rtlCol="0" anchor="b">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r>
              <a:rPr lang="en-US" sz="2499" dirty="0">
                <a:latin typeface="Algerian" panose="04020705040A02060702" pitchFamily="82" charset="0"/>
              </a:rPr>
              <a:t>Versus</a:t>
            </a:r>
          </a:p>
        </p:txBody>
      </p:sp>
      <p:sp>
        <p:nvSpPr>
          <p:cNvPr id="18" name="Rectangle 17">
            <a:extLst>
              <a:ext uri="{FF2B5EF4-FFF2-40B4-BE49-F238E27FC236}">
                <a16:creationId xmlns:a16="http://schemas.microsoft.com/office/drawing/2014/main" id="{9D6A300C-2693-41DF-BA86-99E658207E5B}"/>
              </a:ext>
              <a:ext uri="{C183D7F6-B498-43B3-948B-1728B52AA6E4}">
                <adec:decorative xmlns:adec="http://schemas.microsoft.com/office/drawing/2017/decorative" val="1"/>
              </a:ext>
            </a:extLst>
          </p:cNvPr>
          <p:cNvSpPr/>
          <p:nvPr/>
        </p:nvSpPr>
        <p:spPr>
          <a:xfrm>
            <a:off x="4714647" y="689149"/>
            <a:ext cx="3364881" cy="6059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99" dirty="0"/>
          </a:p>
        </p:txBody>
      </p:sp>
      <p:sp>
        <p:nvSpPr>
          <p:cNvPr id="17" name="Title 2">
            <a:extLst>
              <a:ext uri="{FF2B5EF4-FFF2-40B4-BE49-F238E27FC236}">
                <a16:creationId xmlns:a16="http://schemas.microsoft.com/office/drawing/2014/main" id="{7215010A-0505-493C-AABA-2184D2758021}"/>
              </a:ext>
            </a:extLst>
          </p:cNvPr>
          <p:cNvSpPr txBox="1">
            <a:spLocks/>
          </p:cNvSpPr>
          <p:nvPr/>
        </p:nvSpPr>
        <p:spPr>
          <a:xfrm>
            <a:off x="4579561" y="685937"/>
            <a:ext cx="3689039" cy="612365"/>
          </a:xfrm>
          <a:prstGeom prst="rect">
            <a:avLst/>
          </a:prstGeom>
        </p:spPr>
        <p:txBody>
          <a:bodyPr vert="horz" lIns="91416" tIns="45708" rIns="91416" bIns="45708" rtlCol="0" anchor="t">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r>
              <a:rPr lang="en-US" sz="2299" dirty="0">
                <a:latin typeface="Algerian" panose="04020705040A02060702" pitchFamily="82" charset="0"/>
              </a:rPr>
              <a:t>classification</a:t>
            </a:r>
          </a:p>
        </p:txBody>
      </p:sp>
    </p:spTree>
    <p:extLst>
      <p:ext uri="{BB962C8B-B14F-4D97-AF65-F5344CB8AC3E}">
        <p14:creationId xmlns:p14="http://schemas.microsoft.com/office/powerpoint/2010/main" val="323913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486033" y="223965"/>
            <a:ext cx="10008848" cy="646331"/>
          </a:xfrm>
          <a:prstGeom prst="rect">
            <a:avLst/>
          </a:prstGeom>
          <a:noFill/>
        </p:spPr>
        <p:txBody>
          <a:bodyPr wrap="square">
            <a:spAutoFit/>
          </a:bodyPr>
          <a:lstStyle/>
          <a:p>
            <a:pPr algn="ctr">
              <a:spcBef>
                <a:spcPts val="600"/>
              </a:spcBef>
              <a:spcAft>
                <a:spcPts val="600"/>
              </a:spcAft>
            </a:pPr>
            <a:r>
              <a:rPr lang="en-SG" sz="3600" b="1" dirty="0"/>
              <a:t>Evaluation: Confusion Matrix Results</a:t>
            </a:r>
            <a:endParaRPr lang="en-US" sz="2800" b="1" dirty="0"/>
          </a:p>
        </p:txBody>
      </p:sp>
      <p:pic>
        <p:nvPicPr>
          <p:cNvPr id="3" name="Picture 2">
            <a:extLst>
              <a:ext uri="{FF2B5EF4-FFF2-40B4-BE49-F238E27FC236}">
                <a16:creationId xmlns:a16="http://schemas.microsoft.com/office/drawing/2014/main" id="{2C2C02C4-A18E-4F11-B76C-B988237B5285}"/>
              </a:ext>
            </a:extLst>
          </p:cNvPr>
          <p:cNvPicPr>
            <a:picLocks noChangeAspect="1"/>
          </p:cNvPicPr>
          <p:nvPr/>
        </p:nvPicPr>
        <p:blipFill>
          <a:blip r:embed="rId2"/>
          <a:stretch>
            <a:fillRect/>
          </a:stretch>
        </p:blipFill>
        <p:spPr>
          <a:xfrm>
            <a:off x="1864412" y="892589"/>
            <a:ext cx="8460000" cy="1264749"/>
          </a:xfrm>
          <a:prstGeom prst="rect">
            <a:avLst/>
          </a:prstGeom>
        </p:spPr>
      </p:pic>
      <p:sp>
        <p:nvSpPr>
          <p:cNvPr id="10" name="Rectangle: Rounded Corners 9">
            <a:extLst>
              <a:ext uri="{FF2B5EF4-FFF2-40B4-BE49-F238E27FC236}">
                <a16:creationId xmlns:a16="http://schemas.microsoft.com/office/drawing/2014/main" id="{62F5D84D-E026-407C-A7A0-C23BA3ECC706}"/>
              </a:ext>
            </a:extLst>
          </p:cNvPr>
          <p:cNvSpPr/>
          <p:nvPr/>
        </p:nvSpPr>
        <p:spPr>
          <a:xfrm>
            <a:off x="1864412" y="1196752"/>
            <a:ext cx="8298452" cy="288032"/>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7" name="TextBox 6">
            <a:extLst>
              <a:ext uri="{FF2B5EF4-FFF2-40B4-BE49-F238E27FC236}">
                <a16:creationId xmlns:a16="http://schemas.microsoft.com/office/drawing/2014/main" id="{F13B736C-E1D1-49EC-A084-5DC9DCEFE3AE}"/>
              </a:ext>
            </a:extLst>
          </p:cNvPr>
          <p:cNvSpPr txBox="1"/>
          <p:nvPr/>
        </p:nvSpPr>
        <p:spPr>
          <a:xfrm>
            <a:off x="3140614" y="2178124"/>
            <a:ext cx="8939069" cy="3416320"/>
          </a:xfrm>
          <a:prstGeom prst="rect">
            <a:avLst/>
          </a:prstGeom>
          <a:noFill/>
        </p:spPr>
        <p:txBody>
          <a:bodyPr wrap="square" rtlCol="0">
            <a:spAutoFit/>
          </a:bodyPr>
          <a:lstStyle/>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My model correctly predicted 90.31% of observations (Accuracy)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My model incorrectly predicted 9.69% of observations (Misclassification rate)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For the posts of vegetarian, my model has correctly predicted 91.14% (Sensitivity)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For the posts of carnivore, my model has correctly predicted 89.49% (Specificity)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Among posts that are in vegetarian, my model has correctly predicted 89.49% (Precision)</a:t>
            </a:r>
            <a:r>
              <a:rPr kumimoji="0" lang="en-US" altLang="en-US" b="0" i="0" u="none" strike="noStrike" cap="none" normalizeH="0" baseline="0" dirty="0">
                <a:ln>
                  <a:noFill/>
                </a:ln>
                <a:solidFill>
                  <a:schemeClr val="tx1"/>
                </a:solidFill>
                <a:effectLst/>
              </a:rPr>
              <a:t> </a:t>
            </a:r>
            <a:endParaRPr lang="en-SG" dirty="0"/>
          </a:p>
        </p:txBody>
      </p:sp>
      <p:sp>
        <p:nvSpPr>
          <p:cNvPr id="15" name="Rectangle 2">
            <a:extLst>
              <a:ext uri="{FF2B5EF4-FFF2-40B4-BE49-F238E27FC236}">
                <a16:creationId xmlns:a16="http://schemas.microsoft.com/office/drawing/2014/main" id="{3D3F9D88-F841-48BA-AFF6-C95F9E877E9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E5FC7F57-F6D4-4742-9A77-9B7A747268BD}"/>
              </a:ext>
            </a:extLst>
          </p:cNvPr>
          <p:cNvPicPr>
            <a:picLocks noChangeAspect="1"/>
          </p:cNvPicPr>
          <p:nvPr/>
        </p:nvPicPr>
        <p:blipFill>
          <a:blip r:embed="rId3"/>
          <a:stretch>
            <a:fillRect/>
          </a:stretch>
        </p:blipFill>
        <p:spPr>
          <a:xfrm>
            <a:off x="45740" y="2179631"/>
            <a:ext cx="3060000" cy="2575933"/>
          </a:xfrm>
          <a:prstGeom prst="rect">
            <a:avLst/>
          </a:prstGeom>
        </p:spPr>
      </p:pic>
      <p:sp>
        <p:nvSpPr>
          <p:cNvPr id="17" name="TextBox 16">
            <a:extLst>
              <a:ext uri="{FF2B5EF4-FFF2-40B4-BE49-F238E27FC236}">
                <a16:creationId xmlns:a16="http://schemas.microsoft.com/office/drawing/2014/main" id="{8BAEBAAB-2561-4A73-A72A-13C6308C1F24}"/>
              </a:ext>
            </a:extLst>
          </p:cNvPr>
          <p:cNvSpPr txBox="1"/>
          <p:nvPr/>
        </p:nvSpPr>
        <p:spPr>
          <a:xfrm>
            <a:off x="453743" y="2323182"/>
            <a:ext cx="396000" cy="276999"/>
          </a:xfrm>
          <a:prstGeom prst="rect">
            <a:avLst/>
          </a:prstGeom>
          <a:noFill/>
        </p:spPr>
        <p:txBody>
          <a:bodyPr wrap="square" rtlCol="0">
            <a:spAutoFit/>
          </a:bodyPr>
          <a:lstStyle/>
          <a:p>
            <a:r>
              <a:rPr lang="en-US" sz="1200" dirty="0">
                <a:solidFill>
                  <a:schemeClr val="bg1"/>
                </a:solidFill>
              </a:rPr>
              <a:t>TN</a:t>
            </a:r>
            <a:endParaRPr lang="en-SG" sz="1100" dirty="0">
              <a:solidFill>
                <a:schemeClr val="bg1"/>
              </a:solidFill>
            </a:endParaRPr>
          </a:p>
        </p:txBody>
      </p:sp>
      <p:sp>
        <p:nvSpPr>
          <p:cNvPr id="18" name="TextBox 17">
            <a:extLst>
              <a:ext uri="{FF2B5EF4-FFF2-40B4-BE49-F238E27FC236}">
                <a16:creationId xmlns:a16="http://schemas.microsoft.com/office/drawing/2014/main" id="{B8E370FA-3ACC-4DD1-8738-A2A43CE297D9}"/>
              </a:ext>
            </a:extLst>
          </p:cNvPr>
          <p:cNvSpPr txBox="1"/>
          <p:nvPr/>
        </p:nvSpPr>
        <p:spPr>
          <a:xfrm>
            <a:off x="2037919" y="3913309"/>
            <a:ext cx="396000" cy="276999"/>
          </a:xfrm>
          <a:prstGeom prst="rect">
            <a:avLst/>
          </a:prstGeom>
          <a:noFill/>
        </p:spPr>
        <p:txBody>
          <a:bodyPr wrap="square" rtlCol="0">
            <a:spAutoFit/>
          </a:bodyPr>
          <a:lstStyle/>
          <a:p>
            <a:r>
              <a:rPr lang="en-US" sz="1200" dirty="0">
                <a:solidFill>
                  <a:schemeClr val="bg1"/>
                </a:solidFill>
              </a:rPr>
              <a:t>TP</a:t>
            </a:r>
            <a:endParaRPr lang="en-SG" sz="1100" dirty="0">
              <a:solidFill>
                <a:schemeClr val="bg1"/>
              </a:solidFill>
            </a:endParaRPr>
          </a:p>
        </p:txBody>
      </p:sp>
      <p:sp>
        <p:nvSpPr>
          <p:cNvPr id="19" name="TextBox 18">
            <a:extLst>
              <a:ext uri="{FF2B5EF4-FFF2-40B4-BE49-F238E27FC236}">
                <a16:creationId xmlns:a16="http://schemas.microsoft.com/office/drawing/2014/main" id="{FA819066-17AA-424A-A8D1-38C26E413D2D}"/>
              </a:ext>
            </a:extLst>
          </p:cNvPr>
          <p:cNvSpPr txBox="1"/>
          <p:nvPr/>
        </p:nvSpPr>
        <p:spPr>
          <a:xfrm>
            <a:off x="2037919" y="2323182"/>
            <a:ext cx="396000" cy="276999"/>
          </a:xfrm>
          <a:prstGeom prst="rect">
            <a:avLst/>
          </a:prstGeom>
          <a:noFill/>
        </p:spPr>
        <p:txBody>
          <a:bodyPr wrap="square" rtlCol="0">
            <a:spAutoFit/>
          </a:bodyPr>
          <a:lstStyle/>
          <a:p>
            <a:r>
              <a:rPr lang="en-US" sz="1200" dirty="0"/>
              <a:t>FP</a:t>
            </a:r>
            <a:endParaRPr lang="en-SG" sz="1100" dirty="0"/>
          </a:p>
        </p:txBody>
      </p:sp>
      <p:sp>
        <p:nvSpPr>
          <p:cNvPr id="20" name="TextBox 19">
            <a:extLst>
              <a:ext uri="{FF2B5EF4-FFF2-40B4-BE49-F238E27FC236}">
                <a16:creationId xmlns:a16="http://schemas.microsoft.com/office/drawing/2014/main" id="{B787B892-6F6F-4D0B-93CF-EC2BBEFB6D1E}"/>
              </a:ext>
            </a:extLst>
          </p:cNvPr>
          <p:cNvSpPr txBox="1"/>
          <p:nvPr/>
        </p:nvSpPr>
        <p:spPr>
          <a:xfrm>
            <a:off x="447830" y="3913309"/>
            <a:ext cx="396000" cy="276999"/>
          </a:xfrm>
          <a:prstGeom prst="rect">
            <a:avLst/>
          </a:prstGeom>
          <a:noFill/>
        </p:spPr>
        <p:txBody>
          <a:bodyPr wrap="square" rtlCol="0">
            <a:spAutoFit/>
          </a:bodyPr>
          <a:lstStyle/>
          <a:p>
            <a:r>
              <a:rPr lang="en-US" sz="1200" dirty="0"/>
              <a:t>FN</a:t>
            </a:r>
            <a:endParaRPr lang="en-SG" sz="1100" dirty="0"/>
          </a:p>
        </p:txBody>
      </p:sp>
      <p:sp>
        <p:nvSpPr>
          <p:cNvPr id="21" name="TextBox 20">
            <a:extLst>
              <a:ext uri="{FF2B5EF4-FFF2-40B4-BE49-F238E27FC236}">
                <a16:creationId xmlns:a16="http://schemas.microsoft.com/office/drawing/2014/main" id="{989CB2BB-3662-4178-B25C-DD7F862F0774}"/>
              </a:ext>
            </a:extLst>
          </p:cNvPr>
          <p:cNvSpPr txBox="1"/>
          <p:nvPr/>
        </p:nvSpPr>
        <p:spPr>
          <a:xfrm>
            <a:off x="477921" y="4830251"/>
            <a:ext cx="2016224" cy="830997"/>
          </a:xfrm>
          <a:prstGeom prst="rect">
            <a:avLst/>
          </a:prstGeom>
          <a:noFill/>
        </p:spPr>
        <p:txBody>
          <a:bodyPr wrap="square" rtlCol="0">
            <a:spAutoFit/>
          </a:bodyPr>
          <a:lstStyle/>
          <a:p>
            <a:r>
              <a:rPr lang="en-US" dirty="0"/>
              <a:t>0 - Carnivore</a:t>
            </a:r>
          </a:p>
          <a:p>
            <a:r>
              <a:rPr lang="en-US" dirty="0"/>
              <a:t>1 - Vegetarian</a:t>
            </a:r>
            <a:endParaRPr lang="en-SG" dirty="0"/>
          </a:p>
        </p:txBody>
      </p:sp>
    </p:spTree>
    <p:extLst>
      <p:ext uri="{BB962C8B-B14F-4D97-AF65-F5344CB8AC3E}">
        <p14:creationId xmlns:p14="http://schemas.microsoft.com/office/powerpoint/2010/main" val="57064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01EF1F-97F4-4651-A4A1-3050D083B0E5}"/>
              </a:ext>
            </a:extLst>
          </p:cNvPr>
          <p:cNvPicPr>
            <a:picLocks noChangeAspect="1"/>
          </p:cNvPicPr>
          <p:nvPr/>
        </p:nvPicPr>
        <p:blipFill>
          <a:blip r:embed="rId2"/>
          <a:stretch>
            <a:fillRect/>
          </a:stretch>
        </p:blipFill>
        <p:spPr>
          <a:xfrm>
            <a:off x="261764" y="1484784"/>
            <a:ext cx="3780000" cy="2707000"/>
          </a:xfrm>
          <a:prstGeom prst="rect">
            <a:avLst/>
          </a:prstGeom>
        </p:spPr>
      </p:pic>
      <p:pic>
        <p:nvPicPr>
          <p:cNvPr id="5" name="Picture 4">
            <a:extLst>
              <a:ext uri="{FF2B5EF4-FFF2-40B4-BE49-F238E27FC236}">
                <a16:creationId xmlns:a16="http://schemas.microsoft.com/office/drawing/2014/main" id="{678A8DDE-3AE5-4919-99DA-7EEFFA047872}"/>
              </a:ext>
            </a:extLst>
          </p:cNvPr>
          <p:cNvPicPr>
            <a:picLocks noChangeAspect="1"/>
          </p:cNvPicPr>
          <p:nvPr/>
        </p:nvPicPr>
        <p:blipFill>
          <a:blip r:embed="rId3"/>
          <a:stretch>
            <a:fillRect/>
          </a:stretch>
        </p:blipFill>
        <p:spPr>
          <a:xfrm>
            <a:off x="6251956" y="822771"/>
            <a:ext cx="3780000" cy="2696997"/>
          </a:xfrm>
          <a:prstGeom prst="rect">
            <a:avLst/>
          </a:prstGeom>
        </p:spPr>
      </p:pic>
      <p:sp>
        <p:nvSpPr>
          <p:cNvPr id="6" name="TextBox 5">
            <a:extLst>
              <a:ext uri="{FF2B5EF4-FFF2-40B4-BE49-F238E27FC236}">
                <a16:creationId xmlns:a16="http://schemas.microsoft.com/office/drawing/2014/main" id="{44A0ECCB-449A-4FE3-9251-613A8DE25393}"/>
              </a:ext>
            </a:extLst>
          </p:cNvPr>
          <p:cNvSpPr txBox="1"/>
          <p:nvPr/>
        </p:nvSpPr>
        <p:spPr>
          <a:xfrm>
            <a:off x="1593912" y="105550"/>
            <a:ext cx="9001000" cy="646331"/>
          </a:xfrm>
          <a:prstGeom prst="rect">
            <a:avLst/>
          </a:prstGeom>
          <a:noFill/>
        </p:spPr>
        <p:txBody>
          <a:bodyPr wrap="square">
            <a:spAutoFit/>
          </a:bodyPr>
          <a:lstStyle/>
          <a:p>
            <a:pPr algn="ctr">
              <a:spcBef>
                <a:spcPts val="600"/>
              </a:spcBef>
              <a:spcAft>
                <a:spcPts val="600"/>
              </a:spcAft>
            </a:pPr>
            <a:r>
              <a:rPr lang="en-SG" sz="3600" b="1" dirty="0"/>
              <a:t>Logistic Regression Evaluation</a:t>
            </a:r>
            <a:endParaRPr lang="en-US" sz="2800" b="1" dirty="0"/>
          </a:p>
        </p:txBody>
      </p:sp>
      <p:sp>
        <p:nvSpPr>
          <p:cNvPr id="13" name="TextBox 12">
            <a:extLst>
              <a:ext uri="{FF2B5EF4-FFF2-40B4-BE49-F238E27FC236}">
                <a16:creationId xmlns:a16="http://schemas.microsoft.com/office/drawing/2014/main" id="{8E6D9FF4-3A17-49F4-A462-D1435CFD14A2}"/>
              </a:ext>
            </a:extLst>
          </p:cNvPr>
          <p:cNvSpPr txBox="1"/>
          <p:nvPr/>
        </p:nvSpPr>
        <p:spPr>
          <a:xfrm>
            <a:off x="501692" y="4293096"/>
            <a:ext cx="3300144" cy="1569660"/>
          </a:xfrm>
          <a:prstGeom prst="rect">
            <a:avLst/>
          </a:prstGeom>
          <a:noFill/>
        </p:spPr>
        <p:txBody>
          <a:bodyPr wrap="square" rtlCol="0">
            <a:spAutoFit/>
          </a:bodyPr>
          <a:lstStyle/>
          <a:p>
            <a:pPr algn="ctr"/>
            <a:r>
              <a:rPr lang="en-US" dirty="0"/>
              <a:t>Predicted Probability that</a:t>
            </a:r>
          </a:p>
          <a:p>
            <a:pPr algn="ctr"/>
            <a:r>
              <a:rPr lang="en-US" dirty="0"/>
              <a:t> Vegetarian = 1 Carnivore = 0</a:t>
            </a:r>
            <a:endParaRPr lang="en-SG" dirty="0"/>
          </a:p>
        </p:txBody>
      </p:sp>
      <p:sp>
        <p:nvSpPr>
          <p:cNvPr id="14" name="TextBox 13">
            <a:extLst>
              <a:ext uri="{FF2B5EF4-FFF2-40B4-BE49-F238E27FC236}">
                <a16:creationId xmlns:a16="http://schemas.microsoft.com/office/drawing/2014/main" id="{5786A4C7-8BA2-40A5-B929-B34903661936}"/>
              </a:ext>
            </a:extLst>
          </p:cNvPr>
          <p:cNvSpPr txBox="1"/>
          <p:nvPr/>
        </p:nvSpPr>
        <p:spPr>
          <a:xfrm>
            <a:off x="4191692" y="3573016"/>
            <a:ext cx="7900528" cy="2462213"/>
          </a:xfrm>
          <a:prstGeom prst="rect">
            <a:avLst/>
          </a:prstGeom>
          <a:noFill/>
        </p:spPr>
        <p:txBody>
          <a:bodyPr wrap="square" rtlCol="0">
            <a:spAutoFit/>
          </a:bodyPr>
          <a:lstStyle/>
          <a:p>
            <a:pPr algn="l">
              <a:spcBef>
                <a:spcPts val="600"/>
              </a:spcBef>
              <a:spcAft>
                <a:spcPts val="600"/>
              </a:spcAft>
            </a:pPr>
            <a:r>
              <a:rPr lang="en-US" b="0" i="0" dirty="0">
                <a:solidFill>
                  <a:srgbClr val="000000"/>
                </a:solidFill>
                <a:effectLst/>
              </a:rPr>
              <a:t> - AUC- ROC curve tells how much a model is capable of distinguishing between classes. The higher the AUC, better the model is a predicting 0s as 0s and 1s as 1s.</a:t>
            </a:r>
          </a:p>
          <a:p>
            <a:pPr algn="l">
              <a:spcBef>
                <a:spcPts val="600"/>
              </a:spcBef>
              <a:spcAft>
                <a:spcPts val="600"/>
              </a:spcAft>
            </a:pPr>
            <a:r>
              <a:rPr lang="en-US" b="0" i="0" dirty="0">
                <a:solidFill>
                  <a:srgbClr val="000000"/>
                </a:solidFill>
                <a:effectLst/>
              </a:rPr>
              <a:t>- My ROC AUC is 0.972 which is closer to 1, which mean my model is a good classifier whereby positive and negative populations are almost perfectly separated.</a:t>
            </a:r>
            <a:endParaRPr lang="en-SG" dirty="0"/>
          </a:p>
        </p:txBody>
      </p:sp>
    </p:spTree>
    <p:extLst>
      <p:ext uri="{BB962C8B-B14F-4D97-AF65-F5344CB8AC3E}">
        <p14:creationId xmlns:p14="http://schemas.microsoft.com/office/powerpoint/2010/main" val="27556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259843" y="244586"/>
            <a:ext cx="9001000" cy="646331"/>
          </a:xfrm>
          <a:prstGeom prst="rect">
            <a:avLst/>
          </a:prstGeom>
          <a:noFill/>
        </p:spPr>
        <p:txBody>
          <a:bodyPr wrap="square">
            <a:spAutoFit/>
          </a:bodyPr>
          <a:lstStyle/>
          <a:p>
            <a:pPr algn="ctr">
              <a:spcBef>
                <a:spcPts val="600"/>
              </a:spcBef>
              <a:spcAft>
                <a:spcPts val="600"/>
              </a:spcAft>
            </a:pPr>
            <a:r>
              <a:rPr lang="en-SG" sz="3600" b="1" dirty="0"/>
              <a:t>Misclassification Analysis</a:t>
            </a:r>
            <a:endParaRPr lang="en-US" sz="2800" b="1" dirty="0"/>
          </a:p>
        </p:txBody>
      </p:sp>
      <p:sp>
        <p:nvSpPr>
          <p:cNvPr id="4" name="TextBox 3">
            <a:extLst>
              <a:ext uri="{FF2B5EF4-FFF2-40B4-BE49-F238E27FC236}">
                <a16:creationId xmlns:a16="http://schemas.microsoft.com/office/drawing/2014/main" id="{778DDCD8-ADD6-461A-B3D5-F5ACD23377F1}"/>
              </a:ext>
            </a:extLst>
          </p:cNvPr>
          <p:cNvSpPr txBox="1"/>
          <p:nvPr/>
        </p:nvSpPr>
        <p:spPr>
          <a:xfrm>
            <a:off x="1413892" y="890917"/>
            <a:ext cx="9001000" cy="646331"/>
          </a:xfrm>
          <a:prstGeom prst="rect">
            <a:avLst/>
          </a:prstGeom>
          <a:noFill/>
        </p:spPr>
        <p:txBody>
          <a:bodyPr wrap="square">
            <a:spAutoFit/>
          </a:bodyPr>
          <a:lstStyle/>
          <a:p>
            <a:pPr>
              <a:spcBef>
                <a:spcPts val="600"/>
              </a:spcBef>
              <a:spcAft>
                <a:spcPts val="600"/>
              </a:spcAft>
            </a:pPr>
            <a:r>
              <a:rPr lang="en-SG" sz="3600" b="1" dirty="0"/>
              <a:t>False Positive Example</a:t>
            </a:r>
            <a:endParaRPr lang="en-US" sz="2800" b="1" dirty="0"/>
          </a:p>
        </p:txBody>
      </p:sp>
      <p:pic>
        <p:nvPicPr>
          <p:cNvPr id="3" name="Picture 2">
            <a:extLst>
              <a:ext uri="{FF2B5EF4-FFF2-40B4-BE49-F238E27FC236}">
                <a16:creationId xmlns:a16="http://schemas.microsoft.com/office/drawing/2014/main" id="{6FD82651-6CBE-4782-B7B9-765E09B715B4}"/>
              </a:ext>
            </a:extLst>
          </p:cNvPr>
          <p:cNvPicPr>
            <a:picLocks noChangeAspect="1"/>
          </p:cNvPicPr>
          <p:nvPr/>
        </p:nvPicPr>
        <p:blipFill>
          <a:blip r:embed="rId2"/>
          <a:stretch>
            <a:fillRect/>
          </a:stretch>
        </p:blipFill>
        <p:spPr>
          <a:xfrm>
            <a:off x="1459484" y="1537248"/>
            <a:ext cx="9505950" cy="876300"/>
          </a:xfrm>
          <a:prstGeom prst="rect">
            <a:avLst/>
          </a:prstGeom>
        </p:spPr>
      </p:pic>
      <p:pic>
        <p:nvPicPr>
          <p:cNvPr id="5" name="Picture 4">
            <a:extLst>
              <a:ext uri="{FF2B5EF4-FFF2-40B4-BE49-F238E27FC236}">
                <a16:creationId xmlns:a16="http://schemas.microsoft.com/office/drawing/2014/main" id="{8F8E46EC-94D7-4128-88C7-882752536F11}"/>
              </a:ext>
            </a:extLst>
          </p:cNvPr>
          <p:cNvPicPr>
            <a:picLocks noChangeAspect="1"/>
          </p:cNvPicPr>
          <p:nvPr/>
        </p:nvPicPr>
        <p:blipFill>
          <a:blip r:embed="rId3"/>
          <a:stretch>
            <a:fillRect/>
          </a:stretch>
        </p:blipFill>
        <p:spPr>
          <a:xfrm>
            <a:off x="1461517" y="2413548"/>
            <a:ext cx="4562475" cy="419100"/>
          </a:xfrm>
          <a:prstGeom prst="rect">
            <a:avLst/>
          </a:prstGeom>
        </p:spPr>
      </p:pic>
      <p:sp>
        <p:nvSpPr>
          <p:cNvPr id="7" name="TextBox 6">
            <a:extLst>
              <a:ext uri="{FF2B5EF4-FFF2-40B4-BE49-F238E27FC236}">
                <a16:creationId xmlns:a16="http://schemas.microsoft.com/office/drawing/2014/main" id="{A08A2542-B7A0-4ED7-BAA9-581FBA2A5235}"/>
              </a:ext>
            </a:extLst>
          </p:cNvPr>
          <p:cNvSpPr txBox="1"/>
          <p:nvPr/>
        </p:nvSpPr>
        <p:spPr>
          <a:xfrm>
            <a:off x="1459484" y="2966682"/>
            <a:ext cx="9001000" cy="646331"/>
          </a:xfrm>
          <a:prstGeom prst="rect">
            <a:avLst/>
          </a:prstGeom>
          <a:noFill/>
        </p:spPr>
        <p:txBody>
          <a:bodyPr wrap="square">
            <a:spAutoFit/>
          </a:bodyPr>
          <a:lstStyle/>
          <a:p>
            <a:pPr>
              <a:spcBef>
                <a:spcPts val="600"/>
              </a:spcBef>
              <a:spcAft>
                <a:spcPts val="600"/>
              </a:spcAft>
            </a:pPr>
            <a:r>
              <a:rPr lang="en-SG" sz="3600" b="1" dirty="0"/>
              <a:t>False Negative Example</a:t>
            </a:r>
            <a:endParaRPr lang="en-US" sz="2800" b="1" dirty="0"/>
          </a:p>
        </p:txBody>
      </p:sp>
      <p:pic>
        <p:nvPicPr>
          <p:cNvPr id="6" name="Picture 5">
            <a:extLst>
              <a:ext uri="{FF2B5EF4-FFF2-40B4-BE49-F238E27FC236}">
                <a16:creationId xmlns:a16="http://schemas.microsoft.com/office/drawing/2014/main" id="{6CC10D05-43A3-419F-81DA-6F6680606B9E}"/>
              </a:ext>
            </a:extLst>
          </p:cNvPr>
          <p:cNvPicPr>
            <a:picLocks noChangeAspect="1"/>
          </p:cNvPicPr>
          <p:nvPr/>
        </p:nvPicPr>
        <p:blipFill>
          <a:blip r:embed="rId4"/>
          <a:stretch>
            <a:fillRect/>
          </a:stretch>
        </p:blipFill>
        <p:spPr>
          <a:xfrm>
            <a:off x="1413892" y="3609908"/>
            <a:ext cx="9515475" cy="695325"/>
          </a:xfrm>
          <a:prstGeom prst="rect">
            <a:avLst/>
          </a:prstGeom>
        </p:spPr>
      </p:pic>
      <p:pic>
        <p:nvPicPr>
          <p:cNvPr id="9" name="Picture 8">
            <a:extLst>
              <a:ext uri="{FF2B5EF4-FFF2-40B4-BE49-F238E27FC236}">
                <a16:creationId xmlns:a16="http://schemas.microsoft.com/office/drawing/2014/main" id="{53225156-992D-463C-838C-FD2679F8A9D7}"/>
              </a:ext>
            </a:extLst>
          </p:cNvPr>
          <p:cNvPicPr>
            <a:picLocks noChangeAspect="1"/>
          </p:cNvPicPr>
          <p:nvPr/>
        </p:nvPicPr>
        <p:blipFill>
          <a:blip r:embed="rId5"/>
          <a:stretch>
            <a:fillRect/>
          </a:stretch>
        </p:blipFill>
        <p:spPr>
          <a:xfrm>
            <a:off x="1414645" y="4231811"/>
            <a:ext cx="4610100" cy="457200"/>
          </a:xfrm>
          <a:prstGeom prst="rect">
            <a:avLst/>
          </a:prstGeom>
        </p:spPr>
      </p:pic>
      <p:sp>
        <p:nvSpPr>
          <p:cNvPr id="2" name="TextBox 1">
            <a:extLst>
              <a:ext uri="{FF2B5EF4-FFF2-40B4-BE49-F238E27FC236}">
                <a16:creationId xmlns:a16="http://schemas.microsoft.com/office/drawing/2014/main" id="{7C8A5A20-63EC-4D84-A196-ADC69D28BC11}"/>
              </a:ext>
            </a:extLst>
          </p:cNvPr>
          <p:cNvSpPr txBox="1"/>
          <p:nvPr/>
        </p:nvSpPr>
        <p:spPr>
          <a:xfrm>
            <a:off x="1259842" y="4809373"/>
            <a:ext cx="9705591" cy="830997"/>
          </a:xfrm>
          <a:prstGeom prst="rect">
            <a:avLst/>
          </a:prstGeom>
          <a:noFill/>
        </p:spPr>
        <p:txBody>
          <a:bodyPr wrap="square" rtlCol="0">
            <a:spAutoFit/>
          </a:bodyPr>
          <a:lstStyle/>
          <a:p>
            <a:pPr marL="342900" indent="-342900">
              <a:buFont typeface="Arial" panose="020B0604020202020204" pitchFamily="34" charset="0"/>
              <a:buChar char="•"/>
            </a:pPr>
            <a:r>
              <a:rPr lang="en-US" dirty="0"/>
              <a:t>When text with coefficient &gt;=1, it is under group 1 (vegetarian)</a:t>
            </a:r>
          </a:p>
          <a:p>
            <a:pPr marL="342900" indent="-342900">
              <a:buFont typeface="Arial" panose="020B0604020202020204" pitchFamily="34" charset="0"/>
              <a:buChar char="•"/>
            </a:pPr>
            <a:r>
              <a:rPr lang="en-US" dirty="0"/>
              <a:t>When text with coefficient &lt;1, it is under group 0 (carnivore)</a:t>
            </a:r>
            <a:endParaRPr lang="en-SG" dirty="0"/>
          </a:p>
        </p:txBody>
      </p:sp>
    </p:spTree>
    <p:extLst>
      <p:ext uri="{BB962C8B-B14F-4D97-AF65-F5344CB8AC3E}">
        <p14:creationId xmlns:p14="http://schemas.microsoft.com/office/powerpoint/2010/main" val="269152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5BB84DC-228A-4A2B-9BE2-BD99D8C09D1B}"/>
              </a:ext>
            </a:extLst>
          </p:cNvPr>
          <p:cNvSpPr>
            <a:spLocks noGrp="1"/>
          </p:cNvSpPr>
          <p:nvPr>
            <p:ph idx="1"/>
          </p:nvPr>
        </p:nvSpPr>
        <p:spPr>
          <a:xfrm>
            <a:off x="1218882" y="548680"/>
            <a:ext cx="10800000" cy="5400600"/>
          </a:xfrm>
        </p:spPr>
        <p:txBody>
          <a:bodyPr>
            <a:noAutofit/>
          </a:bodyPr>
          <a:lstStyle/>
          <a:p>
            <a:pPr marL="0" indent="0">
              <a:spcBef>
                <a:spcPts val="600"/>
              </a:spcBef>
              <a:spcAft>
                <a:spcPts val="600"/>
              </a:spcAft>
              <a:buNone/>
            </a:pPr>
            <a:r>
              <a:rPr lang="en-US" sz="3600" b="1" dirty="0"/>
              <a:t>Conclusion</a:t>
            </a:r>
          </a:p>
          <a:p>
            <a:pPr marL="0" indent="0">
              <a:spcBef>
                <a:spcPts val="600"/>
              </a:spcBef>
              <a:spcAft>
                <a:spcPts val="600"/>
              </a:spcAft>
              <a:buNone/>
            </a:pPr>
            <a:r>
              <a:rPr lang="en-US" sz="2000" dirty="0"/>
              <a:t>From the analysis, Logistic Regression model has successfully solved my problem statement because it has the highest test accuracy (90.31%) of the prediction with lowest combination of false positive (29) and false negative (24) values. </a:t>
            </a:r>
          </a:p>
          <a:p>
            <a:pPr marL="0" indent="0">
              <a:spcBef>
                <a:spcPts val="600"/>
              </a:spcBef>
              <a:spcAft>
                <a:spcPts val="600"/>
              </a:spcAft>
              <a:buNone/>
            </a:pPr>
            <a:r>
              <a:rPr lang="en-US" sz="2000" dirty="0"/>
              <a:t>The accuracy of the model, low values of false positive and false negative are important to my analysis because I want to correctly interpret the customers' information so that my company can better serve their needs.</a:t>
            </a:r>
          </a:p>
          <a:p>
            <a:pPr marL="0" indent="0">
              <a:spcBef>
                <a:spcPts val="600"/>
              </a:spcBef>
              <a:spcAft>
                <a:spcPts val="600"/>
              </a:spcAft>
              <a:buNone/>
            </a:pPr>
            <a:r>
              <a:rPr lang="en-US" sz="3600" b="1" dirty="0"/>
              <a:t>Recommendation</a:t>
            </a:r>
          </a:p>
          <a:p>
            <a:pPr marL="0" indent="0">
              <a:spcBef>
                <a:spcPts val="600"/>
              </a:spcBef>
              <a:spcAft>
                <a:spcPts val="600"/>
              </a:spcAft>
              <a:buNone/>
            </a:pPr>
            <a:r>
              <a:rPr lang="en-US" sz="2000" dirty="0"/>
              <a:t>1. Classifier model : Different classifiers can be used and their performance can be evaluated to find better predictions. Tuning of parameters would also help to get a better predictions. </a:t>
            </a:r>
          </a:p>
          <a:p>
            <a:pPr marL="0" indent="0">
              <a:spcBef>
                <a:spcPts val="600"/>
              </a:spcBef>
              <a:spcAft>
                <a:spcPts val="600"/>
              </a:spcAft>
              <a:buNone/>
            </a:pPr>
            <a:r>
              <a:rPr lang="en-US" sz="2000" dirty="0"/>
              <a:t>2. NLP : Optimize the stop words and explore different NLP methods that generate the root form of the inflected words in order to improve the text classification accuracy.</a:t>
            </a:r>
          </a:p>
          <a:p>
            <a:pPr marL="0" indent="0">
              <a:spcBef>
                <a:spcPts val="600"/>
              </a:spcBef>
              <a:spcAft>
                <a:spcPts val="600"/>
              </a:spcAft>
              <a:buNone/>
            </a:pPr>
            <a:r>
              <a:rPr lang="en-US" sz="2000" dirty="0"/>
              <a:t>3. Data : Scrape and collect more data for a better prediction, such as getting information from different blogs or social media.</a:t>
            </a:r>
            <a:endParaRPr lang="en-US" sz="1400" dirty="0"/>
          </a:p>
        </p:txBody>
      </p:sp>
    </p:spTree>
    <p:extLst>
      <p:ext uri="{BB962C8B-B14F-4D97-AF65-F5344CB8AC3E}">
        <p14:creationId xmlns:p14="http://schemas.microsoft.com/office/powerpoint/2010/main" val="267699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26FC76-3775-478A-86A2-B06F77FECB53}"/>
              </a:ext>
            </a:extLst>
          </p:cNvPr>
          <p:cNvPicPr>
            <a:picLocks noChangeAspect="1"/>
          </p:cNvPicPr>
          <p:nvPr/>
        </p:nvPicPr>
        <p:blipFill>
          <a:blip r:embed="rId2"/>
          <a:stretch>
            <a:fillRect/>
          </a:stretch>
        </p:blipFill>
        <p:spPr>
          <a:xfrm>
            <a:off x="3214412" y="44624"/>
            <a:ext cx="5760000" cy="4035120"/>
          </a:xfrm>
          <a:prstGeom prst="rect">
            <a:avLst/>
          </a:prstGeom>
        </p:spPr>
      </p:pic>
      <p:sp>
        <p:nvSpPr>
          <p:cNvPr id="4" name="Content Placeholder 2">
            <a:extLst>
              <a:ext uri="{FF2B5EF4-FFF2-40B4-BE49-F238E27FC236}">
                <a16:creationId xmlns:a16="http://schemas.microsoft.com/office/drawing/2014/main" id="{FE08C6C0-25B8-4FFA-AD4C-ABCA8210D272}"/>
              </a:ext>
            </a:extLst>
          </p:cNvPr>
          <p:cNvSpPr>
            <a:spLocks noGrp="1"/>
          </p:cNvSpPr>
          <p:nvPr>
            <p:ph idx="1"/>
          </p:nvPr>
        </p:nvSpPr>
        <p:spPr>
          <a:xfrm>
            <a:off x="1594412" y="4069974"/>
            <a:ext cx="9000000" cy="1800200"/>
          </a:xfrm>
        </p:spPr>
        <p:txBody>
          <a:bodyPr anchor="ctr">
            <a:noAutofit/>
          </a:bodyPr>
          <a:lstStyle/>
          <a:p>
            <a:pPr marL="0" indent="0" algn="ctr">
              <a:spcBef>
                <a:spcPts val="600"/>
              </a:spcBef>
              <a:spcAft>
                <a:spcPts val="600"/>
              </a:spcAft>
              <a:buNone/>
            </a:pPr>
            <a:r>
              <a:rPr lang="en-US" sz="5000" b="1" dirty="0">
                <a:latin typeface="Algerian" panose="04020705040A02060702" pitchFamily="82" charset="0"/>
              </a:rPr>
              <a:t>THANK YOU FOR YOUR TIME!!!</a:t>
            </a:r>
          </a:p>
          <a:p>
            <a:pPr marL="0" indent="0" algn="ctr">
              <a:spcBef>
                <a:spcPts val="600"/>
              </a:spcBef>
              <a:spcAft>
                <a:spcPts val="600"/>
              </a:spcAft>
              <a:buNone/>
            </a:pPr>
            <a:r>
              <a:rPr lang="en-US" sz="5000" b="1" dirty="0">
                <a:latin typeface="Algerian" panose="04020705040A02060702" pitchFamily="82" charset="0"/>
              </a:rPr>
              <a:t>QUESTIONS??</a:t>
            </a:r>
            <a:endParaRPr lang="en-US" sz="5000" dirty="0">
              <a:latin typeface="Algerian" panose="04020705040A02060702" pitchFamily="82" charset="0"/>
            </a:endParaRPr>
          </a:p>
        </p:txBody>
      </p:sp>
    </p:spTree>
    <p:extLst>
      <p:ext uri="{BB962C8B-B14F-4D97-AF65-F5344CB8AC3E}">
        <p14:creationId xmlns:p14="http://schemas.microsoft.com/office/powerpoint/2010/main" val="373939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897880-473A-4420-918E-354DB486183C}"/>
              </a:ext>
            </a:extLst>
          </p:cNvPr>
          <p:cNvSpPr txBox="1"/>
          <p:nvPr/>
        </p:nvSpPr>
        <p:spPr>
          <a:xfrm>
            <a:off x="1053852" y="332656"/>
            <a:ext cx="10009112" cy="4893647"/>
          </a:xfrm>
          <a:prstGeom prst="rect">
            <a:avLst/>
          </a:prstGeom>
          <a:noFill/>
        </p:spPr>
        <p:txBody>
          <a:bodyPr wrap="square">
            <a:spAutoFit/>
          </a:bodyPr>
          <a:lstStyle/>
          <a:p>
            <a:r>
              <a:rPr lang="en-US" sz="3600" b="1" dirty="0"/>
              <a:t>Executive Summary</a:t>
            </a:r>
          </a:p>
          <a:p>
            <a:pPr marL="342900" indent="-342900">
              <a:buFont typeface="Arial" panose="020B0604020202020204" pitchFamily="34" charset="0"/>
              <a:buChar char="•"/>
            </a:pPr>
            <a:r>
              <a:rPr lang="en-US" dirty="0"/>
              <a:t>Food is a uniquely important commodity, no one can avoid consuming it. </a:t>
            </a:r>
          </a:p>
          <a:p>
            <a:pPr marL="342900" indent="-342900">
              <a:buFont typeface="Arial" panose="020B0604020202020204" pitchFamily="34" charset="0"/>
              <a:buChar char="•"/>
            </a:pPr>
            <a:r>
              <a:rPr lang="en-US" dirty="0"/>
              <a:t>Foods are composed of plethora of substances, some of these we need, some we should avoid, others we should limit.</a:t>
            </a:r>
          </a:p>
          <a:p>
            <a:pPr marL="342900" indent="-342900">
              <a:buFont typeface="Arial" panose="020B0604020202020204" pitchFamily="34" charset="0"/>
              <a:buChar char="•"/>
            </a:pPr>
            <a:r>
              <a:rPr lang="en-US" dirty="0"/>
              <a:t>Different people have different needs for food substances, and different people have different tolerances for them.</a:t>
            </a:r>
          </a:p>
          <a:p>
            <a:endParaRPr lang="en-US" dirty="0"/>
          </a:p>
          <a:p>
            <a:r>
              <a:rPr lang="en-US" sz="3600" b="1" dirty="0"/>
              <a:t>Problem Statement</a:t>
            </a:r>
          </a:p>
          <a:p>
            <a:r>
              <a:rPr lang="en-US" dirty="0"/>
              <a:t>How might I better understand what is important to customers and their needs so that I can assist my marketing team to develop relevant products and services to better meet those needs.</a:t>
            </a:r>
            <a:endParaRPr lang="en-SG"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A7D2F-007E-41C1-A7DC-5E44567F51C6}"/>
              </a:ext>
            </a:extLst>
          </p:cNvPr>
          <p:cNvSpPr>
            <a:spLocks noGrp="1"/>
          </p:cNvSpPr>
          <p:nvPr>
            <p:ph idx="1"/>
          </p:nvPr>
        </p:nvSpPr>
        <p:spPr>
          <a:xfrm>
            <a:off x="1197868" y="404664"/>
            <a:ext cx="10800000" cy="5400000"/>
          </a:xfrm>
        </p:spPr>
        <p:txBody>
          <a:bodyPr>
            <a:normAutofit/>
          </a:bodyPr>
          <a:lstStyle/>
          <a:p>
            <a:pPr marL="0" indent="0">
              <a:spcBef>
                <a:spcPts val="600"/>
              </a:spcBef>
              <a:spcAft>
                <a:spcPts val="600"/>
              </a:spcAft>
              <a:buNone/>
            </a:pPr>
            <a:r>
              <a:rPr lang="en-US" sz="3600" b="1" dirty="0"/>
              <a:t>Strategy</a:t>
            </a:r>
            <a:endParaRPr lang="en-US" sz="4000" b="1" dirty="0"/>
          </a:p>
          <a:p>
            <a:pPr>
              <a:spcBef>
                <a:spcPts val="600"/>
              </a:spcBef>
              <a:spcAft>
                <a:spcPts val="600"/>
              </a:spcAft>
            </a:pPr>
            <a:r>
              <a:rPr lang="en-US" sz="2400" dirty="0"/>
              <a:t>I am a data scientist working in a food industry company. My purpose of this project is to develop a classification model so that I can identify whether the user is a vegetarian or carnivore, as well as capturing the keywords of the conversations to determine trending topics.</a:t>
            </a:r>
          </a:p>
          <a:p>
            <a:pPr>
              <a:spcBef>
                <a:spcPts val="600"/>
              </a:spcBef>
              <a:spcAft>
                <a:spcPts val="600"/>
              </a:spcAft>
            </a:pPr>
            <a:r>
              <a:rPr lang="en-US" sz="2400" dirty="0"/>
              <a:t>Marketing strategy has moved from B2C method (companies create and sell products that they think the customers needs) to the C2B method (observing customers' behavior, listening and reviewing customers' comments and co-create new products). </a:t>
            </a:r>
          </a:p>
          <a:p>
            <a:pPr marL="0" indent="0">
              <a:spcBef>
                <a:spcPts val="600"/>
              </a:spcBef>
              <a:spcAft>
                <a:spcPts val="600"/>
              </a:spcAft>
              <a:buNone/>
            </a:pPr>
            <a:r>
              <a:rPr lang="en-US" sz="3600" b="1" dirty="0"/>
              <a:t>Stakeholder</a:t>
            </a:r>
          </a:p>
          <a:p>
            <a:pPr marL="0" indent="0">
              <a:spcBef>
                <a:spcPts val="600"/>
              </a:spcBef>
              <a:spcAft>
                <a:spcPts val="600"/>
              </a:spcAft>
              <a:buNone/>
            </a:pPr>
            <a:r>
              <a:rPr lang="en-US" sz="2400" dirty="0"/>
              <a:t>My main stakeholder for this project will be my company's marketing team whereby they can utilize the information to make better decision for new products and services.</a:t>
            </a:r>
            <a:endParaRPr lang="en-SG" sz="2400" dirty="0"/>
          </a:p>
        </p:txBody>
      </p:sp>
    </p:spTree>
    <p:extLst>
      <p:ext uri="{BB962C8B-B14F-4D97-AF65-F5344CB8AC3E}">
        <p14:creationId xmlns:p14="http://schemas.microsoft.com/office/powerpoint/2010/main" val="41562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A36632B-B115-4161-BF75-659A8589CCF4}"/>
              </a:ext>
            </a:extLst>
          </p:cNvPr>
          <p:cNvGraphicFramePr/>
          <p:nvPr>
            <p:extLst>
              <p:ext uri="{D42A27DB-BD31-4B8C-83A1-F6EECF244321}">
                <p14:modId xmlns:p14="http://schemas.microsoft.com/office/powerpoint/2010/main" val="2022303371"/>
              </p:ext>
            </p:extLst>
          </p:nvPr>
        </p:nvGraphicFramePr>
        <p:xfrm>
          <a:off x="-1" y="764704"/>
          <a:ext cx="12188825" cy="363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23679B8E-3A9F-46F9-95CC-8CDFE0BE8ED1}"/>
              </a:ext>
            </a:extLst>
          </p:cNvPr>
          <p:cNvGrpSpPr/>
          <p:nvPr/>
        </p:nvGrpSpPr>
        <p:grpSpPr>
          <a:xfrm>
            <a:off x="5266411" y="3659292"/>
            <a:ext cx="1512000" cy="2160000"/>
            <a:chOff x="5811956" y="1090799"/>
            <a:chExt cx="1476002" cy="1454400"/>
          </a:xfrm>
        </p:grpSpPr>
        <p:sp>
          <p:nvSpPr>
            <p:cNvPr id="12" name="Rectangle: Rounded Corners 11">
              <a:extLst>
                <a:ext uri="{FF2B5EF4-FFF2-40B4-BE49-F238E27FC236}">
                  <a16:creationId xmlns:a16="http://schemas.microsoft.com/office/drawing/2014/main" id="{490E0924-9A1E-414D-83F8-AD59F1C0DBFD}"/>
                </a:ext>
              </a:extLst>
            </p:cNvPr>
            <p:cNvSpPr/>
            <p:nvPr/>
          </p:nvSpPr>
          <p:spPr>
            <a:xfrm>
              <a:off x="5811956" y="1090799"/>
              <a:ext cx="1476002" cy="1454400"/>
            </a:xfrm>
            <a:prstGeom prst="roundRect">
              <a:avLst/>
            </a:prstGeom>
          </p:spPr>
          <p:style>
            <a:lnRef idx="1">
              <a:schemeClr val="accent1"/>
            </a:lnRef>
            <a:fillRef idx="2">
              <a:schemeClr val="accent1"/>
            </a:fillRef>
            <a:effectRef idx="1">
              <a:schemeClr val="accent1"/>
            </a:effectRef>
            <a:fontRef idx="minor">
              <a:schemeClr val="dk1"/>
            </a:fontRef>
          </p:style>
        </p:sp>
        <p:sp>
          <p:nvSpPr>
            <p:cNvPr id="13" name="Rectangle: Rounded Corners 4">
              <a:extLst>
                <a:ext uri="{FF2B5EF4-FFF2-40B4-BE49-F238E27FC236}">
                  <a16:creationId xmlns:a16="http://schemas.microsoft.com/office/drawing/2014/main" id="{CBEE2665-1E84-451F-95FF-6B8802DEED5B}"/>
                </a:ext>
              </a:extLst>
            </p:cNvPr>
            <p:cNvSpPr txBox="1"/>
            <p:nvPr/>
          </p:nvSpPr>
          <p:spPr>
            <a:xfrm>
              <a:off x="5882954" y="1161797"/>
              <a:ext cx="1334006" cy="1312404"/>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7150" tIns="57150" rIns="57150" bIns="57150" numCol="1" spcCol="1270" anchor="ctr" anchorCtr="0">
              <a:noAutofit/>
            </a:bodyPr>
            <a:lstStyle/>
            <a:p>
              <a:pPr lvl="0">
                <a:spcBef>
                  <a:spcPts val="600"/>
                </a:spcBef>
                <a:spcAft>
                  <a:spcPts val="600"/>
                </a:spcAft>
              </a:pPr>
              <a:r>
                <a:rPr lang="en-US" sz="1600" dirty="0"/>
                <a:t>- Logistic Regression</a:t>
              </a:r>
              <a:endParaRPr lang="en-SG" sz="1600" dirty="0"/>
            </a:p>
            <a:p>
              <a:pPr lvl="0">
                <a:spcBef>
                  <a:spcPts val="600"/>
                </a:spcBef>
                <a:spcAft>
                  <a:spcPts val="600"/>
                </a:spcAft>
              </a:pPr>
              <a:r>
                <a:rPr lang="en-US" sz="1600" dirty="0"/>
                <a:t>- Multinomial Naïve Bayes</a:t>
              </a:r>
              <a:endParaRPr lang="en-SG" sz="1600" dirty="0"/>
            </a:p>
            <a:p>
              <a:pPr lvl="0">
                <a:spcBef>
                  <a:spcPts val="600"/>
                </a:spcBef>
                <a:spcAft>
                  <a:spcPts val="600"/>
                </a:spcAft>
              </a:pPr>
              <a:r>
                <a:rPr lang="en-US" sz="1600" dirty="0"/>
                <a:t>- Random Forest</a:t>
              </a:r>
              <a:endParaRPr lang="en-SG" sz="1500" kern="1200" dirty="0"/>
            </a:p>
          </p:txBody>
        </p:sp>
      </p:grpSp>
      <p:grpSp>
        <p:nvGrpSpPr>
          <p:cNvPr id="14" name="Group 13">
            <a:extLst>
              <a:ext uri="{FF2B5EF4-FFF2-40B4-BE49-F238E27FC236}">
                <a16:creationId xmlns:a16="http://schemas.microsoft.com/office/drawing/2014/main" id="{F9149208-E14B-4D93-AF5F-45DB5732B9A5}"/>
              </a:ext>
            </a:extLst>
          </p:cNvPr>
          <p:cNvGrpSpPr/>
          <p:nvPr/>
        </p:nvGrpSpPr>
        <p:grpSpPr>
          <a:xfrm>
            <a:off x="7002067" y="3667925"/>
            <a:ext cx="1368000" cy="1548000"/>
            <a:chOff x="5811956" y="1090799"/>
            <a:chExt cx="1476002" cy="1454400"/>
          </a:xfrm>
        </p:grpSpPr>
        <p:sp>
          <p:nvSpPr>
            <p:cNvPr id="15" name="Rectangle: Rounded Corners 14">
              <a:extLst>
                <a:ext uri="{FF2B5EF4-FFF2-40B4-BE49-F238E27FC236}">
                  <a16:creationId xmlns:a16="http://schemas.microsoft.com/office/drawing/2014/main" id="{30F1F117-EF9A-4ED7-B7D6-10FEB9EF4FB2}"/>
                </a:ext>
              </a:extLst>
            </p:cNvPr>
            <p:cNvSpPr/>
            <p:nvPr/>
          </p:nvSpPr>
          <p:spPr>
            <a:xfrm>
              <a:off x="5811956" y="1090799"/>
              <a:ext cx="1476002" cy="1454400"/>
            </a:xfrm>
            <a:prstGeom prst="roundRect">
              <a:avLst/>
            </a:prstGeom>
          </p:spPr>
          <p:style>
            <a:lnRef idx="1">
              <a:schemeClr val="accent1"/>
            </a:lnRef>
            <a:fillRef idx="2">
              <a:schemeClr val="accent1"/>
            </a:fillRef>
            <a:effectRef idx="1">
              <a:schemeClr val="accent1"/>
            </a:effectRef>
            <a:fontRef idx="minor">
              <a:schemeClr val="dk1"/>
            </a:fontRef>
          </p:style>
        </p:sp>
        <p:sp>
          <p:nvSpPr>
            <p:cNvPr id="16" name="Rectangle: Rounded Corners 4">
              <a:extLst>
                <a:ext uri="{FF2B5EF4-FFF2-40B4-BE49-F238E27FC236}">
                  <a16:creationId xmlns:a16="http://schemas.microsoft.com/office/drawing/2014/main" id="{C9C85FDD-D120-4BDE-8C39-D485F896CCE3}"/>
                </a:ext>
              </a:extLst>
            </p:cNvPr>
            <p:cNvSpPr txBox="1"/>
            <p:nvPr/>
          </p:nvSpPr>
          <p:spPr>
            <a:xfrm>
              <a:off x="5882954" y="1161797"/>
              <a:ext cx="1334006" cy="1312404"/>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7150" tIns="57150" rIns="57150" bIns="57150" numCol="1" spcCol="1270" anchor="ctr" anchorCtr="0">
              <a:noAutofit/>
            </a:bodyPr>
            <a:lstStyle/>
            <a:p>
              <a:pPr lvl="0">
                <a:spcBef>
                  <a:spcPts val="600"/>
                </a:spcBef>
                <a:spcAft>
                  <a:spcPts val="600"/>
                </a:spcAft>
              </a:pPr>
              <a:r>
                <a:rPr lang="en-US" sz="1600" dirty="0"/>
                <a:t>- Confusion Matrix</a:t>
              </a:r>
              <a:endParaRPr lang="en-SG" sz="1600" dirty="0"/>
            </a:p>
            <a:p>
              <a:pPr lvl="0">
                <a:spcBef>
                  <a:spcPts val="600"/>
                </a:spcBef>
                <a:spcAft>
                  <a:spcPts val="600"/>
                </a:spcAft>
              </a:pPr>
              <a:r>
                <a:rPr lang="en-US" sz="1600" dirty="0"/>
                <a:t>- ROC Curve and AUC</a:t>
              </a:r>
              <a:endParaRPr lang="en-SG" sz="1500" kern="1200" dirty="0"/>
            </a:p>
          </p:txBody>
        </p:sp>
      </p:grpSp>
      <p:sp>
        <p:nvSpPr>
          <p:cNvPr id="17" name="Arrow: Down 16">
            <a:extLst>
              <a:ext uri="{FF2B5EF4-FFF2-40B4-BE49-F238E27FC236}">
                <a16:creationId xmlns:a16="http://schemas.microsoft.com/office/drawing/2014/main" id="{F86F585F-18D3-467E-984F-968C66BBA410}"/>
              </a:ext>
            </a:extLst>
          </p:cNvPr>
          <p:cNvSpPr/>
          <p:nvPr/>
        </p:nvSpPr>
        <p:spPr>
          <a:xfrm>
            <a:off x="5842391" y="3172674"/>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Down 17">
            <a:extLst>
              <a:ext uri="{FF2B5EF4-FFF2-40B4-BE49-F238E27FC236}">
                <a16:creationId xmlns:a16="http://schemas.microsoft.com/office/drawing/2014/main" id="{A3948FB3-88DA-4EFE-9F77-00C96115593F}"/>
              </a:ext>
            </a:extLst>
          </p:cNvPr>
          <p:cNvSpPr/>
          <p:nvPr/>
        </p:nvSpPr>
        <p:spPr>
          <a:xfrm>
            <a:off x="7506047" y="3168293"/>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7671377B-7DFE-4F34-A505-91457166F34E}"/>
              </a:ext>
            </a:extLst>
          </p:cNvPr>
          <p:cNvSpPr txBox="1"/>
          <p:nvPr/>
        </p:nvSpPr>
        <p:spPr>
          <a:xfrm>
            <a:off x="1197868" y="620688"/>
            <a:ext cx="6099462" cy="646331"/>
          </a:xfrm>
          <a:prstGeom prst="rect">
            <a:avLst/>
          </a:prstGeom>
          <a:noFill/>
        </p:spPr>
        <p:txBody>
          <a:bodyPr wrap="square">
            <a:spAutoFit/>
          </a:bodyPr>
          <a:lstStyle/>
          <a:p>
            <a:pPr marL="0" indent="0">
              <a:spcBef>
                <a:spcPts val="600"/>
              </a:spcBef>
              <a:spcAft>
                <a:spcPts val="600"/>
              </a:spcAft>
              <a:buNone/>
            </a:pPr>
            <a:r>
              <a:rPr lang="en-US" sz="3600" b="1" dirty="0"/>
              <a:t>Methodology</a:t>
            </a:r>
            <a:endParaRPr lang="en-US" sz="2800" b="1" dirty="0"/>
          </a:p>
        </p:txBody>
      </p:sp>
    </p:spTree>
    <p:extLst>
      <p:ext uri="{BB962C8B-B14F-4D97-AF65-F5344CB8AC3E}">
        <p14:creationId xmlns:p14="http://schemas.microsoft.com/office/powerpoint/2010/main" val="294086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F25D9A1-AABE-465F-8547-956A5A2B8B40}"/>
              </a:ext>
            </a:extLst>
          </p:cNvPr>
          <p:cNvSpPr>
            <a:spLocks noGrp="1"/>
          </p:cNvSpPr>
          <p:nvPr>
            <p:ph idx="1"/>
          </p:nvPr>
        </p:nvSpPr>
        <p:spPr>
          <a:xfrm>
            <a:off x="1269876" y="1628800"/>
            <a:ext cx="9268018" cy="2880320"/>
          </a:xfrm>
        </p:spPr>
        <p:txBody>
          <a:bodyPr>
            <a:normAutofit lnSpcReduction="10000"/>
          </a:bodyPr>
          <a:lstStyle/>
          <a:p>
            <a:pPr marL="0" indent="0">
              <a:spcBef>
                <a:spcPts val="600"/>
              </a:spcBef>
              <a:spcAft>
                <a:spcPts val="600"/>
              </a:spcAft>
              <a:buNone/>
            </a:pPr>
            <a:r>
              <a:rPr lang="en-US" sz="3600" b="1" dirty="0"/>
              <a:t>Data Source</a:t>
            </a:r>
          </a:p>
          <a:p>
            <a:pPr marL="0" indent="0">
              <a:spcBef>
                <a:spcPts val="600"/>
              </a:spcBef>
              <a:spcAft>
                <a:spcPts val="600"/>
              </a:spcAft>
              <a:buNone/>
            </a:pPr>
            <a:r>
              <a:rPr lang="en-US" sz="2400" dirty="0"/>
              <a:t>Reddit is an American social news aggregation, web content rating and discussion website. It is a network of communities based on people's interests. I will be using the posts from Reddit website for my project.</a:t>
            </a:r>
          </a:p>
          <a:p>
            <a:pPr>
              <a:spcBef>
                <a:spcPts val="600"/>
              </a:spcBef>
              <a:spcAft>
                <a:spcPts val="600"/>
              </a:spcAft>
              <a:buFontTx/>
              <a:buChar char="-"/>
            </a:pPr>
            <a:r>
              <a:rPr lang="en-US" sz="2400" dirty="0"/>
              <a:t>Reddit – Vegetarian (</a:t>
            </a:r>
            <a:r>
              <a:rPr lang="en-US" sz="2400" dirty="0">
                <a:hlinkClick r:id="rId2"/>
              </a:rPr>
              <a:t>https://www.reddit.com/r/vegetarian/</a:t>
            </a:r>
            <a:r>
              <a:rPr lang="en-US" sz="2400" dirty="0"/>
              <a:t>)</a:t>
            </a:r>
          </a:p>
          <a:p>
            <a:pPr>
              <a:spcBef>
                <a:spcPts val="600"/>
              </a:spcBef>
              <a:spcAft>
                <a:spcPts val="600"/>
              </a:spcAft>
              <a:buFontTx/>
              <a:buChar char="-"/>
            </a:pPr>
            <a:r>
              <a:rPr lang="en-US" sz="2400" dirty="0"/>
              <a:t>Reddit – Carnivore (</a:t>
            </a:r>
            <a:r>
              <a:rPr lang="en-US" sz="2400" dirty="0">
                <a:hlinkClick r:id="rId3"/>
              </a:rPr>
              <a:t>https://www.reddit.com/r/zerocarb</a:t>
            </a:r>
            <a:r>
              <a:rPr lang="en-US" sz="2400" dirty="0"/>
              <a:t>)</a:t>
            </a:r>
          </a:p>
        </p:txBody>
      </p:sp>
    </p:spTree>
    <p:extLst>
      <p:ext uri="{BB962C8B-B14F-4D97-AF65-F5344CB8AC3E}">
        <p14:creationId xmlns:p14="http://schemas.microsoft.com/office/powerpoint/2010/main" val="8852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227E079-D017-4163-958C-B6789BBAB826}"/>
              </a:ext>
            </a:extLst>
          </p:cNvPr>
          <p:cNvSpPr>
            <a:spLocks noGrp="1"/>
          </p:cNvSpPr>
          <p:nvPr>
            <p:ph idx="1"/>
          </p:nvPr>
        </p:nvSpPr>
        <p:spPr>
          <a:xfrm>
            <a:off x="1269876" y="351739"/>
            <a:ext cx="9412034" cy="2952328"/>
          </a:xfrm>
        </p:spPr>
        <p:txBody>
          <a:bodyPr>
            <a:normAutofit/>
          </a:bodyPr>
          <a:lstStyle/>
          <a:p>
            <a:pPr marL="0" indent="0">
              <a:spcBef>
                <a:spcPts val="600"/>
              </a:spcBef>
              <a:spcAft>
                <a:spcPts val="600"/>
              </a:spcAft>
              <a:buNone/>
            </a:pPr>
            <a:r>
              <a:rPr lang="en-US" sz="3600" b="1" dirty="0"/>
              <a:t>Data Cleaning &amp; EDA</a:t>
            </a:r>
          </a:p>
          <a:p>
            <a:pPr>
              <a:spcBef>
                <a:spcPts val="600"/>
              </a:spcBef>
              <a:spcAft>
                <a:spcPts val="600"/>
              </a:spcAft>
              <a:buFontTx/>
              <a:buChar char="-"/>
            </a:pPr>
            <a:r>
              <a:rPr lang="en-US" sz="2400" dirty="0"/>
              <a:t>Remove duplicates in the </a:t>
            </a:r>
            <a:r>
              <a:rPr lang="en-US" sz="2400" dirty="0" err="1"/>
              <a:t>dataframe</a:t>
            </a:r>
            <a:endParaRPr lang="en-US" sz="2400" dirty="0"/>
          </a:p>
          <a:p>
            <a:pPr>
              <a:spcBef>
                <a:spcPts val="600"/>
              </a:spcBef>
              <a:spcAft>
                <a:spcPts val="600"/>
              </a:spcAft>
              <a:buFontTx/>
              <a:buChar char="-"/>
            </a:pPr>
            <a:r>
              <a:rPr lang="en-US" sz="2400" dirty="0"/>
              <a:t>Replace null with empty string and combine ‘</a:t>
            </a:r>
            <a:r>
              <a:rPr lang="en-US" sz="2400" dirty="0" err="1"/>
              <a:t>selftext</a:t>
            </a:r>
            <a:r>
              <a:rPr lang="en-US" sz="2400" dirty="0"/>
              <a:t>’ and ‘title’</a:t>
            </a:r>
          </a:p>
          <a:p>
            <a:pPr>
              <a:spcBef>
                <a:spcPts val="600"/>
              </a:spcBef>
              <a:spcAft>
                <a:spcPts val="600"/>
              </a:spcAft>
              <a:buFontTx/>
              <a:buChar char="-"/>
            </a:pPr>
            <a:r>
              <a:rPr lang="en-US" sz="2400" dirty="0"/>
              <a:t>Engineer a feature to turn the subreddit into a 1/0 column, whereby 1 indicates vegetarian and 0 indicates </a:t>
            </a:r>
            <a:r>
              <a:rPr lang="en-US" sz="2400" dirty="0" err="1"/>
              <a:t>zerocab</a:t>
            </a:r>
            <a:r>
              <a:rPr lang="en-US" sz="2400" dirty="0"/>
              <a:t>.</a:t>
            </a:r>
          </a:p>
          <a:p>
            <a:pPr>
              <a:spcBef>
                <a:spcPts val="600"/>
              </a:spcBef>
              <a:spcAft>
                <a:spcPts val="600"/>
              </a:spcAft>
              <a:buFontTx/>
              <a:buChar char="-"/>
            </a:pPr>
            <a:r>
              <a:rPr lang="en-US" sz="2400" dirty="0"/>
              <a:t>2/3 of the data for training, 1/3 for testing.</a:t>
            </a:r>
          </a:p>
        </p:txBody>
      </p:sp>
      <p:pic>
        <p:nvPicPr>
          <p:cNvPr id="7" name="Picture 6">
            <a:extLst>
              <a:ext uri="{FF2B5EF4-FFF2-40B4-BE49-F238E27FC236}">
                <a16:creationId xmlns:a16="http://schemas.microsoft.com/office/drawing/2014/main" id="{D4DBB797-0A74-412A-B460-3AE3F94B663C}"/>
              </a:ext>
            </a:extLst>
          </p:cNvPr>
          <p:cNvPicPr>
            <a:picLocks noChangeAspect="1"/>
          </p:cNvPicPr>
          <p:nvPr/>
        </p:nvPicPr>
        <p:blipFill>
          <a:blip r:embed="rId2"/>
          <a:stretch>
            <a:fillRect/>
          </a:stretch>
        </p:blipFill>
        <p:spPr>
          <a:xfrm>
            <a:off x="1269876" y="4365104"/>
            <a:ext cx="4486275" cy="1638300"/>
          </a:xfrm>
          <a:prstGeom prst="rect">
            <a:avLst/>
          </a:prstGeom>
        </p:spPr>
      </p:pic>
      <p:sp>
        <p:nvSpPr>
          <p:cNvPr id="8" name="TextBox 7">
            <a:extLst>
              <a:ext uri="{FF2B5EF4-FFF2-40B4-BE49-F238E27FC236}">
                <a16:creationId xmlns:a16="http://schemas.microsoft.com/office/drawing/2014/main" id="{747B5E33-C474-49B4-A8D8-07B3B7ED6A27}"/>
              </a:ext>
            </a:extLst>
          </p:cNvPr>
          <p:cNvSpPr txBox="1"/>
          <p:nvPr/>
        </p:nvSpPr>
        <p:spPr>
          <a:xfrm>
            <a:off x="1269876" y="3542211"/>
            <a:ext cx="5112568" cy="646331"/>
          </a:xfrm>
          <a:prstGeom prst="rect">
            <a:avLst/>
          </a:prstGeom>
          <a:noFill/>
        </p:spPr>
        <p:txBody>
          <a:bodyPr wrap="square" rtlCol="0">
            <a:spAutoFit/>
          </a:bodyPr>
          <a:lstStyle/>
          <a:p>
            <a:r>
              <a:rPr lang="en-US" sz="3600" b="1" dirty="0"/>
              <a:t>Data Dictionary</a:t>
            </a:r>
          </a:p>
        </p:txBody>
      </p:sp>
    </p:spTree>
    <p:extLst>
      <p:ext uri="{BB962C8B-B14F-4D97-AF65-F5344CB8AC3E}">
        <p14:creationId xmlns:p14="http://schemas.microsoft.com/office/powerpoint/2010/main" val="146313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17C1B3-7A87-4BE6-ADB8-64A4FFB79C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5134" y="1376625"/>
            <a:ext cx="4151134" cy="4320000"/>
          </a:xfrm>
          <a:prstGeom prst="rect">
            <a:avLst/>
          </a:prstGeom>
        </p:spPr>
      </p:pic>
      <p:pic>
        <p:nvPicPr>
          <p:cNvPr id="7" name="Picture 6">
            <a:extLst>
              <a:ext uri="{FF2B5EF4-FFF2-40B4-BE49-F238E27FC236}">
                <a16:creationId xmlns:a16="http://schemas.microsoft.com/office/drawing/2014/main" id="{E231C21F-C602-46BA-B14C-E07819CE5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132" y="1376625"/>
            <a:ext cx="3788780" cy="4320000"/>
          </a:xfrm>
          <a:prstGeom prst="rect">
            <a:avLst/>
          </a:prstGeom>
        </p:spPr>
      </p:pic>
      <p:sp>
        <p:nvSpPr>
          <p:cNvPr id="8" name="TextBox 7">
            <a:extLst>
              <a:ext uri="{FF2B5EF4-FFF2-40B4-BE49-F238E27FC236}">
                <a16:creationId xmlns:a16="http://schemas.microsoft.com/office/drawing/2014/main" id="{44C72959-F6A6-4A72-BBCB-878B5EB6B48B}"/>
              </a:ext>
            </a:extLst>
          </p:cNvPr>
          <p:cNvSpPr txBox="1"/>
          <p:nvPr/>
        </p:nvSpPr>
        <p:spPr>
          <a:xfrm>
            <a:off x="1593912" y="263084"/>
            <a:ext cx="9001000" cy="646331"/>
          </a:xfrm>
          <a:prstGeom prst="rect">
            <a:avLst/>
          </a:prstGeom>
          <a:noFill/>
        </p:spPr>
        <p:txBody>
          <a:bodyPr wrap="square">
            <a:spAutoFit/>
          </a:bodyPr>
          <a:lstStyle/>
          <a:p>
            <a:pPr algn="ctr">
              <a:spcBef>
                <a:spcPts val="600"/>
              </a:spcBef>
              <a:spcAft>
                <a:spcPts val="600"/>
              </a:spcAft>
            </a:pPr>
            <a:r>
              <a:rPr lang="en-SG" sz="3600" b="1" dirty="0"/>
              <a:t>Cleaning and Pre-Processing</a:t>
            </a:r>
            <a:endParaRPr lang="en-US" sz="2800" b="1" dirty="0"/>
          </a:p>
        </p:txBody>
      </p:sp>
      <p:sp>
        <p:nvSpPr>
          <p:cNvPr id="6" name="TextBox 5">
            <a:extLst>
              <a:ext uri="{FF2B5EF4-FFF2-40B4-BE49-F238E27FC236}">
                <a16:creationId xmlns:a16="http://schemas.microsoft.com/office/drawing/2014/main" id="{8B328916-9B9C-472B-A32A-122D0B61B21F}"/>
              </a:ext>
            </a:extLst>
          </p:cNvPr>
          <p:cNvSpPr txBox="1"/>
          <p:nvPr/>
        </p:nvSpPr>
        <p:spPr>
          <a:xfrm>
            <a:off x="4294412" y="908625"/>
            <a:ext cx="3600000" cy="468000"/>
          </a:xfrm>
          <a:prstGeom prst="rect">
            <a:avLst/>
          </a:prstGeom>
          <a:noFill/>
        </p:spPr>
        <p:txBody>
          <a:bodyPr wrap="square" anchor="ctr">
            <a:spAutoFit/>
          </a:bodyPr>
          <a:lstStyle/>
          <a:p>
            <a:pPr algn="ctr">
              <a:spcBef>
                <a:spcPts val="600"/>
              </a:spcBef>
              <a:spcAft>
                <a:spcPts val="600"/>
              </a:spcAft>
            </a:pPr>
            <a:r>
              <a:rPr lang="en-SG" b="1" dirty="0" err="1"/>
              <a:t>WordCloud</a:t>
            </a:r>
            <a:endParaRPr lang="en-US" b="1" dirty="0"/>
          </a:p>
        </p:txBody>
      </p:sp>
    </p:spTree>
    <p:extLst>
      <p:ext uri="{BB962C8B-B14F-4D97-AF65-F5344CB8AC3E}">
        <p14:creationId xmlns:p14="http://schemas.microsoft.com/office/powerpoint/2010/main" val="15297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341884" y="188640"/>
            <a:ext cx="9001000" cy="646331"/>
          </a:xfrm>
          <a:prstGeom prst="rect">
            <a:avLst/>
          </a:prstGeom>
          <a:noFill/>
        </p:spPr>
        <p:txBody>
          <a:bodyPr wrap="square">
            <a:spAutoFit/>
          </a:bodyPr>
          <a:lstStyle/>
          <a:p>
            <a:pPr algn="ctr">
              <a:spcBef>
                <a:spcPts val="600"/>
              </a:spcBef>
              <a:spcAft>
                <a:spcPts val="600"/>
              </a:spcAft>
            </a:pPr>
            <a:r>
              <a:rPr lang="en-SG" sz="3600" b="1" dirty="0"/>
              <a:t>Cleaning and Pre-Processing</a:t>
            </a:r>
            <a:endParaRPr lang="en-US" sz="2800" b="1" dirty="0"/>
          </a:p>
        </p:txBody>
      </p:sp>
      <p:pic>
        <p:nvPicPr>
          <p:cNvPr id="9" name="Picture 8">
            <a:extLst>
              <a:ext uri="{FF2B5EF4-FFF2-40B4-BE49-F238E27FC236}">
                <a16:creationId xmlns:a16="http://schemas.microsoft.com/office/drawing/2014/main" id="{AA7B2E3B-EA00-42AE-BA89-8B628D87D3F7}"/>
              </a:ext>
            </a:extLst>
          </p:cNvPr>
          <p:cNvPicPr>
            <a:picLocks noChangeAspect="1"/>
          </p:cNvPicPr>
          <p:nvPr/>
        </p:nvPicPr>
        <p:blipFill>
          <a:blip r:embed="rId2"/>
          <a:stretch>
            <a:fillRect/>
          </a:stretch>
        </p:blipFill>
        <p:spPr>
          <a:xfrm>
            <a:off x="-4961" y="1340768"/>
            <a:ext cx="3427456" cy="2700000"/>
          </a:xfrm>
          <a:prstGeom prst="rect">
            <a:avLst/>
          </a:prstGeom>
        </p:spPr>
      </p:pic>
      <p:pic>
        <p:nvPicPr>
          <p:cNvPr id="3" name="Picture 2">
            <a:extLst>
              <a:ext uri="{FF2B5EF4-FFF2-40B4-BE49-F238E27FC236}">
                <a16:creationId xmlns:a16="http://schemas.microsoft.com/office/drawing/2014/main" id="{47F506F2-251F-431F-9C4F-80C800A44F98}"/>
              </a:ext>
            </a:extLst>
          </p:cNvPr>
          <p:cNvPicPr>
            <a:picLocks noChangeAspect="1"/>
          </p:cNvPicPr>
          <p:nvPr/>
        </p:nvPicPr>
        <p:blipFill>
          <a:blip r:embed="rId3"/>
          <a:stretch>
            <a:fillRect/>
          </a:stretch>
        </p:blipFill>
        <p:spPr>
          <a:xfrm>
            <a:off x="8665112" y="1340768"/>
            <a:ext cx="3529690" cy="2700000"/>
          </a:xfrm>
          <a:prstGeom prst="rect">
            <a:avLst/>
          </a:prstGeom>
        </p:spPr>
      </p:pic>
      <p:pic>
        <p:nvPicPr>
          <p:cNvPr id="4" name="Picture 3">
            <a:extLst>
              <a:ext uri="{FF2B5EF4-FFF2-40B4-BE49-F238E27FC236}">
                <a16:creationId xmlns:a16="http://schemas.microsoft.com/office/drawing/2014/main" id="{6FCB2630-74B2-467D-A61B-63264085929A}"/>
              </a:ext>
            </a:extLst>
          </p:cNvPr>
          <p:cNvPicPr>
            <a:picLocks noChangeAspect="1"/>
          </p:cNvPicPr>
          <p:nvPr/>
        </p:nvPicPr>
        <p:blipFill>
          <a:blip r:embed="rId4"/>
          <a:stretch>
            <a:fillRect/>
          </a:stretch>
        </p:blipFill>
        <p:spPr>
          <a:xfrm>
            <a:off x="3386252" y="1700808"/>
            <a:ext cx="5314331" cy="3708000"/>
          </a:xfrm>
          <a:prstGeom prst="rect">
            <a:avLst/>
          </a:prstGeom>
        </p:spPr>
      </p:pic>
      <p:sp>
        <p:nvSpPr>
          <p:cNvPr id="6" name="TextBox 5">
            <a:extLst>
              <a:ext uri="{FF2B5EF4-FFF2-40B4-BE49-F238E27FC236}">
                <a16:creationId xmlns:a16="http://schemas.microsoft.com/office/drawing/2014/main" id="{F2908B87-C14B-4550-8BED-99AB2621252C}"/>
              </a:ext>
            </a:extLst>
          </p:cNvPr>
          <p:cNvSpPr txBox="1"/>
          <p:nvPr/>
        </p:nvSpPr>
        <p:spPr>
          <a:xfrm>
            <a:off x="3934412" y="784217"/>
            <a:ext cx="4320000" cy="540000"/>
          </a:xfrm>
          <a:prstGeom prst="rect">
            <a:avLst/>
          </a:prstGeom>
          <a:noFill/>
        </p:spPr>
        <p:txBody>
          <a:bodyPr wrap="square" anchor="ctr">
            <a:spAutoFit/>
          </a:bodyPr>
          <a:lstStyle/>
          <a:p>
            <a:pPr algn="ctr">
              <a:spcBef>
                <a:spcPts val="600"/>
              </a:spcBef>
              <a:spcAft>
                <a:spcPts val="600"/>
              </a:spcAft>
            </a:pPr>
            <a:r>
              <a:rPr lang="en-SG" b="1" dirty="0"/>
              <a:t>Bar Charts &amp; Venn Diagram</a:t>
            </a:r>
            <a:endParaRPr lang="en-US" b="1" dirty="0"/>
          </a:p>
        </p:txBody>
      </p:sp>
      <p:sp>
        <p:nvSpPr>
          <p:cNvPr id="2" name="TextBox 1">
            <a:extLst>
              <a:ext uri="{FF2B5EF4-FFF2-40B4-BE49-F238E27FC236}">
                <a16:creationId xmlns:a16="http://schemas.microsoft.com/office/drawing/2014/main" id="{30AA985D-FAC9-48B4-8AC6-EF52D7C276F2}"/>
              </a:ext>
            </a:extLst>
          </p:cNvPr>
          <p:cNvSpPr txBox="1"/>
          <p:nvPr/>
        </p:nvSpPr>
        <p:spPr>
          <a:xfrm>
            <a:off x="894845" y="5522897"/>
            <a:ext cx="10297144" cy="1200329"/>
          </a:xfrm>
          <a:prstGeom prst="rect">
            <a:avLst/>
          </a:prstGeom>
          <a:noFill/>
        </p:spPr>
        <p:txBody>
          <a:bodyPr wrap="square" rtlCol="0">
            <a:spAutoFit/>
          </a:bodyPr>
          <a:lstStyle/>
          <a:p>
            <a:r>
              <a:rPr lang="en-US" dirty="0"/>
              <a:t>After going through the </a:t>
            </a:r>
            <a:r>
              <a:rPr lang="en-US" dirty="0" err="1"/>
              <a:t>wordclouds</a:t>
            </a:r>
            <a:r>
              <a:rPr lang="en-US" dirty="0"/>
              <a:t>, bar charts and Venn diagrams, I have updated my </a:t>
            </a:r>
            <a:r>
              <a:rPr lang="en-US" dirty="0" err="1"/>
              <a:t>stopwords</a:t>
            </a:r>
            <a:r>
              <a:rPr lang="en-US" dirty="0"/>
              <a:t> list to remove the words that are not useful for the prediction and the words that are similar to the name of the target variables.</a:t>
            </a:r>
            <a:endParaRPr lang="en-SG" dirty="0"/>
          </a:p>
        </p:txBody>
      </p:sp>
    </p:spTree>
    <p:extLst>
      <p:ext uri="{BB962C8B-B14F-4D97-AF65-F5344CB8AC3E}">
        <p14:creationId xmlns:p14="http://schemas.microsoft.com/office/powerpoint/2010/main" val="37309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080150" y="196770"/>
            <a:ext cx="9001000" cy="646331"/>
          </a:xfrm>
          <a:prstGeom prst="rect">
            <a:avLst/>
          </a:prstGeom>
          <a:noFill/>
        </p:spPr>
        <p:txBody>
          <a:bodyPr wrap="square">
            <a:spAutoFit/>
          </a:bodyPr>
          <a:lstStyle/>
          <a:p>
            <a:pPr algn="ctr">
              <a:spcBef>
                <a:spcPts val="600"/>
              </a:spcBef>
              <a:spcAft>
                <a:spcPts val="600"/>
              </a:spcAft>
            </a:pPr>
            <a:r>
              <a:rPr lang="en-SG" sz="3600" b="1" dirty="0"/>
              <a:t>Regression and Classification: Results</a:t>
            </a:r>
            <a:endParaRPr lang="en-US" sz="2800" b="1" dirty="0"/>
          </a:p>
        </p:txBody>
      </p:sp>
      <p:pic>
        <p:nvPicPr>
          <p:cNvPr id="2" name="Picture 1">
            <a:extLst>
              <a:ext uri="{FF2B5EF4-FFF2-40B4-BE49-F238E27FC236}">
                <a16:creationId xmlns:a16="http://schemas.microsoft.com/office/drawing/2014/main" id="{8D77BEBE-2117-48B8-9DB5-CA747A85B094}"/>
              </a:ext>
            </a:extLst>
          </p:cNvPr>
          <p:cNvPicPr>
            <a:picLocks noChangeAspect="1"/>
          </p:cNvPicPr>
          <p:nvPr/>
        </p:nvPicPr>
        <p:blipFill>
          <a:blip r:embed="rId2"/>
          <a:stretch>
            <a:fillRect/>
          </a:stretch>
        </p:blipFill>
        <p:spPr>
          <a:xfrm>
            <a:off x="1485900" y="980728"/>
            <a:ext cx="8460000" cy="4292198"/>
          </a:xfrm>
          <a:prstGeom prst="rect">
            <a:avLst/>
          </a:prstGeom>
        </p:spPr>
      </p:pic>
      <p:sp>
        <p:nvSpPr>
          <p:cNvPr id="3" name="Rectangle: Rounded Corners 2">
            <a:extLst>
              <a:ext uri="{FF2B5EF4-FFF2-40B4-BE49-F238E27FC236}">
                <a16:creationId xmlns:a16="http://schemas.microsoft.com/office/drawing/2014/main" id="{37B898AC-3B6F-43E1-AAE9-FB4615703A77}"/>
              </a:ext>
            </a:extLst>
          </p:cNvPr>
          <p:cNvSpPr/>
          <p:nvPr/>
        </p:nvSpPr>
        <p:spPr>
          <a:xfrm>
            <a:off x="1485900" y="1653760"/>
            <a:ext cx="8298452" cy="288032"/>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F3EBDC0D-20EE-43B1-9CA0-3DECF92D55B2}"/>
              </a:ext>
            </a:extLst>
          </p:cNvPr>
          <p:cNvSpPr/>
          <p:nvPr/>
        </p:nvSpPr>
        <p:spPr>
          <a:xfrm>
            <a:off x="1485900" y="2924944"/>
            <a:ext cx="8298452" cy="288032"/>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E176558C-4B93-4D24-BB21-285159134CAE}"/>
              </a:ext>
            </a:extLst>
          </p:cNvPr>
          <p:cNvSpPr/>
          <p:nvPr/>
        </p:nvSpPr>
        <p:spPr>
          <a:xfrm>
            <a:off x="1494921" y="4221120"/>
            <a:ext cx="8298452" cy="2880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4" name="TextBox 3">
            <a:extLst>
              <a:ext uri="{FF2B5EF4-FFF2-40B4-BE49-F238E27FC236}">
                <a16:creationId xmlns:a16="http://schemas.microsoft.com/office/drawing/2014/main" id="{C8F7A6FD-9B26-4B12-AB17-7F7959A7C61D}"/>
              </a:ext>
            </a:extLst>
          </p:cNvPr>
          <p:cNvSpPr txBox="1"/>
          <p:nvPr/>
        </p:nvSpPr>
        <p:spPr>
          <a:xfrm>
            <a:off x="1215400" y="5272926"/>
            <a:ext cx="8730500" cy="830997"/>
          </a:xfrm>
          <a:prstGeom prst="rect">
            <a:avLst/>
          </a:prstGeom>
          <a:noFill/>
        </p:spPr>
        <p:txBody>
          <a:bodyPr wrap="square" rtlCol="0">
            <a:spAutoFit/>
          </a:bodyPr>
          <a:lstStyle/>
          <a:p>
            <a:pPr marL="342900" indent="-342900">
              <a:buFontTx/>
              <a:buChar char="-"/>
            </a:pPr>
            <a:r>
              <a:rPr lang="en-US" dirty="0"/>
              <a:t>All models are overfitted.</a:t>
            </a:r>
          </a:p>
          <a:p>
            <a:pPr marL="342900" indent="-342900">
              <a:buFontTx/>
              <a:buChar char="-"/>
            </a:pPr>
            <a:r>
              <a:rPr lang="en-US" dirty="0"/>
              <a:t>Selected best test score of each model for evaluation.</a:t>
            </a:r>
            <a:endParaRPr lang="en-SG" dirty="0"/>
          </a:p>
        </p:txBody>
      </p:sp>
    </p:spTree>
    <p:extLst>
      <p:ext uri="{BB962C8B-B14F-4D97-AF65-F5344CB8AC3E}">
        <p14:creationId xmlns:p14="http://schemas.microsoft.com/office/powerpoint/2010/main" val="24142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176</TotalTime>
  <Words>850</Words>
  <Application>Microsoft Office PowerPoint</Application>
  <PresentationFormat>Custom</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Algerian</vt:lpstr>
      <vt:lpstr>Arial</vt:lpstr>
      <vt:lpstr>Constantia</vt:lpstr>
      <vt:lpstr>Cooking 16x9</vt:lpstr>
      <vt:lpstr>vegetarian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vegetarian</dc:title>
  <dc:creator>Jack Fong</dc:creator>
  <cp:lastModifiedBy>Jack Fong</cp:lastModifiedBy>
  <cp:revision>27</cp:revision>
  <dcterms:created xsi:type="dcterms:W3CDTF">2020-12-06T02:59:40Z</dcterms:created>
  <dcterms:modified xsi:type="dcterms:W3CDTF">2020-12-07T01:42:47Z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