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Lato" panose="020B0604020202020204" charset="0"/>
      <p:regular r:id="rId24"/>
      <p:bold r:id="rId25"/>
      <p:italic r:id="rId26"/>
      <p:boldItalic r:id="rId27"/>
    </p:embeddedFont>
    <p:embeddedFont>
      <p:font typeface="Raleway" panose="020B0604020202020204" charset="0"/>
      <p:regular r:id="rId28"/>
      <p:bold r:id="rId29"/>
      <p:italic r:id="rId30"/>
      <p:boldItalic r:id="rId31"/>
    </p:embeddedFont>
    <p:embeddedFont>
      <p:font typeface="Roboto" panose="020B060402020202020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Elliot: 1 - 4</a:t>
            </a:r>
            <a:endParaRPr/>
          </a:p>
          <a:p>
            <a:pPr marL="0" lvl="0" indent="0" algn="l" rtl="0">
              <a:spcBef>
                <a:spcPts val="0"/>
              </a:spcBef>
              <a:spcAft>
                <a:spcPts val="0"/>
              </a:spcAft>
              <a:buNone/>
            </a:pPr>
            <a:r>
              <a:rPr lang="en"/>
              <a:t>Jack: 5 - 9</a:t>
            </a:r>
            <a:endParaRPr/>
          </a:p>
          <a:p>
            <a:pPr marL="0" lvl="0" indent="0" algn="l" rtl="0">
              <a:spcBef>
                <a:spcPts val="0"/>
              </a:spcBef>
              <a:spcAft>
                <a:spcPts val="0"/>
              </a:spcAft>
              <a:buNone/>
            </a:pPr>
            <a:r>
              <a:rPr lang="en"/>
              <a:t>Joseph: 14 - 18</a:t>
            </a:r>
            <a:endParaRPr/>
          </a:p>
          <a:p>
            <a:pPr marL="0" lvl="0" indent="0" algn="l" rtl="0">
              <a:spcBef>
                <a:spcPts val="0"/>
              </a:spcBef>
              <a:spcAft>
                <a:spcPts val="0"/>
              </a:spcAft>
              <a:buNone/>
            </a:pPr>
            <a:r>
              <a:rPr lang="en"/>
              <a:t>Yong Tat: 10 - 13, 19</a:t>
            </a:r>
            <a:endParaRPr/>
          </a:p>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acfcdbd5fe_5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acfcdbd5fe_5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acfcdbd5fe_5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acfcdbd5fe_5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acfcdbd5fe_5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acfcdbd5fe_5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acfcdbd5fe_0_1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acfcdbd5fe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acfcdbd5fe_0_1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acfcdbd5fe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acfcdbd5fe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acfcdbd5fe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acfcdbd5fe_4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acfcdbd5fe_4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50">
              <a:solidFill>
                <a:srgbClr val="333333"/>
              </a:solidFill>
              <a:highlight>
                <a:srgbClr val="F7F7F7"/>
              </a:highlight>
            </a:endParaRPr>
          </a:p>
          <a:p>
            <a:pPr marL="0" lvl="0" indent="0" algn="l" rtl="0">
              <a:lnSpc>
                <a:spcPct val="115000"/>
              </a:lnSpc>
              <a:spcBef>
                <a:spcPts val="0"/>
              </a:spcBef>
              <a:spcAft>
                <a:spcPts val="0"/>
              </a:spcAft>
              <a:buClr>
                <a:schemeClr val="dk1"/>
              </a:buClr>
              <a:buSzPts val="1100"/>
              <a:buFont typeface="Arial"/>
              <a:buNone/>
            </a:pPr>
            <a:endParaRPr sz="1050">
              <a:solidFill>
                <a:srgbClr val="333333"/>
              </a:solidFill>
              <a:highlight>
                <a:srgbClr val="F7F7F7"/>
              </a:highlight>
            </a:endParaRPr>
          </a:p>
          <a:p>
            <a:pPr marL="0" marR="266700" lvl="0" indent="0" algn="l" rtl="0">
              <a:lnSpc>
                <a:spcPct val="115000"/>
              </a:lnSpc>
              <a:spcBef>
                <a:spcPts val="1100"/>
              </a:spcBef>
              <a:spcAft>
                <a:spcPts val="110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acfcdbd5fe_4_3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acfcdbd5fe_4_3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50">
              <a:solidFill>
                <a:srgbClr val="333333"/>
              </a:solidFill>
              <a:highlight>
                <a:srgbClr val="F7F7F7"/>
              </a:highlight>
            </a:endParaRPr>
          </a:p>
          <a:p>
            <a:pPr marL="0" lvl="0" indent="0" algn="l" rtl="0">
              <a:lnSpc>
                <a:spcPct val="115000"/>
              </a:lnSpc>
              <a:spcBef>
                <a:spcPts val="0"/>
              </a:spcBef>
              <a:spcAft>
                <a:spcPts val="0"/>
              </a:spcAft>
              <a:buClr>
                <a:schemeClr val="dk1"/>
              </a:buClr>
              <a:buSzPts val="1100"/>
              <a:buFont typeface="Arial"/>
              <a:buNone/>
            </a:pPr>
            <a:endParaRPr sz="1050">
              <a:solidFill>
                <a:srgbClr val="333333"/>
              </a:solidFill>
              <a:highlight>
                <a:srgbClr val="F7F7F7"/>
              </a:highlight>
            </a:endParaRPr>
          </a:p>
          <a:p>
            <a:pPr marL="0" marR="266700" lvl="0" indent="0" algn="l" rtl="0">
              <a:lnSpc>
                <a:spcPct val="115000"/>
              </a:lnSpc>
              <a:spcBef>
                <a:spcPts val="1100"/>
              </a:spcBef>
              <a:spcAft>
                <a:spcPts val="110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acfcdbd5fe_4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acfcdbd5fe_4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cfcdbd5fe_4_4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cfcdbd5fe_4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acfcdbd5fe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acfcdbd5fe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acfcdbd5fe_2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acfcdbd5fe_2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acfcdbd5fe_2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acfcdbd5fe_2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acfcdbd5fe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acfcdbd5fe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acfcdbd5fe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acfcdbd5fe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acfcdbd5fe_2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acfcdbd5fe_2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acfcdbd5fe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acfcdbd5fe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acfcdbd5fe_5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acfcdbd5fe_5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acfcdbd5fe_5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acfcdbd5fe_5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acfcdbd5fe_5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acfcdbd5fe_5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Ames Housing Dataset</a:t>
            </a:r>
            <a:endParaRPr/>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Group 6</a:t>
            </a:r>
            <a:endParaRPr b="1"/>
          </a:p>
          <a:p>
            <a:pPr marL="0" lvl="0" indent="0" algn="l" rtl="0">
              <a:spcBef>
                <a:spcPts val="0"/>
              </a:spcBef>
              <a:spcAft>
                <a:spcPts val="0"/>
              </a:spcAft>
              <a:buNone/>
            </a:pPr>
            <a:endParaRPr/>
          </a:p>
          <a:p>
            <a:pPr marL="0" lvl="0" indent="0" algn="l" rtl="0">
              <a:spcBef>
                <a:spcPts val="0"/>
              </a:spcBef>
              <a:spcAft>
                <a:spcPts val="0"/>
              </a:spcAft>
              <a:buNone/>
            </a:pPr>
            <a:r>
              <a:rPr lang="en"/>
              <a:t>Yong Tat</a:t>
            </a:r>
            <a:endParaRPr/>
          </a:p>
          <a:p>
            <a:pPr marL="0" lvl="0" indent="0" algn="l" rtl="0">
              <a:spcBef>
                <a:spcPts val="0"/>
              </a:spcBef>
              <a:spcAft>
                <a:spcPts val="0"/>
              </a:spcAft>
              <a:buNone/>
            </a:pPr>
            <a:r>
              <a:rPr lang="en"/>
              <a:t>Elliot</a:t>
            </a:r>
            <a:endParaRPr/>
          </a:p>
          <a:p>
            <a:pPr marL="0" lvl="0" indent="0" algn="l" rtl="0">
              <a:spcBef>
                <a:spcPts val="0"/>
              </a:spcBef>
              <a:spcAft>
                <a:spcPts val="0"/>
              </a:spcAft>
              <a:buNone/>
            </a:pPr>
            <a:r>
              <a:rPr lang="en"/>
              <a:t>Joseph</a:t>
            </a:r>
            <a:endParaRPr/>
          </a:p>
          <a:p>
            <a:pPr marL="0" lvl="0" indent="0" algn="l" rtl="0">
              <a:spcBef>
                <a:spcPts val="0"/>
              </a:spcBef>
              <a:spcAft>
                <a:spcPts val="0"/>
              </a:spcAft>
              <a:buNone/>
            </a:pPr>
            <a:r>
              <a:rPr lang="en"/>
              <a:t>Jack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2"/>
          <p:cNvSpPr txBox="1">
            <a:spLocks noGrp="1"/>
          </p:cNvSpPr>
          <p:nvPr>
            <p:ph type="title"/>
          </p:nvPr>
        </p:nvSpPr>
        <p:spPr>
          <a:xfrm>
            <a:off x="729450" y="6328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Feature Selection (Scatter Plot) </a:t>
            </a:r>
            <a:endParaRPr/>
          </a:p>
        </p:txBody>
      </p:sp>
      <p:sp>
        <p:nvSpPr>
          <p:cNvPr id="166" name="Google Shape;166;p22"/>
          <p:cNvSpPr txBox="1">
            <a:spLocks noGrp="1"/>
          </p:cNvSpPr>
          <p:nvPr>
            <p:ph type="body" idx="1"/>
          </p:nvPr>
        </p:nvSpPr>
        <p:spPr>
          <a:xfrm>
            <a:off x="4762750" y="2047443"/>
            <a:ext cx="3534000" cy="12435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If the variable has a linear correlation with SalePrice, it will follow the pattern like the diagram.</a:t>
            </a:r>
            <a:endParaRPr/>
          </a:p>
        </p:txBody>
      </p:sp>
      <p:pic>
        <p:nvPicPr>
          <p:cNvPr id="167" name="Google Shape;167;p22"/>
          <p:cNvPicPr preferRelativeResize="0"/>
          <p:nvPr/>
        </p:nvPicPr>
        <p:blipFill>
          <a:blip r:embed="rId3">
            <a:alphaModFix/>
          </a:blip>
          <a:stretch>
            <a:fillRect/>
          </a:stretch>
        </p:blipFill>
        <p:spPr>
          <a:xfrm>
            <a:off x="232650" y="1906250"/>
            <a:ext cx="4128300" cy="3151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3"/>
          <p:cNvSpPr txBox="1">
            <a:spLocks noGrp="1"/>
          </p:cNvSpPr>
          <p:nvPr>
            <p:ph type="title"/>
          </p:nvPr>
        </p:nvSpPr>
        <p:spPr>
          <a:xfrm>
            <a:off x="729450" y="6328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Feature Selection (Scatter Plot), cont’d </a:t>
            </a:r>
            <a:endParaRPr/>
          </a:p>
          <a:p>
            <a:pPr marL="0" lvl="0" indent="0" algn="l" rtl="0">
              <a:spcBef>
                <a:spcPts val="0"/>
              </a:spcBef>
              <a:spcAft>
                <a:spcPts val="0"/>
              </a:spcAft>
              <a:buNone/>
            </a:pPr>
            <a:endParaRPr/>
          </a:p>
        </p:txBody>
      </p:sp>
      <p:sp>
        <p:nvSpPr>
          <p:cNvPr id="173" name="Google Shape;173;p2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74" name="Google Shape;174;p23"/>
          <p:cNvPicPr preferRelativeResize="0"/>
          <p:nvPr/>
        </p:nvPicPr>
        <p:blipFill>
          <a:blip r:embed="rId3">
            <a:alphaModFix/>
          </a:blip>
          <a:stretch>
            <a:fillRect/>
          </a:stretch>
        </p:blipFill>
        <p:spPr>
          <a:xfrm>
            <a:off x="156450" y="1971237"/>
            <a:ext cx="3939078" cy="3021300"/>
          </a:xfrm>
          <a:prstGeom prst="rect">
            <a:avLst/>
          </a:prstGeom>
          <a:noFill/>
          <a:ln>
            <a:noFill/>
          </a:ln>
        </p:spPr>
      </p:pic>
      <p:sp>
        <p:nvSpPr>
          <p:cNvPr id="175" name="Google Shape;175;p23"/>
          <p:cNvSpPr txBox="1">
            <a:spLocks noGrp="1"/>
          </p:cNvSpPr>
          <p:nvPr>
            <p:ph type="body" idx="1"/>
          </p:nvPr>
        </p:nvSpPr>
        <p:spPr>
          <a:xfrm>
            <a:off x="4751475" y="2078875"/>
            <a:ext cx="3534000" cy="11517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If the variable has  no linear correlation with SalePrice, it will follow the pattern like the diagram.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4"/>
          <p:cNvSpPr txBox="1">
            <a:spLocks noGrp="1"/>
          </p:cNvSpPr>
          <p:nvPr>
            <p:ph type="title"/>
          </p:nvPr>
        </p:nvSpPr>
        <p:spPr>
          <a:xfrm>
            <a:off x="729450" y="5301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Feature Selection (Scatter Plot), cont’d </a:t>
            </a:r>
            <a:endParaRPr/>
          </a:p>
          <a:p>
            <a:pPr marL="0" lvl="0" indent="0" algn="l" rtl="0">
              <a:spcBef>
                <a:spcPts val="0"/>
              </a:spcBef>
              <a:spcAft>
                <a:spcPts val="0"/>
              </a:spcAft>
              <a:buNone/>
            </a:pPr>
            <a:endParaRPr sz="1900"/>
          </a:p>
        </p:txBody>
      </p:sp>
      <p:sp>
        <p:nvSpPr>
          <p:cNvPr id="181" name="Google Shape;181;p24"/>
          <p:cNvSpPr txBox="1">
            <a:spLocks noGrp="1"/>
          </p:cNvSpPr>
          <p:nvPr>
            <p:ph type="body" idx="1"/>
          </p:nvPr>
        </p:nvSpPr>
        <p:spPr>
          <a:xfrm>
            <a:off x="5701525" y="1346525"/>
            <a:ext cx="3129300" cy="27873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If the variables have co-linearity, it will follow the pattern like the diagram.</a:t>
            </a:r>
            <a:endParaRPr/>
          </a:p>
          <a:p>
            <a:pPr marL="457200" lvl="0" indent="-311150" algn="l" rtl="0">
              <a:spcBef>
                <a:spcPts val="0"/>
              </a:spcBef>
              <a:spcAft>
                <a:spcPts val="0"/>
              </a:spcAft>
              <a:buSzPts val="1300"/>
              <a:buChar char="●"/>
            </a:pPr>
            <a:r>
              <a:rPr lang="en"/>
              <a:t>The graph shows a near perfect co-linearity; total Basement Area is plotted against Sum of Individual Basement Area.</a:t>
            </a:r>
            <a:endParaRPr/>
          </a:p>
          <a:p>
            <a:pPr marL="457200" lvl="0" indent="-311150" algn="l" rtl="0">
              <a:spcBef>
                <a:spcPts val="0"/>
              </a:spcBef>
              <a:spcAft>
                <a:spcPts val="0"/>
              </a:spcAft>
              <a:buSzPts val="1300"/>
              <a:buChar char="●"/>
            </a:pPr>
            <a:r>
              <a:rPr lang="en"/>
              <a:t>Hence only 1 feature needs to be used.</a:t>
            </a:r>
            <a:endParaRPr/>
          </a:p>
        </p:txBody>
      </p:sp>
      <p:pic>
        <p:nvPicPr>
          <p:cNvPr id="182" name="Google Shape;182;p24"/>
          <p:cNvPicPr preferRelativeResize="0"/>
          <p:nvPr/>
        </p:nvPicPr>
        <p:blipFill rotWithShape="1">
          <a:blip r:embed="rId3">
            <a:alphaModFix/>
          </a:blip>
          <a:srcRect t="31412" r="2372"/>
          <a:stretch/>
        </p:blipFill>
        <p:spPr>
          <a:xfrm>
            <a:off x="861275" y="1236600"/>
            <a:ext cx="4706801" cy="3820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5"/>
          <p:cNvSpPr txBox="1">
            <a:spLocks noGrp="1"/>
          </p:cNvSpPr>
          <p:nvPr>
            <p:ph type="title"/>
          </p:nvPr>
        </p:nvSpPr>
        <p:spPr>
          <a:xfrm>
            <a:off x="729450" y="6328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Feature Selection (Heatmap)</a:t>
            </a:r>
            <a:endParaRPr/>
          </a:p>
        </p:txBody>
      </p:sp>
      <p:sp>
        <p:nvSpPr>
          <p:cNvPr id="188" name="Google Shape;188;p2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189" name="Google Shape;189;p25"/>
          <p:cNvSpPr txBox="1">
            <a:spLocks noGrp="1"/>
          </p:cNvSpPr>
          <p:nvPr>
            <p:ph type="body" idx="1"/>
          </p:nvPr>
        </p:nvSpPr>
        <p:spPr>
          <a:xfrm>
            <a:off x="4751475" y="2078875"/>
            <a:ext cx="3534000" cy="11517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If the variable has  low  correlation with SalePrice, the feature can be dropped.</a:t>
            </a:r>
            <a:endParaRPr/>
          </a:p>
        </p:txBody>
      </p:sp>
      <p:pic>
        <p:nvPicPr>
          <p:cNvPr id="190" name="Google Shape;190;p25"/>
          <p:cNvPicPr preferRelativeResize="0"/>
          <p:nvPr/>
        </p:nvPicPr>
        <p:blipFill>
          <a:blip r:embed="rId3">
            <a:alphaModFix/>
          </a:blip>
          <a:stretch>
            <a:fillRect/>
          </a:stretch>
        </p:blipFill>
        <p:spPr>
          <a:xfrm>
            <a:off x="815100" y="1377125"/>
            <a:ext cx="3331016" cy="3554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6"/>
          <p:cNvSpPr txBox="1">
            <a:spLocks noGrp="1"/>
          </p:cNvSpPr>
          <p:nvPr>
            <p:ph type="title"/>
          </p:nvPr>
        </p:nvSpPr>
        <p:spPr>
          <a:xfrm>
            <a:off x="729450" y="6328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 Building &amp; Iteration</a:t>
            </a:r>
            <a:endParaRPr/>
          </a:p>
        </p:txBody>
      </p:sp>
      <p:sp>
        <p:nvSpPr>
          <p:cNvPr id="196" name="Google Shape;196;p26"/>
          <p:cNvSpPr txBox="1">
            <a:spLocks noGrp="1"/>
          </p:cNvSpPr>
          <p:nvPr>
            <p:ph type="body" idx="1"/>
          </p:nvPr>
        </p:nvSpPr>
        <p:spPr>
          <a:xfrm>
            <a:off x="729450" y="2078875"/>
            <a:ext cx="4039200" cy="2261100"/>
          </a:xfrm>
          <a:prstGeom prst="rect">
            <a:avLst/>
          </a:prstGeom>
        </p:spPr>
        <p:txBody>
          <a:bodyPr spcFirstLastPara="1" wrap="square" lIns="91425" tIns="91425" rIns="91425" bIns="91425" anchor="t" anchorCtr="0">
            <a:noAutofit/>
          </a:bodyPr>
          <a:lstStyle/>
          <a:p>
            <a:pPr marL="457200" lvl="0" indent="-311150" algn="l" rtl="0">
              <a:spcBef>
                <a:spcPts val="1000"/>
              </a:spcBef>
              <a:spcAft>
                <a:spcPts val="0"/>
              </a:spcAft>
              <a:buSzPts val="1300"/>
              <a:buChar char="●"/>
            </a:pPr>
            <a:r>
              <a:rPr lang="en"/>
              <a:t>Regularization was done with Ridge, Lasso and ElasticNet models</a:t>
            </a:r>
            <a:endParaRPr/>
          </a:p>
          <a:p>
            <a:pPr marL="457200" lvl="0" indent="-311150" algn="l" rtl="0">
              <a:spcBef>
                <a:spcPts val="1600"/>
              </a:spcBef>
              <a:spcAft>
                <a:spcPts val="1600"/>
              </a:spcAft>
              <a:buSzPts val="1300"/>
              <a:buChar char="●"/>
            </a:pPr>
            <a:r>
              <a:rPr lang="en"/>
              <a:t>ElasticNet performed the best, with lowest Adj R2 score of 0.8708 and RMSE of 21790.</a:t>
            </a:r>
            <a:endParaRPr/>
          </a:p>
        </p:txBody>
      </p:sp>
      <p:pic>
        <p:nvPicPr>
          <p:cNvPr id="197" name="Google Shape;197;p26"/>
          <p:cNvPicPr preferRelativeResize="0"/>
          <p:nvPr/>
        </p:nvPicPr>
        <p:blipFill rotWithShape="1">
          <a:blip r:embed="rId3">
            <a:alphaModFix/>
          </a:blip>
          <a:srcRect r="30425"/>
          <a:stretch/>
        </p:blipFill>
        <p:spPr>
          <a:xfrm>
            <a:off x="5104650" y="3679275"/>
            <a:ext cx="4039350" cy="1268525"/>
          </a:xfrm>
          <a:prstGeom prst="rect">
            <a:avLst/>
          </a:prstGeom>
          <a:noFill/>
          <a:ln>
            <a:noFill/>
          </a:ln>
        </p:spPr>
      </p:pic>
      <p:pic>
        <p:nvPicPr>
          <p:cNvPr id="198" name="Google Shape;198;p26"/>
          <p:cNvPicPr preferRelativeResize="0"/>
          <p:nvPr/>
        </p:nvPicPr>
        <p:blipFill>
          <a:blip r:embed="rId4">
            <a:alphaModFix/>
          </a:blip>
          <a:stretch>
            <a:fillRect/>
          </a:stretch>
        </p:blipFill>
        <p:spPr>
          <a:xfrm>
            <a:off x="5104647" y="2293849"/>
            <a:ext cx="3619929" cy="1268525"/>
          </a:xfrm>
          <a:prstGeom prst="rect">
            <a:avLst/>
          </a:prstGeom>
          <a:noFill/>
          <a:ln>
            <a:noFill/>
          </a:ln>
        </p:spPr>
      </p:pic>
      <p:pic>
        <p:nvPicPr>
          <p:cNvPr id="199" name="Google Shape;199;p26"/>
          <p:cNvPicPr preferRelativeResize="0"/>
          <p:nvPr/>
        </p:nvPicPr>
        <p:blipFill>
          <a:blip r:embed="rId5">
            <a:alphaModFix/>
          </a:blip>
          <a:stretch>
            <a:fillRect/>
          </a:stretch>
        </p:blipFill>
        <p:spPr>
          <a:xfrm>
            <a:off x="5104650" y="908420"/>
            <a:ext cx="3675629" cy="1268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7"/>
          <p:cNvSpPr txBox="1">
            <a:spLocks noGrp="1"/>
          </p:cNvSpPr>
          <p:nvPr>
            <p:ph type="title"/>
          </p:nvPr>
        </p:nvSpPr>
        <p:spPr>
          <a:xfrm>
            <a:off x="729450" y="6328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RFE</a:t>
            </a:r>
            <a:endParaRPr/>
          </a:p>
        </p:txBody>
      </p:sp>
      <p:sp>
        <p:nvSpPr>
          <p:cNvPr id="205" name="Google Shape;205;p27"/>
          <p:cNvSpPr txBox="1">
            <a:spLocks noGrp="1"/>
          </p:cNvSpPr>
          <p:nvPr>
            <p:ph type="body" idx="1"/>
          </p:nvPr>
        </p:nvSpPr>
        <p:spPr>
          <a:xfrm>
            <a:off x="729450" y="2078875"/>
            <a:ext cx="3118200" cy="2261100"/>
          </a:xfrm>
          <a:prstGeom prst="rect">
            <a:avLst/>
          </a:prstGeom>
        </p:spPr>
        <p:txBody>
          <a:bodyPr spcFirstLastPara="1" wrap="square" lIns="91425" tIns="91425" rIns="91425" bIns="91425" anchor="t" anchorCtr="0">
            <a:noAutofit/>
          </a:bodyPr>
          <a:lstStyle/>
          <a:p>
            <a:pPr marL="457200" lvl="0" indent="-311150" algn="l" rtl="0">
              <a:spcBef>
                <a:spcPts val="1000"/>
              </a:spcBef>
              <a:spcAft>
                <a:spcPts val="0"/>
              </a:spcAft>
              <a:buSzPts val="1300"/>
              <a:buChar char="●"/>
            </a:pPr>
            <a:r>
              <a:rPr lang="en"/>
              <a:t>Using RFECV, 55 features was the optimal number given</a:t>
            </a:r>
            <a:endParaRPr/>
          </a:p>
          <a:p>
            <a:pPr marL="457200" lvl="0" indent="-311150" algn="l" rtl="0">
              <a:spcBef>
                <a:spcPts val="1600"/>
              </a:spcBef>
              <a:spcAft>
                <a:spcPts val="1600"/>
              </a:spcAft>
              <a:buSzPts val="1300"/>
              <a:buChar char="●"/>
            </a:pPr>
            <a:r>
              <a:rPr lang="en"/>
              <a:t>For a more business friendly and interpretable model, 25 features were used but this had increased RMSE</a:t>
            </a:r>
            <a:endParaRPr/>
          </a:p>
        </p:txBody>
      </p:sp>
      <p:pic>
        <p:nvPicPr>
          <p:cNvPr id="206" name="Google Shape;206;p27"/>
          <p:cNvPicPr preferRelativeResize="0"/>
          <p:nvPr/>
        </p:nvPicPr>
        <p:blipFill>
          <a:blip r:embed="rId3">
            <a:alphaModFix/>
          </a:blip>
          <a:stretch>
            <a:fillRect/>
          </a:stretch>
        </p:blipFill>
        <p:spPr>
          <a:xfrm>
            <a:off x="5071372" y="2038772"/>
            <a:ext cx="3879550" cy="1065950"/>
          </a:xfrm>
          <a:prstGeom prst="rect">
            <a:avLst/>
          </a:prstGeom>
          <a:noFill/>
          <a:ln>
            <a:noFill/>
          </a:ln>
        </p:spPr>
      </p:pic>
      <p:pic>
        <p:nvPicPr>
          <p:cNvPr id="207" name="Google Shape;207;p27"/>
          <p:cNvPicPr preferRelativeResize="0"/>
          <p:nvPr/>
        </p:nvPicPr>
        <p:blipFill rotWithShape="1">
          <a:blip r:embed="rId4">
            <a:alphaModFix/>
          </a:blip>
          <a:srcRect/>
          <a:stretch/>
        </p:blipFill>
        <p:spPr>
          <a:xfrm>
            <a:off x="3918575" y="3558650"/>
            <a:ext cx="5032350" cy="1306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8"/>
          <p:cNvSpPr txBox="1">
            <a:spLocks noGrp="1"/>
          </p:cNvSpPr>
          <p:nvPr>
            <p:ph type="title"/>
          </p:nvPr>
        </p:nvSpPr>
        <p:spPr>
          <a:xfrm>
            <a:off x="729450" y="6296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Results</a:t>
            </a:r>
            <a:endParaRPr/>
          </a:p>
        </p:txBody>
      </p:sp>
      <p:pic>
        <p:nvPicPr>
          <p:cNvPr id="213" name="Google Shape;213;p28"/>
          <p:cNvPicPr preferRelativeResize="0"/>
          <p:nvPr/>
        </p:nvPicPr>
        <p:blipFill>
          <a:blip r:embed="rId3">
            <a:alphaModFix/>
          </a:blip>
          <a:stretch>
            <a:fillRect/>
          </a:stretch>
        </p:blipFill>
        <p:spPr>
          <a:xfrm>
            <a:off x="3474875" y="1000675"/>
            <a:ext cx="5001226" cy="4007675"/>
          </a:xfrm>
          <a:prstGeom prst="rect">
            <a:avLst/>
          </a:prstGeom>
          <a:noFill/>
          <a:ln>
            <a:noFill/>
          </a:ln>
        </p:spPr>
      </p:pic>
      <p:sp>
        <p:nvSpPr>
          <p:cNvPr id="214" name="Google Shape;214;p28"/>
          <p:cNvSpPr txBox="1"/>
          <p:nvPr/>
        </p:nvSpPr>
        <p:spPr>
          <a:xfrm>
            <a:off x="5023650" y="700925"/>
            <a:ext cx="3224700" cy="39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latin typeface="Lato"/>
                <a:ea typeface="Lato"/>
                <a:cs typeface="Lato"/>
                <a:sym typeface="Lato"/>
              </a:rPr>
              <a:t>Coefficients from RFE with ElasticNet</a:t>
            </a:r>
            <a:endParaRPr sz="1100" b="1">
              <a:latin typeface="Lato"/>
              <a:ea typeface="Lato"/>
              <a:cs typeface="Lato"/>
              <a:sym typeface="Lato"/>
            </a:endParaRPr>
          </a:p>
        </p:txBody>
      </p:sp>
      <p:sp>
        <p:nvSpPr>
          <p:cNvPr id="215" name="Google Shape;215;p28"/>
          <p:cNvSpPr txBox="1">
            <a:spLocks noGrp="1"/>
          </p:cNvSpPr>
          <p:nvPr>
            <p:ph type="body" idx="1"/>
          </p:nvPr>
        </p:nvSpPr>
        <p:spPr>
          <a:xfrm>
            <a:off x="250175" y="1485163"/>
            <a:ext cx="3224700" cy="22611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b="1"/>
              <a:t>Adj R2: </a:t>
            </a:r>
            <a:r>
              <a:rPr lang="en"/>
              <a:t>0.8795</a:t>
            </a:r>
            <a:br>
              <a:rPr lang="en" b="1"/>
            </a:br>
            <a:r>
              <a:rPr lang="en" b="1"/>
              <a:t>RMSE: </a:t>
            </a:r>
            <a:r>
              <a:rPr lang="en"/>
              <a:t>22999</a:t>
            </a:r>
            <a:endParaRPr b="1"/>
          </a:p>
          <a:p>
            <a:pPr marL="0" lvl="0" indent="0" algn="l" rtl="0">
              <a:lnSpc>
                <a:spcPct val="100000"/>
              </a:lnSpc>
              <a:spcBef>
                <a:spcPts val="1600"/>
              </a:spcBef>
              <a:spcAft>
                <a:spcPts val="0"/>
              </a:spcAft>
              <a:buNone/>
            </a:pPr>
            <a:r>
              <a:rPr lang="en" b="1"/>
              <a:t>Top positively correlated features</a:t>
            </a:r>
            <a:endParaRPr b="1"/>
          </a:p>
          <a:p>
            <a:pPr marL="457200" lvl="0" indent="-311150" algn="l" rtl="0">
              <a:lnSpc>
                <a:spcPct val="100000"/>
              </a:lnSpc>
              <a:spcBef>
                <a:spcPts val="1600"/>
              </a:spcBef>
              <a:spcAft>
                <a:spcPts val="0"/>
              </a:spcAft>
              <a:buSzPts val="1300"/>
              <a:buAutoNum type="arabicPeriod"/>
            </a:pPr>
            <a:r>
              <a:rPr lang="en"/>
              <a:t>Above Ground Living Area</a:t>
            </a:r>
            <a:endParaRPr/>
          </a:p>
          <a:p>
            <a:pPr marL="457200" lvl="0" indent="-311150" algn="l" rtl="0">
              <a:lnSpc>
                <a:spcPct val="100000"/>
              </a:lnSpc>
              <a:spcBef>
                <a:spcPts val="0"/>
              </a:spcBef>
              <a:spcAft>
                <a:spcPts val="0"/>
              </a:spcAft>
              <a:buSzPts val="1300"/>
              <a:buAutoNum type="arabicPeriod"/>
            </a:pPr>
            <a:r>
              <a:rPr lang="en"/>
              <a:t>Overall Quality</a:t>
            </a:r>
            <a:endParaRPr/>
          </a:p>
          <a:p>
            <a:pPr marL="457200" lvl="0" indent="-311150" algn="l" rtl="0">
              <a:lnSpc>
                <a:spcPct val="100000"/>
              </a:lnSpc>
              <a:spcBef>
                <a:spcPts val="0"/>
              </a:spcBef>
              <a:spcAft>
                <a:spcPts val="0"/>
              </a:spcAft>
              <a:buSzPts val="1300"/>
              <a:buAutoNum type="arabicPeriod"/>
            </a:pPr>
            <a:r>
              <a:rPr lang="en"/>
              <a:t>Garage Area</a:t>
            </a:r>
            <a:endParaRPr/>
          </a:p>
          <a:p>
            <a:pPr marL="0" lvl="0" indent="0" algn="l" rtl="0">
              <a:lnSpc>
                <a:spcPct val="100000"/>
              </a:lnSpc>
              <a:spcBef>
                <a:spcPts val="1600"/>
              </a:spcBef>
              <a:spcAft>
                <a:spcPts val="0"/>
              </a:spcAft>
              <a:buNone/>
            </a:pPr>
            <a:r>
              <a:rPr lang="en" b="1"/>
              <a:t>Top negative correlated features</a:t>
            </a:r>
            <a:endParaRPr b="1"/>
          </a:p>
          <a:p>
            <a:pPr marL="457200" lvl="0" indent="-311150" algn="l" rtl="0">
              <a:lnSpc>
                <a:spcPct val="100000"/>
              </a:lnSpc>
              <a:spcBef>
                <a:spcPts val="1600"/>
              </a:spcBef>
              <a:spcAft>
                <a:spcPts val="0"/>
              </a:spcAft>
              <a:buSzPts val="1300"/>
              <a:buAutoNum type="arabicPeriod"/>
            </a:pPr>
            <a:r>
              <a:rPr lang="en"/>
              <a:t>Bsmt Age</a:t>
            </a:r>
            <a:endParaRPr/>
          </a:p>
          <a:p>
            <a:pPr marL="457200" lvl="0" indent="-311150" algn="l" rtl="0">
              <a:lnSpc>
                <a:spcPct val="100000"/>
              </a:lnSpc>
              <a:spcBef>
                <a:spcPts val="0"/>
              </a:spcBef>
              <a:spcAft>
                <a:spcPts val="0"/>
              </a:spcAft>
              <a:buSzPts val="1300"/>
              <a:buAutoNum type="arabicPeriod"/>
            </a:pPr>
            <a:r>
              <a:rPr lang="en"/>
              <a:t>Garage Age</a:t>
            </a:r>
            <a:endParaRPr/>
          </a:p>
          <a:p>
            <a:pPr marL="457200" lvl="0" indent="-311150" algn="l" rtl="0">
              <a:lnSpc>
                <a:spcPct val="100000"/>
              </a:lnSpc>
              <a:spcBef>
                <a:spcPts val="0"/>
              </a:spcBef>
              <a:spcAft>
                <a:spcPts val="0"/>
              </a:spcAft>
              <a:buSzPts val="1300"/>
              <a:buAutoNum type="arabicPeriod"/>
            </a:pPr>
            <a:r>
              <a:rPr lang="en"/>
              <a:t>MS Subclass 160 (2-STORY PUD - 1946 &amp; NEWER)</a:t>
            </a:r>
            <a:endParaRPr/>
          </a:p>
          <a:p>
            <a:pPr marL="457200" lvl="0" indent="0" algn="l" rtl="0">
              <a:lnSpc>
                <a:spcPct val="100000"/>
              </a:lnSpc>
              <a:spcBef>
                <a:spcPts val="1600"/>
              </a:spcBef>
              <a:spcAft>
                <a:spcPts val="16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9"/>
          <p:cNvSpPr txBox="1">
            <a:spLocks noGrp="1"/>
          </p:cNvSpPr>
          <p:nvPr>
            <p:ph type="title"/>
          </p:nvPr>
        </p:nvSpPr>
        <p:spPr>
          <a:xfrm>
            <a:off x="729450" y="5944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Results</a:t>
            </a:r>
            <a:endParaRPr/>
          </a:p>
        </p:txBody>
      </p:sp>
      <p:pic>
        <p:nvPicPr>
          <p:cNvPr id="221" name="Google Shape;221;p29"/>
          <p:cNvPicPr preferRelativeResize="0"/>
          <p:nvPr/>
        </p:nvPicPr>
        <p:blipFill>
          <a:blip r:embed="rId3">
            <a:alphaModFix/>
          </a:blip>
          <a:stretch>
            <a:fillRect/>
          </a:stretch>
        </p:blipFill>
        <p:spPr>
          <a:xfrm>
            <a:off x="113450" y="2059881"/>
            <a:ext cx="3081751" cy="2984843"/>
          </a:xfrm>
          <a:prstGeom prst="rect">
            <a:avLst/>
          </a:prstGeom>
          <a:noFill/>
          <a:ln>
            <a:noFill/>
          </a:ln>
        </p:spPr>
      </p:pic>
      <p:pic>
        <p:nvPicPr>
          <p:cNvPr id="222" name="Google Shape;222;p29"/>
          <p:cNvPicPr preferRelativeResize="0"/>
          <p:nvPr/>
        </p:nvPicPr>
        <p:blipFill>
          <a:blip r:embed="rId4">
            <a:alphaModFix/>
          </a:blip>
          <a:stretch>
            <a:fillRect/>
          </a:stretch>
        </p:blipFill>
        <p:spPr>
          <a:xfrm>
            <a:off x="3287599" y="2059875"/>
            <a:ext cx="3081760" cy="2984850"/>
          </a:xfrm>
          <a:prstGeom prst="rect">
            <a:avLst/>
          </a:prstGeom>
          <a:noFill/>
          <a:ln>
            <a:noFill/>
          </a:ln>
        </p:spPr>
      </p:pic>
      <p:sp>
        <p:nvSpPr>
          <p:cNvPr id="223" name="Google Shape;223;p29"/>
          <p:cNvSpPr txBox="1"/>
          <p:nvPr/>
        </p:nvSpPr>
        <p:spPr>
          <a:xfrm>
            <a:off x="6223400" y="2052300"/>
            <a:ext cx="3000000" cy="30000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Roboto"/>
              <a:buChar char="●"/>
            </a:pPr>
            <a:r>
              <a:rPr lang="en">
                <a:latin typeface="Roboto"/>
                <a:ea typeface="Roboto"/>
                <a:cs typeface="Roboto"/>
                <a:sym typeface="Roboto"/>
              </a:rPr>
              <a:t>Majority of predicted prices roughly coincide with actual prices</a:t>
            </a:r>
            <a:endParaRPr>
              <a:latin typeface="Roboto"/>
              <a:ea typeface="Roboto"/>
              <a:cs typeface="Roboto"/>
              <a:sym typeface="Roboto"/>
            </a:endParaRPr>
          </a:p>
          <a:p>
            <a:pPr marL="457200" lvl="0" indent="0" algn="l" rtl="0">
              <a:spcBef>
                <a:spcPts val="0"/>
              </a:spcBef>
              <a:spcAft>
                <a:spcPts val="0"/>
              </a:spcAft>
              <a:buNone/>
            </a:pP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However, tends to undervalue houses &gt; 350k</a:t>
            </a:r>
            <a:endParaRPr>
              <a:latin typeface="Roboto"/>
              <a:ea typeface="Roboto"/>
              <a:cs typeface="Roboto"/>
              <a:sym typeface="Roboto"/>
            </a:endParaRPr>
          </a:p>
          <a:p>
            <a:pPr marL="457200" lvl="0" indent="0" algn="l" rtl="0">
              <a:spcBef>
                <a:spcPts val="0"/>
              </a:spcBef>
              <a:spcAft>
                <a:spcPts val="0"/>
              </a:spcAft>
              <a:buNone/>
            </a:pP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Residual plot shows that </a:t>
            </a:r>
            <a:r>
              <a:rPr lang="en" b="1">
                <a:latin typeface="Roboto"/>
                <a:ea typeface="Roboto"/>
                <a:cs typeface="Roboto"/>
                <a:sym typeface="Roboto"/>
              </a:rPr>
              <a:t>errors are not homoscedastic</a:t>
            </a:r>
            <a:endParaRPr b="1">
              <a:latin typeface="Roboto"/>
              <a:ea typeface="Roboto"/>
              <a:cs typeface="Roboto"/>
              <a:sym typeface="Roboto"/>
            </a:endParaRPr>
          </a:p>
          <a:p>
            <a:pPr marL="457200" lvl="0" indent="0" algn="l" rtl="0">
              <a:spcBef>
                <a:spcPts val="0"/>
              </a:spcBef>
              <a:spcAft>
                <a:spcPts val="0"/>
              </a:spcAft>
              <a:buNone/>
            </a:pP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Residuals are more </a:t>
            </a:r>
            <a:r>
              <a:rPr lang="en" b="1">
                <a:latin typeface="Roboto"/>
                <a:ea typeface="Roboto"/>
                <a:cs typeface="Roboto"/>
                <a:sym typeface="Roboto"/>
              </a:rPr>
              <a:t>sparsely distributed</a:t>
            </a:r>
            <a:r>
              <a:rPr lang="en">
                <a:latin typeface="Roboto"/>
                <a:ea typeface="Roboto"/>
                <a:cs typeface="Roboto"/>
                <a:sym typeface="Roboto"/>
              </a:rPr>
              <a:t> as price increases</a:t>
            </a:r>
            <a:endParaRPr>
              <a:latin typeface="Roboto"/>
              <a:ea typeface="Roboto"/>
              <a:cs typeface="Roboto"/>
              <a:sym typeface="Roboto"/>
            </a:endParaRPr>
          </a:p>
          <a:p>
            <a:pPr marL="457200" lvl="0" indent="0" algn="l"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0"/>
          <p:cNvSpPr txBox="1">
            <a:spLocks noGrp="1"/>
          </p:cNvSpPr>
          <p:nvPr>
            <p:ph type="title"/>
          </p:nvPr>
        </p:nvSpPr>
        <p:spPr>
          <a:xfrm>
            <a:off x="729450" y="6357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Recommendations</a:t>
            </a:r>
            <a:endParaRPr/>
          </a:p>
        </p:txBody>
      </p:sp>
      <p:sp>
        <p:nvSpPr>
          <p:cNvPr id="229" name="Google Shape;229;p30"/>
          <p:cNvSpPr txBox="1">
            <a:spLocks noGrp="1"/>
          </p:cNvSpPr>
          <p:nvPr>
            <p:ph type="body" idx="1"/>
          </p:nvPr>
        </p:nvSpPr>
        <p:spPr>
          <a:xfrm>
            <a:off x="729450" y="2086300"/>
            <a:ext cx="7688700" cy="50217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rgbClr val="24292E"/>
              </a:buClr>
              <a:buSzPts val="1200"/>
              <a:buFont typeface="Roboto"/>
              <a:buChar char="●"/>
            </a:pPr>
            <a:r>
              <a:rPr lang="en" sz="1200" b="1">
                <a:solidFill>
                  <a:srgbClr val="24292E"/>
                </a:solidFill>
                <a:highlight>
                  <a:srgbClr val="FFFFFF"/>
                </a:highlight>
                <a:latin typeface="Roboto"/>
                <a:ea typeface="Roboto"/>
                <a:cs typeface="Roboto"/>
                <a:sym typeface="Roboto"/>
              </a:rPr>
              <a:t>Gr Liv Area </a:t>
            </a:r>
            <a:r>
              <a:rPr lang="en" sz="1200">
                <a:solidFill>
                  <a:srgbClr val="24292E"/>
                </a:solidFill>
                <a:highlight>
                  <a:srgbClr val="FFFFFF"/>
                </a:highlight>
                <a:latin typeface="Roboto"/>
                <a:ea typeface="Roboto"/>
                <a:cs typeface="Roboto"/>
                <a:sym typeface="Roboto"/>
              </a:rPr>
              <a:t>(Above ground living area square feet) and </a:t>
            </a:r>
            <a:r>
              <a:rPr lang="en" sz="1200" b="1">
                <a:solidFill>
                  <a:srgbClr val="24292E"/>
                </a:solidFill>
                <a:highlight>
                  <a:srgbClr val="FFFFFF"/>
                </a:highlight>
                <a:latin typeface="Roboto"/>
                <a:ea typeface="Roboto"/>
                <a:cs typeface="Roboto"/>
                <a:sym typeface="Roboto"/>
              </a:rPr>
              <a:t>overall_qual </a:t>
            </a:r>
            <a:r>
              <a:rPr lang="en" sz="1200">
                <a:solidFill>
                  <a:srgbClr val="24292E"/>
                </a:solidFill>
                <a:highlight>
                  <a:srgbClr val="FFFFFF"/>
                </a:highlight>
                <a:latin typeface="Roboto"/>
                <a:ea typeface="Roboto"/>
                <a:cs typeface="Roboto"/>
                <a:sym typeface="Roboto"/>
              </a:rPr>
              <a:t>(overall material and finish of the house) adds the most value to a home.</a:t>
            </a:r>
            <a:endParaRPr sz="1200">
              <a:solidFill>
                <a:srgbClr val="24292E"/>
              </a:solidFill>
              <a:highlight>
                <a:srgbClr val="FFFFFF"/>
              </a:highlight>
              <a:latin typeface="Roboto"/>
              <a:ea typeface="Roboto"/>
              <a:cs typeface="Roboto"/>
              <a:sym typeface="Roboto"/>
            </a:endParaRPr>
          </a:p>
          <a:p>
            <a:pPr marL="457200" lvl="0" indent="-304800" algn="l" rtl="0">
              <a:spcBef>
                <a:spcPts val="1000"/>
              </a:spcBef>
              <a:spcAft>
                <a:spcPts val="0"/>
              </a:spcAft>
              <a:buClr>
                <a:srgbClr val="24292E"/>
              </a:buClr>
              <a:buSzPts val="1200"/>
              <a:buFont typeface="Roboto"/>
              <a:buChar char="●"/>
            </a:pPr>
            <a:r>
              <a:rPr lang="en" sz="1200">
                <a:solidFill>
                  <a:srgbClr val="24292E"/>
                </a:solidFill>
                <a:highlight>
                  <a:srgbClr val="FFFFFF"/>
                </a:highlight>
                <a:latin typeface="Roboto"/>
                <a:ea typeface="Roboto"/>
                <a:cs typeface="Roboto"/>
                <a:sym typeface="Roboto"/>
              </a:rPr>
              <a:t>Combined effect of </a:t>
            </a:r>
            <a:r>
              <a:rPr lang="en" sz="1200" b="1">
                <a:solidFill>
                  <a:srgbClr val="24292E"/>
                </a:solidFill>
                <a:highlight>
                  <a:srgbClr val="FFFFFF"/>
                </a:highlight>
                <a:latin typeface="Roboto"/>
                <a:ea typeface="Roboto"/>
                <a:cs typeface="Roboto"/>
                <a:sym typeface="Roboto"/>
              </a:rPr>
              <a:t>Total Bsmt SF</a:t>
            </a:r>
            <a:r>
              <a:rPr lang="en" sz="1200">
                <a:solidFill>
                  <a:srgbClr val="24292E"/>
                </a:solidFill>
                <a:highlight>
                  <a:srgbClr val="FFFFFF"/>
                </a:highlight>
                <a:latin typeface="Roboto"/>
                <a:ea typeface="Roboto"/>
                <a:cs typeface="Roboto"/>
                <a:sym typeface="Roboto"/>
              </a:rPr>
              <a:t> (Total square feet of basement area) and </a:t>
            </a:r>
            <a:r>
              <a:rPr lang="en" sz="1200" b="1">
                <a:solidFill>
                  <a:srgbClr val="24292E"/>
                </a:solidFill>
                <a:highlight>
                  <a:srgbClr val="FFFFFF"/>
                </a:highlight>
                <a:latin typeface="Roboto"/>
                <a:ea typeface="Roboto"/>
                <a:cs typeface="Roboto"/>
                <a:sym typeface="Roboto"/>
              </a:rPr>
              <a:t>age_built</a:t>
            </a:r>
            <a:r>
              <a:rPr lang="en" sz="1200">
                <a:solidFill>
                  <a:srgbClr val="24292E"/>
                </a:solidFill>
                <a:highlight>
                  <a:srgbClr val="FFFFFF"/>
                </a:highlight>
                <a:latin typeface="Roboto"/>
                <a:ea typeface="Roboto"/>
                <a:cs typeface="Roboto"/>
                <a:sym typeface="Roboto"/>
              </a:rPr>
              <a:t> (Age of the property, calculated from year built) hurt the value of a home the most.</a:t>
            </a:r>
            <a:endParaRPr sz="1200">
              <a:solidFill>
                <a:srgbClr val="24292E"/>
              </a:solidFill>
              <a:highlight>
                <a:srgbClr val="FFFFFF"/>
              </a:highlight>
              <a:latin typeface="Roboto"/>
              <a:ea typeface="Roboto"/>
              <a:cs typeface="Roboto"/>
              <a:sym typeface="Roboto"/>
            </a:endParaRPr>
          </a:p>
          <a:p>
            <a:pPr marL="457200" lvl="0" indent="-304800" algn="l" rtl="0">
              <a:lnSpc>
                <a:spcPct val="100000"/>
              </a:lnSpc>
              <a:spcBef>
                <a:spcPts val="1000"/>
              </a:spcBef>
              <a:spcAft>
                <a:spcPts val="0"/>
              </a:spcAft>
              <a:buClr>
                <a:srgbClr val="24292E"/>
              </a:buClr>
              <a:buSzPts val="1200"/>
              <a:buFont typeface="Roboto"/>
              <a:buChar char="●"/>
            </a:pPr>
            <a:r>
              <a:rPr lang="en" sz="1200">
                <a:solidFill>
                  <a:srgbClr val="000000"/>
                </a:solidFill>
                <a:highlight>
                  <a:srgbClr val="FFFFFF"/>
                </a:highlight>
                <a:latin typeface="Roboto"/>
                <a:ea typeface="Roboto"/>
                <a:cs typeface="Roboto"/>
                <a:sym typeface="Roboto"/>
              </a:rPr>
              <a:t>As the size of one's house is typically already fixed, homeowners who hope to increase the value can work towards remodelling the kitchen, fireplace and basement area. Regular facade maintenance also goes a long way in bringing up the price of the house.</a:t>
            </a:r>
            <a:endParaRPr sz="1200">
              <a:solidFill>
                <a:srgbClr val="000000"/>
              </a:solidFill>
              <a:highlight>
                <a:srgbClr val="FFFFFF"/>
              </a:highlight>
              <a:latin typeface="Roboto"/>
              <a:ea typeface="Roboto"/>
              <a:cs typeface="Roboto"/>
              <a:sym typeface="Roboto"/>
            </a:endParaRPr>
          </a:p>
          <a:p>
            <a:pPr marL="457200" lvl="0" indent="0" algn="l" rtl="0">
              <a:lnSpc>
                <a:spcPct val="100000"/>
              </a:lnSpc>
              <a:spcBef>
                <a:spcPts val="0"/>
              </a:spcBef>
              <a:spcAft>
                <a:spcPts val="0"/>
              </a:spcAft>
              <a:buNone/>
            </a:pPr>
            <a:endParaRPr sz="1200">
              <a:solidFill>
                <a:srgbClr val="000000"/>
              </a:solidFill>
              <a:highlight>
                <a:srgbClr val="FFFFFF"/>
              </a:highlight>
              <a:latin typeface="Roboto"/>
              <a:ea typeface="Roboto"/>
              <a:cs typeface="Roboto"/>
              <a:sym typeface="Roboto"/>
            </a:endParaRPr>
          </a:p>
          <a:p>
            <a:pPr marL="457200" lvl="0" indent="-304800" algn="l" rtl="0">
              <a:spcBef>
                <a:spcPts val="0"/>
              </a:spcBef>
              <a:spcAft>
                <a:spcPts val="0"/>
              </a:spcAft>
              <a:buClr>
                <a:srgbClr val="24292E"/>
              </a:buClr>
              <a:buSzPts val="1200"/>
              <a:buFont typeface="Roboto"/>
              <a:buChar char="●"/>
            </a:pPr>
            <a:r>
              <a:rPr lang="en" sz="1200">
                <a:solidFill>
                  <a:srgbClr val="24292E"/>
                </a:solidFill>
                <a:highlight>
                  <a:srgbClr val="FFFFFF"/>
                </a:highlight>
                <a:latin typeface="Roboto"/>
                <a:ea typeface="Roboto"/>
                <a:cs typeface="Roboto"/>
                <a:sym typeface="Roboto"/>
              </a:rPr>
              <a:t>The neighbourhoods of </a:t>
            </a:r>
            <a:r>
              <a:rPr lang="en" sz="1200" b="1">
                <a:solidFill>
                  <a:srgbClr val="24292E"/>
                </a:solidFill>
                <a:highlight>
                  <a:srgbClr val="FFFFFF"/>
                </a:highlight>
                <a:latin typeface="Roboto"/>
                <a:ea typeface="Roboto"/>
                <a:cs typeface="Roboto"/>
                <a:sym typeface="Roboto"/>
              </a:rPr>
              <a:t>Green Hills</a:t>
            </a:r>
            <a:r>
              <a:rPr lang="en" sz="1200">
                <a:solidFill>
                  <a:srgbClr val="24292E"/>
                </a:solidFill>
                <a:highlight>
                  <a:srgbClr val="FFFFFF"/>
                </a:highlight>
                <a:latin typeface="Roboto"/>
                <a:ea typeface="Roboto"/>
                <a:cs typeface="Roboto"/>
                <a:sym typeface="Roboto"/>
              </a:rPr>
              <a:t>, </a:t>
            </a:r>
            <a:r>
              <a:rPr lang="en" sz="1200" b="1">
                <a:solidFill>
                  <a:srgbClr val="24292E"/>
                </a:solidFill>
                <a:highlight>
                  <a:srgbClr val="FFFFFF"/>
                </a:highlight>
                <a:latin typeface="Roboto"/>
                <a:ea typeface="Roboto"/>
                <a:cs typeface="Roboto"/>
                <a:sym typeface="Roboto"/>
              </a:rPr>
              <a:t>Stone Brook</a:t>
            </a:r>
            <a:r>
              <a:rPr lang="en" sz="1200">
                <a:solidFill>
                  <a:srgbClr val="24292E"/>
                </a:solidFill>
                <a:highlight>
                  <a:srgbClr val="FFFFFF"/>
                </a:highlight>
                <a:latin typeface="Roboto"/>
                <a:ea typeface="Roboto"/>
                <a:cs typeface="Roboto"/>
                <a:sym typeface="Roboto"/>
              </a:rPr>
              <a:t>, </a:t>
            </a:r>
            <a:r>
              <a:rPr lang="en" sz="1200" b="1">
                <a:solidFill>
                  <a:srgbClr val="24292E"/>
                </a:solidFill>
                <a:highlight>
                  <a:srgbClr val="FFFFFF"/>
                </a:highlight>
                <a:latin typeface="Roboto"/>
                <a:ea typeface="Roboto"/>
                <a:cs typeface="Roboto"/>
                <a:sym typeface="Roboto"/>
              </a:rPr>
              <a:t>Northridge Heights</a:t>
            </a:r>
            <a:r>
              <a:rPr lang="en" sz="1200">
                <a:solidFill>
                  <a:srgbClr val="24292E"/>
                </a:solidFill>
                <a:highlight>
                  <a:srgbClr val="FFFFFF"/>
                </a:highlight>
                <a:latin typeface="Roboto"/>
                <a:ea typeface="Roboto"/>
                <a:cs typeface="Roboto"/>
                <a:sym typeface="Roboto"/>
              </a:rPr>
              <a:t> might be good investments.</a:t>
            </a:r>
            <a:endParaRPr sz="1200">
              <a:solidFill>
                <a:srgbClr val="24292E"/>
              </a:solidFill>
              <a:highlight>
                <a:srgbClr val="FFFFFF"/>
              </a:highlight>
              <a:latin typeface="Roboto"/>
              <a:ea typeface="Roboto"/>
              <a:cs typeface="Roboto"/>
              <a:sym typeface="Roboto"/>
            </a:endParaRPr>
          </a:p>
          <a:p>
            <a:pPr marL="457200" lvl="0" indent="-304800" algn="l" rtl="0">
              <a:spcBef>
                <a:spcPts val="1000"/>
              </a:spcBef>
              <a:spcAft>
                <a:spcPts val="1000"/>
              </a:spcAft>
              <a:buClr>
                <a:srgbClr val="24292E"/>
              </a:buClr>
              <a:buSzPts val="1200"/>
              <a:buFont typeface="Roboto"/>
              <a:buChar char="●"/>
            </a:pPr>
            <a:r>
              <a:rPr lang="en" sz="1200">
                <a:solidFill>
                  <a:srgbClr val="24292E"/>
                </a:solidFill>
                <a:highlight>
                  <a:srgbClr val="FFFFFF"/>
                </a:highlight>
                <a:latin typeface="Roboto"/>
                <a:ea typeface="Roboto"/>
                <a:cs typeface="Roboto"/>
                <a:sym typeface="Roboto"/>
              </a:rPr>
              <a:t>This model will not generalize well to other cities since it includes specific neighbourhoods by name. To make it more universal, neighbourhoods could be classified into different types instead e.g. urban, suburban. </a:t>
            </a:r>
            <a:endParaRPr sz="1200">
              <a:solidFill>
                <a:srgbClr val="24292E"/>
              </a:solidFill>
              <a:highlight>
                <a:srgbClr val="FFFFFF"/>
              </a:highlight>
              <a:latin typeface="Roboto"/>
              <a:ea typeface="Roboto"/>
              <a:cs typeface="Roboto"/>
              <a:sym typeface="Roboto"/>
            </a:endParaRPr>
          </a:p>
        </p:txBody>
      </p:sp>
      <p:sp>
        <p:nvSpPr>
          <p:cNvPr id="230" name="Google Shape;230;p30"/>
          <p:cNvSpPr txBox="1"/>
          <p:nvPr/>
        </p:nvSpPr>
        <p:spPr>
          <a:xfrm>
            <a:off x="971625" y="1447475"/>
            <a:ext cx="7321800" cy="535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000"/>
              </a:spcAft>
              <a:buNone/>
            </a:pPr>
            <a:r>
              <a:rPr lang="en" sz="1200">
                <a:latin typeface="Roboto"/>
                <a:ea typeface="Roboto"/>
                <a:cs typeface="Roboto"/>
                <a:sym typeface="Roboto"/>
              </a:rPr>
              <a:t>Property agents/agencies can consider making use of the model to better understand the factors affecting SalePrice, so as to manage their potential buyers' expectations:</a:t>
            </a:r>
            <a:endParaRPr sz="1200">
              <a:solidFill>
                <a:srgbClr val="24292E"/>
              </a:solidFill>
              <a:highlight>
                <a:srgbClr val="FFFFFF"/>
              </a:highlight>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1"/>
          <p:cNvSpPr txBox="1">
            <a:spLocks noGrp="1"/>
          </p:cNvSpPr>
          <p:nvPr>
            <p:ph type="title"/>
          </p:nvPr>
        </p:nvSpPr>
        <p:spPr>
          <a:xfrm>
            <a:off x="729450" y="6382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
        <p:nvSpPr>
          <p:cNvPr id="236" name="Google Shape;236;p31"/>
          <p:cNvSpPr txBox="1">
            <a:spLocks noGrp="1"/>
          </p:cNvSpPr>
          <p:nvPr>
            <p:ph type="body" idx="1"/>
          </p:nvPr>
        </p:nvSpPr>
        <p:spPr>
          <a:xfrm>
            <a:off x="729450" y="1522800"/>
            <a:ext cx="7688700" cy="28173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ElasticNet model with 25 features yielded an adjusted R2 score of 0.8795 and RMSE of 22999. </a:t>
            </a:r>
            <a:endParaRPr sz="1200">
              <a:solidFill>
                <a:schemeClr val="dk2"/>
              </a:solidFill>
              <a:latin typeface="Roboto"/>
              <a:ea typeface="Roboto"/>
              <a:cs typeface="Roboto"/>
              <a:sym typeface="Roboto"/>
            </a:endParaRPr>
          </a:p>
          <a:p>
            <a:pPr marL="457200" lvl="0" indent="-304800" algn="l" rtl="0">
              <a:spcBef>
                <a:spcPts val="1000"/>
              </a:spcBef>
              <a:spcAft>
                <a:spcPts val="0"/>
              </a:spcAft>
              <a:buClr>
                <a:schemeClr val="dk2"/>
              </a:buClr>
              <a:buSzPts val="1200"/>
              <a:buFont typeface="Roboto"/>
              <a:buChar char="●"/>
            </a:pPr>
            <a:r>
              <a:rPr lang="en" sz="1200">
                <a:solidFill>
                  <a:schemeClr val="dk2"/>
                </a:solidFill>
                <a:latin typeface="Roboto"/>
                <a:ea typeface="Roboto"/>
                <a:cs typeface="Roboto"/>
                <a:sym typeface="Roboto"/>
              </a:rPr>
              <a:t>Identified top few positively and negatively correlated features that can best predict housing prices in Ames</a:t>
            </a:r>
            <a:endParaRPr sz="1200">
              <a:solidFill>
                <a:schemeClr val="dk2"/>
              </a:solidFill>
              <a:latin typeface="Roboto"/>
              <a:ea typeface="Roboto"/>
              <a:cs typeface="Roboto"/>
              <a:sym typeface="Roboto"/>
            </a:endParaRPr>
          </a:p>
          <a:p>
            <a:pPr marL="457200" lvl="0" indent="-304800" algn="l" rtl="0">
              <a:spcBef>
                <a:spcPts val="1000"/>
              </a:spcBef>
              <a:spcAft>
                <a:spcPts val="0"/>
              </a:spcAft>
              <a:buClr>
                <a:schemeClr val="dk2"/>
              </a:buClr>
              <a:buSzPts val="1200"/>
              <a:buFont typeface="Roboto"/>
              <a:buChar char="●"/>
            </a:pPr>
            <a:r>
              <a:rPr lang="en" sz="1200">
                <a:solidFill>
                  <a:schemeClr val="dk2"/>
                </a:solidFill>
                <a:latin typeface="Roboto"/>
                <a:ea typeface="Roboto"/>
                <a:cs typeface="Roboto"/>
                <a:sym typeface="Roboto"/>
              </a:rPr>
              <a:t>Future Improvements:</a:t>
            </a:r>
            <a:endParaRPr sz="1200">
              <a:solidFill>
                <a:schemeClr val="dk2"/>
              </a:solidFill>
              <a:latin typeface="Roboto"/>
              <a:ea typeface="Roboto"/>
              <a:cs typeface="Roboto"/>
              <a:sym typeface="Roboto"/>
            </a:endParaRPr>
          </a:p>
          <a:p>
            <a:pPr marL="914400" lvl="1" indent="-304800" algn="l" rtl="0">
              <a:spcBef>
                <a:spcPts val="1000"/>
              </a:spcBef>
              <a:spcAft>
                <a:spcPts val="0"/>
              </a:spcAft>
              <a:buClr>
                <a:schemeClr val="dk2"/>
              </a:buClr>
              <a:buSzPts val="1200"/>
              <a:buFont typeface="Roboto"/>
              <a:buChar char="○"/>
            </a:pPr>
            <a:r>
              <a:rPr lang="en" sz="1200">
                <a:solidFill>
                  <a:schemeClr val="dk2"/>
                </a:solidFill>
                <a:latin typeface="Roboto"/>
                <a:ea typeface="Roboto"/>
                <a:cs typeface="Roboto"/>
                <a:sym typeface="Roboto"/>
              </a:rPr>
              <a:t>Make use of polynomial features during feature engineering</a:t>
            </a:r>
            <a:endParaRPr sz="1200">
              <a:solidFill>
                <a:schemeClr val="dk2"/>
              </a:solidFill>
              <a:latin typeface="Roboto"/>
              <a:ea typeface="Roboto"/>
              <a:cs typeface="Roboto"/>
              <a:sym typeface="Roboto"/>
            </a:endParaRPr>
          </a:p>
          <a:p>
            <a:pPr marL="914400" lvl="1" indent="-304800" algn="l" rtl="0">
              <a:spcBef>
                <a:spcPts val="1000"/>
              </a:spcBef>
              <a:spcAft>
                <a:spcPts val="0"/>
              </a:spcAft>
              <a:buClr>
                <a:schemeClr val="dk2"/>
              </a:buClr>
              <a:buSzPts val="1200"/>
              <a:buFont typeface="Roboto"/>
              <a:buChar char="○"/>
            </a:pPr>
            <a:r>
              <a:rPr lang="en" sz="1200">
                <a:solidFill>
                  <a:schemeClr val="dk2"/>
                </a:solidFill>
                <a:latin typeface="Roboto"/>
                <a:ea typeface="Roboto"/>
                <a:cs typeface="Roboto"/>
                <a:sym typeface="Roboto"/>
              </a:rPr>
              <a:t>Improving the model’s generalizability to other cities</a:t>
            </a:r>
            <a:endParaRPr sz="1200">
              <a:solidFill>
                <a:schemeClr val="dk2"/>
              </a:solidFill>
              <a:latin typeface="Roboto"/>
              <a:ea typeface="Roboto"/>
              <a:cs typeface="Roboto"/>
              <a:sym typeface="Roboto"/>
            </a:endParaRPr>
          </a:p>
          <a:p>
            <a:pPr marL="914400" lvl="1" indent="-304800" algn="l" rtl="0">
              <a:spcBef>
                <a:spcPts val="1000"/>
              </a:spcBef>
              <a:spcAft>
                <a:spcPts val="0"/>
              </a:spcAft>
              <a:buClr>
                <a:schemeClr val="dk2"/>
              </a:buClr>
              <a:buSzPts val="1200"/>
              <a:buFont typeface="Roboto"/>
              <a:buChar char="○"/>
            </a:pPr>
            <a:r>
              <a:rPr lang="en" sz="1200">
                <a:solidFill>
                  <a:schemeClr val="dk2"/>
                </a:solidFill>
                <a:latin typeface="Roboto"/>
                <a:ea typeface="Roboto"/>
                <a:cs typeface="Roboto"/>
                <a:sym typeface="Roboto"/>
              </a:rPr>
              <a:t>Consider other aspects such as world economy crisis and changes in state government housing policies which may impact housing prices </a:t>
            </a:r>
            <a:endParaRPr sz="1200">
              <a:solidFill>
                <a:schemeClr val="dk2"/>
              </a:solidFill>
              <a:latin typeface="Roboto"/>
              <a:ea typeface="Roboto"/>
              <a:cs typeface="Roboto"/>
              <a:sym typeface="Roboto"/>
            </a:endParaRPr>
          </a:p>
          <a:p>
            <a:pPr marL="914400" lvl="1" indent="-304800" algn="l" rtl="0">
              <a:lnSpc>
                <a:spcPct val="100000"/>
              </a:lnSpc>
              <a:spcBef>
                <a:spcPts val="1000"/>
              </a:spcBef>
              <a:spcAft>
                <a:spcPts val="0"/>
              </a:spcAft>
              <a:buClr>
                <a:schemeClr val="dk2"/>
              </a:buClr>
              <a:buSzPts val="1200"/>
              <a:buFont typeface="Roboto"/>
              <a:buChar char="○"/>
            </a:pPr>
            <a:r>
              <a:rPr lang="en" sz="1200">
                <a:solidFill>
                  <a:schemeClr val="dk2"/>
                </a:solidFill>
                <a:latin typeface="Roboto"/>
                <a:ea typeface="Roboto"/>
                <a:cs typeface="Roboto"/>
                <a:sym typeface="Roboto"/>
              </a:rPr>
              <a:t>Consider other machine learning algorithms </a:t>
            </a:r>
            <a:endParaRPr sz="1200">
              <a:solidFill>
                <a:schemeClr val="dk2"/>
              </a:solidFill>
              <a:latin typeface="Roboto"/>
              <a:ea typeface="Roboto"/>
              <a:cs typeface="Roboto"/>
              <a:sym typeface="Roboto"/>
            </a:endParaRPr>
          </a:p>
          <a:p>
            <a:pPr marL="0" lvl="0" indent="0" algn="l" rtl="0">
              <a:lnSpc>
                <a:spcPct val="100000"/>
              </a:lnSpc>
              <a:spcBef>
                <a:spcPts val="1000"/>
              </a:spcBef>
              <a:spcAft>
                <a:spcPts val="0"/>
              </a:spcAft>
              <a:buNone/>
            </a:pPr>
            <a:endParaRPr sz="1400">
              <a:solidFill>
                <a:srgbClr val="000000"/>
              </a:solidFill>
            </a:endParaRPr>
          </a:p>
          <a:p>
            <a:pPr marL="0" lvl="0" indent="0" algn="l" rtl="0">
              <a:lnSpc>
                <a:spcPct val="100000"/>
              </a:lnSpc>
              <a:spcBef>
                <a:spcPts val="1000"/>
              </a:spcBef>
              <a:spcAft>
                <a:spcPts val="10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body" idx="1"/>
          </p:nvPr>
        </p:nvSpPr>
        <p:spPr>
          <a:xfrm>
            <a:off x="551800" y="1317325"/>
            <a:ext cx="7688700" cy="340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000000"/>
                </a:solidFill>
                <a:latin typeface="Roboto"/>
                <a:ea typeface="Roboto"/>
                <a:cs typeface="Roboto"/>
                <a:sym typeface="Roboto"/>
              </a:rPr>
              <a:t>We are freelance data analysts building a housing price prediction model. </a:t>
            </a:r>
            <a:endParaRPr sz="1200">
              <a:solidFill>
                <a:srgbClr val="000000"/>
              </a:solidFill>
              <a:latin typeface="Roboto"/>
              <a:ea typeface="Roboto"/>
              <a:cs typeface="Roboto"/>
              <a:sym typeface="Roboto"/>
            </a:endParaRPr>
          </a:p>
          <a:p>
            <a:pPr marL="0" lvl="0" indent="0" algn="l" rtl="0">
              <a:spcBef>
                <a:spcPts val="0"/>
              </a:spcBef>
              <a:spcAft>
                <a:spcPts val="0"/>
              </a:spcAft>
              <a:buNone/>
            </a:pPr>
            <a:endParaRPr sz="1200">
              <a:solidFill>
                <a:srgbClr val="000000"/>
              </a:solidFill>
              <a:latin typeface="Roboto"/>
              <a:ea typeface="Roboto"/>
              <a:cs typeface="Roboto"/>
              <a:sym typeface="Roboto"/>
            </a:endParaRPr>
          </a:p>
          <a:p>
            <a:pPr marL="0" lvl="0" indent="0" algn="l" rtl="0">
              <a:spcBef>
                <a:spcPts val="0"/>
              </a:spcBef>
              <a:spcAft>
                <a:spcPts val="0"/>
              </a:spcAft>
              <a:buNone/>
            </a:pPr>
            <a:r>
              <a:rPr lang="en" sz="1200" b="1">
                <a:solidFill>
                  <a:srgbClr val="000000"/>
                </a:solidFill>
                <a:latin typeface="Roboto"/>
                <a:ea typeface="Roboto"/>
                <a:cs typeface="Roboto"/>
                <a:sym typeface="Roboto"/>
              </a:rPr>
              <a:t>Stakeholders</a:t>
            </a:r>
            <a:endParaRPr sz="1200" b="1">
              <a:solidFill>
                <a:srgbClr val="000000"/>
              </a:solidFill>
              <a:latin typeface="Roboto"/>
              <a:ea typeface="Roboto"/>
              <a:cs typeface="Roboto"/>
              <a:sym typeface="Roboto"/>
            </a:endParaRPr>
          </a:p>
          <a:p>
            <a:pPr marL="0" lvl="0" indent="0" algn="l" rtl="0">
              <a:spcBef>
                <a:spcPts val="0"/>
              </a:spcBef>
              <a:spcAft>
                <a:spcPts val="0"/>
              </a:spcAft>
              <a:buNone/>
            </a:pPr>
            <a:r>
              <a:rPr lang="en" sz="1200">
                <a:solidFill>
                  <a:srgbClr val="000000"/>
                </a:solidFill>
                <a:latin typeface="Roboto"/>
                <a:ea typeface="Roboto"/>
                <a:cs typeface="Roboto"/>
                <a:sym typeface="Roboto"/>
              </a:rPr>
              <a:t>Our prime stakeholders are property agents/agencies based in Ames, who will use the model to manage their potential buyers' expectations.</a:t>
            </a:r>
            <a:endParaRPr sz="1200">
              <a:solidFill>
                <a:srgbClr val="000000"/>
              </a:solidFill>
              <a:latin typeface="Roboto"/>
              <a:ea typeface="Roboto"/>
              <a:cs typeface="Roboto"/>
              <a:sym typeface="Roboto"/>
            </a:endParaRPr>
          </a:p>
          <a:p>
            <a:pPr marL="0" lvl="0" indent="0" algn="l" rtl="0">
              <a:spcBef>
                <a:spcPts val="0"/>
              </a:spcBef>
              <a:spcAft>
                <a:spcPts val="0"/>
              </a:spcAft>
              <a:buNone/>
            </a:pPr>
            <a:endParaRPr sz="1200">
              <a:solidFill>
                <a:srgbClr val="000000"/>
              </a:solidFill>
              <a:latin typeface="Roboto"/>
              <a:ea typeface="Roboto"/>
              <a:cs typeface="Roboto"/>
              <a:sym typeface="Roboto"/>
            </a:endParaRPr>
          </a:p>
          <a:p>
            <a:pPr marL="0" lvl="0" indent="0" algn="l" rtl="0">
              <a:spcBef>
                <a:spcPts val="0"/>
              </a:spcBef>
              <a:spcAft>
                <a:spcPts val="0"/>
              </a:spcAft>
              <a:buNone/>
            </a:pPr>
            <a:r>
              <a:rPr lang="en" sz="1200" b="1">
                <a:solidFill>
                  <a:srgbClr val="000000"/>
                </a:solidFill>
                <a:latin typeface="Roboto"/>
                <a:ea typeface="Roboto"/>
                <a:cs typeface="Roboto"/>
                <a:sym typeface="Roboto"/>
              </a:rPr>
              <a:t>Approach</a:t>
            </a:r>
            <a:endParaRPr sz="1200" b="1">
              <a:solidFill>
                <a:srgbClr val="000000"/>
              </a:solidFill>
              <a:latin typeface="Roboto"/>
              <a:ea typeface="Roboto"/>
              <a:cs typeface="Roboto"/>
              <a:sym typeface="Roboto"/>
            </a:endParaRPr>
          </a:p>
          <a:p>
            <a:pPr marL="0" lvl="0" indent="0" algn="l" rtl="0">
              <a:spcBef>
                <a:spcPts val="0"/>
              </a:spcBef>
              <a:spcAft>
                <a:spcPts val="0"/>
              </a:spcAft>
              <a:buNone/>
            </a:pPr>
            <a:r>
              <a:rPr lang="en" sz="1200">
                <a:solidFill>
                  <a:srgbClr val="000000"/>
                </a:solidFill>
                <a:latin typeface="Roboto"/>
                <a:ea typeface="Roboto"/>
                <a:cs typeface="Roboto"/>
                <a:sym typeface="Roboto"/>
              </a:rPr>
              <a:t>Our approach of this project is to study the historical housing prices in Ames and the housing dataset features provided by Ames, Iowa Assessor's Office. We will build a linear regression model, and will be evaluating its performance using the Root Mean Squared Error (RMSE) metric. The processes involve data preparation, data massage, data visualization, regularization and recursive feature elimination. </a:t>
            </a:r>
            <a:endParaRPr sz="1200">
              <a:solidFill>
                <a:srgbClr val="000000"/>
              </a:solidFill>
              <a:latin typeface="Roboto"/>
              <a:ea typeface="Roboto"/>
              <a:cs typeface="Roboto"/>
              <a:sym typeface="Roboto"/>
            </a:endParaRPr>
          </a:p>
          <a:p>
            <a:pPr marL="0" lvl="0" indent="0" algn="l" rtl="0">
              <a:spcBef>
                <a:spcPts val="0"/>
              </a:spcBef>
              <a:spcAft>
                <a:spcPts val="0"/>
              </a:spcAft>
              <a:buNone/>
            </a:pPr>
            <a:endParaRPr sz="1200">
              <a:solidFill>
                <a:srgbClr val="000000"/>
              </a:solidFill>
              <a:latin typeface="Roboto"/>
              <a:ea typeface="Roboto"/>
              <a:cs typeface="Roboto"/>
              <a:sym typeface="Roboto"/>
            </a:endParaRPr>
          </a:p>
          <a:p>
            <a:pPr marL="0" lvl="0" indent="0" algn="l" rtl="0">
              <a:spcBef>
                <a:spcPts val="0"/>
              </a:spcBef>
              <a:spcAft>
                <a:spcPts val="0"/>
              </a:spcAft>
              <a:buNone/>
            </a:pPr>
            <a:r>
              <a:rPr lang="en" sz="1200" b="1">
                <a:solidFill>
                  <a:srgbClr val="000000"/>
                </a:solidFill>
                <a:latin typeface="Roboto"/>
                <a:ea typeface="Roboto"/>
                <a:cs typeface="Roboto"/>
                <a:sym typeface="Roboto"/>
              </a:rPr>
              <a:t>Data source</a:t>
            </a:r>
            <a:endParaRPr sz="1200" b="1">
              <a:solidFill>
                <a:srgbClr val="000000"/>
              </a:solidFill>
              <a:latin typeface="Roboto"/>
              <a:ea typeface="Roboto"/>
              <a:cs typeface="Roboto"/>
              <a:sym typeface="Roboto"/>
            </a:endParaRPr>
          </a:p>
          <a:p>
            <a:pPr marL="0" lvl="0" indent="0" algn="l" rtl="0">
              <a:spcBef>
                <a:spcPts val="0"/>
              </a:spcBef>
              <a:spcAft>
                <a:spcPts val="0"/>
              </a:spcAft>
              <a:buNone/>
            </a:pPr>
            <a:r>
              <a:rPr lang="en" sz="1200">
                <a:solidFill>
                  <a:srgbClr val="000000"/>
                </a:solidFill>
                <a:latin typeface="Roboto"/>
                <a:ea typeface="Roboto"/>
                <a:cs typeface="Roboto"/>
                <a:sym typeface="Roboto"/>
              </a:rPr>
              <a:t>The housing data set provides historical housing prices from 2006 to 2010, and 80 other features related to the property, locations and sales processes.</a:t>
            </a:r>
            <a:endParaRPr sz="1200">
              <a:solidFill>
                <a:srgbClr val="000000"/>
              </a:solidFill>
              <a:latin typeface="Roboto"/>
              <a:ea typeface="Roboto"/>
              <a:cs typeface="Roboto"/>
              <a:sym typeface="Roboto"/>
            </a:endParaRPr>
          </a:p>
          <a:p>
            <a:pPr marL="0" lvl="0" indent="0" algn="l" rtl="0">
              <a:spcBef>
                <a:spcPts val="0"/>
              </a:spcBef>
              <a:spcAft>
                <a:spcPts val="0"/>
              </a:spcAft>
              <a:buNone/>
            </a:pPr>
            <a:endParaRPr sz="1200">
              <a:solidFill>
                <a:srgbClr val="000000"/>
              </a:solidFill>
              <a:latin typeface="Roboto"/>
              <a:ea typeface="Roboto"/>
              <a:cs typeface="Roboto"/>
              <a:sym typeface="Roboto"/>
            </a:endParaRPr>
          </a:p>
          <a:p>
            <a:pPr marL="0" lvl="0" indent="0" algn="l" rtl="0">
              <a:spcBef>
                <a:spcPts val="0"/>
              </a:spcBef>
              <a:spcAft>
                <a:spcPts val="0"/>
              </a:spcAft>
              <a:buNone/>
            </a:pPr>
            <a:endParaRPr sz="1200">
              <a:solidFill>
                <a:srgbClr val="000000"/>
              </a:solidFill>
              <a:latin typeface="Roboto"/>
              <a:ea typeface="Roboto"/>
              <a:cs typeface="Roboto"/>
              <a:sym typeface="Roboto"/>
            </a:endParaRPr>
          </a:p>
          <a:p>
            <a:pPr marL="0" lvl="0" indent="0" algn="l" rtl="0">
              <a:spcBef>
                <a:spcPts val="0"/>
              </a:spcBef>
              <a:spcAft>
                <a:spcPts val="1600"/>
              </a:spcAft>
              <a:buNone/>
            </a:pPr>
            <a:endParaRPr sz="1200">
              <a:latin typeface="Roboto"/>
              <a:ea typeface="Roboto"/>
              <a:cs typeface="Roboto"/>
              <a:sym typeface="Roboto"/>
            </a:endParaRPr>
          </a:p>
        </p:txBody>
      </p:sp>
      <p:sp>
        <p:nvSpPr>
          <p:cNvPr id="93" name="Google Shape;93;p14"/>
          <p:cNvSpPr txBox="1">
            <a:spLocks noGrp="1"/>
          </p:cNvSpPr>
          <p:nvPr>
            <p:ph type="title"/>
          </p:nvPr>
        </p:nvSpPr>
        <p:spPr>
          <a:xfrm>
            <a:off x="729450" y="5711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Statement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2"/>
          <p:cNvSpPr txBox="1">
            <a:spLocks noGrp="1"/>
          </p:cNvSpPr>
          <p:nvPr>
            <p:ph type="title"/>
          </p:nvPr>
        </p:nvSpPr>
        <p:spPr>
          <a:xfrm>
            <a:off x="727650" y="1753975"/>
            <a:ext cx="7688700" cy="1916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a:latin typeface="Roboto"/>
                <a:ea typeface="Roboto"/>
                <a:cs typeface="Roboto"/>
                <a:sym typeface="Roboto"/>
              </a:rPr>
              <a:t>Thank You Everyone</a:t>
            </a:r>
            <a:endParaRPr sz="2800">
              <a:latin typeface="Roboto"/>
              <a:ea typeface="Roboto"/>
              <a:cs typeface="Roboto"/>
              <a:sym typeface="Roboto"/>
            </a:endParaRPr>
          </a:p>
          <a:p>
            <a:pPr marL="0" lvl="0" indent="0" algn="ctr" rtl="0">
              <a:spcBef>
                <a:spcPts val="0"/>
              </a:spcBef>
              <a:spcAft>
                <a:spcPts val="0"/>
              </a:spcAft>
              <a:buNone/>
            </a:pPr>
            <a:endParaRPr sz="2800">
              <a:latin typeface="Roboto"/>
              <a:ea typeface="Roboto"/>
              <a:cs typeface="Roboto"/>
              <a:sym typeface="Roboto"/>
            </a:endParaRPr>
          </a:p>
          <a:p>
            <a:pPr marL="0" lvl="0" indent="0" algn="ctr" rtl="0">
              <a:spcBef>
                <a:spcPts val="0"/>
              </a:spcBef>
              <a:spcAft>
                <a:spcPts val="0"/>
              </a:spcAft>
              <a:buNone/>
            </a:pPr>
            <a:r>
              <a:rPr lang="en" sz="2800">
                <a:latin typeface="Roboto"/>
                <a:ea typeface="Roboto"/>
                <a:cs typeface="Roboto"/>
                <a:sym typeface="Roboto"/>
              </a:rPr>
              <a:t>Any Questions?</a:t>
            </a:r>
            <a:endParaRPr sz="2800">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3"/>
          <p:cNvSpPr txBox="1">
            <a:spLocks noGrp="1"/>
          </p:cNvSpPr>
          <p:nvPr>
            <p:ph type="body" idx="1"/>
          </p:nvPr>
        </p:nvSpPr>
        <p:spPr>
          <a:xfrm>
            <a:off x="781250" y="1272200"/>
            <a:ext cx="7688700" cy="3575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a:solidFill>
                  <a:srgbClr val="000000"/>
                </a:solidFill>
              </a:rPr>
              <a:t>The housing prices are recorded from 2006 till 2010 whereby many other aspects are not considered such as world economy crisis, changes in state government housing policies, housing demand, land availability for development etc. All of these aspects will lead to fluctuations in housing prices. </a:t>
            </a:r>
            <a:endParaRPr sz="1400">
              <a:solidFill>
                <a:srgbClr val="000000"/>
              </a:solidFill>
            </a:endParaRPr>
          </a:p>
          <a:p>
            <a:pPr marL="0" lvl="0" indent="0" algn="l" rtl="0">
              <a:lnSpc>
                <a:spcPct val="100000"/>
              </a:lnSpc>
              <a:spcBef>
                <a:spcPts val="0"/>
              </a:spcBef>
              <a:spcAft>
                <a:spcPts val="0"/>
              </a:spcAft>
              <a:buNone/>
            </a:pPr>
            <a:endParaRPr sz="1400">
              <a:solidFill>
                <a:srgbClr val="000000"/>
              </a:solidFill>
            </a:endParaRPr>
          </a:p>
          <a:p>
            <a:pPr marL="0" lvl="0" indent="0" algn="l" rtl="0">
              <a:lnSpc>
                <a:spcPct val="100000"/>
              </a:lnSpc>
              <a:spcBef>
                <a:spcPts val="0"/>
              </a:spcBef>
              <a:spcAft>
                <a:spcPts val="0"/>
              </a:spcAft>
              <a:buNone/>
            </a:pPr>
            <a:r>
              <a:rPr lang="en" sz="1400">
                <a:solidFill>
                  <a:srgbClr val="000000"/>
                </a:solidFill>
              </a:rPr>
              <a:t>From my perspective, we have to include all the factors capable of impacting housing prices. Doing so, we can have a better prediction of the housing price.</a:t>
            </a:r>
            <a:endParaRPr sz="1400">
              <a:solidFill>
                <a:srgbClr val="000000"/>
              </a:solidFill>
            </a:endParaRPr>
          </a:p>
          <a:p>
            <a:pPr marL="0" lvl="0" indent="0" algn="l" rtl="0">
              <a:lnSpc>
                <a:spcPct val="100000"/>
              </a:lnSpc>
              <a:spcBef>
                <a:spcPts val="0"/>
              </a:spcBef>
              <a:spcAft>
                <a:spcPts val="0"/>
              </a:spcAft>
              <a:buNone/>
            </a:pPr>
            <a:endParaRPr sz="1400">
              <a:solidFill>
                <a:srgbClr val="000000"/>
              </a:solidFill>
            </a:endParaRPr>
          </a:p>
          <a:p>
            <a:pPr marL="0" lvl="0" indent="0" algn="l" rtl="0">
              <a:lnSpc>
                <a:spcPct val="100000"/>
              </a:lnSpc>
              <a:spcBef>
                <a:spcPts val="0"/>
              </a:spcBef>
              <a:spcAft>
                <a:spcPts val="0"/>
              </a:spcAft>
              <a:buNone/>
            </a:pPr>
            <a:r>
              <a:rPr lang="en" sz="1400">
                <a:solidFill>
                  <a:srgbClr val="000000"/>
                </a:solidFill>
              </a:rPr>
              <a:t>In addition, it is recommended that the model has to be revisited and updated with new information to ensure the model is improved.</a:t>
            </a:r>
            <a:endParaRPr sz="1400">
              <a:solidFill>
                <a:srgbClr val="000000"/>
              </a:solidFill>
            </a:endParaRPr>
          </a:p>
          <a:p>
            <a:pPr marL="0" lvl="0" indent="0" algn="l" rtl="0">
              <a:lnSpc>
                <a:spcPct val="100000"/>
              </a:lnSpc>
              <a:spcBef>
                <a:spcPts val="0"/>
              </a:spcBef>
              <a:spcAft>
                <a:spcPts val="0"/>
              </a:spcAft>
              <a:buNone/>
            </a:pPr>
            <a:endParaRPr sz="1400">
              <a:solidFill>
                <a:srgbClr val="000000"/>
              </a:solidFill>
            </a:endParaRPr>
          </a:p>
          <a:p>
            <a:pPr marL="0" lvl="0" indent="0" algn="l" rtl="0">
              <a:lnSpc>
                <a:spcPct val="100000"/>
              </a:lnSpc>
              <a:spcBef>
                <a:spcPts val="0"/>
              </a:spcBef>
              <a:spcAft>
                <a:spcPts val="0"/>
              </a:spcAft>
              <a:buNone/>
            </a:pPr>
            <a:r>
              <a:rPr lang="en" sz="1400">
                <a:solidFill>
                  <a:srgbClr val="000000"/>
                </a:solidFill>
              </a:rPr>
              <a:t>Further research should be carried out on how to improve the feature engineering, further experiment with other models and start different polynomial features transform to improve the price prediction model.</a:t>
            </a:r>
            <a:endParaRPr sz="1400">
              <a:solidFill>
                <a:srgbClr val="000000"/>
              </a:solidFill>
            </a:endParaRPr>
          </a:p>
          <a:p>
            <a:pPr marL="0" lvl="0" indent="0" algn="l" rtl="0">
              <a:lnSpc>
                <a:spcPct val="100000"/>
              </a:lnSpc>
              <a:spcBef>
                <a:spcPts val="0"/>
              </a:spcBef>
              <a:spcAft>
                <a:spcPts val="0"/>
              </a:spcAft>
              <a:buNone/>
            </a:pPr>
            <a:endParaRPr sz="1400">
              <a:solidFill>
                <a:srgbClr val="000000"/>
              </a:solidFill>
            </a:endParaRPr>
          </a:p>
          <a:p>
            <a:pPr marL="0" lvl="0" indent="0" algn="l" rtl="0">
              <a:spcBef>
                <a:spcPts val="0"/>
              </a:spcBef>
              <a:spcAft>
                <a:spcPts val="1600"/>
              </a:spcAft>
              <a:buNone/>
            </a:pPr>
            <a:endParaRPr/>
          </a:p>
        </p:txBody>
      </p:sp>
      <p:sp>
        <p:nvSpPr>
          <p:cNvPr id="247" name="Google Shape;247;p33"/>
          <p:cNvSpPr txBox="1">
            <a:spLocks noGrp="1"/>
          </p:cNvSpPr>
          <p:nvPr>
            <p:ph type="title"/>
          </p:nvPr>
        </p:nvSpPr>
        <p:spPr>
          <a:xfrm>
            <a:off x="727650" y="5506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Overall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Methodology</a:t>
            </a:r>
            <a:endParaRPr/>
          </a:p>
        </p:txBody>
      </p:sp>
      <p:grpSp>
        <p:nvGrpSpPr>
          <p:cNvPr id="99" name="Google Shape;99;p15"/>
          <p:cNvGrpSpPr/>
          <p:nvPr/>
        </p:nvGrpSpPr>
        <p:grpSpPr>
          <a:xfrm>
            <a:off x="0" y="1189989"/>
            <a:ext cx="2214600" cy="3217636"/>
            <a:chOff x="0" y="1189989"/>
            <a:chExt cx="2214600" cy="3217636"/>
          </a:xfrm>
        </p:grpSpPr>
        <p:sp>
          <p:nvSpPr>
            <p:cNvPr id="100" name="Google Shape;100;p15"/>
            <p:cNvSpPr/>
            <p:nvPr/>
          </p:nvSpPr>
          <p:spPr>
            <a:xfrm>
              <a:off x="0" y="1189989"/>
              <a:ext cx="2214600" cy="669000"/>
            </a:xfrm>
            <a:prstGeom prst="homePlate">
              <a:avLst>
                <a:gd name="adj" fmla="val 50000"/>
              </a:avLst>
            </a:prstGeom>
            <a:solidFill>
              <a:srgbClr val="80201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Exploratory Data Analysis and Data cleaning</a:t>
              </a:r>
              <a:endParaRPr>
                <a:solidFill>
                  <a:srgbClr val="FFFFFF"/>
                </a:solidFill>
                <a:latin typeface="Roboto"/>
                <a:ea typeface="Roboto"/>
                <a:cs typeface="Roboto"/>
                <a:sym typeface="Roboto"/>
              </a:endParaRPr>
            </a:p>
          </p:txBody>
        </p:sp>
        <p:sp>
          <p:nvSpPr>
            <p:cNvPr id="101" name="Google Shape;101;p15"/>
            <p:cNvSpPr txBox="1"/>
            <p:nvPr/>
          </p:nvSpPr>
          <p:spPr>
            <a:xfrm>
              <a:off x="295050" y="2057125"/>
              <a:ext cx="1624500" cy="2350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b="1">
                  <a:latin typeface="Roboto"/>
                  <a:ea typeface="Roboto"/>
                  <a:cs typeface="Roboto"/>
                  <a:sym typeface="Roboto"/>
                </a:rPr>
                <a:t>Visualizations</a:t>
              </a:r>
              <a:endParaRPr sz="1000" b="1">
                <a:latin typeface="Roboto"/>
                <a:ea typeface="Roboto"/>
                <a:cs typeface="Roboto"/>
                <a:sym typeface="Roboto"/>
              </a:endParaRPr>
            </a:p>
            <a:p>
              <a:pPr marL="0" lvl="0" indent="0" algn="l" rtl="0">
                <a:lnSpc>
                  <a:spcPct val="115000"/>
                </a:lnSpc>
                <a:spcBef>
                  <a:spcPts val="0"/>
                </a:spcBef>
                <a:spcAft>
                  <a:spcPts val="0"/>
                </a:spcAft>
                <a:buNone/>
              </a:pPr>
              <a:r>
                <a:rPr lang="en" sz="1000">
                  <a:latin typeface="Roboto"/>
                  <a:ea typeface="Roboto"/>
                  <a:cs typeface="Roboto"/>
                  <a:sym typeface="Roboto"/>
                </a:rPr>
                <a:t>Box plots</a:t>
              </a:r>
              <a:endParaRPr sz="1000">
                <a:latin typeface="Roboto"/>
                <a:ea typeface="Roboto"/>
                <a:cs typeface="Roboto"/>
                <a:sym typeface="Roboto"/>
              </a:endParaRPr>
            </a:p>
            <a:p>
              <a:pPr marL="0" lvl="0" indent="0" algn="l" rtl="0">
                <a:lnSpc>
                  <a:spcPct val="115000"/>
                </a:lnSpc>
                <a:spcBef>
                  <a:spcPts val="0"/>
                </a:spcBef>
                <a:spcAft>
                  <a:spcPts val="0"/>
                </a:spcAft>
                <a:buNone/>
              </a:pPr>
              <a:r>
                <a:rPr lang="en" sz="1000">
                  <a:latin typeface="Roboto"/>
                  <a:ea typeface="Roboto"/>
                  <a:cs typeface="Roboto"/>
                  <a:sym typeface="Roboto"/>
                </a:rPr>
                <a:t>Histograms</a:t>
              </a:r>
              <a:endParaRPr sz="1000">
                <a:latin typeface="Roboto"/>
                <a:ea typeface="Roboto"/>
                <a:cs typeface="Roboto"/>
                <a:sym typeface="Roboto"/>
              </a:endParaRPr>
            </a:p>
            <a:p>
              <a:pPr marL="0" lvl="0" indent="0" algn="l" rtl="0">
                <a:lnSpc>
                  <a:spcPct val="115000"/>
                </a:lnSpc>
                <a:spcBef>
                  <a:spcPts val="0"/>
                </a:spcBef>
                <a:spcAft>
                  <a:spcPts val="0"/>
                </a:spcAft>
                <a:buNone/>
              </a:pPr>
              <a:r>
                <a:rPr lang="en" sz="1000">
                  <a:latin typeface="Roboto"/>
                  <a:ea typeface="Roboto"/>
                  <a:cs typeface="Roboto"/>
                  <a:sym typeface="Roboto"/>
                </a:rPr>
                <a:t>Scatter plots</a:t>
              </a:r>
              <a:endParaRPr sz="1000">
                <a:latin typeface="Roboto"/>
                <a:ea typeface="Roboto"/>
                <a:cs typeface="Roboto"/>
                <a:sym typeface="Roboto"/>
              </a:endParaRPr>
            </a:p>
            <a:p>
              <a:pPr marL="0" lvl="0" indent="0" algn="l" rtl="0">
                <a:lnSpc>
                  <a:spcPct val="115000"/>
                </a:lnSpc>
                <a:spcBef>
                  <a:spcPts val="0"/>
                </a:spcBef>
                <a:spcAft>
                  <a:spcPts val="0"/>
                </a:spcAft>
                <a:buNone/>
              </a:pPr>
              <a:endParaRPr sz="1000">
                <a:latin typeface="Roboto"/>
                <a:ea typeface="Roboto"/>
                <a:cs typeface="Roboto"/>
                <a:sym typeface="Roboto"/>
              </a:endParaRPr>
            </a:p>
            <a:p>
              <a:pPr marL="0" lvl="0" indent="0" algn="l" rtl="0">
                <a:lnSpc>
                  <a:spcPct val="115000"/>
                </a:lnSpc>
                <a:spcBef>
                  <a:spcPts val="0"/>
                </a:spcBef>
                <a:spcAft>
                  <a:spcPts val="0"/>
                </a:spcAft>
                <a:buNone/>
              </a:pPr>
              <a:r>
                <a:rPr lang="en" sz="1000" b="1">
                  <a:latin typeface="Roboto"/>
                  <a:ea typeface="Roboto"/>
                  <a:cs typeface="Roboto"/>
                  <a:sym typeface="Roboto"/>
                </a:rPr>
                <a:t>Imputation of null values</a:t>
              </a:r>
              <a:endParaRPr sz="1000" b="1">
                <a:latin typeface="Roboto"/>
                <a:ea typeface="Roboto"/>
                <a:cs typeface="Roboto"/>
                <a:sym typeface="Roboto"/>
              </a:endParaRPr>
            </a:p>
            <a:p>
              <a:pPr marL="0" lvl="0" indent="0" algn="l" rtl="0">
                <a:lnSpc>
                  <a:spcPct val="115000"/>
                </a:lnSpc>
                <a:spcBef>
                  <a:spcPts val="0"/>
                </a:spcBef>
                <a:spcAft>
                  <a:spcPts val="0"/>
                </a:spcAft>
                <a:buNone/>
              </a:pPr>
              <a:r>
                <a:rPr lang="en" sz="1000">
                  <a:latin typeface="Roboto"/>
                  <a:ea typeface="Roboto"/>
                  <a:cs typeface="Roboto"/>
                  <a:sym typeface="Roboto"/>
                </a:rPr>
                <a:t>26 features with null values</a:t>
              </a:r>
              <a:endParaRPr sz="1000">
                <a:latin typeface="Roboto"/>
                <a:ea typeface="Roboto"/>
                <a:cs typeface="Roboto"/>
                <a:sym typeface="Roboto"/>
              </a:endParaRPr>
            </a:p>
            <a:p>
              <a:pPr marL="0" lvl="0" indent="0" algn="l" rtl="0">
                <a:lnSpc>
                  <a:spcPct val="115000"/>
                </a:lnSpc>
                <a:spcBef>
                  <a:spcPts val="0"/>
                </a:spcBef>
                <a:spcAft>
                  <a:spcPts val="0"/>
                </a:spcAft>
                <a:buNone/>
              </a:pPr>
              <a:endParaRPr sz="1000" b="1">
                <a:latin typeface="Roboto"/>
                <a:ea typeface="Roboto"/>
                <a:cs typeface="Roboto"/>
                <a:sym typeface="Roboto"/>
              </a:endParaRPr>
            </a:p>
            <a:p>
              <a:pPr marL="0" lvl="0" indent="0" algn="l" rtl="0">
                <a:lnSpc>
                  <a:spcPct val="115000"/>
                </a:lnSpc>
                <a:spcBef>
                  <a:spcPts val="0"/>
                </a:spcBef>
                <a:spcAft>
                  <a:spcPts val="0"/>
                </a:spcAft>
                <a:buNone/>
              </a:pPr>
              <a:r>
                <a:rPr lang="en" sz="1000" b="1">
                  <a:latin typeface="Roboto"/>
                  <a:ea typeface="Roboto"/>
                  <a:cs typeface="Roboto"/>
                  <a:sym typeface="Roboto"/>
                </a:rPr>
                <a:t>Removal of outliers</a:t>
              </a:r>
              <a:endParaRPr sz="1000" b="1">
                <a:latin typeface="Roboto"/>
                <a:ea typeface="Roboto"/>
                <a:cs typeface="Roboto"/>
                <a:sym typeface="Roboto"/>
              </a:endParaRPr>
            </a:p>
            <a:p>
              <a:pPr marL="0" lvl="0" indent="0" algn="l" rtl="0">
                <a:lnSpc>
                  <a:spcPct val="115000"/>
                </a:lnSpc>
                <a:spcBef>
                  <a:spcPts val="0"/>
                </a:spcBef>
                <a:spcAft>
                  <a:spcPts val="0"/>
                </a:spcAft>
                <a:buNone/>
              </a:pPr>
              <a:r>
                <a:rPr lang="en" sz="1000">
                  <a:latin typeface="Roboto"/>
                  <a:ea typeface="Roboto"/>
                  <a:cs typeface="Roboto"/>
                  <a:sym typeface="Roboto"/>
                </a:rPr>
                <a:t>2 extremely large houses with low SalePrice</a:t>
              </a:r>
              <a:endParaRPr sz="1000">
                <a:latin typeface="Roboto"/>
                <a:ea typeface="Roboto"/>
                <a:cs typeface="Roboto"/>
                <a:sym typeface="Roboto"/>
              </a:endParaRPr>
            </a:p>
          </p:txBody>
        </p:sp>
      </p:grpSp>
      <p:grpSp>
        <p:nvGrpSpPr>
          <p:cNvPr id="102" name="Google Shape;102;p15"/>
          <p:cNvGrpSpPr/>
          <p:nvPr/>
        </p:nvGrpSpPr>
        <p:grpSpPr>
          <a:xfrm>
            <a:off x="1838325" y="1189775"/>
            <a:ext cx="2064000" cy="3217850"/>
            <a:chOff x="1838325" y="1189775"/>
            <a:chExt cx="2064000" cy="3217850"/>
          </a:xfrm>
        </p:grpSpPr>
        <p:sp>
          <p:nvSpPr>
            <p:cNvPr id="103" name="Google Shape;103;p15"/>
            <p:cNvSpPr/>
            <p:nvPr/>
          </p:nvSpPr>
          <p:spPr>
            <a:xfrm>
              <a:off x="1838325" y="1189775"/>
              <a:ext cx="2064000" cy="669000"/>
            </a:xfrm>
            <a:prstGeom prst="chevron">
              <a:avLst>
                <a:gd name="adj" fmla="val 50000"/>
              </a:avLst>
            </a:prstGeom>
            <a:solidFill>
              <a:srgbClr val="A72A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Feature Engineering</a:t>
              </a:r>
              <a:endParaRPr>
                <a:solidFill>
                  <a:srgbClr val="FFFFFF"/>
                </a:solidFill>
                <a:latin typeface="Roboto"/>
                <a:ea typeface="Roboto"/>
                <a:cs typeface="Roboto"/>
                <a:sym typeface="Roboto"/>
              </a:endParaRPr>
            </a:p>
          </p:txBody>
        </p:sp>
        <p:sp>
          <p:nvSpPr>
            <p:cNvPr id="104" name="Google Shape;104;p15"/>
            <p:cNvSpPr txBox="1"/>
            <p:nvPr/>
          </p:nvSpPr>
          <p:spPr>
            <a:xfrm>
              <a:off x="2017250" y="2057125"/>
              <a:ext cx="1499400" cy="2350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b="1">
                  <a:latin typeface="Roboto"/>
                  <a:ea typeface="Roboto"/>
                  <a:cs typeface="Roboto"/>
                  <a:sym typeface="Roboto"/>
                </a:rPr>
                <a:t>Feature combination</a:t>
              </a:r>
              <a:endParaRPr sz="1000" b="1">
                <a:latin typeface="Roboto"/>
                <a:ea typeface="Roboto"/>
                <a:cs typeface="Roboto"/>
                <a:sym typeface="Roboto"/>
              </a:endParaRPr>
            </a:p>
            <a:p>
              <a:pPr marL="0" lvl="0" indent="0" algn="l" rtl="0">
                <a:lnSpc>
                  <a:spcPct val="115000"/>
                </a:lnSpc>
                <a:spcBef>
                  <a:spcPts val="0"/>
                </a:spcBef>
                <a:spcAft>
                  <a:spcPts val="0"/>
                </a:spcAft>
                <a:buNone/>
              </a:pPr>
              <a:r>
                <a:rPr lang="en" sz="1000">
                  <a:latin typeface="Roboto"/>
                  <a:ea typeface="Roboto"/>
                  <a:cs typeface="Roboto"/>
                  <a:sym typeface="Roboto"/>
                </a:rPr>
                <a:t>Combining features that have similar interest and create a new feature for the combined features</a:t>
              </a:r>
              <a:endParaRPr sz="1000">
                <a:latin typeface="Roboto"/>
                <a:ea typeface="Roboto"/>
                <a:cs typeface="Roboto"/>
                <a:sym typeface="Roboto"/>
              </a:endParaRPr>
            </a:p>
            <a:p>
              <a:pPr marL="0" lvl="0" indent="0" algn="l" rtl="0">
                <a:lnSpc>
                  <a:spcPct val="115000"/>
                </a:lnSpc>
                <a:spcBef>
                  <a:spcPts val="0"/>
                </a:spcBef>
                <a:spcAft>
                  <a:spcPts val="0"/>
                </a:spcAft>
                <a:buNone/>
              </a:pPr>
              <a:endParaRPr sz="1000">
                <a:latin typeface="Roboto"/>
                <a:ea typeface="Roboto"/>
                <a:cs typeface="Roboto"/>
                <a:sym typeface="Roboto"/>
              </a:endParaRPr>
            </a:p>
            <a:p>
              <a:pPr marL="0" lvl="0" indent="0" algn="l" rtl="0">
                <a:lnSpc>
                  <a:spcPct val="115000"/>
                </a:lnSpc>
                <a:spcBef>
                  <a:spcPts val="0"/>
                </a:spcBef>
                <a:spcAft>
                  <a:spcPts val="0"/>
                </a:spcAft>
                <a:buNone/>
              </a:pPr>
              <a:r>
                <a:rPr lang="en" sz="1000" b="1">
                  <a:latin typeface="Roboto"/>
                  <a:ea typeface="Roboto"/>
                  <a:cs typeface="Roboto"/>
                  <a:sym typeface="Roboto"/>
                </a:rPr>
                <a:t>Encoding of ordinal categorical features</a:t>
              </a:r>
              <a:endParaRPr sz="1000" b="1">
                <a:latin typeface="Roboto"/>
                <a:ea typeface="Roboto"/>
                <a:cs typeface="Roboto"/>
                <a:sym typeface="Roboto"/>
              </a:endParaRPr>
            </a:p>
            <a:p>
              <a:pPr marL="0" lvl="0" indent="0" algn="l" rtl="0">
                <a:lnSpc>
                  <a:spcPct val="115000"/>
                </a:lnSpc>
                <a:spcBef>
                  <a:spcPts val="0"/>
                </a:spcBef>
                <a:spcAft>
                  <a:spcPts val="0"/>
                </a:spcAft>
                <a:buNone/>
              </a:pPr>
              <a:r>
                <a:rPr lang="en" sz="1000">
                  <a:latin typeface="Roboto"/>
                  <a:ea typeface="Roboto"/>
                  <a:cs typeface="Roboto"/>
                  <a:sym typeface="Roboto"/>
                </a:rPr>
                <a:t>1, 2, 3, 4, 5...</a:t>
              </a:r>
              <a:endParaRPr sz="1000">
                <a:latin typeface="Roboto"/>
                <a:ea typeface="Roboto"/>
                <a:cs typeface="Roboto"/>
                <a:sym typeface="Roboto"/>
              </a:endParaRPr>
            </a:p>
            <a:p>
              <a:pPr marL="0" lvl="0" indent="0" algn="l" rtl="0">
                <a:lnSpc>
                  <a:spcPct val="115000"/>
                </a:lnSpc>
                <a:spcBef>
                  <a:spcPts val="0"/>
                </a:spcBef>
                <a:spcAft>
                  <a:spcPts val="0"/>
                </a:spcAft>
                <a:buNone/>
              </a:pPr>
              <a:endParaRPr sz="1000">
                <a:latin typeface="Roboto"/>
                <a:ea typeface="Roboto"/>
                <a:cs typeface="Roboto"/>
                <a:sym typeface="Roboto"/>
              </a:endParaRPr>
            </a:p>
            <a:p>
              <a:pPr marL="0" lvl="0" indent="0" algn="l" rtl="0">
                <a:lnSpc>
                  <a:spcPct val="115000"/>
                </a:lnSpc>
                <a:spcBef>
                  <a:spcPts val="0"/>
                </a:spcBef>
                <a:spcAft>
                  <a:spcPts val="0"/>
                </a:spcAft>
                <a:buNone/>
              </a:pPr>
              <a:r>
                <a:rPr lang="en" sz="1000" b="1">
                  <a:latin typeface="Roboto"/>
                  <a:ea typeface="Roboto"/>
                  <a:cs typeface="Roboto"/>
                  <a:sym typeface="Roboto"/>
                </a:rPr>
                <a:t>One-hot encoding</a:t>
              </a:r>
              <a:endParaRPr sz="1000">
                <a:latin typeface="Roboto"/>
                <a:ea typeface="Roboto"/>
                <a:cs typeface="Roboto"/>
                <a:sym typeface="Roboto"/>
              </a:endParaRPr>
            </a:p>
            <a:p>
              <a:pPr marL="0" lvl="0" indent="0" algn="l" rtl="0">
                <a:lnSpc>
                  <a:spcPct val="115000"/>
                </a:lnSpc>
                <a:spcBef>
                  <a:spcPts val="0"/>
                </a:spcBef>
                <a:spcAft>
                  <a:spcPts val="0"/>
                </a:spcAft>
                <a:buNone/>
              </a:pPr>
              <a:r>
                <a:rPr lang="en" sz="1000">
                  <a:latin typeface="Roboto"/>
                  <a:ea typeface="Roboto"/>
                  <a:cs typeface="Roboto"/>
                  <a:sym typeface="Roboto"/>
                </a:rPr>
                <a:t>Creation of dummy variables for categorical features</a:t>
              </a:r>
              <a:r>
                <a:rPr lang="en" sz="1000" b="1">
                  <a:latin typeface="Roboto"/>
                  <a:ea typeface="Roboto"/>
                  <a:cs typeface="Roboto"/>
                  <a:sym typeface="Roboto"/>
                </a:rPr>
                <a:t> </a:t>
              </a:r>
              <a:endParaRPr sz="1000" b="1">
                <a:latin typeface="Roboto"/>
                <a:ea typeface="Roboto"/>
                <a:cs typeface="Roboto"/>
                <a:sym typeface="Roboto"/>
              </a:endParaRPr>
            </a:p>
            <a:p>
              <a:pPr marL="0" lvl="0" indent="0" algn="l" rtl="0">
                <a:lnSpc>
                  <a:spcPct val="115000"/>
                </a:lnSpc>
                <a:spcBef>
                  <a:spcPts val="0"/>
                </a:spcBef>
                <a:spcAft>
                  <a:spcPts val="0"/>
                </a:spcAft>
                <a:buNone/>
              </a:pPr>
              <a:endParaRPr sz="1100">
                <a:latin typeface="Roboto"/>
                <a:ea typeface="Roboto"/>
                <a:cs typeface="Roboto"/>
                <a:sym typeface="Roboto"/>
              </a:endParaRPr>
            </a:p>
          </p:txBody>
        </p:sp>
      </p:grpSp>
      <p:grpSp>
        <p:nvGrpSpPr>
          <p:cNvPr id="105" name="Google Shape;105;p15"/>
          <p:cNvGrpSpPr/>
          <p:nvPr/>
        </p:nvGrpSpPr>
        <p:grpSpPr>
          <a:xfrm>
            <a:off x="3516675" y="1189775"/>
            <a:ext cx="2064075" cy="3953700"/>
            <a:chOff x="3516675" y="1189775"/>
            <a:chExt cx="2064075" cy="3953700"/>
          </a:xfrm>
        </p:grpSpPr>
        <p:sp>
          <p:nvSpPr>
            <p:cNvPr id="106" name="Google Shape;106;p15"/>
            <p:cNvSpPr/>
            <p:nvPr/>
          </p:nvSpPr>
          <p:spPr>
            <a:xfrm>
              <a:off x="3516750" y="1189775"/>
              <a:ext cx="2064000" cy="669000"/>
            </a:xfrm>
            <a:prstGeom prst="chevron">
              <a:avLst>
                <a:gd name="adj" fmla="val 50000"/>
              </a:avLst>
            </a:prstGeom>
            <a:solidFill>
              <a:srgbClr val="B02C2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Feature Selection</a:t>
              </a:r>
              <a:endParaRPr>
                <a:solidFill>
                  <a:srgbClr val="FFFFFF"/>
                </a:solidFill>
                <a:latin typeface="Roboto"/>
                <a:ea typeface="Roboto"/>
                <a:cs typeface="Roboto"/>
                <a:sym typeface="Roboto"/>
              </a:endParaRPr>
            </a:p>
          </p:txBody>
        </p:sp>
        <p:sp>
          <p:nvSpPr>
            <p:cNvPr id="107" name="Google Shape;107;p15"/>
            <p:cNvSpPr txBox="1"/>
            <p:nvPr/>
          </p:nvSpPr>
          <p:spPr>
            <a:xfrm>
              <a:off x="3516675" y="1858775"/>
              <a:ext cx="2064000" cy="3284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b="1">
                  <a:latin typeface="Roboto"/>
                  <a:ea typeface="Roboto"/>
                  <a:cs typeface="Roboto"/>
                  <a:sym typeface="Roboto"/>
                </a:rPr>
                <a:t>Barplot</a:t>
              </a:r>
              <a:endParaRPr sz="1000" b="1">
                <a:latin typeface="Roboto"/>
                <a:ea typeface="Roboto"/>
                <a:cs typeface="Roboto"/>
                <a:sym typeface="Roboto"/>
              </a:endParaRPr>
            </a:p>
            <a:p>
              <a:pPr marL="0" lvl="0" indent="0" algn="l" rtl="0">
                <a:lnSpc>
                  <a:spcPct val="115000"/>
                </a:lnSpc>
                <a:spcBef>
                  <a:spcPts val="0"/>
                </a:spcBef>
                <a:spcAft>
                  <a:spcPts val="0"/>
                </a:spcAft>
                <a:buNone/>
              </a:pPr>
              <a:r>
                <a:rPr lang="en" sz="1000">
                  <a:latin typeface="Roboto"/>
                  <a:ea typeface="Roboto"/>
                  <a:cs typeface="Roboto"/>
                  <a:sym typeface="Roboto"/>
                </a:rPr>
                <a:t>Check the distribution to see if any categories have majority of values</a:t>
              </a:r>
              <a:endParaRPr sz="1000">
                <a:latin typeface="Roboto"/>
                <a:ea typeface="Roboto"/>
                <a:cs typeface="Roboto"/>
                <a:sym typeface="Roboto"/>
              </a:endParaRPr>
            </a:p>
            <a:p>
              <a:pPr marL="0" lvl="0" indent="0" algn="l" rtl="0">
                <a:lnSpc>
                  <a:spcPct val="115000"/>
                </a:lnSpc>
                <a:spcBef>
                  <a:spcPts val="0"/>
                </a:spcBef>
                <a:spcAft>
                  <a:spcPts val="0"/>
                </a:spcAft>
                <a:buNone/>
              </a:pPr>
              <a:endParaRPr sz="1000" b="1">
                <a:latin typeface="Roboto"/>
                <a:ea typeface="Roboto"/>
                <a:cs typeface="Roboto"/>
                <a:sym typeface="Roboto"/>
              </a:endParaRPr>
            </a:p>
            <a:p>
              <a:pPr marL="0" lvl="0" indent="0" algn="l" rtl="0">
                <a:lnSpc>
                  <a:spcPct val="115000"/>
                </a:lnSpc>
                <a:spcBef>
                  <a:spcPts val="0"/>
                </a:spcBef>
                <a:spcAft>
                  <a:spcPts val="0"/>
                </a:spcAft>
                <a:buNone/>
              </a:pPr>
              <a:r>
                <a:rPr lang="en" sz="1000" b="1">
                  <a:latin typeface="Roboto"/>
                  <a:ea typeface="Roboto"/>
                  <a:cs typeface="Roboto"/>
                  <a:sym typeface="Roboto"/>
                </a:rPr>
                <a:t>Boxplot</a:t>
              </a:r>
              <a:endParaRPr sz="1000" b="1">
                <a:latin typeface="Roboto"/>
                <a:ea typeface="Roboto"/>
                <a:cs typeface="Roboto"/>
                <a:sym typeface="Roboto"/>
              </a:endParaRPr>
            </a:p>
            <a:p>
              <a:pPr marL="0" lvl="0" indent="0" algn="l" rtl="0">
                <a:lnSpc>
                  <a:spcPct val="115000"/>
                </a:lnSpc>
                <a:spcBef>
                  <a:spcPts val="0"/>
                </a:spcBef>
                <a:spcAft>
                  <a:spcPts val="0"/>
                </a:spcAft>
                <a:buNone/>
              </a:pPr>
              <a:r>
                <a:rPr lang="en" sz="1000">
                  <a:latin typeface="Roboto"/>
                  <a:ea typeface="Roboto"/>
                  <a:cs typeface="Roboto"/>
                  <a:sym typeface="Roboto"/>
                </a:rPr>
                <a:t>To observe the effect of categorical variable to the SalePrice</a:t>
              </a:r>
              <a:endParaRPr sz="1000">
                <a:latin typeface="Roboto"/>
                <a:ea typeface="Roboto"/>
                <a:cs typeface="Roboto"/>
                <a:sym typeface="Roboto"/>
              </a:endParaRPr>
            </a:p>
            <a:p>
              <a:pPr marL="0" lvl="0" indent="0" algn="l" rtl="0">
                <a:lnSpc>
                  <a:spcPct val="115000"/>
                </a:lnSpc>
                <a:spcBef>
                  <a:spcPts val="0"/>
                </a:spcBef>
                <a:spcAft>
                  <a:spcPts val="0"/>
                </a:spcAft>
                <a:buNone/>
              </a:pPr>
              <a:endParaRPr sz="1000">
                <a:latin typeface="Roboto"/>
                <a:ea typeface="Roboto"/>
                <a:cs typeface="Roboto"/>
                <a:sym typeface="Roboto"/>
              </a:endParaRPr>
            </a:p>
            <a:p>
              <a:pPr marL="0" lvl="0" indent="0" algn="l" rtl="0">
                <a:lnSpc>
                  <a:spcPct val="115000"/>
                </a:lnSpc>
                <a:spcBef>
                  <a:spcPts val="0"/>
                </a:spcBef>
                <a:spcAft>
                  <a:spcPts val="0"/>
                </a:spcAft>
                <a:buNone/>
              </a:pPr>
              <a:r>
                <a:rPr lang="en" sz="1000" b="1">
                  <a:latin typeface="Roboto"/>
                  <a:ea typeface="Roboto"/>
                  <a:cs typeface="Roboto"/>
                  <a:sym typeface="Roboto"/>
                </a:rPr>
                <a:t>Scatterplot</a:t>
              </a:r>
              <a:endParaRPr sz="1000" b="1">
                <a:latin typeface="Roboto"/>
                <a:ea typeface="Roboto"/>
                <a:cs typeface="Roboto"/>
                <a:sym typeface="Roboto"/>
              </a:endParaRPr>
            </a:p>
            <a:p>
              <a:pPr marL="0" lvl="0" indent="0" algn="l" rtl="0">
                <a:lnSpc>
                  <a:spcPct val="115000"/>
                </a:lnSpc>
                <a:spcBef>
                  <a:spcPts val="0"/>
                </a:spcBef>
                <a:spcAft>
                  <a:spcPts val="0"/>
                </a:spcAft>
                <a:buNone/>
              </a:pPr>
              <a:r>
                <a:rPr lang="en" sz="1000">
                  <a:latin typeface="Roboto"/>
                  <a:ea typeface="Roboto"/>
                  <a:cs typeface="Roboto"/>
                  <a:sym typeface="Roboto"/>
                </a:rPr>
                <a:t>Checking for linear correlation between numerical variables and SalePrice</a:t>
              </a:r>
              <a:endParaRPr sz="1000">
                <a:latin typeface="Roboto"/>
                <a:ea typeface="Roboto"/>
                <a:cs typeface="Roboto"/>
                <a:sym typeface="Roboto"/>
              </a:endParaRPr>
            </a:p>
            <a:p>
              <a:pPr marL="0" lvl="0" indent="0" algn="l" rtl="0">
                <a:lnSpc>
                  <a:spcPct val="115000"/>
                </a:lnSpc>
                <a:spcBef>
                  <a:spcPts val="0"/>
                </a:spcBef>
                <a:spcAft>
                  <a:spcPts val="0"/>
                </a:spcAft>
                <a:buNone/>
              </a:pPr>
              <a:endParaRPr sz="1000">
                <a:latin typeface="Roboto"/>
                <a:ea typeface="Roboto"/>
                <a:cs typeface="Roboto"/>
                <a:sym typeface="Roboto"/>
              </a:endParaRPr>
            </a:p>
            <a:p>
              <a:pPr marL="0" lvl="0" indent="0" algn="l" rtl="0">
                <a:lnSpc>
                  <a:spcPct val="115000"/>
                </a:lnSpc>
                <a:spcBef>
                  <a:spcPts val="0"/>
                </a:spcBef>
                <a:spcAft>
                  <a:spcPts val="0"/>
                </a:spcAft>
                <a:buNone/>
              </a:pPr>
              <a:r>
                <a:rPr lang="en" sz="1000" b="1">
                  <a:latin typeface="Roboto"/>
                  <a:ea typeface="Roboto"/>
                  <a:cs typeface="Roboto"/>
                  <a:sym typeface="Roboto"/>
                </a:rPr>
                <a:t>Heatmap</a:t>
              </a:r>
              <a:endParaRPr sz="1000" b="1">
                <a:latin typeface="Roboto"/>
                <a:ea typeface="Roboto"/>
                <a:cs typeface="Roboto"/>
                <a:sym typeface="Roboto"/>
              </a:endParaRPr>
            </a:p>
            <a:p>
              <a:pPr marL="0" lvl="0" indent="0" algn="l" rtl="0">
                <a:lnSpc>
                  <a:spcPct val="115000"/>
                </a:lnSpc>
                <a:spcBef>
                  <a:spcPts val="0"/>
                </a:spcBef>
                <a:spcAft>
                  <a:spcPts val="0"/>
                </a:spcAft>
                <a:buNone/>
              </a:pPr>
              <a:r>
                <a:rPr lang="en" sz="1000">
                  <a:latin typeface="Roboto"/>
                  <a:ea typeface="Roboto"/>
                  <a:cs typeface="Roboto"/>
                  <a:sym typeface="Roboto"/>
                </a:rPr>
                <a:t>To check the collinearity between the numerical variables</a:t>
              </a:r>
              <a:endParaRPr sz="1000">
                <a:latin typeface="Roboto"/>
                <a:ea typeface="Roboto"/>
                <a:cs typeface="Roboto"/>
                <a:sym typeface="Roboto"/>
              </a:endParaRPr>
            </a:p>
          </p:txBody>
        </p:sp>
      </p:grpSp>
      <p:grpSp>
        <p:nvGrpSpPr>
          <p:cNvPr id="108" name="Google Shape;108;p15"/>
          <p:cNvGrpSpPr/>
          <p:nvPr/>
        </p:nvGrpSpPr>
        <p:grpSpPr>
          <a:xfrm>
            <a:off x="6874025" y="1189775"/>
            <a:ext cx="2064000" cy="3217850"/>
            <a:chOff x="6874025" y="1189775"/>
            <a:chExt cx="2064000" cy="3217850"/>
          </a:xfrm>
        </p:grpSpPr>
        <p:sp>
          <p:nvSpPr>
            <p:cNvPr id="109" name="Google Shape;109;p15"/>
            <p:cNvSpPr/>
            <p:nvPr/>
          </p:nvSpPr>
          <p:spPr>
            <a:xfrm>
              <a:off x="6874025" y="1189775"/>
              <a:ext cx="2064000" cy="669000"/>
            </a:xfrm>
            <a:prstGeom prst="chevron">
              <a:avLst>
                <a:gd name="adj" fmla="val 50000"/>
              </a:avLst>
            </a:prstGeom>
            <a:solidFill>
              <a:srgbClr val="D8382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Model Inference and Conclusion</a:t>
              </a:r>
              <a:endParaRPr>
                <a:solidFill>
                  <a:srgbClr val="FFFFFF"/>
                </a:solidFill>
                <a:latin typeface="Roboto"/>
                <a:ea typeface="Roboto"/>
                <a:cs typeface="Roboto"/>
                <a:sym typeface="Roboto"/>
              </a:endParaRPr>
            </a:p>
          </p:txBody>
        </p:sp>
        <p:sp>
          <p:nvSpPr>
            <p:cNvPr id="110" name="Google Shape;110;p15"/>
            <p:cNvSpPr txBox="1"/>
            <p:nvPr/>
          </p:nvSpPr>
          <p:spPr>
            <a:xfrm>
              <a:off x="7183850" y="2057125"/>
              <a:ext cx="1624500" cy="2350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b="1">
                  <a:latin typeface="Roboto"/>
                  <a:ea typeface="Roboto"/>
                  <a:cs typeface="Roboto"/>
                  <a:sym typeface="Roboto"/>
                </a:rPr>
                <a:t>Insights from our model</a:t>
              </a:r>
              <a:endParaRPr sz="1000" b="1">
                <a:latin typeface="Roboto"/>
                <a:ea typeface="Roboto"/>
                <a:cs typeface="Roboto"/>
                <a:sym typeface="Roboto"/>
              </a:endParaRPr>
            </a:p>
            <a:p>
              <a:pPr marL="0" lvl="0" indent="0" algn="l" rtl="0">
                <a:lnSpc>
                  <a:spcPct val="115000"/>
                </a:lnSpc>
                <a:spcBef>
                  <a:spcPts val="0"/>
                </a:spcBef>
                <a:spcAft>
                  <a:spcPts val="0"/>
                </a:spcAft>
                <a:buNone/>
              </a:pPr>
              <a:r>
                <a:rPr lang="en" sz="1000">
                  <a:latin typeface="Roboto"/>
                  <a:ea typeface="Roboto"/>
                  <a:cs typeface="Roboto"/>
                  <a:sym typeface="Roboto"/>
                </a:rPr>
                <a:t>Magnitude and direction of coefficients</a:t>
              </a:r>
              <a:endParaRPr sz="1000">
                <a:latin typeface="Roboto"/>
                <a:ea typeface="Roboto"/>
                <a:cs typeface="Roboto"/>
                <a:sym typeface="Roboto"/>
              </a:endParaRPr>
            </a:p>
            <a:p>
              <a:pPr marL="0" lvl="0" indent="0" algn="l" rtl="0">
                <a:lnSpc>
                  <a:spcPct val="115000"/>
                </a:lnSpc>
                <a:spcBef>
                  <a:spcPts val="0"/>
                </a:spcBef>
                <a:spcAft>
                  <a:spcPts val="0"/>
                </a:spcAft>
                <a:buNone/>
              </a:pPr>
              <a:endParaRPr sz="1000">
                <a:latin typeface="Roboto"/>
                <a:ea typeface="Roboto"/>
                <a:cs typeface="Roboto"/>
                <a:sym typeface="Roboto"/>
              </a:endParaRPr>
            </a:p>
            <a:p>
              <a:pPr marL="0" lvl="0" indent="0" algn="l" rtl="0">
                <a:lnSpc>
                  <a:spcPct val="115000"/>
                </a:lnSpc>
                <a:spcBef>
                  <a:spcPts val="0"/>
                </a:spcBef>
                <a:spcAft>
                  <a:spcPts val="0"/>
                </a:spcAft>
                <a:buNone/>
              </a:pPr>
              <a:r>
                <a:rPr lang="en" sz="1000" b="1">
                  <a:latin typeface="Roboto"/>
                  <a:ea typeface="Roboto"/>
                  <a:cs typeface="Roboto"/>
                  <a:sym typeface="Roboto"/>
                </a:rPr>
                <a:t>Model limitations</a:t>
              </a:r>
              <a:endParaRPr sz="1000" b="1">
                <a:latin typeface="Roboto"/>
                <a:ea typeface="Roboto"/>
                <a:cs typeface="Roboto"/>
                <a:sym typeface="Roboto"/>
              </a:endParaRPr>
            </a:p>
            <a:p>
              <a:pPr marL="0" lvl="0" indent="0" algn="l" rtl="0">
                <a:lnSpc>
                  <a:spcPct val="115000"/>
                </a:lnSpc>
                <a:spcBef>
                  <a:spcPts val="0"/>
                </a:spcBef>
                <a:spcAft>
                  <a:spcPts val="0"/>
                </a:spcAft>
                <a:buNone/>
              </a:pPr>
              <a:r>
                <a:rPr lang="en" sz="1000">
                  <a:latin typeface="Roboto"/>
                  <a:ea typeface="Roboto"/>
                  <a:cs typeface="Roboto"/>
                  <a:sym typeface="Roboto"/>
                </a:rPr>
                <a:t>Linearity assumptions</a:t>
              </a:r>
              <a:endParaRPr sz="1000">
                <a:latin typeface="Roboto"/>
                <a:ea typeface="Roboto"/>
                <a:cs typeface="Roboto"/>
                <a:sym typeface="Roboto"/>
              </a:endParaRPr>
            </a:p>
            <a:p>
              <a:pPr marL="0" lvl="0" indent="0" algn="l" rtl="0">
                <a:lnSpc>
                  <a:spcPct val="115000"/>
                </a:lnSpc>
                <a:spcBef>
                  <a:spcPts val="0"/>
                </a:spcBef>
                <a:spcAft>
                  <a:spcPts val="0"/>
                </a:spcAft>
                <a:buNone/>
              </a:pPr>
              <a:endParaRPr sz="1000">
                <a:latin typeface="Roboto"/>
                <a:ea typeface="Roboto"/>
                <a:cs typeface="Roboto"/>
                <a:sym typeface="Roboto"/>
              </a:endParaRPr>
            </a:p>
            <a:p>
              <a:pPr marL="0" lvl="0" indent="0" algn="l" rtl="0">
                <a:lnSpc>
                  <a:spcPct val="115000"/>
                </a:lnSpc>
                <a:spcBef>
                  <a:spcPts val="0"/>
                </a:spcBef>
                <a:spcAft>
                  <a:spcPts val="0"/>
                </a:spcAft>
                <a:buNone/>
              </a:pPr>
              <a:r>
                <a:rPr lang="en" sz="1000" b="1">
                  <a:latin typeface="Roboto"/>
                  <a:ea typeface="Roboto"/>
                  <a:cs typeface="Roboto"/>
                  <a:sym typeface="Roboto"/>
                </a:rPr>
                <a:t>Recommendations</a:t>
              </a:r>
              <a:endParaRPr sz="1000" b="1">
                <a:latin typeface="Roboto"/>
                <a:ea typeface="Roboto"/>
                <a:cs typeface="Roboto"/>
                <a:sym typeface="Roboto"/>
              </a:endParaRPr>
            </a:p>
            <a:p>
              <a:pPr marL="0" lvl="0" indent="0" algn="l" rtl="0">
                <a:lnSpc>
                  <a:spcPct val="115000"/>
                </a:lnSpc>
                <a:spcBef>
                  <a:spcPts val="0"/>
                </a:spcBef>
                <a:spcAft>
                  <a:spcPts val="0"/>
                </a:spcAft>
                <a:buNone/>
              </a:pPr>
              <a:r>
                <a:rPr lang="en" sz="1000">
                  <a:latin typeface="Roboto"/>
                  <a:ea typeface="Roboto"/>
                  <a:cs typeface="Roboto"/>
                  <a:sym typeface="Roboto"/>
                </a:rPr>
                <a:t>How does this address our problem statement?</a:t>
              </a:r>
              <a:endParaRPr sz="1000">
                <a:latin typeface="Roboto"/>
                <a:ea typeface="Roboto"/>
                <a:cs typeface="Roboto"/>
                <a:sym typeface="Roboto"/>
              </a:endParaRPr>
            </a:p>
          </p:txBody>
        </p:sp>
      </p:grpSp>
      <p:grpSp>
        <p:nvGrpSpPr>
          <p:cNvPr id="111" name="Google Shape;111;p15"/>
          <p:cNvGrpSpPr/>
          <p:nvPr/>
        </p:nvGrpSpPr>
        <p:grpSpPr>
          <a:xfrm>
            <a:off x="5195350" y="1189775"/>
            <a:ext cx="2064000" cy="3217850"/>
            <a:chOff x="5195350" y="1189775"/>
            <a:chExt cx="2064000" cy="3217850"/>
          </a:xfrm>
        </p:grpSpPr>
        <p:sp>
          <p:nvSpPr>
            <p:cNvPr id="112" name="Google Shape;112;p15"/>
            <p:cNvSpPr/>
            <p:nvPr/>
          </p:nvSpPr>
          <p:spPr>
            <a:xfrm>
              <a:off x="5195350" y="1189775"/>
              <a:ext cx="2064000" cy="669000"/>
            </a:xfrm>
            <a:prstGeom prst="chevron">
              <a:avLst>
                <a:gd name="adj" fmla="val 50000"/>
              </a:avLst>
            </a:prstGeom>
            <a:solidFill>
              <a:srgbClr val="BE2F2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Model Building and Model Iteration</a:t>
              </a:r>
              <a:endParaRPr>
                <a:solidFill>
                  <a:srgbClr val="FFFFFF"/>
                </a:solidFill>
                <a:latin typeface="Roboto"/>
                <a:ea typeface="Roboto"/>
                <a:cs typeface="Roboto"/>
                <a:sym typeface="Roboto"/>
              </a:endParaRPr>
            </a:p>
          </p:txBody>
        </p:sp>
        <p:sp>
          <p:nvSpPr>
            <p:cNvPr id="113" name="Google Shape;113;p15"/>
            <p:cNvSpPr txBox="1"/>
            <p:nvPr/>
          </p:nvSpPr>
          <p:spPr>
            <a:xfrm>
              <a:off x="5580750" y="2057125"/>
              <a:ext cx="1505400" cy="2350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b="1">
                  <a:latin typeface="Roboto"/>
                  <a:ea typeface="Roboto"/>
                  <a:cs typeface="Roboto"/>
                  <a:sym typeface="Roboto"/>
                </a:rPr>
                <a:t>Regularization</a:t>
              </a:r>
              <a:endParaRPr sz="1000" b="1">
                <a:latin typeface="Roboto"/>
                <a:ea typeface="Roboto"/>
                <a:cs typeface="Roboto"/>
                <a:sym typeface="Roboto"/>
              </a:endParaRPr>
            </a:p>
            <a:p>
              <a:pPr marL="0" lvl="0" indent="0" algn="l" rtl="0">
                <a:lnSpc>
                  <a:spcPct val="115000"/>
                </a:lnSpc>
                <a:spcBef>
                  <a:spcPts val="0"/>
                </a:spcBef>
                <a:spcAft>
                  <a:spcPts val="0"/>
                </a:spcAft>
                <a:buNone/>
              </a:pPr>
              <a:r>
                <a:rPr lang="en" sz="1000">
                  <a:latin typeface="Roboto"/>
                  <a:ea typeface="Roboto"/>
                  <a:cs typeface="Roboto"/>
                  <a:sym typeface="Roboto"/>
                </a:rPr>
                <a:t>Use of regularization models like Ridge, Lasso and ElasticNet for feature selection</a:t>
              </a:r>
              <a:endParaRPr sz="1000">
                <a:latin typeface="Roboto"/>
                <a:ea typeface="Roboto"/>
                <a:cs typeface="Roboto"/>
                <a:sym typeface="Roboto"/>
              </a:endParaRPr>
            </a:p>
            <a:p>
              <a:pPr marL="0" lvl="0" indent="0" algn="l" rtl="0">
                <a:lnSpc>
                  <a:spcPct val="115000"/>
                </a:lnSpc>
                <a:spcBef>
                  <a:spcPts val="0"/>
                </a:spcBef>
                <a:spcAft>
                  <a:spcPts val="0"/>
                </a:spcAft>
                <a:buNone/>
              </a:pPr>
              <a:endParaRPr sz="1000">
                <a:latin typeface="Roboto"/>
                <a:ea typeface="Roboto"/>
                <a:cs typeface="Roboto"/>
                <a:sym typeface="Roboto"/>
              </a:endParaRPr>
            </a:p>
            <a:p>
              <a:pPr marL="0" lvl="0" indent="0" algn="l" rtl="0">
                <a:lnSpc>
                  <a:spcPct val="115000"/>
                </a:lnSpc>
                <a:spcBef>
                  <a:spcPts val="0"/>
                </a:spcBef>
                <a:spcAft>
                  <a:spcPts val="0"/>
                </a:spcAft>
                <a:buNone/>
              </a:pPr>
              <a:r>
                <a:rPr lang="en" sz="1000" b="1">
                  <a:latin typeface="Roboto"/>
                  <a:ea typeface="Roboto"/>
                  <a:cs typeface="Roboto"/>
                  <a:sym typeface="Roboto"/>
                </a:rPr>
                <a:t>RFE</a:t>
              </a:r>
              <a:endParaRPr sz="1000" b="1">
                <a:latin typeface="Roboto"/>
                <a:ea typeface="Roboto"/>
                <a:cs typeface="Roboto"/>
                <a:sym typeface="Roboto"/>
              </a:endParaRPr>
            </a:p>
            <a:p>
              <a:pPr marL="0" lvl="0" indent="0" algn="l" rtl="0">
                <a:lnSpc>
                  <a:spcPct val="115000"/>
                </a:lnSpc>
                <a:spcBef>
                  <a:spcPts val="0"/>
                </a:spcBef>
                <a:spcAft>
                  <a:spcPts val="0"/>
                </a:spcAft>
                <a:buNone/>
              </a:pPr>
              <a:r>
                <a:rPr lang="en" sz="1000">
                  <a:latin typeface="Roboto"/>
                  <a:ea typeface="Roboto"/>
                  <a:cs typeface="Roboto"/>
                  <a:sym typeface="Roboto"/>
                </a:rPr>
                <a:t>Use Recursive Feature Elimination to select top features</a:t>
              </a:r>
              <a:endParaRPr sz="1000">
                <a:latin typeface="Roboto"/>
                <a:ea typeface="Roboto"/>
                <a:cs typeface="Roboto"/>
                <a:sym typeface="Roboto"/>
              </a:endParaRPr>
            </a:p>
          </p:txBody>
        </p:sp>
      </p:grpSp>
      <p:sp>
        <p:nvSpPr>
          <p:cNvPr id="114" name="Google Shape;114;p15"/>
          <p:cNvSpPr txBox="1">
            <a:spLocks noGrp="1"/>
          </p:cNvSpPr>
          <p:nvPr>
            <p:ph type="title"/>
          </p:nvPr>
        </p:nvSpPr>
        <p:spPr>
          <a:xfrm>
            <a:off x="729450" y="6081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Methodology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6"/>
          <p:cNvSpPr txBox="1">
            <a:spLocks noGrp="1"/>
          </p:cNvSpPr>
          <p:nvPr>
            <p:ph type="title"/>
          </p:nvPr>
        </p:nvSpPr>
        <p:spPr>
          <a:xfrm>
            <a:off x="729450" y="6328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Cleaning</a:t>
            </a:r>
            <a:endParaRPr/>
          </a:p>
        </p:txBody>
      </p:sp>
      <p:sp>
        <p:nvSpPr>
          <p:cNvPr id="120" name="Google Shape;120;p16"/>
          <p:cNvSpPr txBox="1">
            <a:spLocks noGrp="1"/>
          </p:cNvSpPr>
          <p:nvPr>
            <p:ph type="body" idx="1"/>
          </p:nvPr>
        </p:nvSpPr>
        <p:spPr>
          <a:xfrm>
            <a:off x="1480150" y="2190625"/>
            <a:ext cx="2242500" cy="221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Roboto"/>
                <a:ea typeface="Roboto"/>
                <a:cs typeface="Roboto"/>
                <a:sym typeface="Roboto"/>
              </a:rPr>
              <a:t>Handling of null values</a:t>
            </a:r>
            <a:endParaRPr b="1">
              <a:latin typeface="Roboto"/>
              <a:ea typeface="Roboto"/>
              <a:cs typeface="Roboto"/>
              <a:sym typeface="Roboto"/>
            </a:endParaRPr>
          </a:p>
          <a:p>
            <a:pPr marL="0" lvl="0" indent="0" algn="l" rtl="0">
              <a:spcBef>
                <a:spcPts val="1600"/>
              </a:spcBef>
              <a:spcAft>
                <a:spcPts val="0"/>
              </a:spcAft>
              <a:buNone/>
            </a:pPr>
            <a:r>
              <a:rPr lang="en">
                <a:latin typeface="Roboto"/>
                <a:ea typeface="Roboto"/>
                <a:cs typeface="Roboto"/>
                <a:sym typeface="Roboto"/>
              </a:rPr>
              <a:t>Categorical features were imputed with </a:t>
            </a:r>
            <a:r>
              <a:rPr lang="en" b="1">
                <a:latin typeface="Roboto"/>
                <a:ea typeface="Roboto"/>
                <a:cs typeface="Roboto"/>
                <a:sym typeface="Roboto"/>
              </a:rPr>
              <a:t>‘None’</a:t>
            </a:r>
            <a:endParaRPr b="1">
              <a:latin typeface="Roboto"/>
              <a:ea typeface="Roboto"/>
              <a:cs typeface="Roboto"/>
              <a:sym typeface="Roboto"/>
            </a:endParaRPr>
          </a:p>
          <a:p>
            <a:pPr marL="0" lvl="0" indent="0" algn="l" rtl="0">
              <a:spcBef>
                <a:spcPts val="1600"/>
              </a:spcBef>
              <a:spcAft>
                <a:spcPts val="1600"/>
              </a:spcAft>
              <a:buNone/>
            </a:pPr>
            <a:r>
              <a:rPr lang="en">
                <a:latin typeface="Roboto"/>
                <a:ea typeface="Roboto"/>
                <a:cs typeface="Roboto"/>
                <a:sym typeface="Roboto"/>
              </a:rPr>
              <a:t>Numerical features were imputed with the </a:t>
            </a:r>
            <a:r>
              <a:rPr lang="en" b="1">
                <a:latin typeface="Roboto"/>
                <a:ea typeface="Roboto"/>
                <a:cs typeface="Roboto"/>
                <a:sym typeface="Roboto"/>
              </a:rPr>
              <a:t>mean/median</a:t>
            </a:r>
            <a:endParaRPr b="1">
              <a:latin typeface="Roboto"/>
              <a:ea typeface="Roboto"/>
              <a:cs typeface="Roboto"/>
              <a:sym typeface="Roboto"/>
            </a:endParaRPr>
          </a:p>
        </p:txBody>
      </p:sp>
      <p:pic>
        <p:nvPicPr>
          <p:cNvPr id="121" name="Google Shape;121;p16"/>
          <p:cNvPicPr preferRelativeResize="0"/>
          <p:nvPr/>
        </p:nvPicPr>
        <p:blipFill>
          <a:blip r:embed="rId3">
            <a:alphaModFix/>
          </a:blip>
          <a:stretch>
            <a:fillRect/>
          </a:stretch>
        </p:blipFill>
        <p:spPr>
          <a:xfrm>
            <a:off x="239625" y="2012500"/>
            <a:ext cx="1096961" cy="3039201"/>
          </a:xfrm>
          <a:prstGeom prst="rect">
            <a:avLst/>
          </a:prstGeom>
          <a:noFill/>
          <a:ln>
            <a:noFill/>
          </a:ln>
        </p:spPr>
      </p:pic>
      <p:pic>
        <p:nvPicPr>
          <p:cNvPr id="122" name="Google Shape;122;p16"/>
          <p:cNvPicPr preferRelativeResize="0"/>
          <p:nvPr/>
        </p:nvPicPr>
        <p:blipFill>
          <a:blip r:embed="rId4">
            <a:alphaModFix/>
          </a:blip>
          <a:stretch>
            <a:fillRect/>
          </a:stretch>
        </p:blipFill>
        <p:spPr>
          <a:xfrm>
            <a:off x="3713984" y="2012500"/>
            <a:ext cx="2970616" cy="3039201"/>
          </a:xfrm>
          <a:prstGeom prst="rect">
            <a:avLst/>
          </a:prstGeom>
          <a:noFill/>
          <a:ln>
            <a:noFill/>
          </a:ln>
        </p:spPr>
      </p:pic>
      <p:sp>
        <p:nvSpPr>
          <p:cNvPr id="123" name="Google Shape;123;p16"/>
          <p:cNvSpPr txBox="1">
            <a:spLocks noGrp="1"/>
          </p:cNvSpPr>
          <p:nvPr>
            <p:ph type="body" idx="1"/>
          </p:nvPr>
        </p:nvSpPr>
        <p:spPr>
          <a:xfrm>
            <a:off x="6768650" y="2276425"/>
            <a:ext cx="2242500" cy="221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Roboto"/>
                <a:ea typeface="Roboto"/>
                <a:cs typeface="Roboto"/>
                <a:sym typeface="Roboto"/>
              </a:rPr>
              <a:t>Dropping of outliers</a:t>
            </a:r>
            <a:endParaRPr b="1">
              <a:latin typeface="Roboto"/>
              <a:ea typeface="Roboto"/>
              <a:cs typeface="Roboto"/>
              <a:sym typeface="Roboto"/>
            </a:endParaRPr>
          </a:p>
          <a:p>
            <a:pPr marL="0" lvl="0" indent="0" algn="l" rtl="0">
              <a:spcBef>
                <a:spcPts val="1600"/>
              </a:spcBef>
              <a:spcAft>
                <a:spcPts val="0"/>
              </a:spcAft>
              <a:buNone/>
            </a:pPr>
            <a:r>
              <a:rPr lang="en">
                <a:latin typeface="Roboto"/>
                <a:ea typeface="Roboto"/>
                <a:cs typeface="Roboto"/>
                <a:sym typeface="Roboto"/>
              </a:rPr>
              <a:t>A plot of SalePrice vs. GrLivArea reveals two transactions that had </a:t>
            </a:r>
            <a:r>
              <a:rPr lang="en" b="1">
                <a:latin typeface="Roboto"/>
                <a:ea typeface="Roboto"/>
                <a:cs typeface="Roboto"/>
                <a:sym typeface="Roboto"/>
              </a:rPr>
              <a:t>GrLivArea &gt; 5000 sq ft</a:t>
            </a:r>
            <a:endParaRPr b="1">
              <a:latin typeface="Roboto"/>
              <a:ea typeface="Roboto"/>
              <a:cs typeface="Roboto"/>
              <a:sym typeface="Roboto"/>
            </a:endParaRPr>
          </a:p>
          <a:p>
            <a:pPr marL="0" lvl="0" indent="0" algn="l" rtl="0">
              <a:spcBef>
                <a:spcPts val="1600"/>
              </a:spcBef>
              <a:spcAft>
                <a:spcPts val="1600"/>
              </a:spcAft>
              <a:buNone/>
            </a:pPr>
            <a:r>
              <a:rPr lang="en">
                <a:latin typeface="Roboto"/>
                <a:ea typeface="Roboto"/>
                <a:cs typeface="Roboto"/>
                <a:sym typeface="Roboto"/>
              </a:rPr>
              <a:t>These were dropped to improve the linear fit of our model</a:t>
            </a:r>
            <a:endParaRPr>
              <a:latin typeface="Roboto"/>
              <a:ea typeface="Roboto"/>
              <a:cs typeface="Roboto"/>
              <a:sym typeface="Roboto"/>
            </a:endParaRPr>
          </a:p>
        </p:txBody>
      </p:sp>
      <p:sp>
        <p:nvSpPr>
          <p:cNvPr id="124" name="Google Shape;124;p16"/>
          <p:cNvSpPr/>
          <p:nvPr/>
        </p:nvSpPr>
        <p:spPr>
          <a:xfrm>
            <a:off x="6090800" y="3789175"/>
            <a:ext cx="555000" cy="555000"/>
          </a:xfrm>
          <a:prstGeom prst="ellipse">
            <a:avLst/>
          </a:prstGeom>
          <a:noFill/>
          <a:ln w="19050" cap="flat" cmpd="sng">
            <a:solidFill>
              <a:schemeClr val="accent3"/>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7"/>
          <p:cNvSpPr txBox="1">
            <a:spLocks noGrp="1"/>
          </p:cNvSpPr>
          <p:nvPr>
            <p:ph type="body" idx="1"/>
          </p:nvPr>
        </p:nvSpPr>
        <p:spPr>
          <a:xfrm>
            <a:off x="5608125" y="1333200"/>
            <a:ext cx="2810100" cy="300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For the new `overall_age` feature, I have applied the polynomial features method to combine the `house_age` and `remod_age` features. All these features are related to age of the house with/ or without remodeling.</a:t>
            </a:r>
            <a:endParaRPr>
              <a:latin typeface="Roboto"/>
              <a:ea typeface="Roboto"/>
              <a:cs typeface="Roboto"/>
              <a:sym typeface="Roboto"/>
            </a:endParaRPr>
          </a:p>
          <a:p>
            <a:pPr marL="0" lvl="0" indent="0" algn="l" rtl="0">
              <a:spcBef>
                <a:spcPts val="1600"/>
              </a:spcBef>
              <a:spcAft>
                <a:spcPts val="0"/>
              </a:spcAft>
              <a:buNone/>
            </a:pPr>
            <a:r>
              <a:rPr lang="en">
                <a:latin typeface="Roboto"/>
                <a:ea typeface="Roboto"/>
                <a:cs typeface="Roboto"/>
                <a:sym typeface="Roboto"/>
              </a:rPr>
              <a:t>From the scatterplot, you can see that increasing of the `overall_age` value will decrease the `saleprice` which is expected.</a:t>
            </a:r>
            <a:endParaRPr>
              <a:latin typeface="Roboto"/>
              <a:ea typeface="Roboto"/>
              <a:cs typeface="Roboto"/>
              <a:sym typeface="Roboto"/>
            </a:endParaRPr>
          </a:p>
          <a:p>
            <a:pPr marL="0" lvl="0" indent="0" algn="l" rtl="0">
              <a:spcBef>
                <a:spcPts val="1600"/>
              </a:spcBef>
              <a:spcAft>
                <a:spcPts val="1600"/>
              </a:spcAft>
              <a:buNone/>
            </a:pPr>
            <a:endParaRPr>
              <a:latin typeface="Roboto"/>
              <a:ea typeface="Roboto"/>
              <a:cs typeface="Roboto"/>
              <a:sym typeface="Roboto"/>
            </a:endParaRPr>
          </a:p>
        </p:txBody>
      </p:sp>
      <p:sp>
        <p:nvSpPr>
          <p:cNvPr id="130" name="Google Shape;130;p17"/>
          <p:cNvSpPr txBox="1">
            <a:spLocks noGrp="1"/>
          </p:cNvSpPr>
          <p:nvPr>
            <p:ph type="title"/>
          </p:nvPr>
        </p:nvSpPr>
        <p:spPr>
          <a:xfrm>
            <a:off x="729450" y="6081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Feature Engineering</a:t>
            </a:r>
            <a:endParaRPr/>
          </a:p>
        </p:txBody>
      </p:sp>
      <p:pic>
        <p:nvPicPr>
          <p:cNvPr id="131" name="Google Shape;131;p17"/>
          <p:cNvPicPr preferRelativeResize="0"/>
          <p:nvPr/>
        </p:nvPicPr>
        <p:blipFill>
          <a:blip r:embed="rId3">
            <a:alphaModFix/>
          </a:blip>
          <a:stretch>
            <a:fillRect/>
          </a:stretch>
        </p:blipFill>
        <p:spPr>
          <a:xfrm>
            <a:off x="268325" y="1275225"/>
            <a:ext cx="5247231" cy="3500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8"/>
          <p:cNvSpPr txBox="1">
            <a:spLocks noGrp="1"/>
          </p:cNvSpPr>
          <p:nvPr>
            <p:ph type="title"/>
          </p:nvPr>
        </p:nvSpPr>
        <p:spPr>
          <a:xfrm>
            <a:off x="729450" y="6081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Feature Engineering</a:t>
            </a:r>
            <a:endParaRPr/>
          </a:p>
        </p:txBody>
      </p:sp>
      <p:sp>
        <p:nvSpPr>
          <p:cNvPr id="137" name="Google Shape;137;p18"/>
          <p:cNvSpPr txBox="1">
            <a:spLocks noGrp="1"/>
          </p:cNvSpPr>
          <p:nvPr>
            <p:ph type="body" idx="1"/>
          </p:nvPr>
        </p:nvSpPr>
        <p:spPr>
          <a:xfrm>
            <a:off x="5353875" y="1332100"/>
            <a:ext cx="3064200" cy="321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For the new `overall` feature, we applied the polynomial features method to combine the `overall_qual` and `overall_cond`. These 2 features are the overall rating of the house in term of materials used, finishing and condition of the house. The sub-features are based on the existing pointing system.</a:t>
            </a:r>
            <a:endParaRPr>
              <a:latin typeface="Roboto"/>
              <a:ea typeface="Roboto"/>
              <a:cs typeface="Roboto"/>
              <a:sym typeface="Roboto"/>
            </a:endParaRPr>
          </a:p>
          <a:p>
            <a:pPr marL="0" lvl="0" indent="0" algn="l" rtl="0">
              <a:spcBef>
                <a:spcPts val="1600"/>
              </a:spcBef>
              <a:spcAft>
                <a:spcPts val="1600"/>
              </a:spcAft>
              <a:buNone/>
            </a:pPr>
            <a:r>
              <a:rPr lang="en">
                <a:latin typeface="Roboto"/>
                <a:ea typeface="Roboto"/>
                <a:cs typeface="Roboto"/>
                <a:sym typeface="Roboto"/>
              </a:rPr>
              <a:t>From the boxplot, you can see that increasing of the `overall` value will increase the `saleprice` which is good.</a:t>
            </a:r>
            <a:endParaRPr>
              <a:latin typeface="Roboto"/>
              <a:ea typeface="Roboto"/>
              <a:cs typeface="Roboto"/>
              <a:sym typeface="Roboto"/>
            </a:endParaRPr>
          </a:p>
        </p:txBody>
      </p:sp>
      <p:pic>
        <p:nvPicPr>
          <p:cNvPr id="138" name="Google Shape;138;p18"/>
          <p:cNvPicPr preferRelativeResize="0"/>
          <p:nvPr/>
        </p:nvPicPr>
        <p:blipFill>
          <a:blip r:embed="rId3">
            <a:alphaModFix/>
          </a:blip>
          <a:stretch>
            <a:fillRect/>
          </a:stretch>
        </p:blipFill>
        <p:spPr>
          <a:xfrm>
            <a:off x="729450" y="1332125"/>
            <a:ext cx="4624424" cy="3039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9"/>
          <p:cNvSpPr txBox="1">
            <a:spLocks noGrp="1"/>
          </p:cNvSpPr>
          <p:nvPr>
            <p:ph type="title"/>
          </p:nvPr>
        </p:nvSpPr>
        <p:spPr>
          <a:xfrm>
            <a:off x="107625" y="5588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Feature Selection (Bar Plot)</a:t>
            </a:r>
            <a:endParaRPr/>
          </a:p>
        </p:txBody>
      </p:sp>
      <p:sp>
        <p:nvSpPr>
          <p:cNvPr id="144" name="Google Shape;144;p19"/>
          <p:cNvSpPr txBox="1">
            <a:spLocks noGrp="1"/>
          </p:cNvSpPr>
          <p:nvPr>
            <p:ph type="body" idx="1"/>
          </p:nvPr>
        </p:nvSpPr>
        <p:spPr>
          <a:xfrm>
            <a:off x="7218950" y="843675"/>
            <a:ext cx="1925400" cy="384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000000"/>
                </a:solidFill>
                <a:latin typeface="Roboto"/>
                <a:ea typeface="Roboto"/>
                <a:cs typeface="Roboto"/>
                <a:sym typeface="Roboto"/>
              </a:rPr>
              <a:t>We notice that there are plenty of features have one value is heavily over presented. </a:t>
            </a:r>
            <a:endParaRPr sz="1200">
              <a:solidFill>
                <a:srgbClr val="000000"/>
              </a:solidFill>
              <a:latin typeface="Roboto"/>
              <a:ea typeface="Roboto"/>
              <a:cs typeface="Roboto"/>
              <a:sym typeface="Roboto"/>
            </a:endParaRPr>
          </a:p>
          <a:p>
            <a:pPr marL="0" lvl="0" indent="0" algn="l" rtl="0">
              <a:spcBef>
                <a:spcPts val="0"/>
              </a:spcBef>
              <a:spcAft>
                <a:spcPts val="0"/>
              </a:spcAft>
              <a:buNone/>
            </a:pPr>
            <a:endParaRPr sz="1200">
              <a:solidFill>
                <a:srgbClr val="000000"/>
              </a:solidFill>
              <a:latin typeface="Roboto"/>
              <a:ea typeface="Roboto"/>
              <a:cs typeface="Roboto"/>
              <a:sym typeface="Roboto"/>
            </a:endParaRPr>
          </a:p>
          <a:p>
            <a:pPr marL="0" lvl="0" indent="0" algn="l" rtl="0">
              <a:spcBef>
                <a:spcPts val="0"/>
              </a:spcBef>
              <a:spcAft>
                <a:spcPts val="0"/>
              </a:spcAft>
              <a:buNone/>
            </a:pPr>
            <a:r>
              <a:rPr lang="en" sz="1200">
                <a:solidFill>
                  <a:srgbClr val="000000"/>
                </a:solidFill>
                <a:latin typeface="Roboto"/>
                <a:ea typeface="Roboto"/>
                <a:cs typeface="Roboto"/>
                <a:sym typeface="Roboto"/>
              </a:rPr>
              <a:t>We will not use the features with frequency of one value more than 70% for my price prediction.</a:t>
            </a:r>
            <a:endParaRPr sz="1200">
              <a:solidFill>
                <a:srgbClr val="000000"/>
              </a:solidFill>
              <a:latin typeface="Roboto"/>
              <a:ea typeface="Roboto"/>
              <a:cs typeface="Roboto"/>
              <a:sym typeface="Roboto"/>
            </a:endParaRPr>
          </a:p>
          <a:p>
            <a:pPr marL="0" lvl="0" indent="0" algn="l" rtl="0">
              <a:spcBef>
                <a:spcPts val="0"/>
              </a:spcBef>
              <a:spcAft>
                <a:spcPts val="0"/>
              </a:spcAft>
              <a:buNone/>
            </a:pPr>
            <a:endParaRPr sz="1200">
              <a:solidFill>
                <a:srgbClr val="000000"/>
              </a:solidFill>
              <a:latin typeface="Roboto"/>
              <a:ea typeface="Roboto"/>
              <a:cs typeface="Roboto"/>
              <a:sym typeface="Roboto"/>
            </a:endParaRPr>
          </a:p>
          <a:p>
            <a:pPr marL="0" lvl="0" indent="0" algn="l" rtl="0">
              <a:spcBef>
                <a:spcPts val="0"/>
              </a:spcBef>
              <a:spcAft>
                <a:spcPts val="0"/>
              </a:spcAft>
              <a:buNone/>
            </a:pPr>
            <a:endParaRPr sz="1200">
              <a:solidFill>
                <a:srgbClr val="000000"/>
              </a:solidFill>
              <a:latin typeface="Roboto"/>
              <a:ea typeface="Roboto"/>
              <a:cs typeface="Roboto"/>
              <a:sym typeface="Roboto"/>
            </a:endParaRPr>
          </a:p>
          <a:p>
            <a:pPr marL="0" lvl="0" indent="0" algn="l" rtl="0">
              <a:spcBef>
                <a:spcPts val="0"/>
              </a:spcBef>
              <a:spcAft>
                <a:spcPts val="1600"/>
              </a:spcAft>
              <a:buNone/>
            </a:pPr>
            <a:endParaRPr sz="1200">
              <a:latin typeface="Roboto"/>
              <a:ea typeface="Roboto"/>
              <a:cs typeface="Roboto"/>
              <a:sym typeface="Roboto"/>
            </a:endParaRPr>
          </a:p>
        </p:txBody>
      </p:sp>
      <p:pic>
        <p:nvPicPr>
          <p:cNvPr id="145" name="Google Shape;145;p19"/>
          <p:cNvPicPr preferRelativeResize="0"/>
          <p:nvPr/>
        </p:nvPicPr>
        <p:blipFill>
          <a:blip r:embed="rId3">
            <a:alphaModFix/>
          </a:blip>
          <a:stretch>
            <a:fillRect/>
          </a:stretch>
        </p:blipFill>
        <p:spPr>
          <a:xfrm>
            <a:off x="107625" y="1324725"/>
            <a:ext cx="4847297" cy="3219300"/>
          </a:xfrm>
          <a:prstGeom prst="rect">
            <a:avLst/>
          </a:prstGeom>
          <a:noFill/>
          <a:ln>
            <a:noFill/>
          </a:ln>
        </p:spPr>
      </p:pic>
      <p:pic>
        <p:nvPicPr>
          <p:cNvPr id="146" name="Google Shape;146;p19"/>
          <p:cNvPicPr preferRelativeResize="0"/>
          <p:nvPr/>
        </p:nvPicPr>
        <p:blipFill>
          <a:blip r:embed="rId4">
            <a:alphaModFix/>
          </a:blip>
          <a:stretch>
            <a:fillRect/>
          </a:stretch>
        </p:blipFill>
        <p:spPr>
          <a:xfrm>
            <a:off x="4954925" y="692200"/>
            <a:ext cx="2264025" cy="42292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0"/>
          <p:cNvSpPr txBox="1">
            <a:spLocks noGrp="1"/>
          </p:cNvSpPr>
          <p:nvPr>
            <p:ph type="title"/>
          </p:nvPr>
        </p:nvSpPr>
        <p:spPr>
          <a:xfrm>
            <a:off x="729450" y="6328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Feature Selection (Box Plot)</a:t>
            </a:r>
            <a:endParaRPr/>
          </a:p>
        </p:txBody>
      </p:sp>
      <p:sp>
        <p:nvSpPr>
          <p:cNvPr id="152" name="Google Shape;152;p20"/>
          <p:cNvSpPr txBox="1">
            <a:spLocks noGrp="1"/>
          </p:cNvSpPr>
          <p:nvPr>
            <p:ph type="body" idx="1"/>
          </p:nvPr>
        </p:nvSpPr>
        <p:spPr>
          <a:xfrm>
            <a:off x="763350" y="4327400"/>
            <a:ext cx="7617300" cy="535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If the categorical variable has an effect on SalePrice, the different categories will have different SalePrice.</a:t>
            </a:r>
            <a:endParaRPr/>
          </a:p>
        </p:txBody>
      </p:sp>
      <p:pic>
        <p:nvPicPr>
          <p:cNvPr id="153" name="Google Shape;153;p20"/>
          <p:cNvPicPr preferRelativeResize="0"/>
          <p:nvPr/>
        </p:nvPicPr>
        <p:blipFill rotWithShape="1">
          <a:blip r:embed="rId3">
            <a:alphaModFix/>
          </a:blip>
          <a:srcRect t="1477"/>
          <a:stretch/>
        </p:blipFill>
        <p:spPr>
          <a:xfrm>
            <a:off x="836275" y="1985225"/>
            <a:ext cx="6266474" cy="2210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1"/>
          <p:cNvSpPr txBox="1">
            <a:spLocks noGrp="1"/>
          </p:cNvSpPr>
          <p:nvPr>
            <p:ph type="title"/>
          </p:nvPr>
        </p:nvSpPr>
        <p:spPr>
          <a:xfrm>
            <a:off x="729450" y="6328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Feature Selection (Box Plot), cont’d</a:t>
            </a:r>
            <a:endParaRPr/>
          </a:p>
        </p:txBody>
      </p:sp>
      <p:sp>
        <p:nvSpPr>
          <p:cNvPr id="159" name="Google Shape;159;p21"/>
          <p:cNvSpPr txBox="1">
            <a:spLocks noGrp="1"/>
          </p:cNvSpPr>
          <p:nvPr>
            <p:ph type="body" idx="1"/>
          </p:nvPr>
        </p:nvSpPr>
        <p:spPr>
          <a:xfrm>
            <a:off x="637400" y="4416175"/>
            <a:ext cx="7688700" cy="674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If the categorical variable has no effect on SalePrice, the different categories will have around the same  SalePrice.</a:t>
            </a:r>
            <a:endParaRPr/>
          </a:p>
        </p:txBody>
      </p:sp>
      <p:pic>
        <p:nvPicPr>
          <p:cNvPr id="160" name="Google Shape;160;p21"/>
          <p:cNvPicPr preferRelativeResize="0"/>
          <p:nvPr/>
        </p:nvPicPr>
        <p:blipFill rotWithShape="1">
          <a:blip r:embed="rId3">
            <a:alphaModFix/>
          </a:blip>
          <a:srcRect t="1428" b="1418"/>
          <a:stretch/>
        </p:blipFill>
        <p:spPr>
          <a:xfrm>
            <a:off x="729450" y="2155075"/>
            <a:ext cx="6624799" cy="2261100"/>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1346</Words>
  <Application>Microsoft Office PowerPoint</Application>
  <PresentationFormat>On-screen Show (16:9)</PresentationFormat>
  <Paragraphs>158</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Raleway</vt:lpstr>
      <vt:lpstr>Roboto</vt:lpstr>
      <vt:lpstr>Lato</vt:lpstr>
      <vt:lpstr>Arial</vt:lpstr>
      <vt:lpstr>Streamline</vt:lpstr>
      <vt:lpstr>Ames Housing Dataset</vt:lpstr>
      <vt:lpstr>Problem Statement</vt:lpstr>
      <vt:lpstr>Methodology</vt:lpstr>
      <vt:lpstr>Data Cleaning</vt:lpstr>
      <vt:lpstr>Feature Engineering</vt:lpstr>
      <vt:lpstr>Feature Engineering</vt:lpstr>
      <vt:lpstr>Feature Selection (Bar Plot)</vt:lpstr>
      <vt:lpstr>Feature Selection (Box Plot)</vt:lpstr>
      <vt:lpstr>Feature Selection (Box Plot), cont’d</vt:lpstr>
      <vt:lpstr>Feature Selection (Scatter Plot) </vt:lpstr>
      <vt:lpstr>Feature Selection (Scatter Plot), cont’d  </vt:lpstr>
      <vt:lpstr>Feature Selection (Scatter Plot), cont’d  </vt:lpstr>
      <vt:lpstr>Feature Selection (Heatmap)</vt:lpstr>
      <vt:lpstr>Model Building &amp; Iteration</vt:lpstr>
      <vt:lpstr>RFE</vt:lpstr>
      <vt:lpstr>Results</vt:lpstr>
      <vt:lpstr>Results</vt:lpstr>
      <vt:lpstr>Recommendations</vt:lpstr>
      <vt:lpstr>Conclusion</vt:lpstr>
      <vt:lpstr>Thank You Everyone  Any Questions?</vt:lpstr>
      <vt:lpstr>Overall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Ames Housing Dataset</dc:title>
  <cp:lastModifiedBy>Jack Fong</cp:lastModifiedBy>
  <cp:revision>1</cp:revision>
  <dcterms:modified xsi:type="dcterms:W3CDTF">2020-11-23T05:48:41Z</dcterms:modified>
</cp:coreProperties>
</file>