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0544"/>
  </p:normalViewPr>
  <p:slideViewPr>
    <p:cSldViewPr snapToGrid="0" snapToObjects="1">
      <p:cViewPr varScale="1">
        <p:scale>
          <a:sx n="88" d="100"/>
          <a:sy n="88"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AE2D3-5FCF-7C48-976C-5DE26703DEAC}"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D19B7-4C36-F948-8E45-0F02BFD22468}" type="slidenum">
              <a:rPr lang="en-US" smtClean="0"/>
              <a:t>‹#›</a:t>
            </a:fld>
            <a:endParaRPr lang="en-US"/>
          </a:p>
        </p:txBody>
      </p:sp>
    </p:spTree>
    <p:extLst>
      <p:ext uri="{BB962C8B-B14F-4D97-AF65-F5344CB8AC3E}">
        <p14:creationId xmlns:p14="http://schemas.microsoft.com/office/powerpoint/2010/main" val="118873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D19B7-4C36-F948-8E45-0F02BFD22468}" type="slidenum">
              <a:rPr lang="en-US" smtClean="0"/>
              <a:t>2</a:t>
            </a:fld>
            <a:endParaRPr lang="en-US"/>
          </a:p>
        </p:txBody>
      </p:sp>
    </p:spTree>
    <p:extLst>
      <p:ext uri="{BB962C8B-B14F-4D97-AF65-F5344CB8AC3E}">
        <p14:creationId xmlns:p14="http://schemas.microsoft.com/office/powerpoint/2010/main" val="329592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D19B7-4C36-F948-8E45-0F02BFD22468}" type="slidenum">
              <a:rPr lang="en-US" smtClean="0"/>
              <a:t>6</a:t>
            </a:fld>
            <a:endParaRPr lang="en-US"/>
          </a:p>
        </p:txBody>
      </p:sp>
    </p:spTree>
    <p:extLst>
      <p:ext uri="{BB962C8B-B14F-4D97-AF65-F5344CB8AC3E}">
        <p14:creationId xmlns:p14="http://schemas.microsoft.com/office/powerpoint/2010/main" val="256118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FCBB-57FD-3943-A2B1-F3B365232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1CA67D-EC30-004A-A0B7-3B46A5FC5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5D7EFA-A896-8045-A626-6BC336877831}"/>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7C45E8D8-9268-DD45-885F-848A99BE5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C184A-6B9F-454E-87E7-91701B49329C}"/>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5093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7CB1-0AEA-934C-A679-E757CAE911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20D69-18F4-E34B-83C9-27D34E8DB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9D9E4-0BED-9A40-9ADE-B1A12F3F4053}"/>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F261FBF3-A540-2E4E-9B67-FE4B09CE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BEC4C-AB75-B045-B0ED-73012B4D0B33}"/>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203284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48BC4-B21B-9C4E-9258-9B69AFB18E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5CAA4E-9354-A940-A307-017EAE8528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D952-E771-6246-8BD5-28EE76BCF287}"/>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17AA9222-9C41-A14F-81AB-29C8A3B94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675CA-92F3-5845-94A2-AD6A4795C5F0}"/>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46327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BEAB-E01F-354C-8E7E-7DAF4BA2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EA647-C481-BB42-B46C-BC2AFC2EBE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E288E-FA18-A64B-B3DD-C6940A9374AB}"/>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41FF7122-4C24-BC4F-B544-D107C5E1C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E2346-BAFD-FC41-A44D-5A7F1888F8ED}"/>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9227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4B0D-9AB0-D54F-B57D-61B2A1C4C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2ECC0-DDE7-394F-B3B2-6FE8164F6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5161F-23C3-4341-A562-257CC7DC3F36}"/>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B727288F-C3E3-6A40-A30A-B9A4C6719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08BB7-434D-D84D-985A-EF5F26069EDD}"/>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5030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3239-17A5-494C-8FE1-A1CAF0876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7F81F-9685-034B-9642-96F932735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CD465-BDE1-AE49-965C-28932681B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BBE706-4069-3844-93AC-FA4C141E43A6}"/>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6" name="Footer Placeholder 5">
            <a:extLst>
              <a:ext uri="{FF2B5EF4-FFF2-40B4-BE49-F238E27FC236}">
                <a16:creationId xmlns:a16="http://schemas.microsoft.com/office/drawing/2014/main" id="{49657850-79B5-BD45-8718-1F1F31DF0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55CF7-8BB5-C147-8E32-ADD68A054BAC}"/>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104913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2F9C-35A7-A646-8FD2-766ECD875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764F21-5A45-BF48-9993-86AE9DE2A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3E0FC-2C2A-D84C-80A5-C22433D02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7ADC1-6BD3-384E-86BA-D4274CBE0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DCC90-197A-E44B-B8D9-3E3BEC757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13E507-5FE3-874D-9DC2-99BF513A1559}"/>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8" name="Footer Placeholder 7">
            <a:extLst>
              <a:ext uri="{FF2B5EF4-FFF2-40B4-BE49-F238E27FC236}">
                <a16:creationId xmlns:a16="http://schemas.microsoft.com/office/drawing/2014/main" id="{EE3B924B-6FEF-EE43-9E02-D2655A4A8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6CD1DB-C0B1-8B48-89DE-47D802B5D46D}"/>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404763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B1D5-DFA4-8942-9E12-931D21244D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E4CCFA-2F5B-F54F-885C-A158682C2F28}"/>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4" name="Footer Placeholder 3">
            <a:extLst>
              <a:ext uri="{FF2B5EF4-FFF2-40B4-BE49-F238E27FC236}">
                <a16:creationId xmlns:a16="http://schemas.microsoft.com/office/drawing/2014/main" id="{DCF29F0A-4769-4745-B1C5-66AF7274AD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48A83-3595-A645-A3D9-9176A6F5719C}"/>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5140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980AC-5939-1942-B3D9-06AB9C5EB84A}"/>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3" name="Footer Placeholder 2">
            <a:extLst>
              <a:ext uri="{FF2B5EF4-FFF2-40B4-BE49-F238E27FC236}">
                <a16:creationId xmlns:a16="http://schemas.microsoft.com/office/drawing/2014/main" id="{C5D51198-3699-0149-B36C-A182FFF2A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0150D-9C82-564D-A4CD-EB01089320CF}"/>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45452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A2EC-16B8-464D-91A1-065A5EB15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823B13-75DD-774C-A725-DE3653B25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0E2FC-33D4-5148-A947-C4F4D9187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8933B-DF6C-4A49-B482-B3E2EE07DBE5}"/>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6" name="Footer Placeholder 5">
            <a:extLst>
              <a:ext uri="{FF2B5EF4-FFF2-40B4-BE49-F238E27FC236}">
                <a16:creationId xmlns:a16="http://schemas.microsoft.com/office/drawing/2014/main" id="{DA77E772-2609-F247-A315-BF3CDE989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30148-6EC9-784A-BF30-C2A0462DCF4B}"/>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08897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9C39-11F3-314D-8B78-B53C994BC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3E11E4-DF5C-7F4F-B7D8-923C09F41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1F66F-7B11-9644-8834-8F380B5C0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92B64-0F95-E848-8D18-6DC4FC9857F7}"/>
              </a:ext>
            </a:extLst>
          </p:cNvPr>
          <p:cNvSpPr>
            <a:spLocks noGrp="1"/>
          </p:cNvSpPr>
          <p:nvPr>
            <p:ph type="dt" sz="half" idx="10"/>
          </p:nvPr>
        </p:nvSpPr>
        <p:spPr/>
        <p:txBody>
          <a:bodyPr/>
          <a:lstStyle/>
          <a:p>
            <a:fld id="{64EC9EEB-B7A5-5844-A227-E2C4AF1FBFD1}" type="datetimeFigureOut">
              <a:rPr lang="en-US" smtClean="0"/>
              <a:t>11/2/21</a:t>
            </a:fld>
            <a:endParaRPr lang="en-US"/>
          </a:p>
        </p:txBody>
      </p:sp>
      <p:sp>
        <p:nvSpPr>
          <p:cNvPr id="6" name="Footer Placeholder 5">
            <a:extLst>
              <a:ext uri="{FF2B5EF4-FFF2-40B4-BE49-F238E27FC236}">
                <a16:creationId xmlns:a16="http://schemas.microsoft.com/office/drawing/2014/main" id="{EEAADB6D-5651-8A4F-98F8-4572B11B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55815-E308-6B44-95CE-B3BE54F3DD92}"/>
              </a:ext>
            </a:extLst>
          </p:cNvPr>
          <p:cNvSpPr>
            <a:spLocks noGrp="1"/>
          </p:cNvSpPr>
          <p:nvPr>
            <p:ph type="sldNum" sz="quarter" idx="12"/>
          </p:nvPr>
        </p:nvSpPr>
        <p:spPr/>
        <p:txBody>
          <a:bodyPr/>
          <a:lstStyle/>
          <a:p>
            <a:fld id="{37F08B8C-2A87-DF49-AA5C-79135BA36591}" type="slidenum">
              <a:rPr lang="en-US" smtClean="0"/>
              <a:t>‹#›</a:t>
            </a:fld>
            <a:endParaRPr lang="en-US"/>
          </a:p>
        </p:txBody>
      </p:sp>
    </p:spTree>
    <p:extLst>
      <p:ext uri="{BB962C8B-B14F-4D97-AF65-F5344CB8AC3E}">
        <p14:creationId xmlns:p14="http://schemas.microsoft.com/office/powerpoint/2010/main" val="335831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11F4AA-1842-824B-93A9-2AB06E12B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13D33-7151-0B45-87F9-5C2795F3A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7F3E2-0EFA-9240-A49F-50D679CB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C9EEB-B7A5-5844-A227-E2C4AF1FBFD1}" type="datetimeFigureOut">
              <a:rPr lang="en-US" smtClean="0"/>
              <a:t>11/2/21</a:t>
            </a:fld>
            <a:endParaRPr lang="en-US"/>
          </a:p>
        </p:txBody>
      </p:sp>
      <p:sp>
        <p:nvSpPr>
          <p:cNvPr id="5" name="Footer Placeholder 4">
            <a:extLst>
              <a:ext uri="{FF2B5EF4-FFF2-40B4-BE49-F238E27FC236}">
                <a16:creationId xmlns:a16="http://schemas.microsoft.com/office/drawing/2014/main" id="{DABEA0E2-1A34-F645-A14A-AC537D28F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542B4-A92C-4A44-AE96-13609B9E3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08B8C-2A87-DF49-AA5C-79135BA36591}" type="slidenum">
              <a:rPr lang="en-US" smtClean="0"/>
              <a:t>‹#›</a:t>
            </a:fld>
            <a:endParaRPr lang="en-US"/>
          </a:p>
        </p:txBody>
      </p:sp>
    </p:spTree>
    <p:extLst>
      <p:ext uri="{BB962C8B-B14F-4D97-AF65-F5344CB8AC3E}">
        <p14:creationId xmlns:p14="http://schemas.microsoft.com/office/powerpoint/2010/main" val="15406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C10F-FC26-BD46-AD6A-77DB409788D2}"/>
              </a:ext>
            </a:extLst>
          </p:cNvPr>
          <p:cNvSpPr>
            <a:spLocks noGrp="1"/>
          </p:cNvSpPr>
          <p:nvPr>
            <p:ph type="ctrTitle"/>
          </p:nvPr>
        </p:nvSpPr>
        <p:spPr/>
        <p:txBody>
          <a:bodyPr/>
          <a:lstStyle/>
          <a:p>
            <a:r>
              <a:rPr lang="en-US" dirty="0" err="1"/>
              <a:t>Doomba</a:t>
            </a:r>
            <a:endParaRPr lang="en-US" dirty="0"/>
          </a:p>
        </p:txBody>
      </p:sp>
      <p:sp>
        <p:nvSpPr>
          <p:cNvPr id="3" name="Subtitle 2">
            <a:extLst>
              <a:ext uri="{FF2B5EF4-FFF2-40B4-BE49-F238E27FC236}">
                <a16:creationId xmlns:a16="http://schemas.microsoft.com/office/drawing/2014/main" id="{CC407480-8C14-7A43-95E9-172BE928B6CE}"/>
              </a:ext>
            </a:extLst>
          </p:cNvPr>
          <p:cNvSpPr>
            <a:spLocks noGrp="1"/>
          </p:cNvSpPr>
          <p:nvPr>
            <p:ph type="subTitle" idx="1"/>
          </p:nvPr>
        </p:nvSpPr>
        <p:spPr/>
        <p:txBody>
          <a:bodyPr/>
          <a:lstStyle/>
          <a:p>
            <a:r>
              <a:rPr lang="en-US" dirty="0"/>
              <a:t>ERIS/DHCA</a:t>
            </a:r>
          </a:p>
        </p:txBody>
      </p:sp>
    </p:spTree>
    <p:extLst>
      <p:ext uri="{BB962C8B-B14F-4D97-AF65-F5344CB8AC3E}">
        <p14:creationId xmlns:p14="http://schemas.microsoft.com/office/powerpoint/2010/main" val="40429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6838-D39D-6540-9F2E-403F95CF8881}"/>
              </a:ext>
            </a:extLst>
          </p:cNvPr>
          <p:cNvSpPr>
            <a:spLocks noGrp="1"/>
          </p:cNvSpPr>
          <p:nvPr>
            <p:ph type="title"/>
          </p:nvPr>
        </p:nvSpPr>
        <p:spPr/>
        <p:txBody>
          <a:bodyPr/>
          <a:lstStyle/>
          <a:p>
            <a:r>
              <a:rPr lang="en-US" b="1" dirty="0"/>
              <a:t>1st section</a:t>
            </a:r>
            <a:endParaRPr lang="en-US" dirty="0"/>
          </a:p>
        </p:txBody>
      </p:sp>
      <p:sp>
        <p:nvSpPr>
          <p:cNvPr id="3" name="Content Placeholder 2">
            <a:extLst>
              <a:ext uri="{FF2B5EF4-FFF2-40B4-BE49-F238E27FC236}">
                <a16:creationId xmlns:a16="http://schemas.microsoft.com/office/drawing/2014/main" id="{0B34DC1F-C3AD-034B-8175-96EA978BDD84}"/>
              </a:ext>
            </a:extLst>
          </p:cNvPr>
          <p:cNvSpPr>
            <a:spLocks noGrp="1"/>
          </p:cNvSpPr>
          <p:nvPr>
            <p:ph idx="1"/>
          </p:nvPr>
        </p:nvSpPr>
        <p:spPr/>
        <p:txBody>
          <a:bodyPr/>
          <a:lstStyle/>
          <a:p>
            <a:r>
              <a:rPr lang="en-US" dirty="0"/>
              <a:t>We should open up with a few examples of problems that relate to the project our robot is supposed to do (demolition, safely moving large scale objects within a construction site with a robot) We should mention that it is dangerous for humans to do it, and why having a robot that can do it, could save lives. So we set up an issue, now we have the solution-</a:t>
            </a:r>
          </a:p>
        </p:txBody>
      </p:sp>
    </p:spTree>
    <p:extLst>
      <p:ext uri="{BB962C8B-B14F-4D97-AF65-F5344CB8AC3E}">
        <p14:creationId xmlns:p14="http://schemas.microsoft.com/office/powerpoint/2010/main" val="368063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DE8A-750D-BE41-BD74-01E6DF3DDD3E}"/>
              </a:ext>
            </a:extLst>
          </p:cNvPr>
          <p:cNvSpPr>
            <a:spLocks noGrp="1"/>
          </p:cNvSpPr>
          <p:nvPr>
            <p:ph type="title"/>
          </p:nvPr>
        </p:nvSpPr>
        <p:spPr/>
        <p:txBody>
          <a:bodyPr/>
          <a:lstStyle/>
          <a:p>
            <a:r>
              <a:rPr lang="en-US" b="1" dirty="0"/>
              <a:t>2nd section</a:t>
            </a:r>
            <a:endParaRPr lang="en-US" dirty="0"/>
          </a:p>
        </p:txBody>
      </p:sp>
      <p:sp>
        <p:nvSpPr>
          <p:cNvPr id="3" name="Content Placeholder 2">
            <a:extLst>
              <a:ext uri="{FF2B5EF4-FFF2-40B4-BE49-F238E27FC236}">
                <a16:creationId xmlns:a16="http://schemas.microsoft.com/office/drawing/2014/main" id="{8EDA5CEB-2C95-224C-B2E0-03920DA2DC28}"/>
              </a:ext>
            </a:extLst>
          </p:cNvPr>
          <p:cNvSpPr>
            <a:spLocks noGrp="1"/>
          </p:cNvSpPr>
          <p:nvPr>
            <p:ph idx="1"/>
          </p:nvPr>
        </p:nvSpPr>
        <p:spPr/>
        <p:txBody>
          <a:bodyPr>
            <a:normAutofit fontScale="85000" lnSpcReduction="20000"/>
          </a:bodyPr>
          <a:lstStyle/>
          <a:p>
            <a:r>
              <a:rPr lang="en-US" dirty="0"/>
              <a:t>Doing so, we set up the issue our robot is able to solve. We first introduce the robot and talk about its pros. First set the expectation, and let our robot do 2x the expectation. For example</a:t>
            </a:r>
            <a:br>
              <a:rPr lang="en-US" dirty="0"/>
            </a:br>
            <a:endParaRPr lang="en-US" dirty="0"/>
          </a:p>
          <a:p>
            <a:r>
              <a:rPr lang="en-US" dirty="0"/>
              <a:t>Having a robot move large objects is a big accomplishment, but it does take a lot of energy. Which is why there would be a separate robot for other tasks such as demolition, and moving light poles. The main barrier in putting all these together is the amount of energy it took. Either the robot will move fast but have a short lived performance before it needs to her charged, or the robot will perform for a long period of time, but the robot will move extremely slow. What if I said we were able to solve that issue.</a:t>
            </a:r>
          </a:p>
          <a:p>
            <a:r>
              <a:rPr lang="en-US" dirty="0"/>
              <a:t>Then the Robot is introduced and we explain the parts about the robot that makes it so that it could move with a good speed but also perform multiple tasks while maintaining a decent amount of battery.</a:t>
            </a:r>
          </a:p>
          <a:p>
            <a:endParaRPr lang="en-US" dirty="0"/>
          </a:p>
        </p:txBody>
      </p:sp>
    </p:spTree>
    <p:extLst>
      <p:ext uri="{BB962C8B-B14F-4D97-AF65-F5344CB8AC3E}">
        <p14:creationId xmlns:p14="http://schemas.microsoft.com/office/powerpoint/2010/main" val="5712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A1B8-1312-4843-BA09-D441A5351501}"/>
              </a:ext>
            </a:extLst>
          </p:cNvPr>
          <p:cNvSpPr>
            <a:spLocks noGrp="1"/>
          </p:cNvSpPr>
          <p:nvPr>
            <p:ph type="title"/>
          </p:nvPr>
        </p:nvSpPr>
        <p:spPr/>
        <p:txBody>
          <a:bodyPr>
            <a:normAutofit/>
          </a:bodyPr>
          <a:lstStyle/>
          <a:p>
            <a:r>
              <a:rPr lang="en-US" b="1" dirty="0"/>
              <a:t>3rd section</a:t>
            </a:r>
            <a:endParaRPr lang="en-US" dirty="0"/>
          </a:p>
        </p:txBody>
      </p:sp>
      <p:sp>
        <p:nvSpPr>
          <p:cNvPr id="3" name="Content Placeholder 2">
            <a:extLst>
              <a:ext uri="{FF2B5EF4-FFF2-40B4-BE49-F238E27FC236}">
                <a16:creationId xmlns:a16="http://schemas.microsoft.com/office/drawing/2014/main" id="{B13F2E7D-0CD8-574A-99AD-6180B2ECDF38}"/>
              </a:ext>
            </a:extLst>
          </p:cNvPr>
          <p:cNvSpPr>
            <a:spLocks noGrp="1"/>
          </p:cNvSpPr>
          <p:nvPr>
            <p:ph idx="1"/>
          </p:nvPr>
        </p:nvSpPr>
        <p:spPr/>
        <p:txBody>
          <a:bodyPr>
            <a:normAutofit fontScale="92500"/>
          </a:bodyPr>
          <a:lstStyle/>
          <a:p>
            <a:r>
              <a:rPr lang="en-US" dirty="0"/>
              <a:t>This is going to be the in depth explanation of the robot. I cannot write much for this section because I do not know what will be said here, but here are my tips.</a:t>
            </a:r>
          </a:p>
          <a:p>
            <a:r>
              <a:rPr lang="en-US" dirty="0"/>
              <a:t>Just like last year, we should use more pictures than text. If we just slap a ton of X=Y then it will get boring really fast. There should be easy to understand pictures while Wesley gives a good in depth explanation of how the Robot works and how it actually saves recourses, time, and money. Words can be used but not in a paragraph style. Something like</a:t>
            </a:r>
          </a:p>
          <a:p>
            <a:r>
              <a:rPr lang="en-US" dirty="0"/>
              <a:t>“2X faster and able to last 4X longer” Type of sentence. People love those types of sentences, because it is simple to understand, and has a lot of power behind it.</a:t>
            </a:r>
          </a:p>
          <a:p>
            <a:endParaRPr lang="en-US" dirty="0"/>
          </a:p>
        </p:txBody>
      </p:sp>
    </p:spTree>
    <p:extLst>
      <p:ext uri="{BB962C8B-B14F-4D97-AF65-F5344CB8AC3E}">
        <p14:creationId xmlns:p14="http://schemas.microsoft.com/office/powerpoint/2010/main" val="26207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51E2-D14F-464A-A8AE-A450B970F9B3}"/>
              </a:ext>
            </a:extLst>
          </p:cNvPr>
          <p:cNvSpPr>
            <a:spLocks noGrp="1"/>
          </p:cNvSpPr>
          <p:nvPr>
            <p:ph type="title"/>
          </p:nvPr>
        </p:nvSpPr>
        <p:spPr/>
        <p:txBody>
          <a:bodyPr/>
          <a:lstStyle/>
          <a:p>
            <a:r>
              <a:rPr lang="en-US" b="1" dirty="0"/>
              <a:t>4th section</a:t>
            </a:r>
            <a:endParaRPr lang="en-US" dirty="0"/>
          </a:p>
        </p:txBody>
      </p:sp>
      <p:sp>
        <p:nvSpPr>
          <p:cNvPr id="3" name="Content Placeholder 2">
            <a:extLst>
              <a:ext uri="{FF2B5EF4-FFF2-40B4-BE49-F238E27FC236}">
                <a16:creationId xmlns:a16="http://schemas.microsoft.com/office/drawing/2014/main" id="{5225D8B8-DF60-9245-A118-BDADBAD0E037}"/>
              </a:ext>
            </a:extLst>
          </p:cNvPr>
          <p:cNvSpPr>
            <a:spLocks noGrp="1"/>
          </p:cNvSpPr>
          <p:nvPr>
            <p:ph idx="1"/>
          </p:nvPr>
        </p:nvSpPr>
        <p:spPr/>
        <p:txBody>
          <a:bodyPr/>
          <a:lstStyle/>
          <a:p>
            <a:r>
              <a:rPr lang="en-US" dirty="0"/>
              <a:t>This is the closing section, We should just do a quick conclusion and how the robot is better/faster/safer. And close with why our brand is what it is (Saving electricity, saving money, making the environment safer.) And then close the interview.</a:t>
            </a:r>
          </a:p>
        </p:txBody>
      </p:sp>
    </p:spTree>
    <p:extLst>
      <p:ext uri="{BB962C8B-B14F-4D97-AF65-F5344CB8AC3E}">
        <p14:creationId xmlns:p14="http://schemas.microsoft.com/office/powerpoint/2010/main" val="72050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BE7F-1292-BB40-8D03-E55FDD4055B5}"/>
              </a:ext>
            </a:extLst>
          </p:cNvPr>
          <p:cNvSpPr>
            <a:spLocks noGrp="1"/>
          </p:cNvSpPr>
          <p:nvPr>
            <p:ph type="title"/>
          </p:nvPr>
        </p:nvSpPr>
        <p:spPr/>
        <p:txBody>
          <a:bodyPr/>
          <a:lstStyle/>
          <a:p>
            <a:r>
              <a:rPr lang="en-US" dirty="0"/>
              <a:t>Section 1: Company Overview</a:t>
            </a:r>
          </a:p>
        </p:txBody>
      </p:sp>
      <p:sp>
        <p:nvSpPr>
          <p:cNvPr id="3" name="Content Placeholder 2">
            <a:extLst>
              <a:ext uri="{FF2B5EF4-FFF2-40B4-BE49-F238E27FC236}">
                <a16:creationId xmlns:a16="http://schemas.microsoft.com/office/drawing/2014/main" id="{E0998C6F-DA8D-4F49-AD26-C40FE0EDB3AF}"/>
              </a:ext>
            </a:extLst>
          </p:cNvPr>
          <p:cNvSpPr>
            <a:spLocks noGrp="1"/>
          </p:cNvSpPr>
          <p:nvPr>
            <p:ph idx="1"/>
          </p:nvPr>
        </p:nvSpPr>
        <p:spPr>
          <a:xfrm>
            <a:off x="101600" y="1825624"/>
            <a:ext cx="11887200" cy="4894489"/>
          </a:xfrm>
        </p:spPr>
        <p:txBody>
          <a:bodyPr>
            <a:normAutofit fontScale="77500" lnSpcReduction="20000"/>
          </a:bodyPr>
          <a:lstStyle/>
          <a:p>
            <a:r>
              <a:rPr lang="en-US" dirty="0"/>
              <a:t>Organization: Presented structure/org chart, employee roles, experience levels (grades/years), inclusiveness – team is multidisciplinary and includes roles in engineering, business, presentation skills, etc. </a:t>
            </a:r>
          </a:p>
          <a:p>
            <a:r>
              <a:rPr lang="en-US" dirty="0"/>
              <a:t>Mission Statement: Defined the team's mission statement – one or two sentences, using simple and concise terms, stating the team's purpose for being, encapsulating culture, values, and ethics.</a:t>
            </a:r>
          </a:p>
          <a:p>
            <a:r>
              <a:rPr lang="en-US" dirty="0"/>
              <a:t>Brand Promise: Defined the team's brand promise – the value or experience customers can expect to receive every time they interact with the company. </a:t>
            </a:r>
          </a:p>
          <a:p>
            <a:r>
              <a:rPr lang="en-US" dirty="0"/>
              <a:t>Visual Identity: Created a strong visual identity (logos, color scheme, style book, etc.) based on brand and mission. </a:t>
            </a:r>
          </a:p>
          <a:p>
            <a:r>
              <a:rPr lang="en-US" dirty="0"/>
              <a:t>Public Image: Presented the team's publicity, social responsibility, community visibility (brochures, press release, outreach to other Schools and Businesses). It included BEST and sponsor logos.</a:t>
            </a:r>
          </a:p>
          <a:p>
            <a:r>
              <a:rPr lang="en-US" dirty="0"/>
              <a:t>Budget: Presented funding sources (sponsors, in-kind, fundraisers) and engineering development expenses. </a:t>
            </a:r>
          </a:p>
          <a:p>
            <a:r>
              <a:rPr lang="en-US" dirty="0"/>
              <a:t>Company Sustainability: Presented and explained the 1-year company outlook, including employee development, recruitment, and training. Explained how they will leave the team in better hands for next year. </a:t>
            </a:r>
          </a:p>
        </p:txBody>
      </p:sp>
    </p:spTree>
    <p:extLst>
      <p:ext uri="{BB962C8B-B14F-4D97-AF65-F5344CB8AC3E}">
        <p14:creationId xmlns:p14="http://schemas.microsoft.com/office/powerpoint/2010/main" val="282970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FB78-A39A-D849-9EC5-51FFF17E6F23}"/>
              </a:ext>
            </a:extLst>
          </p:cNvPr>
          <p:cNvSpPr>
            <a:spLocks noGrp="1"/>
          </p:cNvSpPr>
          <p:nvPr>
            <p:ph type="title"/>
          </p:nvPr>
        </p:nvSpPr>
        <p:spPr/>
        <p:txBody>
          <a:bodyPr/>
          <a:lstStyle/>
          <a:p>
            <a:r>
              <a:rPr lang="en-US" dirty="0"/>
              <a:t>Section 2: Product Features</a:t>
            </a:r>
          </a:p>
        </p:txBody>
      </p:sp>
      <p:sp>
        <p:nvSpPr>
          <p:cNvPr id="3" name="Content Placeholder 2">
            <a:extLst>
              <a:ext uri="{FF2B5EF4-FFF2-40B4-BE49-F238E27FC236}">
                <a16:creationId xmlns:a16="http://schemas.microsoft.com/office/drawing/2014/main" id="{249313BE-ABD9-474F-92B1-4933CBAE7F2F}"/>
              </a:ext>
            </a:extLst>
          </p:cNvPr>
          <p:cNvSpPr>
            <a:spLocks noGrp="1"/>
          </p:cNvSpPr>
          <p:nvPr>
            <p:ph idx="1"/>
          </p:nvPr>
        </p:nvSpPr>
        <p:spPr/>
        <p:txBody>
          <a:bodyPr>
            <a:normAutofit fontScale="85000" lnSpcReduction="10000"/>
          </a:bodyPr>
          <a:lstStyle/>
          <a:p>
            <a:r>
              <a:rPr lang="en-US" dirty="0"/>
              <a:t>Task Knowledge: Defined the problem and customer priorities (as derived from the game rules).</a:t>
            </a:r>
            <a:br>
              <a:rPr lang="en-US" dirty="0"/>
            </a:br>
            <a:r>
              <a:rPr lang="en-US" dirty="0"/>
              <a:t>Has specific requirements and specifications listed.</a:t>
            </a:r>
            <a:br>
              <a:rPr lang="en-US" dirty="0"/>
            </a:br>
            <a:r>
              <a:rPr lang="en-US" dirty="0"/>
              <a:t>Referenced the Client’s needs" as listed in the Request For Proposal ("the Game Story") and defined their focused solution. </a:t>
            </a:r>
          </a:p>
          <a:p>
            <a:r>
              <a:rPr lang="en-US" dirty="0"/>
              <a:t>Meeting Requirements: Described how the specific game details influenced their detailed design. Described how the real physical features of the robot address actions on the physical field. Explained how the product's features solve the client's problem. </a:t>
            </a:r>
          </a:p>
          <a:p>
            <a:r>
              <a:rPr lang="en-US" dirty="0"/>
              <a:t>Differentiation: Explained how the product features are unique and better than the competition.</a:t>
            </a:r>
          </a:p>
          <a:p>
            <a:r>
              <a:rPr lang="en-US" dirty="0"/>
              <a:t>Visual Aids: Used visual aids to effectively enhance the presentation (</a:t>
            </a:r>
            <a:r>
              <a:rPr lang="en-US" dirty="0" err="1"/>
              <a:t>eg.</a:t>
            </a:r>
            <a:r>
              <a:rPr lang="en-US" dirty="0"/>
              <a:t> CAD drawing, computer simulation, photos, videos, mockups, infographics, etc.) </a:t>
            </a:r>
          </a:p>
        </p:txBody>
      </p:sp>
    </p:spTree>
    <p:extLst>
      <p:ext uri="{BB962C8B-B14F-4D97-AF65-F5344CB8AC3E}">
        <p14:creationId xmlns:p14="http://schemas.microsoft.com/office/powerpoint/2010/main" val="215056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C692-BCFE-5942-9D8B-CF6EFC8C3B39}"/>
              </a:ext>
            </a:extLst>
          </p:cNvPr>
          <p:cNvSpPr>
            <a:spLocks noGrp="1"/>
          </p:cNvSpPr>
          <p:nvPr>
            <p:ph type="title"/>
          </p:nvPr>
        </p:nvSpPr>
        <p:spPr/>
        <p:txBody>
          <a:bodyPr/>
          <a:lstStyle/>
          <a:p>
            <a:r>
              <a:rPr lang="en-US" dirty="0"/>
              <a:t>Section 3: Business Offer</a:t>
            </a:r>
          </a:p>
        </p:txBody>
      </p:sp>
      <p:sp>
        <p:nvSpPr>
          <p:cNvPr id="3" name="Content Placeholder 2">
            <a:extLst>
              <a:ext uri="{FF2B5EF4-FFF2-40B4-BE49-F238E27FC236}">
                <a16:creationId xmlns:a16="http://schemas.microsoft.com/office/drawing/2014/main" id="{56C4BE89-34F5-504B-AAE6-E8A80BB8FB48}"/>
              </a:ext>
            </a:extLst>
          </p:cNvPr>
          <p:cNvSpPr>
            <a:spLocks noGrp="1"/>
          </p:cNvSpPr>
          <p:nvPr>
            <p:ph idx="1"/>
          </p:nvPr>
        </p:nvSpPr>
        <p:spPr/>
        <p:txBody>
          <a:bodyPr/>
          <a:lstStyle/>
          <a:p>
            <a:r>
              <a:rPr lang="en-US" dirty="0"/>
              <a:t>Sales Price: Showed the product’s acquisition cost. May include individual and multiple units, delivery, warranty, repairs, training, etc.</a:t>
            </a:r>
            <a:br>
              <a:rPr lang="en-US" dirty="0"/>
            </a:br>
            <a:r>
              <a:rPr lang="en-US" dirty="0"/>
              <a:t>Showed manufacturing cost – part of acquisition cost based on the cost of the materials. Included itemized cost breakdown. </a:t>
            </a:r>
          </a:p>
          <a:p>
            <a:r>
              <a:rPr lang="en-US" dirty="0"/>
              <a:t>Aftermarket Support: Addressed details of warranty and training for the client's workforce to operate and/or maintain the product.</a:t>
            </a:r>
          </a:p>
          <a:p>
            <a:r>
              <a:rPr lang="en-US" dirty="0"/>
              <a:t>Formal Offer: Formal offer was made in the meeting. </a:t>
            </a:r>
          </a:p>
          <a:p>
            <a:endParaRPr lang="en-US" dirty="0"/>
          </a:p>
        </p:txBody>
      </p:sp>
    </p:spTree>
    <p:extLst>
      <p:ext uri="{BB962C8B-B14F-4D97-AF65-F5344CB8AC3E}">
        <p14:creationId xmlns:p14="http://schemas.microsoft.com/office/powerpoint/2010/main" val="60671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0C63-8AED-3E4D-8509-67746E6B6DCC}"/>
              </a:ext>
            </a:extLst>
          </p:cNvPr>
          <p:cNvSpPr>
            <a:spLocks noGrp="1"/>
          </p:cNvSpPr>
          <p:nvPr>
            <p:ph type="title"/>
          </p:nvPr>
        </p:nvSpPr>
        <p:spPr/>
        <p:txBody>
          <a:bodyPr/>
          <a:lstStyle/>
          <a:p>
            <a:r>
              <a:rPr lang="en-US" dirty="0"/>
              <a:t>Section 4: </a:t>
            </a:r>
          </a:p>
        </p:txBody>
      </p:sp>
      <p:sp>
        <p:nvSpPr>
          <p:cNvPr id="3" name="Content Placeholder 2">
            <a:extLst>
              <a:ext uri="{FF2B5EF4-FFF2-40B4-BE49-F238E27FC236}">
                <a16:creationId xmlns:a16="http://schemas.microsoft.com/office/drawing/2014/main" id="{22A13FBE-3B9D-2347-8E95-74B96894C5B1}"/>
              </a:ext>
            </a:extLst>
          </p:cNvPr>
          <p:cNvSpPr>
            <a:spLocks noGrp="1"/>
          </p:cNvSpPr>
          <p:nvPr>
            <p:ph idx="1"/>
          </p:nvPr>
        </p:nvSpPr>
        <p:spPr/>
        <p:txBody>
          <a:bodyPr/>
          <a:lstStyle/>
          <a:p>
            <a:r>
              <a:rPr lang="en-US" dirty="0"/>
              <a:t>Mechanics: All 4-8 presenters participated; dressed professionally or theme- based. Students performed all set up/breakdown; stayed within time limits.</a:t>
            </a:r>
          </a:p>
          <a:p>
            <a:r>
              <a:rPr lang="en-US" dirty="0"/>
              <a:t>Endorsements: Included testimonials to support research or success stories</a:t>
            </a:r>
          </a:p>
          <a:p>
            <a:r>
              <a:rPr lang="en-US" dirty="0"/>
              <a:t>Professionalism</a:t>
            </a:r>
          </a:p>
          <a:p>
            <a:r>
              <a:rPr lang="en-US" dirty="0"/>
              <a:t>Creativity: Presentation was creative and interesting. (Wow Factor)</a:t>
            </a:r>
          </a:p>
        </p:txBody>
      </p:sp>
    </p:spTree>
    <p:extLst>
      <p:ext uri="{BB962C8B-B14F-4D97-AF65-F5344CB8AC3E}">
        <p14:creationId xmlns:p14="http://schemas.microsoft.com/office/powerpoint/2010/main" val="91932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969</Words>
  <Application>Microsoft Macintosh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Doomba</vt:lpstr>
      <vt:lpstr>1st section</vt:lpstr>
      <vt:lpstr>2nd section</vt:lpstr>
      <vt:lpstr>3rd section</vt:lpstr>
      <vt:lpstr>4th section</vt:lpstr>
      <vt:lpstr>Section 1: Company Overview</vt:lpstr>
      <vt:lpstr>Section 2: Product Features</vt:lpstr>
      <vt:lpstr>Section 3: Business Offer</vt:lpstr>
      <vt:lpstr>Section 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Doomba</dc:title>
  <dc:creator>Jack Francis</dc:creator>
  <cp:lastModifiedBy>Jack Francis</cp:lastModifiedBy>
  <cp:revision>1</cp:revision>
  <dcterms:created xsi:type="dcterms:W3CDTF">2021-11-02T21:47:39Z</dcterms:created>
  <dcterms:modified xsi:type="dcterms:W3CDTF">2021-11-02T22:14:36Z</dcterms:modified>
</cp:coreProperties>
</file>