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4"/>
  </p:sldMasterIdLst>
  <p:sldIdLst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ook Summary" id="{B2D4B2A6-9905-43C0-B807-A85C91B0D48A}">
          <p14:sldIdLst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lane Richardson" initials="JR" lastIdx="1" clrIdx="0">
    <p:extLst>
      <p:ext uri="{19B8F6BF-5375-455C-9EA6-DF929625EA0E}">
        <p15:presenceInfo xmlns:p15="http://schemas.microsoft.com/office/powerpoint/2012/main" userId="a427a6363295727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0FE561-B92C-4B82-929A-67A770319301}" v="40" dt="2020-11-19T18:20:36.7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258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4582" y="-304799"/>
            <a:ext cx="22284263" cy="71627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C4FC5A-A048-4A1D-B1E5-51BD3B129B3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1/25/2022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0B0F41-D8DE-44F4-9D36-A289871A12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609111" y="378351"/>
            <a:ext cx="29722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CIT 225</a:t>
            </a:r>
          </a:p>
        </p:txBody>
      </p:sp>
    </p:spTree>
    <p:extLst>
      <p:ext uri="{BB962C8B-B14F-4D97-AF65-F5344CB8AC3E}">
        <p14:creationId xmlns:p14="http://schemas.microsoft.com/office/powerpoint/2010/main" val="2629233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C4FC5A-A048-4A1D-B1E5-51BD3B129B3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1/25/2022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0B0F41-D8DE-44F4-9D36-A289871A12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052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C4FC5A-A048-4A1D-B1E5-51BD3B129B3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1/25/2022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0B0F41-D8DE-44F4-9D36-A289871A12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6193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C4FC5A-A048-4A1D-B1E5-51BD3B129B3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1/25/2022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0B0F41-D8DE-44F4-9D36-A289871A12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6673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C4FC5A-A048-4A1D-B1E5-51BD3B129B3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1/25/2022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0B0F41-D8DE-44F4-9D36-A289871A12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2640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C4FC5A-A048-4A1D-B1E5-51BD3B129B3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1/25/2022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0B0F41-D8DE-44F4-9D36-A289871A12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3447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C4FC5A-A048-4A1D-B1E5-51BD3B129B3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1/25/2022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0B0F41-D8DE-44F4-9D36-A289871A12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6703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C4FC5A-A048-4A1D-B1E5-51BD3B129B3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1/25/2022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0B0F41-D8DE-44F4-9D36-A289871A12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5211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C4FC5A-A048-4A1D-B1E5-51BD3B129B3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1/25/2022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0B0F41-D8DE-44F4-9D36-A289871A12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8196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C4FC5A-A048-4A1D-B1E5-51BD3B129B3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1/25/2022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0B0F41-D8DE-44F4-9D36-A289871A12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0200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C4FC5A-A048-4A1D-B1E5-51BD3B129B3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1/25/2022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0B0F41-D8DE-44F4-9D36-A289871A12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0265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C4FC5A-A048-4A1D-B1E5-51BD3B129B3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1/25/2022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0B0F41-D8DE-44F4-9D36-A289871A12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4582" y="-304799"/>
            <a:ext cx="22284263" cy="716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029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151" y="2179637"/>
            <a:ext cx="9144000" cy="1249363"/>
          </a:xfrm>
        </p:spPr>
        <p:txBody>
          <a:bodyPr>
            <a:normAutofit fontScale="90000"/>
          </a:bodyPr>
          <a:lstStyle/>
          <a:p>
            <a:r>
              <a:rPr lang="en-US" sz="8800" dirty="0">
                <a:solidFill>
                  <a:schemeClr val="accent5">
                    <a:lumMod val="50000"/>
                  </a:schemeClr>
                </a:solidFill>
              </a:rPr>
              <a:t>Learning SQL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1151" y="3521076"/>
            <a:ext cx="9144000" cy="6397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Chapter 2 – Creating and Populating a Database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05438" y="6203981"/>
            <a:ext cx="7675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Beaulieu, A. (2020). </a:t>
            </a:r>
            <a:r>
              <a:rPr lang="en-US" sz="1400" i="1" dirty="0">
                <a:solidFill>
                  <a:schemeClr val="accent5">
                    <a:lumMod val="50000"/>
                  </a:schemeClr>
                </a:solidFill>
              </a:rPr>
              <a:t>Learning SQL: Generate, manipulate, and retrieve data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(3</a:t>
            </a:r>
            <a:r>
              <a:rPr lang="en-US" sz="1400" baseline="30000" dirty="0">
                <a:solidFill>
                  <a:schemeClr val="accent5">
                    <a:lumMod val="50000"/>
                  </a:schemeClr>
                </a:solidFill>
              </a:rPr>
              <a:t>rd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ed.). O’Reilly Media, Inc.</a:t>
            </a:r>
          </a:p>
        </p:txBody>
      </p:sp>
    </p:spTree>
    <p:extLst>
      <p:ext uri="{BB962C8B-B14F-4D97-AF65-F5344CB8AC3E}">
        <p14:creationId xmlns:p14="http://schemas.microsoft.com/office/powerpoint/2010/main" val="1306073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52AC6-CE8D-43EF-8BE7-13E70EECA9EB}"/>
              </a:ext>
            </a:extLst>
          </p:cNvPr>
          <p:cNvSpPr txBox="1">
            <a:spLocks/>
          </p:cNvSpPr>
          <p:nvPr/>
        </p:nvSpPr>
        <p:spPr>
          <a:xfrm>
            <a:off x="712573" y="594773"/>
            <a:ext cx="9932126" cy="71504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Writing the Person Schema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B684B-E81B-41B8-8017-7A9B08A0BB06}"/>
              </a:ext>
            </a:extLst>
          </p:cNvPr>
          <p:cNvSpPr txBox="1">
            <a:spLocks/>
          </p:cNvSpPr>
          <p:nvPr/>
        </p:nvSpPr>
        <p:spPr>
          <a:xfrm>
            <a:off x="712573" y="1608972"/>
            <a:ext cx="6248400" cy="370114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person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person_id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SMALLINT UNSIGNED,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VARCHAR(20),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lname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VARCHAR(20),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eye_color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CHAR(2),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birth_date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DATE,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street VARCHAR(20),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city VARCHAR(20),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 VARCHAR(20),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country VARCHAR(20),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postal_code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VARCHAR(20),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CONSTRAINT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pk_person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PRIMARY KEY (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person_id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74E18F-7A75-467A-8AF3-34176B25CDA1}"/>
              </a:ext>
            </a:extLst>
          </p:cNvPr>
          <p:cNvSpPr txBox="1"/>
          <p:nvPr/>
        </p:nvSpPr>
        <p:spPr>
          <a:xfrm>
            <a:off x="6960973" y="1608972"/>
            <a:ext cx="37708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Everything here should be self-explanatory, except the last line. The last line is a primary key constraint, and it gives the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person_id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the primary key.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86246D-3159-4695-9F71-839712686278}"/>
              </a:ext>
            </a:extLst>
          </p:cNvPr>
          <p:cNvSpPr txBox="1"/>
          <p:nvPr/>
        </p:nvSpPr>
        <p:spPr>
          <a:xfrm>
            <a:off x="9836802" y="6209813"/>
            <a:ext cx="24775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5">
                    <a:lumMod val="50000"/>
                  </a:schemeClr>
                </a:solidFill>
              </a:rPr>
              <a:t>Learning SQL – page 30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BE74AB-F5C2-4A45-B217-F0B7CB81E4CA}"/>
              </a:ext>
            </a:extLst>
          </p:cNvPr>
          <p:cNvSpPr txBox="1"/>
          <p:nvPr/>
        </p:nvSpPr>
        <p:spPr>
          <a:xfrm>
            <a:off x="1605438" y="6203981"/>
            <a:ext cx="7675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Beaulieu, A. (2020). </a:t>
            </a:r>
            <a:r>
              <a:rPr lang="en-US" sz="1400" i="1" dirty="0">
                <a:solidFill>
                  <a:schemeClr val="accent5">
                    <a:lumMod val="50000"/>
                  </a:schemeClr>
                </a:solidFill>
              </a:rPr>
              <a:t>Learning SQL: Generate, manipulate, and retrieve data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(3</a:t>
            </a:r>
            <a:r>
              <a:rPr lang="en-US" sz="1400" baseline="30000" dirty="0">
                <a:solidFill>
                  <a:schemeClr val="accent5">
                    <a:lumMod val="50000"/>
                  </a:schemeClr>
                </a:solidFill>
              </a:rPr>
              <a:t>rd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ed.). O’Reilly Media, Inc.</a:t>
            </a:r>
          </a:p>
        </p:txBody>
      </p:sp>
    </p:spTree>
    <p:extLst>
      <p:ext uri="{BB962C8B-B14F-4D97-AF65-F5344CB8AC3E}">
        <p14:creationId xmlns:p14="http://schemas.microsoft.com/office/powerpoint/2010/main" val="3796488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598420-B1E7-4AA3-B6E1-C51484A61DE1}"/>
              </a:ext>
            </a:extLst>
          </p:cNvPr>
          <p:cNvSpPr txBox="1"/>
          <p:nvPr/>
        </p:nvSpPr>
        <p:spPr>
          <a:xfrm>
            <a:off x="1605438" y="6203981"/>
            <a:ext cx="7675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Beaulieu, A. (2020). </a:t>
            </a:r>
            <a:r>
              <a:rPr lang="en-US" sz="1400" i="1" dirty="0">
                <a:solidFill>
                  <a:schemeClr val="accent5">
                    <a:lumMod val="50000"/>
                  </a:schemeClr>
                </a:solidFill>
              </a:rPr>
              <a:t>Learning SQL: Generate, manipulate, and retrieve data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(3</a:t>
            </a:r>
            <a:r>
              <a:rPr lang="en-US" sz="1400" baseline="30000" dirty="0">
                <a:solidFill>
                  <a:schemeClr val="accent5">
                    <a:lumMod val="50000"/>
                  </a:schemeClr>
                </a:solidFill>
              </a:rPr>
              <a:t>rd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ed.). O’Reilly Media, Inc.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B557118-99AC-42B5-AA9D-1F8C50C93A6E}"/>
              </a:ext>
            </a:extLst>
          </p:cNvPr>
          <p:cNvSpPr txBox="1">
            <a:spLocks/>
          </p:cNvSpPr>
          <p:nvPr/>
        </p:nvSpPr>
        <p:spPr>
          <a:xfrm>
            <a:off x="722458" y="663970"/>
            <a:ext cx="9144000" cy="65078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Writing the Schema Statements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8FF0C140-B76F-40FC-A908-22E04E07739E}"/>
              </a:ext>
            </a:extLst>
          </p:cNvPr>
          <p:cNvSpPr txBox="1">
            <a:spLocks/>
          </p:cNvSpPr>
          <p:nvPr/>
        </p:nvSpPr>
        <p:spPr>
          <a:xfrm>
            <a:off x="722458" y="1752541"/>
            <a:ext cx="10668000" cy="397110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There is another place we can use a constraint, except it will be a check constraint. Remember how we only allowed three values in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eye_color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?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We can type: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eye_color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CHAR(2) CHECK (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eye_color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(‘BR’, ‘BL, ‘GR’)),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However, this does not enforce it, only defines.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MySQL has another type called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 that combines the data type and check constraint. Instead, we can write: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eye_color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ENUM(‘BR’, ‘BL’, ‘GR’),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EBB7A1-579A-4E06-B2F5-37EDE154A1B4}"/>
              </a:ext>
            </a:extLst>
          </p:cNvPr>
          <p:cNvSpPr txBox="1"/>
          <p:nvPr/>
        </p:nvSpPr>
        <p:spPr>
          <a:xfrm>
            <a:off x="9866458" y="6194030"/>
            <a:ext cx="24775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5">
                    <a:lumMod val="50000"/>
                  </a:schemeClr>
                </a:solidFill>
              </a:rPr>
              <a:t>Learning SQL – page 30</a:t>
            </a:r>
          </a:p>
        </p:txBody>
      </p:sp>
    </p:spTree>
    <p:extLst>
      <p:ext uri="{BB962C8B-B14F-4D97-AF65-F5344CB8AC3E}">
        <p14:creationId xmlns:p14="http://schemas.microsoft.com/office/powerpoint/2010/main" val="743788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1F392-D9D4-47AB-B62C-70EBD63AA9DD}"/>
              </a:ext>
            </a:extLst>
          </p:cNvPr>
          <p:cNvSpPr txBox="1"/>
          <p:nvPr/>
        </p:nvSpPr>
        <p:spPr>
          <a:xfrm>
            <a:off x="1605438" y="6203981"/>
            <a:ext cx="7675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Beaulieu, A. (2020). </a:t>
            </a:r>
            <a:r>
              <a:rPr lang="en-US" sz="1400" i="1" dirty="0">
                <a:solidFill>
                  <a:schemeClr val="accent5">
                    <a:lumMod val="50000"/>
                  </a:schemeClr>
                </a:solidFill>
              </a:rPr>
              <a:t>Learning SQL: Generate, manipulate, and retrieve data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(3</a:t>
            </a:r>
            <a:r>
              <a:rPr lang="en-US" sz="1400" baseline="30000" dirty="0">
                <a:solidFill>
                  <a:schemeClr val="accent5">
                    <a:lumMod val="50000"/>
                  </a:schemeClr>
                </a:solidFill>
              </a:rPr>
              <a:t>rd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ed.). O’Reilly Media, Inc.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DFDDF49-8D9C-4FD8-AC41-332656D6F373}"/>
              </a:ext>
            </a:extLst>
          </p:cNvPr>
          <p:cNvSpPr txBox="1">
            <a:spLocks/>
          </p:cNvSpPr>
          <p:nvPr/>
        </p:nvSpPr>
        <p:spPr>
          <a:xfrm>
            <a:off x="618660" y="624428"/>
            <a:ext cx="9853749" cy="126364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Entering the Person Table Statement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292168DE-9D63-447E-AEEE-6EA0544BCF28}"/>
              </a:ext>
            </a:extLst>
          </p:cNvPr>
          <p:cNvSpPr txBox="1">
            <a:spLocks/>
          </p:cNvSpPr>
          <p:nvPr/>
        </p:nvSpPr>
        <p:spPr>
          <a:xfrm>
            <a:off x="618661" y="1888077"/>
            <a:ext cx="5812971" cy="3308351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CREATE TABLE person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(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person_id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SMALLINT UNSIGNED,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VARCHAR(20),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lname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VARCHAR(20),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eye_color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ENUM(‘BR’, ‘BL’, ‘GR’),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birth_date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DATE,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 street VARCHAR(20),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 city VARCHAR(20),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 state VARCHAR(20),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 country VARCHAR(20),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postal_code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VARCHAR(20),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 CONSTRAINT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pk_person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PRIMARY KEY (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person_id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-&gt;);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 OK, 0 rows affected (0.37 sec)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8F00B2-A9A3-4FFD-AA4B-AE1A5D140414}"/>
              </a:ext>
            </a:extLst>
          </p:cNvPr>
          <p:cNvSpPr txBox="1"/>
          <p:nvPr/>
        </p:nvSpPr>
        <p:spPr>
          <a:xfrm>
            <a:off x="6431632" y="1888077"/>
            <a:ext cx="43455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After entering in the SQL statement, the return message “Query OK, 0 rows affected” shows that there are no errors.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2ACDAA-61F1-4880-BB86-C6485F5B02D0}"/>
              </a:ext>
            </a:extLst>
          </p:cNvPr>
          <p:cNvSpPr txBox="1"/>
          <p:nvPr/>
        </p:nvSpPr>
        <p:spPr>
          <a:xfrm>
            <a:off x="9851630" y="6203981"/>
            <a:ext cx="24775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5">
                    <a:lumMod val="50000"/>
                  </a:schemeClr>
                </a:solidFill>
              </a:rPr>
              <a:t>Learning SQL – page 31</a:t>
            </a:r>
          </a:p>
        </p:txBody>
      </p:sp>
    </p:spTree>
    <p:extLst>
      <p:ext uri="{BB962C8B-B14F-4D97-AF65-F5344CB8AC3E}">
        <p14:creationId xmlns:p14="http://schemas.microsoft.com/office/powerpoint/2010/main" val="3169623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E42B36-7B5F-4F39-9699-866A4C326A70}"/>
              </a:ext>
            </a:extLst>
          </p:cNvPr>
          <p:cNvSpPr txBox="1"/>
          <p:nvPr/>
        </p:nvSpPr>
        <p:spPr>
          <a:xfrm>
            <a:off x="1605438" y="6203981"/>
            <a:ext cx="7675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Beaulieu, A. (2020). </a:t>
            </a:r>
            <a:r>
              <a:rPr lang="en-US" sz="1400" i="1" dirty="0">
                <a:solidFill>
                  <a:schemeClr val="accent5">
                    <a:lumMod val="50000"/>
                  </a:schemeClr>
                </a:solidFill>
              </a:rPr>
              <a:t>Learning SQL: Generate, manipulate, and retrieve data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(3</a:t>
            </a:r>
            <a:r>
              <a:rPr lang="en-US" sz="1400" baseline="30000" dirty="0">
                <a:solidFill>
                  <a:schemeClr val="accent5">
                    <a:lumMod val="50000"/>
                  </a:schemeClr>
                </a:solidFill>
              </a:rPr>
              <a:t>rd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ed.). O’Reilly Media, Inc.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BF22738-C170-4FE4-BDD2-B291E495E69D}"/>
              </a:ext>
            </a:extLst>
          </p:cNvPr>
          <p:cNvSpPr txBox="1">
            <a:spLocks/>
          </p:cNvSpPr>
          <p:nvPr/>
        </p:nvSpPr>
        <p:spPr>
          <a:xfrm>
            <a:off x="697745" y="659028"/>
            <a:ext cx="9144000" cy="6260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Entering the Food Table Statement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1BEA28CD-A14E-4DF5-8761-2AD7136A8808}"/>
              </a:ext>
            </a:extLst>
          </p:cNvPr>
          <p:cNvSpPr txBox="1">
            <a:spLocks/>
          </p:cNvSpPr>
          <p:nvPr/>
        </p:nvSpPr>
        <p:spPr>
          <a:xfrm>
            <a:off x="697745" y="2074549"/>
            <a:ext cx="5812971" cy="228157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CREATE TABLE </a:t>
            </a:r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favorite_food</a:t>
            </a:r>
            <a:br>
              <a:rPr lang="en-US" sz="1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-&gt; (</a:t>
            </a:r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person_id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SMALLINT UNSIGNED,</a:t>
            </a:r>
            <a:br>
              <a:rPr lang="en-US" sz="1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-&gt; food VARCHAR(20),</a:t>
            </a:r>
            <a:br>
              <a:rPr lang="en-US" sz="1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-&gt; CONSTRAINT </a:t>
            </a:r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pk_favorite_food</a:t>
            </a:r>
            <a:br>
              <a:rPr lang="en-US" sz="1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-&gt; PRIMARY KEY (</a:t>
            </a:r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person_id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food),</a:t>
            </a:r>
            <a:br>
              <a:rPr lang="en-US" sz="1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-&gt; CONSTRAINT </a:t>
            </a:r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fk_fav_food_person_id</a:t>
            </a:r>
            <a:br>
              <a:rPr lang="en-US" sz="1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-&gt; FOREIGN KEY (</a:t>
            </a:r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person_id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-&gt; REFERENCES person (</a:t>
            </a:r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person_id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-&gt; 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 OK, 0 rows affected (0.10 sec)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740257-1A6D-4E8E-8A5C-6C64B1A9C77B}"/>
              </a:ext>
            </a:extLst>
          </p:cNvPr>
          <p:cNvSpPr txBox="1"/>
          <p:nvPr/>
        </p:nvSpPr>
        <p:spPr>
          <a:xfrm>
            <a:off x="6920019" y="1922676"/>
            <a:ext cx="43455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Since a person can have more than one favorite food, we need more than just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person_id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for uniqueness. There is two primary keys –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person_id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and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food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. 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The second constraint makes sure that a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person_id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that does not exist in the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table cannot be added in the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food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table. 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18922F-4374-4BF5-B5B4-D2E0743DCADF}"/>
              </a:ext>
            </a:extLst>
          </p:cNvPr>
          <p:cNvSpPr txBox="1"/>
          <p:nvPr/>
        </p:nvSpPr>
        <p:spPr>
          <a:xfrm>
            <a:off x="9940599" y="6179485"/>
            <a:ext cx="24775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5">
                    <a:lumMod val="50000"/>
                  </a:schemeClr>
                </a:solidFill>
              </a:rPr>
              <a:t>Learning SQL – page 32</a:t>
            </a:r>
          </a:p>
        </p:txBody>
      </p:sp>
    </p:spTree>
    <p:extLst>
      <p:ext uri="{BB962C8B-B14F-4D97-AF65-F5344CB8AC3E}">
        <p14:creationId xmlns:p14="http://schemas.microsoft.com/office/powerpoint/2010/main" val="3761249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6F8F11-5105-47F6-87D6-CDA07F61DAAF}"/>
              </a:ext>
            </a:extLst>
          </p:cNvPr>
          <p:cNvSpPr txBox="1"/>
          <p:nvPr/>
        </p:nvSpPr>
        <p:spPr>
          <a:xfrm>
            <a:off x="1605438" y="6203981"/>
            <a:ext cx="7675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Beaulieu, A. (2020). </a:t>
            </a:r>
            <a:r>
              <a:rPr lang="en-US" sz="1400" i="1" dirty="0">
                <a:solidFill>
                  <a:schemeClr val="accent5">
                    <a:lumMod val="50000"/>
                  </a:schemeClr>
                </a:solidFill>
              </a:rPr>
              <a:t>Learning SQL: Generate, manipulate, and retrieve data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(3</a:t>
            </a:r>
            <a:r>
              <a:rPr lang="en-US" sz="1400" baseline="30000" dirty="0">
                <a:solidFill>
                  <a:schemeClr val="accent5">
                    <a:lumMod val="50000"/>
                  </a:schemeClr>
                </a:solidFill>
              </a:rPr>
              <a:t>rd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ed.). O’Reilly Media, Inc.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EE6162A-3691-4428-AF49-AAE85AE62EAF}"/>
              </a:ext>
            </a:extLst>
          </p:cNvPr>
          <p:cNvSpPr txBox="1">
            <a:spLocks/>
          </p:cNvSpPr>
          <p:nvPr/>
        </p:nvSpPr>
        <p:spPr>
          <a:xfrm>
            <a:off x="1063505" y="649143"/>
            <a:ext cx="9144000" cy="69033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Auto-Increment Primary Key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39C16B9-A489-4FCA-AE0F-24C576A59A1C}"/>
              </a:ext>
            </a:extLst>
          </p:cNvPr>
          <p:cNvSpPr txBox="1">
            <a:spLocks/>
          </p:cNvSpPr>
          <p:nvPr/>
        </p:nvSpPr>
        <p:spPr>
          <a:xfrm>
            <a:off x="964114" y="2133643"/>
            <a:ext cx="10668000" cy="30744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The primary key needs to be unique, and fortunately SQL allows an auto-incrementation.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TABLE person MODIFY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person_id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SMALLINT </a:t>
            </a:r>
            <a:r>
              <a:rPr lang="en-US" sz="160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AUTO_INCREMENT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dirty="0">
              <a:solidFill>
                <a:schemeClr val="accent5">
                  <a:lumMod val="50000"/>
                </a:schemeClr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cs typeface="Courier New" panose="02070309020205020404" pitchFamily="49" charset="0"/>
              </a:rPr>
              <a:t>When populating the table, the first value entered should be null. This is because the table will automatically auto-increment it.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INSERT INTO person</a:t>
            </a:r>
            <a:b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-&gt; (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person_id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lname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eye_color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birth_date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-&gt; VALUES (null, ‘William’, ‘Turner’, ‘BR’, ‘1972-05-27’);</a:t>
            </a:r>
            <a:b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 OK, 1 row affected (0.22 sec)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AE5BB8-11B1-4129-9459-382EFC3109D6}"/>
              </a:ext>
            </a:extLst>
          </p:cNvPr>
          <p:cNvSpPr txBox="1"/>
          <p:nvPr/>
        </p:nvSpPr>
        <p:spPr>
          <a:xfrm>
            <a:off x="9990026" y="6203981"/>
            <a:ext cx="24775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5">
                    <a:lumMod val="50000"/>
                  </a:schemeClr>
                </a:solidFill>
              </a:rPr>
              <a:t>Learning SQL – page 34</a:t>
            </a:r>
          </a:p>
        </p:txBody>
      </p:sp>
    </p:spTree>
    <p:extLst>
      <p:ext uri="{BB962C8B-B14F-4D97-AF65-F5344CB8AC3E}">
        <p14:creationId xmlns:p14="http://schemas.microsoft.com/office/powerpoint/2010/main" val="2725297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0B771E-73F2-4272-82B0-E2C2357C8191}"/>
              </a:ext>
            </a:extLst>
          </p:cNvPr>
          <p:cNvSpPr txBox="1"/>
          <p:nvPr/>
        </p:nvSpPr>
        <p:spPr>
          <a:xfrm>
            <a:off x="1605438" y="6203981"/>
            <a:ext cx="7675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Beaulieu, A. (2020). </a:t>
            </a:r>
            <a:r>
              <a:rPr lang="en-US" sz="1400" i="1" dirty="0">
                <a:solidFill>
                  <a:schemeClr val="accent5">
                    <a:lumMod val="50000"/>
                  </a:schemeClr>
                </a:solidFill>
              </a:rPr>
              <a:t>Learning SQL: Generate, manipulate, and retrieve data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(3</a:t>
            </a:r>
            <a:r>
              <a:rPr lang="en-US" sz="1400" baseline="30000" dirty="0">
                <a:solidFill>
                  <a:schemeClr val="accent5">
                    <a:lumMod val="50000"/>
                  </a:schemeClr>
                </a:solidFill>
              </a:rPr>
              <a:t>rd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ed.). O’Reilly Media, Inc.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D256201-3C35-4597-A65B-E91E80B81F34}"/>
              </a:ext>
            </a:extLst>
          </p:cNvPr>
          <p:cNvSpPr txBox="1">
            <a:spLocks/>
          </p:cNvSpPr>
          <p:nvPr/>
        </p:nvSpPr>
        <p:spPr>
          <a:xfrm>
            <a:off x="781770" y="703512"/>
            <a:ext cx="9144000" cy="71010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Insert Into Food Table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B3B0E1-5E71-4FF1-BD06-49B20F0475EC}"/>
              </a:ext>
            </a:extLst>
          </p:cNvPr>
          <p:cNvSpPr txBox="1">
            <a:spLocks/>
          </p:cNvSpPr>
          <p:nvPr/>
        </p:nvSpPr>
        <p:spPr>
          <a:xfrm>
            <a:off x="3649290" y="2574807"/>
            <a:ext cx="4893420" cy="170838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INSERT INTO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favorite_food</a:t>
            </a:r>
            <a:br>
              <a:rPr lang="en-US" sz="18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-&gt; (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person_id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food)</a:t>
            </a:r>
            <a:br>
              <a:rPr lang="en-US" sz="18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-&gt; VALUES(1, 'pizza');</a:t>
            </a:r>
            <a:br>
              <a:rPr lang="en-US" sz="18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INSERT INTO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favorite_food</a:t>
            </a:r>
            <a:br>
              <a:rPr lang="en-US" sz="18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-&gt; (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person_id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food)</a:t>
            </a:r>
            <a:br>
              <a:rPr lang="en-US" sz="18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-&gt; VALUES(1, 'cookies');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F7A5A4-7C98-470A-A5C5-577496DAB3A0}"/>
              </a:ext>
            </a:extLst>
          </p:cNvPr>
          <p:cNvSpPr txBox="1"/>
          <p:nvPr/>
        </p:nvSpPr>
        <p:spPr>
          <a:xfrm>
            <a:off x="9925770" y="6203981"/>
            <a:ext cx="24775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5">
                    <a:lumMod val="50000"/>
                  </a:schemeClr>
                </a:solidFill>
              </a:rPr>
              <a:t>Learning SQL – page 33</a:t>
            </a:r>
          </a:p>
        </p:txBody>
      </p:sp>
    </p:spTree>
    <p:extLst>
      <p:ext uri="{BB962C8B-B14F-4D97-AF65-F5344CB8AC3E}">
        <p14:creationId xmlns:p14="http://schemas.microsoft.com/office/powerpoint/2010/main" val="2206195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48B986-6628-428F-AB76-1BDF5A35FF0A}"/>
              </a:ext>
            </a:extLst>
          </p:cNvPr>
          <p:cNvSpPr txBox="1"/>
          <p:nvPr/>
        </p:nvSpPr>
        <p:spPr>
          <a:xfrm>
            <a:off x="1605438" y="6203981"/>
            <a:ext cx="7675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Beaulieu, A. (2020). </a:t>
            </a:r>
            <a:r>
              <a:rPr lang="en-US" sz="1400" i="1" dirty="0">
                <a:solidFill>
                  <a:schemeClr val="accent5">
                    <a:lumMod val="50000"/>
                  </a:schemeClr>
                </a:solidFill>
              </a:rPr>
              <a:t>Learning SQL: Generate, manipulate, and retrieve data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(3</a:t>
            </a:r>
            <a:r>
              <a:rPr lang="en-US" sz="1400" baseline="30000" dirty="0">
                <a:solidFill>
                  <a:schemeClr val="accent5">
                    <a:lumMod val="50000"/>
                  </a:schemeClr>
                </a:solidFill>
              </a:rPr>
              <a:t>rd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ed.). O’Reilly Media, Inc.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8F5FEF-AE73-47E6-923B-7408FB2156B2}"/>
              </a:ext>
            </a:extLst>
          </p:cNvPr>
          <p:cNvSpPr txBox="1">
            <a:spLocks/>
          </p:cNvSpPr>
          <p:nvPr/>
        </p:nvSpPr>
        <p:spPr>
          <a:xfrm>
            <a:off x="747172" y="545346"/>
            <a:ext cx="9144000" cy="7447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Updating Data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E1AE64B-36F1-41D5-8E2A-F00BFD54172D}"/>
              </a:ext>
            </a:extLst>
          </p:cNvPr>
          <p:cNvSpPr txBox="1">
            <a:spLocks/>
          </p:cNvSpPr>
          <p:nvPr/>
        </p:nvSpPr>
        <p:spPr>
          <a:xfrm>
            <a:off x="637841" y="2398693"/>
            <a:ext cx="5699760" cy="206061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UPDATE person</a:t>
            </a:r>
            <a:br>
              <a:rPr lang="en-US" sz="18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-&gt; SET street = '1225 Tremont St. ',</a:t>
            </a:r>
            <a:br>
              <a:rPr lang="en-US" sz="18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-&gt; city = 'Boston',</a:t>
            </a:r>
            <a:br>
              <a:rPr lang="en-US" sz="18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-&gt; state = 'MA',</a:t>
            </a:r>
            <a:br>
              <a:rPr lang="en-US" sz="18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-&gt; country = 'USA’,</a:t>
            </a:r>
            <a:br>
              <a:rPr lang="en-US" sz="18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-&gt;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postal_code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'02138’</a:t>
            </a:r>
            <a:br>
              <a:rPr lang="en-US" sz="18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-&gt; WHERE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person_id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2418A4-EDC0-4423-9AAB-868C191339F8}"/>
              </a:ext>
            </a:extLst>
          </p:cNvPr>
          <p:cNvSpPr txBox="1"/>
          <p:nvPr/>
        </p:nvSpPr>
        <p:spPr>
          <a:xfrm>
            <a:off x="7168513" y="2274838"/>
            <a:ext cx="37533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If you wanted to update more than 1 row, you could write: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person_id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10;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cs typeface="Courier New" panose="02070309020205020404" pitchFamily="49" charset="0"/>
              </a:rPr>
              <a:t>If there was another person in the table, both people would have the same address because both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person_ids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cs typeface="Courier New" panose="02070309020205020404" pitchFamily="49" charset="0"/>
              </a:rPr>
              <a:t>would be less than 10.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65A67-8D51-41FC-A8CD-81B2845189CD}"/>
              </a:ext>
            </a:extLst>
          </p:cNvPr>
          <p:cNvSpPr txBox="1"/>
          <p:nvPr/>
        </p:nvSpPr>
        <p:spPr>
          <a:xfrm>
            <a:off x="9891172" y="6203981"/>
            <a:ext cx="24775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5">
                    <a:lumMod val="50000"/>
                  </a:schemeClr>
                </a:solidFill>
              </a:rPr>
              <a:t>Learning SQL – page 38</a:t>
            </a:r>
          </a:p>
        </p:txBody>
      </p:sp>
    </p:spTree>
    <p:extLst>
      <p:ext uri="{BB962C8B-B14F-4D97-AF65-F5344CB8AC3E}">
        <p14:creationId xmlns:p14="http://schemas.microsoft.com/office/powerpoint/2010/main" val="1793108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60DBF9-1CD7-47FC-8DC2-2C6C1BDFC410}"/>
              </a:ext>
            </a:extLst>
          </p:cNvPr>
          <p:cNvSpPr txBox="1"/>
          <p:nvPr/>
        </p:nvSpPr>
        <p:spPr>
          <a:xfrm>
            <a:off x="1605438" y="6203981"/>
            <a:ext cx="7675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Beaulieu, A. (2020). </a:t>
            </a:r>
            <a:r>
              <a:rPr lang="en-US" sz="1400" i="1" dirty="0">
                <a:solidFill>
                  <a:schemeClr val="accent5">
                    <a:lumMod val="50000"/>
                  </a:schemeClr>
                </a:solidFill>
              </a:rPr>
              <a:t>Learning SQL: Generate, manipulate, and retrieve data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(3</a:t>
            </a:r>
            <a:r>
              <a:rPr lang="en-US" sz="1400" baseline="30000" dirty="0">
                <a:solidFill>
                  <a:schemeClr val="accent5">
                    <a:lumMod val="50000"/>
                  </a:schemeClr>
                </a:solidFill>
              </a:rPr>
              <a:t>rd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ed.). O’Reilly Media, Inc.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7299325-7CC2-4235-A41C-587D7CEBC633}"/>
              </a:ext>
            </a:extLst>
          </p:cNvPr>
          <p:cNvSpPr txBox="1">
            <a:spLocks/>
          </p:cNvSpPr>
          <p:nvPr/>
        </p:nvSpPr>
        <p:spPr>
          <a:xfrm>
            <a:off x="776828" y="570059"/>
            <a:ext cx="9144000" cy="65078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Delete Data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FC591B0-BA50-49A1-9F1C-C3482B863B30}"/>
              </a:ext>
            </a:extLst>
          </p:cNvPr>
          <p:cNvSpPr txBox="1">
            <a:spLocks/>
          </p:cNvSpPr>
          <p:nvPr/>
        </p:nvSpPr>
        <p:spPr>
          <a:xfrm>
            <a:off x="747172" y="2967335"/>
            <a:ext cx="5319172" cy="92332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DELETE </a:t>
            </a:r>
            <a:r>
              <a:rPr lang="en-US" sz="180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persons</a:t>
            </a:r>
            <a:br>
              <a:rPr lang="en-US" sz="18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-&gt; WHERE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personid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  <a:br>
              <a:rPr lang="en-US" sz="18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 OK, 1 row affected (0.01 sec)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87791A-EEE5-4A31-BB03-5324FBD03B5A}"/>
              </a:ext>
            </a:extLst>
          </p:cNvPr>
          <p:cNvSpPr txBox="1"/>
          <p:nvPr/>
        </p:nvSpPr>
        <p:spPr>
          <a:xfrm>
            <a:off x="9920828" y="6203981"/>
            <a:ext cx="24775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5">
                    <a:lumMod val="50000"/>
                  </a:schemeClr>
                </a:solidFill>
              </a:rPr>
              <a:t>Learning SQL – page 38-39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51D1E9-02B5-438C-85E6-5B1F643B921F}"/>
              </a:ext>
            </a:extLst>
          </p:cNvPr>
          <p:cNvSpPr txBox="1"/>
          <p:nvPr/>
        </p:nvSpPr>
        <p:spPr>
          <a:xfrm>
            <a:off x="6568028" y="2967335"/>
            <a:ext cx="487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When using the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, always use the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cs typeface="Courier New" panose="02070309020205020404" pitchFamily="49" charset="0"/>
              </a:rPr>
              <a:t>primary key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. If the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clause is not used, all rows will be deleted.</a:t>
            </a:r>
          </a:p>
        </p:txBody>
      </p:sp>
    </p:spTree>
    <p:extLst>
      <p:ext uri="{BB962C8B-B14F-4D97-AF65-F5344CB8AC3E}">
        <p14:creationId xmlns:p14="http://schemas.microsoft.com/office/powerpoint/2010/main" val="2998473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DFB283-FBF6-4082-B376-0D3224852224}"/>
              </a:ext>
            </a:extLst>
          </p:cNvPr>
          <p:cNvSpPr txBox="1"/>
          <p:nvPr/>
        </p:nvSpPr>
        <p:spPr>
          <a:xfrm>
            <a:off x="1605438" y="6203981"/>
            <a:ext cx="7675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Beaulieu, A. (2020). </a:t>
            </a:r>
            <a:r>
              <a:rPr lang="en-US" sz="1400" i="1" dirty="0">
                <a:solidFill>
                  <a:schemeClr val="accent5">
                    <a:lumMod val="50000"/>
                  </a:schemeClr>
                </a:solidFill>
              </a:rPr>
              <a:t>Learning SQL: Generate, manipulate, and retrieve data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(3</a:t>
            </a:r>
            <a:r>
              <a:rPr lang="en-US" sz="1400" baseline="30000" dirty="0">
                <a:solidFill>
                  <a:schemeClr val="accent5">
                    <a:lumMod val="50000"/>
                  </a:schemeClr>
                </a:solidFill>
              </a:rPr>
              <a:t>rd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ed.). O’Reilly Media, Inc.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CFC909B-3BDC-4EA6-B7A4-BAEB56C65EC1}"/>
              </a:ext>
            </a:extLst>
          </p:cNvPr>
          <p:cNvSpPr txBox="1">
            <a:spLocks/>
          </p:cNvSpPr>
          <p:nvPr/>
        </p:nvSpPr>
        <p:spPr>
          <a:xfrm>
            <a:off x="682917" y="614543"/>
            <a:ext cx="9144000" cy="126364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Points to Remember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8F3D79C-1FE4-4DD8-9DBC-CF9B9C7EE382}"/>
              </a:ext>
            </a:extLst>
          </p:cNvPr>
          <p:cNvSpPr txBox="1">
            <a:spLocks/>
          </p:cNvSpPr>
          <p:nvPr/>
        </p:nvSpPr>
        <p:spPr>
          <a:xfrm>
            <a:off x="682917" y="2649592"/>
            <a:ext cx="10668000" cy="15985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Brainstorm, assign column names and data types, refine columns and define primary key.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ALTER,UPDATE,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cs typeface="Courier New" panose="02070309020205020404" pitchFamily="49" charset="0"/>
              </a:rPr>
              <a:t> and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611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DFD13112-8178-4935-B46E-107B00C0D16B}"/>
              </a:ext>
            </a:extLst>
          </p:cNvPr>
          <p:cNvSpPr txBox="1">
            <a:spLocks/>
          </p:cNvSpPr>
          <p:nvPr/>
        </p:nvSpPr>
        <p:spPr>
          <a:xfrm>
            <a:off x="762000" y="625345"/>
            <a:ext cx="9144000" cy="126364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What </a:t>
            </a:r>
            <a:r>
              <a:rPr lang="en-US" sz="4000" b="1" dirty="0">
                <a:solidFill>
                  <a:schemeClr val="accent5">
                    <a:lumMod val="50000"/>
                  </a:schemeClr>
                </a:solidFill>
              </a:rPr>
              <a:t>This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PowerPoint Covers: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28A42D19-9933-491B-AE9F-3888B6A33F46}"/>
              </a:ext>
            </a:extLst>
          </p:cNvPr>
          <p:cNvSpPr txBox="1">
            <a:spLocks/>
          </p:cNvSpPr>
          <p:nvPr/>
        </p:nvSpPr>
        <p:spPr>
          <a:xfrm>
            <a:off x="762000" y="1888994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5">
                    <a:lumMod val="50000"/>
                  </a:schemeClr>
                </a:solidFill>
                <a:effectLst/>
              </a:rPr>
              <a:t>Learn how to use the MySQL CLI.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5">
                    <a:lumMod val="50000"/>
                  </a:schemeClr>
                </a:solidFill>
                <a:effectLst/>
              </a:rPr>
              <a:t>Learn how to create a database, implement a database design and populate tables with data.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67427" y="6200644"/>
            <a:ext cx="8641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Beaulieu, A. (2020). </a:t>
            </a:r>
            <a:r>
              <a:rPr lang="en-US" sz="1400" i="1" dirty="0">
                <a:solidFill>
                  <a:schemeClr val="accent5">
                    <a:lumMod val="50000"/>
                  </a:schemeClr>
                </a:solidFill>
              </a:rPr>
              <a:t>Learning SQL: Generate, manipulate, and retrieve data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(3</a:t>
            </a:r>
            <a:r>
              <a:rPr lang="en-US" sz="1400" baseline="30000" dirty="0">
                <a:solidFill>
                  <a:schemeClr val="accent5">
                    <a:lumMod val="50000"/>
                  </a:schemeClr>
                </a:solidFill>
              </a:rPr>
              <a:t>rd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ed.). O’Reilly Media, Inc.</a:t>
            </a:r>
          </a:p>
        </p:txBody>
      </p:sp>
    </p:spTree>
    <p:extLst>
      <p:ext uri="{BB962C8B-B14F-4D97-AF65-F5344CB8AC3E}">
        <p14:creationId xmlns:p14="http://schemas.microsoft.com/office/powerpoint/2010/main" val="3753349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24156-9EFF-43C3-BC14-CBE33B71718B}"/>
              </a:ext>
            </a:extLst>
          </p:cNvPr>
          <p:cNvSpPr txBox="1">
            <a:spLocks/>
          </p:cNvSpPr>
          <p:nvPr/>
        </p:nvSpPr>
        <p:spPr>
          <a:xfrm>
            <a:off x="737286" y="579944"/>
            <a:ext cx="9144000" cy="7496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MySQL Command-Line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FE161-4B29-407A-8CE8-1AAE5EBB7F4A}"/>
              </a:ext>
            </a:extLst>
          </p:cNvPr>
          <p:cNvSpPr txBox="1">
            <a:spLocks/>
          </p:cNvSpPr>
          <p:nvPr/>
        </p:nvSpPr>
        <p:spPr>
          <a:xfrm>
            <a:off x="737286" y="1846924"/>
            <a:ext cx="10668000" cy="221103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Open a Windows or Unix shell and type: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–u root –p;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Enter your password, after which you will see the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prompt.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To see all databases, type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databases.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1BD507-D8E1-4455-98D0-FD615CF9DE9C}"/>
              </a:ext>
            </a:extLst>
          </p:cNvPr>
          <p:cNvSpPr txBox="1"/>
          <p:nvPr/>
        </p:nvSpPr>
        <p:spPr>
          <a:xfrm>
            <a:off x="1543126" y="6179268"/>
            <a:ext cx="7699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Beaulieu, A. (2020). </a:t>
            </a:r>
            <a:r>
              <a:rPr lang="en-US" sz="1400" i="1" dirty="0">
                <a:solidFill>
                  <a:schemeClr val="accent5">
                    <a:lumMod val="50000"/>
                  </a:schemeClr>
                </a:solidFill>
              </a:rPr>
              <a:t>Learning SQL: Generate, manipulate, and retrieve data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(3</a:t>
            </a:r>
            <a:r>
              <a:rPr lang="en-US" sz="1400" baseline="30000" dirty="0">
                <a:solidFill>
                  <a:schemeClr val="accent5">
                    <a:lumMod val="50000"/>
                  </a:schemeClr>
                </a:solidFill>
              </a:rPr>
              <a:t>rd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ed.). O’Reilly Media, Inc.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27CA47-6062-4F90-8A0E-94E5060C71E6}"/>
              </a:ext>
            </a:extLst>
          </p:cNvPr>
          <p:cNvSpPr txBox="1"/>
          <p:nvPr/>
        </p:nvSpPr>
        <p:spPr>
          <a:xfrm>
            <a:off x="9881286" y="6179268"/>
            <a:ext cx="24775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5">
                    <a:lumMod val="50000"/>
                  </a:schemeClr>
                </a:solidFill>
              </a:rPr>
              <a:t>Learning SQL – page 18</a:t>
            </a:r>
          </a:p>
        </p:txBody>
      </p:sp>
    </p:spTree>
    <p:extLst>
      <p:ext uri="{BB962C8B-B14F-4D97-AF65-F5344CB8AC3E}">
        <p14:creationId xmlns:p14="http://schemas.microsoft.com/office/powerpoint/2010/main" val="3067972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D6247-7090-47C5-9E50-AE5711C1BCB1}"/>
              </a:ext>
            </a:extLst>
          </p:cNvPr>
          <p:cNvSpPr txBox="1">
            <a:spLocks/>
          </p:cNvSpPr>
          <p:nvPr/>
        </p:nvSpPr>
        <p:spPr>
          <a:xfrm>
            <a:off x="702686" y="639258"/>
            <a:ext cx="9144000" cy="8435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MySQL Command-Line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30B93-BFBE-4AC4-A796-C4597FB6F7D4}"/>
              </a:ext>
            </a:extLst>
          </p:cNvPr>
          <p:cNvSpPr txBox="1">
            <a:spLocks/>
          </p:cNvSpPr>
          <p:nvPr/>
        </p:nvSpPr>
        <p:spPr>
          <a:xfrm>
            <a:off x="702686" y="2163256"/>
            <a:ext cx="10668000" cy="30480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To enter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mysql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and go to a database, type: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–u root –p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databaseName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Replace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databaseName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with the name of the database you want to view.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816ED6-A83A-41F5-BEA0-797DCC4EF9A9}"/>
              </a:ext>
            </a:extLst>
          </p:cNvPr>
          <p:cNvSpPr txBox="1"/>
          <p:nvPr/>
        </p:nvSpPr>
        <p:spPr>
          <a:xfrm>
            <a:off x="1527886" y="6203981"/>
            <a:ext cx="8641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Beaulieu, A. (2020). </a:t>
            </a:r>
            <a:r>
              <a:rPr lang="en-US" sz="1400" i="1" dirty="0">
                <a:solidFill>
                  <a:schemeClr val="accent5">
                    <a:lumMod val="50000"/>
                  </a:schemeClr>
                </a:solidFill>
              </a:rPr>
              <a:t>Learning SQL: Generate, manipulate, and retrieve data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(3</a:t>
            </a:r>
            <a:r>
              <a:rPr lang="en-US" sz="1400" baseline="30000" dirty="0">
                <a:solidFill>
                  <a:schemeClr val="accent5">
                    <a:lumMod val="50000"/>
                  </a:schemeClr>
                </a:solidFill>
              </a:rPr>
              <a:t>rd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ed.). O’Reilly Media, Inc.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277FF4-DCF5-4862-9EB6-ACA4DFB59CBA}"/>
              </a:ext>
            </a:extLst>
          </p:cNvPr>
          <p:cNvSpPr txBox="1"/>
          <p:nvPr/>
        </p:nvSpPr>
        <p:spPr>
          <a:xfrm>
            <a:off x="9846686" y="6185099"/>
            <a:ext cx="24775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5">
                    <a:lumMod val="50000"/>
                  </a:schemeClr>
                </a:solidFill>
              </a:rPr>
              <a:t>Learning SQL – page 19</a:t>
            </a:r>
          </a:p>
        </p:txBody>
      </p:sp>
    </p:spTree>
    <p:extLst>
      <p:ext uri="{BB962C8B-B14F-4D97-AF65-F5344CB8AC3E}">
        <p14:creationId xmlns:p14="http://schemas.microsoft.com/office/powerpoint/2010/main" val="674934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547C6B-870A-4C27-8900-3BECEA11AA97}"/>
              </a:ext>
            </a:extLst>
          </p:cNvPr>
          <p:cNvSpPr txBox="1"/>
          <p:nvPr/>
        </p:nvSpPr>
        <p:spPr>
          <a:xfrm>
            <a:off x="1605438" y="6203981"/>
            <a:ext cx="7675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Beaulieu, A. (2020). </a:t>
            </a:r>
            <a:r>
              <a:rPr lang="en-US" sz="1400" i="1" dirty="0">
                <a:solidFill>
                  <a:schemeClr val="accent5">
                    <a:lumMod val="50000"/>
                  </a:schemeClr>
                </a:solidFill>
              </a:rPr>
              <a:t>Learning SQL: Generate, manipulate, and retrieve data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(3</a:t>
            </a:r>
            <a:r>
              <a:rPr lang="en-US" sz="1400" baseline="30000" dirty="0">
                <a:solidFill>
                  <a:schemeClr val="accent5">
                    <a:lumMod val="50000"/>
                  </a:schemeClr>
                </a:solidFill>
              </a:rPr>
              <a:t>rd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ed.). O’Reilly Media, Inc.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B295029-6BFC-4220-8735-F651510FE938}"/>
              </a:ext>
            </a:extLst>
          </p:cNvPr>
          <p:cNvSpPr txBox="1">
            <a:spLocks/>
          </p:cNvSpPr>
          <p:nvPr/>
        </p:nvSpPr>
        <p:spPr>
          <a:xfrm>
            <a:off x="762000" y="667916"/>
            <a:ext cx="9144000" cy="67649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Create a Database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BBF9917-5569-479C-9C5B-B049666EEC71}"/>
              </a:ext>
            </a:extLst>
          </p:cNvPr>
          <p:cNvSpPr txBox="1">
            <a:spLocks/>
          </p:cNvSpPr>
          <p:nvPr/>
        </p:nvSpPr>
        <p:spPr>
          <a:xfrm>
            <a:off x="762000" y="2191916"/>
            <a:ext cx="10668000" cy="178201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Brainstorm about what information is important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Assign column names and data types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Refine the data and assign a primary key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67AFC5-9858-4FA8-8748-4BC86554F736}"/>
              </a:ext>
            </a:extLst>
          </p:cNvPr>
          <p:cNvSpPr txBox="1"/>
          <p:nvPr/>
        </p:nvSpPr>
        <p:spPr>
          <a:xfrm>
            <a:off x="9906000" y="6203981"/>
            <a:ext cx="24775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5">
                    <a:lumMod val="50000"/>
                  </a:schemeClr>
                </a:solidFill>
              </a:rPr>
              <a:t>Learning SQL – page 27-29</a:t>
            </a:r>
          </a:p>
        </p:txBody>
      </p:sp>
    </p:spTree>
    <p:extLst>
      <p:ext uri="{BB962C8B-B14F-4D97-AF65-F5344CB8AC3E}">
        <p14:creationId xmlns:p14="http://schemas.microsoft.com/office/powerpoint/2010/main" val="3767736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2EA94-C35E-4B48-AD69-788091D04249}"/>
              </a:ext>
            </a:extLst>
          </p:cNvPr>
          <p:cNvSpPr txBox="1">
            <a:spLocks/>
          </p:cNvSpPr>
          <p:nvPr/>
        </p:nvSpPr>
        <p:spPr>
          <a:xfrm>
            <a:off x="757057" y="663970"/>
            <a:ext cx="9144000" cy="6903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Brainstorming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7D2B08-AA26-4787-A7D1-5918E4CFF709}"/>
              </a:ext>
            </a:extLst>
          </p:cNvPr>
          <p:cNvSpPr txBox="1"/>
          <p:nvPr/>
        </p:nvSpPr>
        <p:spPr>
          <a:xfrm>
            <a:off x="757058" y="1927619"/>
            <a:ext cx="10668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We will create a table containing information about a person. The table will contain the following information: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Name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Eye color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Birth date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Address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Favorite Foods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03228A-F8D2-4422-93FF-829896534261}"/>
              </a:ext>
            </a:extLst>
          </p:cNvPr>
          <p:cNvSpPr txBox="1"/>
          <p:nvPr/>
        </p:nvSpPr>
        <p:spPr>
          <a:xfrm>
            <a:off x="9901057" y="6194030"/>
            <a:ext cx="24775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5">
                    <a:lumMod val="50000"/>
                  </a:schemeClr>
                </a:solidFill>
              </a:rPr>
              <a:t>Learning SQL – page 27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5EC91-5F5B-4262-BB2A-944F0480FE5F}"/>
              </a:ext>
            </a:extLst>
          </p:cNvPr>
          <p:cNvSpPr txBox="1"/>
          <p:nvPr/>
        </p:nvSpPr>
        <p:spPr>
          <a:xfrm>
            <a:off x="1605438" y="6203981"/>
            <a:ext cx="7675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Beaulieu, A. (2020). </a:t>
            </a:r>
            <a:r>
              <a:rPr lang="en-US" sz="1400" i="1" dirty="0">
                <a:solidFill>
                  <a:schemeClr val="accent5">
                    <a:lumMod val="50000"/>
                  </a:schemeClr>
                </a:solidFill>
              </a:rPr>
              <a:t>Learning SQL: Generate, manipulate, and retrieve data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(3</a:t>
            </a:r>
            <a:r>
              <a:rPr lang="en-US" sz="1400" baseline="30000" dirty="0">
                <a:solidFill>
                  <a:schemeClr val="accent5">
                    <a:lumMod val="50000"/>
                  </a:schemeClr>
                </a:solidFill>
              </a:rPr>
              <a:t>rd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ed.). O’Reilly Media, Inc.</a:t>
            </a:r>
          </a:p>
        </p:txBody>
      </p:sp>
    </p:spTree>
    <p:extLst>
      <p:ext uri="{BB962C8B-B14F-4D97-AF65-F5344CB8AC3E}">
        <p14:creationId xmlns:p14="http://schemas.microsoft.com/office/powerpoint/2010/main" val="1628271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4CF277-4F68-4F1D-9CDB-52173D631A91}"/>
              </a:ext>
            </a:extLst>
          </p:cNvPr>
          <p:cNvSpPr txBox="1"/>
          <p:nvPr/>
        </p:nvSpPr>
        <p:spPr>
          <a:xfrm>
            <a:off x="1605438" y="6203981"/>
            <a:ext cx="7675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Beaulieu, A. (2020). </a:t>
            </a:r>
            <a:r>
              <a:rPr lang="en-US" sz="1400" i="1" dirty="0">
                <a:solidFill>
                  <a:schemeClr val="accent5">
                    <a:lumMod val="50000"/>
                  </a:schemeClr>
                </a:solidFill>
              </a:rPr>
              <a:t>Learning SQL: Generate, manipulate, and retrieve data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(3</a:t>
            </a:r>
            <a:r>
              <a:rPr lang="en-US" sz="1400" baseline="30000" dirty="0">
                <a:solidFill>
                  <a:schemeClr val="accent5">
                    <a:lumMod val="50000"/>
                  </a:schemeClr>
                </a:solidFill>
              </a:rPr>
              <a:t>rd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ed.). O’Reilly Media, Inc.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9625007-EDC0-4642-B9FB-ED2C569FB903}"/>
              </a:ext>
            </a:extLst>
          </p:cNvPr>
          <p:cNvSpPr txBox="1">
            <a:spLocks/>
          </p:cNvSpPr>
          <p:nvPr/>
        </p:nvSpPr>
        <p:spPr>
          <a:xfrm>
            <a:off x="658203" y="634314"/>
            <a:ext cx="9144000" cy="65079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Column Names and Data Types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36DB604-F272-436A-BFCC-5381E25EBD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9416947"/>
              </p:ext>
            </p:extLst>
          </p:nvPr>
        </p:nvGraphicFramePr>
        <p:xfrm>
          <a:off x="658203" y="3190867"/>
          <a:ext cx="10668000" cy="22250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556000">
                  <a:extLst>
                    <a:ext uri="{9D8B030D-6E8A-4147-A177-3AD203B41FA5}">
                      <a16:colId xmlns:a16="http://schemas.microsoft.com/office/drawing/2014/main" val="1577721050"/>
                    </a:ext>
                  </a:extLst>
                </a:gridCol>
                <a:gridCol w="3556000">
                  <a:extLst>
                    <a:ext uri="{9D8B030D-6E8A-4147-A177-3AD203B41FA5}">
                      <a16:colId xmlns:a16="http://schemas.microsoft.com/office/drawing/2014/main" val="1694064892"/>
                    </a:ext>
                  </a:extLst>
                </a:gridCol>
                <a:gridCol w="3556000">
                  <a:extLst>
                    <a:ext uri="{9D8B030D-6E8A-4147-A177-3AD203B41FA5}">
                      <a16:colId xmlns:a16="http://schemas.microsoft.com/office/drawing/2014/main" val="1618565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Allowable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332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varchar(48)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274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eye_color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BL, BR, GR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676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birth_date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816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872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favorite_foods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83609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C0B227B-D945-46B8-AA70-C9983FC7F240}"/>
              </a:ext>
            </a:extLst>
          </p:cNvPr>
          <p:cNvSpPr txBox="1"/>
          <p:nvPr/>
        </p:nvSpPr>
        <p:spPr>
          <a:xfrm>
            <a:off x="658203" y="1637821"/>
            <a:ext cx="104372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Varchar allows up to the determined amount of characters. The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eye_color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 only needs 2 chars, BL, BR, GR.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Birth_date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 is a date, because it only needs month, day, year.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8A02D8-D4C0-4724-89D6-C8BAE5CE2422}"/>
              </a:ext>
            </a:extLst>
          </p:cNvPr>
          <p:cNvSpPr txBox="1"/>
          <p:nvPr/>
        </p:nvSpPr>
        <p:spPr>
          <a:xfrm>
            <a:off x="9802203" y="6203981"/>
            <a:ext cx="24775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5">
                    <a:lumMod val="50000"/>
                  </a:schemeClr>
                </a:solidFill>
              </a:rPr>
              <a:t>Learning SQL – page 28</a:t>
            </a:r>
          </a:p>
        </p:txBody>
      </p:sp>
    </p:spTree>
    <p:extLst>
      <p:ext uri="{BB962C8B-B14F-4D97-AF65-F5344CB8AC3E}">
        <p14:creationId xmlns:p14="http://schemas.microsoft.com/office/powerpoint/2010/main" val="1097295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AAF0D2-8823-46AC-986A-DDE54AA36F31}"/>
              </a:ext>
            </a:extLst>
          </p:cNvPr>
          <p:cNvSpPr txBox="1"/>
          <p:nvPr/>
        </p:nvSpPr>
        <p:spPr>
          <a:xfrm>
            <a:off x="1605438" y="6203981"/>
            <a:ext cx="7675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Beaulieu, A. (2020). </a:t>
            </a:r>
            <a:r>
              <a:rPr lang="en-US" sz="1400" i="1" dirty="0">
                <a:solidFill>
                  <a:schemeClr val="accent5">
                    <a:lumMod val="50000"/>
                  </a:schemeClr>
                </a:solidFill>
              </a:rPr>
              <a:t>Learning SQL: Generate, manipulate, and retrieve data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(3</a:t>
            </a:r>
            <a:r>
              <a:rPr lang="en-US" sz="1400" baseline="30000" dirty="0">
                <a:solidFill>
                  <a:schemeClr val="accent5">
                    <a:lumMod val="50000"/>
                  </a:schemeClr>
                </a:solidFill>
              </a:rPr>
              <a:t>rd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ed.). O’Reilly Media, Inc.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E1805D8-E74F-468F-8B66-68AE0998516B}"/>
              </a:ext>
            </a:extLst>
          </p:cNvPr>
          <p:cNvSpPr txBox="1">
            <a:spLocks/>
          </p:cNvSpPr>
          <p:nvPr/>
        </p:nvSpPr>
        <p:spPr>
          <a:xfrm>
            <a:off x="722459" y="591477"/>
            <a:ext cx="9144000" cy="6886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Refinement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BD1D110B-94D2-4005-A5EC-077BE8A71363}"/>
              </a:ext>
            </a:extLst>
          </p:cNvPr>
          <p:cNvSpPr txBox="1">
            <a:spLocks/>
          </p:cNvSpPr>
          <p:nvPr/>
        </p:nvSpPr>
        <p:spPr>
          <a:xfrm>
            <a:off x="722459" y="1784550"/>
            <a:ext cx="10668000" cy="386660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The name column is a compound object, meaning it contains first name and last name.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Multiple people have same name, eye color, etc. so there is no uniqueness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Address column is also a compound because it contains street, city, etc.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Favorite food can contain zero, one or two items. Creating a separate table for favorite food would be the best option.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8BC06F-FD3E-4FF6-B0A9-0D1EFA0C45B1}"/>
              </a:ext>
            </a:extLst>
          </p:cNvPr>
          <p:cNvSpPr txBox="1"/>
          <p:nvPr/>
        </p:nvSpPr>
        <p:spPr>
          <a:xfrm>
            <a:off x="9866459" y="6181907"/>
            <a:ext cx="24775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5">
                    <a:lumMod val="50000"/>
                  </a:schemeClr>
                </a:solidFill>
              </a:rPr>
              <a:t>Learning SQL – page 28-29</a:t>
            </a:r>
          </a:p>
        </p:txBody>
      </p:sp>
    </p:spTree>
    <p:extLst>
      <p:ext uri="{BB962C8B-B14F-4D97-AF65-F5344CB8AC3E}">
        <p14:creationId xmlns:p14="http://schemas.microsoft.com/office/powerpoint/2010/main" val="2865791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E911BF-80EE-42B4-8506-D0550B53C05B}"/>
              </a:ext>
            </a:extLst>
          </p:cNvPr>
          <p:cNvSpPr txBox="1"/>
          <p:nvPr/>
        </p:nvSpPr>
        <p:spPr>
          <a:xfrm>
            <a:off x="1605438" y="6203981"/>
            <a:ext cx="7675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Beaulieu, A. (2020). </a:t>
            </a:r>
            <a:r>
              <a:rPr lang="en-US" sz="1400" i="1" dirty="0">
                <a:solidFill>
                  <a:schemeClr val="accent5">
                    <a:lumMod val="50000"/>
                  </a:schemeClr>
                </a:solidFill>
              </a:rPr>
              <a:t>Learning SQL: Generate, manipulate, and retrieve data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(3</a:t>
            </a:r>
            <a:r>
              <a:rPr lang="en-US" sz="1400" baseline="30000" dirty="0">
                <a:solidFill>
                  <a:schemeClr val="accent5">
                    <a:lumMod val="50000"/>
                  </a:schemeClr>
                </a:solidFill>
              </a:rPr>
              <a:t>rd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ed.). O’Reilly Media, Inc.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9E081C5-2D6B-4A06-B577-C68F506A04AD}"/>
              </a:ext>
            </a:extLst>
          </p:cNvPr>
          <p:cNvSpPr txBox="1">
            <a:spLocks/>
          </p:cNvSpPr>
          <p:nvPr/>
        </p:nvSpPr>
        <p:spPr>
          <a:xfrm>
            <a:off x="686448" y="525103"/>
            <a:ext cx="11267438" cy="126364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Updated Person Table			Food Table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91536F0-3AE2-4B72-8D4B-2C3D681AC7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802911"/>
              </p:ext>
            </p:extLst>
          </p:nvPr>
        </p:nvGraphicFramePr>
        <p:xfrm>
          <a:off x="769179" y="1536204"/>
          <a:ext cx="6531428" cy="4079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103036">
                  <a:extLst>
                    <a:ext uri="{9D8B030D-6E8A-4147-A177-3AD203B41FA5}">
                      <a16:colId xmlns:a16="http://schemas.microsoft.com/office/drawing/2014/main" val="652938072"/>
                    </a:ext>
                  </a:extLst>
                </a:gridCol>
                <a:gridCol w="2214196">
                  <a:extLst>
                    <a:ext uri="{9D8B030D-6E8A-4147-A177-3AD203B41FA5}">
                      <a16:colId xmlns:a16="http://schemas.microsoft.com/office/drawing/2014/main" val="1419802531"/>
                    </a:ext>
                  </a:extLst>
                </a:gridCol>
                <a:gridCol w="2214196">
                  <a:extLst>
                    <a:ext uri="{9D8B030D-6E8A-4147-A177-3AD203B41FA5}">
                      <a16:colId xmlns:a16="http://schemas.microsoft.com/office/drawing/2014/main" val="2120771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Allowable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63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person_id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smallint</a:t>
                      </a:r>
                      <a:r>
                        <a:rPr lang="en-US" sz="1600" dirty="0"/>
                        <a:t> (unsigned)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220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first_name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varchar(20)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636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last_name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varchar(20)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000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eye_color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char(2)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BR, BL, GR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889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birth_date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238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varchar(30)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557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varchar(20)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109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varchar(20)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225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varchar(20)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883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postal_code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varchar(20)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080439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23157ABA-8544-4CBB-B262-D44B1CF17C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321733"/>
              </p:ext>
            </p:extLst>
          </p:nvPr>
        </p:nvGraphicFramePr>
        <p:xfrm>
          <a:off x="7914560" y="1528402"/>
          <a:ext cx="3255554" cy="11125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627777">
                  <a:extLst>
                    <a:ext uri="{9D8B030D-6E8A-4147-A177-3AD203B41FA5}">
                      <a16:colId xmlns:a16="http://schemas.microsoft.com/office/drawing/2014/main" val="696444026"/>
                    </a:ext>
                  </a:extLst>
                </a:gridCol>
                <a:gridCol w="1627777">
                  <a:extLst>
                    <a:ext uri="{9D8B030D-6E8A-4147-A177-3AD203B41FA5}">
                      <a16:colId xmlns:a16="http://schemas.microsoft.com/office/drawing/2014/main" val="3210582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169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person_id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smallint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538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varchar(20)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79074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8B089AC-7D53-4DBE-8A9A-9E86C0DAE906}"/>
              </a:ext>
            </a:extLst>
          </p:cNvPr>
          <p:cNvSpPr txBox="1"/>
          <p:nvPr/>
        </p:nvSpPr>
        <p:spPr>
          <a:xfrm>
            <a:off x="7914560" y="3090143"/>
            <a:ext cx="32555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The 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person_id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and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food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 columns comprise the primary key of the 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favorite_food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table, and the 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person_id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column is also a foreign key to the person table.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1BA656-A8D1-468B-91F3-6F5BCC0C5B3F}"/>
              </a:ext>
            </a:extLst>
          </p:cNvPr>
          <p:cNvSpPr txBox="1"/>
          <p:nvPr/>
        </p:nvSpPr>
        <p:spPr>
          <a:xfrm>
            <a:off x="9831860" y="6202092"/>
            <a:ext cx="24775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5">
                    <a:lumMod val="50000"/>
                  </a:schemeClr>
                </a:solidFill>
              </a:rPr>
              <a:t>Learning SQL – page 29</a:t>
            </a:r>
          </a:p>
        </p:txBody>
      </p:sp>
    </p:spTree>
    <p:extLst>
      <p:ext uri="{BB962C8B-B14F-4D97-AF65-F5344CB8AC3E}">
        <p14:creationId xmlns:p14="http://schemas.microsoft.com/office/powerpoint/2010/main" val="2969913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D97538E726494A833B9D72E2D24378" ma:contentTypeVersion="11" ma:contentTypeDescription="Create a new document." ma:contentTypeScope="" ma:versionID="d36dc3d931dd4eb4a5a184b49671d577">
  <xsd:schema xmlns:xsd="http://www.w3.org/2001/XMLSchema" xmlns:xs="http://www.w3.org/2001/XMLSchema" xmlns:p="http://schemas.microsoft.com/office/2006/metadata/properties" xmlns:ns2="585cf7ef-03f3-45fc-afc7-b6aa291d6457" xmlns:ns3="b2e0dfcf-80fa-4b9d-a247-a9bf92876911" targetNamespace="http://schemas.microsoft.com/office/2006/metadata/properties" ma:root="true" ma:fieldsID="52dc6a7bc78ea7fee864627c1dd39e87" ns2:_="" ns3:_="">
    <xsd:import namespace="585cf7ef-03f3-45fc-afc7-b6aa291d6457"/>
    <xsd:import namespace="b2e0dfcf-80fa-4b9d-a247-a9bf9287691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Comments" minOccurs="0"/>
                <xsd:element ref="ns3:MediaServiceOCR" minOccurs="0"/>
                <xsd:element ref="ns3:EverythinginComp11andmegans1_x002f_2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5cf7ef-03f3-45fc-afc7-b6aa291d645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e0dfcf-80fa-4b9d-a247-a9bf928769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Comments" ma:index="16" nillable="true" ma:displayName="Comments" ma:internalName="Comments">
      <xsd:simpleType>
        <xsd:restriction base="dms:Text">
          <xsd:maxLength value="255"/>
        </xsd:restriction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EverythinginComp11andmegans1_x002f_2" ma:index="18" nillable="true" ma:displayName="Everything in Comp11 and megans 1/2 " ma:description="Everything in Comp11" ma:format="Dropdown" ma:internalName="EverythinginComp11andmegans1_x002f_2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verythinginComp11andmegans1_x002f_2 xmlns="b2e0dfcf-80fa-4b9d-a247-a9bf92876911" xsi:nil="true"/>
    <SharedWithUsers xmlns="585cf7ef-03f3-45fc-afc7-b6aa291d6457">
      <UserInfo>
        <DisplayName>Richardson, Jilane</DisplayName>
        <AccountId>338</AccountId>
        <AccountType/>
      </UserInfo>
    </SharedWithUsers>
    <Comments xmlns="b2e0dfcf-80fa-4b9d-a247-a9bf92876911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6F27B77-9E0D-42EB-99F9-D030EE2D02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5cf7ef-03f3-45fc-afc7-b6aa291d6457"/>
    <ds:schemaRef ds:uri="b2e0dfcf-80fa-4b9d-a247-a9bf928769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882D657-1632-4F41-BBBA-DEB735B1CDE7}">
  <ds:schemaRefs>
    <ds:schemaRef ds:uri="http://purl.org/dc/elements/1.1/"/>
    <ds:schemaRef ds:uri="http://purl.org/dc/dcmitype/"/>
    <ds:schemaRef ds:uri="http://schemas.microsoft.com/office/2006/documentManagement/types"/>
    <ds:schemaRef ds:uri="http://schemas.microsoft.com/office/infopath/2007/PartnerControls"/>
    <ds:schemaRef ds:uri="b2e0dfcf-80fa-4b9d-a247-a9bf92876911"/>
    <ds:schemaRef ds:uri="http://purl.org/dc/terms/"/>
    <ds:schemaRef ds:uri="http://schemas.openxmlformats.org/package/2006/metadata/core-properties"/>
    <ds:schemaRef ds:uri="585cf7ef-03f3-45fc-afc7-b6aa291d6457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7BE3A44-447B-4464-8325-7C7AFEDA17A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1841</Words>
  <Application>Microsoft Office PowerPoint</Application>
  <PresentationFormat>Widescreen</PresentationFormat>
  <Paragraphs>175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Office Theme</vt:lpstr>
      <vt:lpstr>Learning 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SQL</dc:title>
  <dc:creator>Skousen, Ivy</dc:creator>
  <cp:lastModifiedBy>Jackson Smith</cp:lastModifiedBy>
  <cp:revision>17</cp:revision>
  <dcterms:created xsi:type="dcterms:W3CDTF">2020-11-10T15:54:41Z</dcterms:created>
  <dcterms:modified xsi:type="dcterms:W3CDTF">2022-01-25T22:02:16Z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0x010100A4D97538E726494A833B9D72E2D24378</vt:lpwstr>
  </property>
</Properties>
</file>