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17b31337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17b31337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a4dfdba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a4dfdba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a580f0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a580f0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17b313378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17b313378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17b313378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17b313378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7b313378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7b313378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a4dfdba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a4dfdba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a4dfdba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a4dfdba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a4dfdba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a4dfdba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7b313378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17b313378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17b313378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17b31337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17b3133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17b3133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17b31337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17b31337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17b313378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17b313378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17b3133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17b3133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7b313378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7b31337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7b3133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7b3133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17b3133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17b3133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ourworldindata.org/coronavirus" TargetMode="External"/><Relationship Id="rId6" Type="http://schemas.openxmlformats.org/officeDocument/2006/relationships/hyperlink" Target="https://github.com/owid/covid-19-data/blob/master/public/data/owid-covid-data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143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11"/>
              <a:t>Analysis of </a:t>
            </a:r>
            <a:r>
              <a:rPr lang="en" sz="4111"/>
              <a:t>Measures</a:t>
            </a:r>
            <a:r>
              <a:rPr lang="en" sz="4111"/>
              <a:t> Adopted to Stop The Spread </a:t>
            </a:r>
            <a:endParaRPr sz="4111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85750" y="3916400"/>
            <a:ext cx="3772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57"/>
              <a:t>Group 4: </a:t>
            </a:r>
            <a:r>
              <a:rPr lang="en" sz="5907"/>
              <a:t>Hajar, </a:t>
            </a:r>
            <a:r>
              <a:rPr lang="en" sz="5907"/>
              <a:t>Helena, Hussam, Jack</a:t>
            </a:r>
            <a:endParaRPr sz="59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65" name="Google Shape;65;p13"/>
          <p:cNvSpPr txBox="1"/>
          <p:nvPr/>
        </p:nvSpPr>
        <p:spPr>
          <a:xfrm>
            <a:off x="1529025" y="2994600"/>
            <a:ext cx="578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Covid-19 Pandemic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87900" y="269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Stringency Index vs Total Cases per Million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0" y="1685325"/>
            <a:ext cx="37794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Weak negative relationship between infection rate and mean stringency index for all countries  (r value -0.098)                                         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Weak to moderate negative relationship for upper middle and high income countries         (r value of -0.46)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discrepancy may be due to under reporting of infection numbers in poorer countries.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400" y="1502200"/>
            <a:ext cx="5007798" cy="276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 for Policy Analysis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67475" y="1489825"/>
            <a:ext cx="39864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9979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Results suggest that government mandates were somewhat effective in slowing the spread of Covid-19.</a:t>
            </a:r>
            <a:endParaRPr sz="23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60"/>
          </a:p>
          <a:p>
            <a:pPr indent="-2997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Weak negative relationship between face mask requirements and infection rates (r values is -0.3).</a:t>
            </a:r>
            <a:endParaRPr sz="23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0"/>
          </a:p>
          <a:p>
            <a:pPr indent="-29979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360"/>
              <a:t>A</a:t>
            </a:r>
            <a:r>
              <a:rPr lang="en" sz="2360"/>
              <a:t>ny indication that </a:t>
            </a:r>
            <a:r>
              <a:rPr lang="en" sz="2360"/>
              <a:t>face masks</a:t>
            </a:r>
            <a:r>
              <a:rPr lang="en" sz="2360"/>
              <a:t> were effective could be misleading due to correlation between strictness of face mask requirements and strictness of lockdowns (or vice versa)</a:t>
            </a:r>
            <a:endParaRPr sz="236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900" y="1253975"/>
            <a:ext cx="4498999" cy="263555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326425" y="3889525"/>
            <a:ext cx="418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Face mask index: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0 - No policy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1 - Recommend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2 - Required in some public areas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3 - Required in all public areas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4 - Required at all times outside the home  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91600" y="1254475"/>
            <a:ext cx="7960800" cy="22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Assessing Healthcare Access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Hospital Beds per Capita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4350" y="122225"/>
            <a:ext cx="83682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Availability of hospital beds varies across countries with different population sizes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44200" y="1273750"/>
            <a:ext cx="25764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5">
                <a:latin typeface="Arial"/>
                <a:ea typeface="Arial"/>
                <a:cs typeface="Arial"/>
                <a:sym typeface="Arial"/>
              </a:rPr>
              <a:t>Assessing the availability of hospital beds relative to population size</a:t>
            </a:r>
            <a:endParaRPr sz="1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5">
              <a:latin typeface="Arial"/>
              <a:ea typeface="Arial"/>
              <a:cs typeface="Arial"/>
              <a:sym typeface="Arial"/>
            </a:endParaRPr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Char char="●"/>
            </a:pPr>
            <a:r>
              <a:rPr lang="en" sz="1365">
                <a:latin typeface="Arial"/>
                <a:ea typeface="Arial"/>
                <a:cs typeface="Arial"/>
                <a:sym typeface="Arial"/>
              </a:rPr>
              <a:t>Smaller population, higher hospital beds</a:t>
            </a:r>
            <a:endParaRPr sz="1365">
              <a:latin typeface="Arial"/>
              <a:ea typeface="Arial"/>
              <a:cs typeface="Arial"/>
              <a:sym typeface="Arial"/>
            </a:endParaRPr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Char char="●"/>
            </a:pPr>
            <a:r>
              <a:rPr lang="en" sz="1365">
                <a:latin typeface="Arial"/>
                <a:ea typeface="Arial"/>
                <a:cs typeface="Arial"/>
                <a:sym typeface="Arial"/>
              </a:rPr>
              <a:t>Moderate population, moderate hospital Beds </a:t>
            </a:r>
            <a:endParaRPr sz="1365">
              <a:latin typeface="Arial"/>
              <a:ea typeface="Arial"/>
              <a:cs typeface="Arial"/>
              <a:sym typeface="Arial"/>
            </a:endParaRPr>
          </a:p>
          <a:p>
            <a:pPr indent="-31527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Char char="●"/>
            </a:pPr>
            <a:r>
              <a:rPr lang="en" sz="1365">
                <a:latin typeface="Arial"/>
                <a:ea typeface="Arial"/>
                <a:cs typeface="Arial"/>
                <a:sym typeface="Arial"/>
              </a:rPr>
              <a:t>Larger population, lower hospital beds </a:t>
            </a:r>
            <a:endParaRPr sz="136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050" y="1082825"/>
            <a:ext cx="3207126" cy="39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350" y="1108850"/>
            <a:ext cx="3154800" cy="38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56200" y="450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Excess Mortality vs Hospital Beds per 1000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5288875" y="1453775"/>
            <a:ext cx="32814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5">
                <a:solidFill>
                  <a:schemeClr val="dk1"/>
                </a:solidFill>
              </a:rPr>
              <a:t>Excess Mortality: excess mortality cumulative per million</a:t>
            </a:r>
            <a:endParaRPr sz="136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5">
                <a:solidFill>
                  <a:schemeClr val="dk1"/>
                </a:solidFill>
              </a:rPr>
              <a:t> </a:t>
            </a:r>
            <a:endParaRPr sz="1365">
              <a:solidFill>
                <a:schemeClr val="dk1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68" y="1453775"/>
            <a:ext cx="4747282" cy="33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282325" y="186900"/>
            <a:ext cx="83682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Excess Mortality vs </a:t>
            </a:r>
            <a:r>
              <a:rPr lang="en"/>
              <a:t>GDP per capita 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5" y="1186283"/>
            <a:ext cx="5148575" cy="358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27800" y="1625650"/>
            <a:ext cx="83682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What is the correlation between Covid 19 cases and tests?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Rate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116350" y="1307650"/>
            <a:ext cx="34404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800"/>
              <a:t>7-day rolling average of daily cases, divided by 7-day rolling </a:t>
            </a:r>
            <a:r>
              <a:rPr lang="en" sz="5800"/>
              <a:t>average</a:t>
            </a:r>
            <a:r>
              <a:rPr lang="en" sz="5800"/>
              <a:t> of daily tests</a:t>
            </a:r>
            <a:endParaRPr sz="580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800"/>
              <a:t>Good measure for how </a:t>
            </a:r>
            <a:r>
              <a:rPr lang="en" sz="5800"/>
              <a:t>adequately</a:t>
            </a:r>
            <a:r>
              <a:rPr lang="en" sz="5800"/>
              <a:t> </a:t>
            </a:r>
            <a:r>
              <a:rPr lang="en" sz="5800"/>
              <a:t>countries are testing </a:t>
            </a:r>
            <a:endParaRPr sz="5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800"/>
              <a:t>Understanding the data: </a:t>
            </a:r>
            <a:endParaRPr b="1" sz="5800"/>
          </a:p>
          <a:p>
            <a:pPr indent="-320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5800"/>
              <a:t>Only results from PCR and antigen tests are included</a:t>
            </a:r>
            <a:endParaRPr sz="580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5800"/>
              <a:t>The number of tests does not refer to the same in each country. </a:t>
            </a:r>
            <a:endParaRPr sz="5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901" y="1623350"/>
            <a:ext cx="5173625" cy="32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Confirmed cases vs Tests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172175" y="1465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Both axis are rolling 7-day average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Correlation factor</a:t>
            </a:r>
            <a:r>
              <a:rPr lang="en" sz="1700"/>
              <a:t> = 0.36</a:t>
            </a:r>
            <a:endParaRPr sz="1700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525" y="1420726"/>
            <a:ext cx="4616775" cy="34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Further </a:t>
            </a: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87900" y="1489825"/>
            <a:ext cx="859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Apply analysis to understand the effect of vaccines on all </a:t>
            </a:r>
            <a:r>
              <a:rPr lang="en" sz="3250"/>
              <a:t>continents (only looked at the Americas and Europe)</a:t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Look at the effects of covid policies for individual countries (outliers such as Sweden and China)</a:t>
            </a:r>
            <a:endParaRPr sz="3250"/>
          </a:p>
          <a:p>
            <a:pPr indent="-32662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3250"/>
              <a:t>Expand analysis to include other factors</a:t>
            </a:r>
            <a:endParaRPr sz="3250"/>
          </a:p>
          <a:p>
            <a:pPr indent="-323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150"/>
              <a:t>Age groups</a:t>
            </a:r>
            <a:endParaRPr sz="3150"/>
          </a:p>
          <a:p>
            <a:pPr indent="-323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150"/>
              <a:t>Pre-existing health conditions</a:t>
            </a:r>
            <a:endParaRPr sz="3150"/>
          </a:p>
          <a:p>
            <a:pPr indent="-323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3150"/>
              <a:t>Different vaccine brands rolled-out in different countries/continents</a:t>
            </a:r>
            <a:endParaRPr sz="31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20099"/>
            <a:ext cx="83682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Each country had its own approach to tackling the COVID-19 pandemic and government leaders were scrutinised for their COVID-19 related mandates and policies. 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/>
              <a:t>What did we learn from the way the COVID-19 pandemic was managed? 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/>
              <a:t> 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2732584" y="2767192"/>
            <a:ext cx="2749082" cy="2110552"/>
            <a:chOff x="3071446" y="2014058"/>
            <a:chExt cx="2253900" cy="1569300"/>
          </a:xfrm>
        </p:grpSpPr>
        <p:sp>
          <p:nvSpPr>
            <p:cNvPr id="73" name="Google Shape;73;p14"/>
            <p:cNvSpPr/>
            <p:nvPr/>
          </p:nvSpPr>
          <p:spPr>
            <a:xfrm flipH="1" rot="10800000">
              <a:off x="3071446" y="2014058"/>
              <a:ext cx="2253900" cy="1569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3300172" y="2076542"/>
              <a:ext cx="1931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was the incidence of COVID-19 pre and post vaccinations?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Were the government mandates including face coverings a contributing factor? 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Compare hospital beds and number of testing to number of COVID-19 cases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656716" y="2767012"/>
            <a:ext cx="2135858" cy="2110484"/>
            <a:chOff x="1126863" y="2013875"/>
            <a:chExt cx="2003995" cy="1569600"/>
          </a:xfrm>
        </p:grpSpPr>
        <p:sp>
          <p:nvSpPr>
            <p:cNvPr id="77" name="Google Shape;77;p14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224958" y="2182729"/>
              <a:ext cx="19059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Research Question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146222" y="2542472"/>
              <a:ext cx="19059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were the factors that drove COVID-19 outcomes from 2020 to 2022?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481682" y="2806749"/>
            <a:ext cx="3198679" cy="2070616"/>
            <a:chOff x="5015938" y="2013875"/>
            <a:chExt cx="3001200" cy="1569600"/>
          </a:xfrm>
        </p:grpSpPr>
        <p:sp>
          <p:nvSpPr>
            <p:cNvPr id="81" name="Google Shape;81;p14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307977" y="2164701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Produce: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5307989" y="2574991"/>
              <a:ext cx="2709000" cy="9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 of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measures that were adopted by governments around the world to manage COVID 19 outbreak.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318568" y="3612421"/>
            <a:ext cx="278753" cy="320386"/>
            <a:chOff x="4858109" y="2631368"/>
            <a:chExt cx="316442" cy="315000"/>
          </a:xfrm>
        </p:grpSpPr>
        <p:sp>
          <p:nvSpPr>
            <p:cNvPr id="85" name="Google Shape;85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2592772" y="3612415"/>
            <a:ext cx="277489" cy="320389"/>
            <a:chOff x="3157188" y="909150"/>
            <a:chExt cx="470400" cy="470400"/>
          </a:xfrm>
        </p:grpSpPr>
        <p:sp>
          <p:nvSpPr>
            <p:cNvPr id="88" name="Google Shape;88;p14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5" y="2760305"/>
            <a:ext cx="8678074" cy="9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 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87900" y="1489825"/>
            <a:ext cx="8629500" cy="25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Our World in Data: A collaborative effort between University of Oxford and the Global Change Date Lab, a r</a:t>
            </a:r>
            <a:r>
              <a:rPr lang="en"/>
              <a:t>egistered</a:t>
            </a:r>
            <a:r>
              <a:rPr lang="en"/>
              <a:t> non-for-profit o</a:t>
            </a:r>
            <a:r>
              <a:rPr lang="en"/>
              <a:t>rganization</a:t>
            </a:r>
            <a:r>
              <a:rPr lang="en"/>
              <a:t> based in the 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World Bank API to retrieve income levels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650" y="4008100"/>
            <a:ext cx="1657751" cy="100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97075" y="4199925"/>
            <a:ext cx="77592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link to Data: </a:t>
            </a: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https://ourworldindata.org/coronavirus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file location and format: </a:t>
            </a:r>
            <a:r>
              <a:rPr lang="en" sz="125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https://github.com/owid/covid-19-data/blob/master/public/data/owid-covid-data.csv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87900" y="1721500"/>
            <a:ext cx="83682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What Was The Incidence of Covid-19 Pre and Post Vaccinations?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 and Cleaning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07125" y="1489825"/>
            <a:ext cx="8625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Original</a:t>
            </a:r>
            <a:r>
              <a:rPr lang="en"/>
              <a:t> Number of Countries: 240+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Date Range: Jan 2020 - Dec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Cleaning Process - Removing Locations: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</a:t>
            </a:r>
            <a:r>
              <a:rPr lang="en"/>
              <a:t>ithout cases recorded pre vaccine roll-out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Without cases recorded post vaccine roll-out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</a:t>
            </a:r>
            <a:r>
              <a:rPr lang="en"/>
              <a:t>rouped</a:t>
            </a:r>
            <a:r>
              <a:rPr lang="en"/>
              <a:t> </a:t>
            </a:r>
            <a:r>
              <a:rPr lang="en"/>
              <a:t>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with questionable over-all trend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800" y="963300"/>
            <a:ext cx="2569325" cy="20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800" y="3330423"/>
            <a:ext cx="2639725" cy="169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384" y="3113726"/>
            <a:ext cx="3036649" cy="19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-1615"/>
          <a:stretch/>
        </p:blipFill>
        <p:spPr>
          <a:xfrm>
            <a:off x="6206557" y="3095425"/>
            <a:ext cx="2812500" cy="19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387900" y="22664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– Top 20 Locations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413125" y="1066575"/>
            <a:ext cx="7730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Earliest Vaccine roll-out date: Dec 2020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Two-week period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 to high ratio of population vaccinated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main clouds of data; Americas and Europe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 continent: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Americas: rate of change of 5.37 with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jump of 27574 in cases, wider range of variation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Europe: rate of change of 1.68 with initial jump of 449901 in cases, narrow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variation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50" y="1066575"/>
            <a:ext cx="964476" cy="20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225" y="3123225"/>
            <a:ext cx="2648820" cy="1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51150" y="131946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Analysis – Bottom 20 Locations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694825" y="971906"/>
            <a:ext cx="6048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Earliest Vaccine roll-out date: April 2021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Six-month period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to Mid ratio of population vaccinated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Mainly African countries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Unrealistic date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Very low number of cases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➢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Bad reporting system (?)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75" y="786300"/>
            <a:ext cx="1480275" cy="20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800" y="3076431"/>
            <a:ext cx="2606603" cy="1958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800" y="3076431"/>
            <a:ext cx="3166902" cy="195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87900" y="1721500"/>
            <a:ext cx="83682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Were Government Mandates Effective in Stopping the Spread of Covid-19?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09950" y="500025"/>
            <a:ext cx="850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Stringency Index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25500" y="1395350"/>
            <a:ext cx="4246500" cy="29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65"/>
              <a:t>The stringency index is the average of 9 separate metrics that measure the severity of,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School closures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Workplace closures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Cancellation of public events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Restrictions of public gatherings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Closures of public transport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Stay-at-home requirements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Public information campaigns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Restrictions of internal movements</a:t>
            </a:r>
            <a:endParaRPr sz="1165"/>
          </a:p>
          <a:p>
            <a:pPr indent="-3025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65"/>
              <a:buChar char="-"/>
            </a:pPr>
            <a:r>
              <a:rPr lang="en" sz="1165"/>
              <a:t>International travel controls</a:t>
            </a:r>
            <a:endParaRPr sz="1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65"/>
              <a:t>a</a:t>
            </a:r>
            <a:r>
              <a:rPr lang="en" sz="1165"/>
              <a:t>nd is on a scale from 0 (no policy) to 100 (strictest possible) that varied from day-to-day.</a:t>
            </a:r>
            <a:endParaRPr sz="11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65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00" y="1395350"/>
            <a:ext cx="4042148" cy="28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