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2" r:id="rId1"/>
  </p:sldMasterIdLst>
  <p:sldIdLst>
    <p:sldId id="257" r:id="rId2"/>
    <p:sldId id="258" r:id="rId3"/>
    <p:sldId id="260" r:id="rId4"/>
    <p:sldId id="261" r:id="rId5"/>
    <p:sldId id="262" r:id="rId6"/>
    <p:sldId id="263" r:id="rId7"/>
    <p:sldId id="289" r:id="rId8"/>
    <p:sldId id="264" r:id="rId9"/>
    <p:sldId id="265" r:id="rId10"/>
    <p:sldId id="290" r:id="rId11"/>
    <p:sldId id="267" r:id="rId12"/>
    <p:sldId id="292" r:id="rId13"/>
    <p:sldId id="271" r:id="rId14"/>
    <p:sldId id="304" r:id="rId15"/>
    <p:sldId id="270" r:id="rId16"/>
    <p:sldId id="306" r:id="rId17"/>
    <p:sldId id="272" r:id="rId18"/>
    <p:sldId id="273" r:id="rId19"/>
    <p:sldId id="274" r:id="rId20"/>
    <p:sldId id="30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A1C593-65D0-4073-BCC9-577B9352EA97}" type="datetimeFigureOut">
              <a:rPr lang="en-US" smtClean="0"/>
              <a:pPr/>
              <a:t>4/3/2024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A1C593-65D0-4073-BCC9-577B9352EA97}"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9B618960-8005-486C-9A75-10CB2AAC16F9}"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A1C593-65D0-4073-BCC9-577B9352EA97}" type="datetimeFigureOut">
              <a:rPr lang="en-US" smtClean="0"/>
              <a:pPr/>
              <a:t>4/3/2024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618960-8005-486C-9A75-10CB2AAC16F9}"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2"/>
          <a:stretch>
            <a:fillRect/>
          </a:stretch>
        </p:blipFill>
        <p:spPr>
          <a:xfrm>
            <a:off x="647702" y="17780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r>
              <a:rPr lang="en-US" sz="4400" dirty="0" err="1">
                <a:latin typeface="Times New Roman" panose="02020603050405020304" charset="0"/>
                <a:cs typeface="Times New Roman" panose="02020603050405020304" charset="0"/>
              </a:rPr>
              <a:t>Podhigai</a:t>
            </a:r>
            <a:r>
              <a:rPr lang="en-US" sz="4400" dirty="0">
                <a:latin typeface="Times New Roman" panose="02020603050405020304" charset="0"/>
                <a:cs typeface="Times New Roman" panose="02020603050405020304" charset="0"/>
              </a:rPr>
              <a:t> 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smtClean="0">
                          <a:latin typeface="Times New Roman" panose="02020603050405020304" charset="0"/>
                          <a:cs typeface="Times New Roman" panose="02020603050405020304" charset="0"/>
                        </a:rPr>
                        <a:t>NAME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smtClean="0">
                          <a:latin typeface="Times New Roman" panose="02020603050405020304" charset="0"/>
                          <a:cs typeface="Times New Roman" panose="02020603050405020304" charset="0"/>
                        </a:rPr>
                        <a:t>S JEEVA</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dirty="0">
                          <a:latin typeface="Times New Roman" panose="02020603050405020304" charset="0"/>
                          <a:cs typeface="Times New Roman" panose="02020603050405020304" charset="0"/>
                        </a:rPr>
                        <a:t>REG </a:t>
                      </a:r>
                      <a:r>
                        <a:rPr lang="en-US" sz="2400" dirty="0" smtClean="0">
                          <a:latin typeface="Times New Roman" panose="02020603050405020304" charset="0"/>
                          <a:cs typeface="Times New Roman" panose="02020603050405020304" charset="0"/>
                        </a:rPr>
                        <a:t>NO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smtClean="0">
                          <a:latin typeface="Times New Roman" panose="02020603050405020304" charset="0"/>
                          <a:cs typeface="Times New Roman" panose="02020603050405020304" charset="0"/>
                        </a:rPr>
                        <a:t>511821104017</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dirty="0" smtClean="0">
                          <a:latin typeface="Times New Roman" panose="02020603050405020304" charset="0"/>
                          <a:cs typeface="Times New Roman" panose="02020603050405020304" charset="0"/>
                        </a:rPr>
                        <a:t>DEP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537891" y="5657124"/>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690497"/>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3" name="Text Box 2"/>
          <p:cNvSpPr txBox="1"/>
          <p:nvPr/>
        </p:nvSpPr>
        <p:spPr>
          <a:xfrm>
            <a:off x="1290955" y="838200"/>
            <a:ext cx="9937751"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4" name="Text Box 3"/>
          <p:cNvSpPr txBox="1"/>
          <p:nvPr/>
        </p:nvSpPr>
        <p:spPr>
          <a:xfrm>
            <a:off x="2557782" y="2584452"/>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5"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2"/>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1"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2"/>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7"/>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7"/>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2" y="2103122"/>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3801" y="1399542"/>
            <a:ext cx="6366511" cy="4685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0"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7"/>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2" y="1721486"/>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409600" y="2093051"/>
            <a:ext cx="5619115" cy="1827530"/>
          </a:xfrm>
          <a:prstGeom prst="rect">
            <a:avLst/>
          </a:prstGeom>
          <a:noFill/>
        </p:spPr>
        <p:txBody>
          <a:bodyPr wrap="square" rtlCol="0">
            <a:noAutofit/>
          </a:bodyPr>
          <a:lstStyle/>
          <a:p>
            <a:pPr algn="l"/>
            <a:r>
              <a:rPr lang="en-US" sz="6000" dirty="0">
                <a:latin typeface="Times New Roman" panose="02020603050405020304" charset="0"/>
                <a:cs typeface="Times New Roman" panose="02020603050405020304" charset="0"/>
              </a:rPr>
              <a:t>KEYLOGGERS AND SECURITY </a:t>
            </a:r>
          </a:p>
        </p:txBody>
      </p:sp>
      <p:pic>
        <p:nvPicPr>
          <p:cNvPr id="145412" name="Picture 4" descr="Defending Against The Keylogger Menace - SentryBay :: Defence Beyond  Detection"/>
          <p:cNvPicPr>
            <a:picLocks noChangeAspect="1" noChangeArrowheads="1"/>
          </p:cNvPicPr>
          <p:nvPr/>
        </p:nvPicPr>
        <p:blipFill>
          <a:blip r:embed="rId2"/>
          <a:srcRect/>
          <a:stretch>
            <a:fillRect/>
          </a:stretch>
        </p:blipFill>
        <p:spPr bwMode="auto">
          <a:xfrm>
            <a:off x="235133" y="1672046"/>
            <a:ext cx="5946710" cy="376210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59" y="269631"/>
            <a:ext cx="11718375" cy="658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38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2"/>
            <a:ext cx="6238875" cy="1812925"/>
          </a:xfrm>
          <a:prstGeom prst="rect">
            <a:avLst/>
          </a:prstGeom>
          <a:noFill/>
        </p:spPr>
        <p:txBody>
          <a:bodyPr wrap="square" rtlCol="0">
            <a:noAutofit/>
          </a:bodyPr>
          <a:lstStyle/>
          <a:p>
            <a:r>
              <a:rPr lang="en-US" sz="6600" dirty="0">
                <a:latin typeface="Times New Roman" panose="02020603050405020304" charset="0"/>
                <a:cs typeface="Times New Roman" panose="02020603050405020304" charset="0"/>
              </a:rPr>
              <a:t>THANK  YOU</a:t>
            </a:r>
          </a:p>
          <a:p>
            <a:endParaRPr lang="en-US" sz="6600" dirty="0">
              <a:latin typeface="Times New Roman" panose="02020603050405020304" charset="0"/>
              <a:cs typeface="Times New Roman" panose="02020603050405020304" charset="0"/>
            </a:endParaRPr>
          </a:p>
          <a:p>
            <a:r>
              <a:rPr lang="en-US" sz="6600" dirty="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OUTLINE:</a:t>
            </a:r>
          </a:p>
        </p:txBody>
      </p:sp>
      <p:sp>
        <p:nvSpPr>
          <p:cNvPr id="5" name="Text Box 4"/>
          <p:cNvSpPr txBox="1"/>
          <p:nvPr/>
        </p:nvSpPr>
        <p:spPr>
          <a:xfrm>
            <a:off x="2413637" y="1459865"/>
            <a:ext cx="5062855" cy="4464050"/>
          </a:xfrm>
          <a:prstGeom prst="rect">
            <a:avLst/>
          </a:prstGeom>
          <a:noFill/>
        </p:spPr>
        <p:txBody>
          <a:bodyPr wrap="square" rtlCol="0">
            <a:noAutofit/>
          </a:bodyPr>
          <a:lstStyle/>
          <a:p>
            <a:pPr marL="342900" indent="-342900" algn="just">
              <a:buFont typeface="Wingdings" pitchFamily="2" charset="2"/>
              <a:buChar char="§"/>
            </a:pPr>
            <a:r>
              <a:rPr lang="en-US" sz="2800">
                <a:latin typeface="Times New Roman" panose="02020603050405020304" charset="0"/>
                <a:cs typeface="Times New Roman" panose="02020603050405020304" charset="0"/>
              </a:rPr>
              <a:t>Problem Statement </a:t>
            </a:r>
          </a:p>
          <a:p>
            <a:pPr marL="342900" indent="-342900" algn="just">
              <a:buFont typeface="Wingdings" pitchFamily="2" charset="2"/>
              <a:buChar char="§"/>
            </a:pPr>
            <a:r>
              <a:rPr lang="en-US" sz="2800">
                <a:latin typeface="Times New Roman" panose="02020603050405020304" charset="0"/>
                <a:cs typeface="Times New Roman" panose="02020603050405020304" charset="0"/>
              </a:rPr>
              <a:t>Proposed System</a:t>
            </a:r>
          </a:p>
          <a:p>
            <a:pPr marL="342900" indent="-342900" algn="just">
              <a:buFont typeface="Wingdings" pitchFamily="2" charset="2"/>
              <a:buChar char="§"/>
            </a:pPr>
            <a:r>
              <a:rPr lang="en-US" sz="2800">
                <a:latin typeface="Times New Roman" panose="02020603050405020304" charset="0"/>
                <a:cs typeface="Times New Roman" panose="02020603050405020304" charset="0"/>
              </a:rPr>
              <a:t>System Development Approach </a:t>
            </a:r>
          </a:p>
          <a:p>
            <a:pPr marL="342900" indent="-342900" algn="just">
              <a:buFont typeface="Wingdings" pitchFamily="2" charset="2"/>
              <a:buChar char="§"/>
            </a:pPr>
            <a:r>
              <a:rPr lang="en-US" sz="2800">
                <a:latin typeface="Times New Roman" panose="02020603050405020304" charset="0"/>
                <a:cs typeface="Times New Roman" panose="02020603050405020304" charset="0"/>
              </a:rPr>
              <a:t>Algorithm &amp; Deployment</a:t>
            </a:r>
          </a:p>
          <a:p>
            <a:pPr marL="342900" indent="-342900" algn="just">
              <a:buFont typeface="Wingdings" pitchFamily="2" charset="2"/>
              <a:buChar char="§"/>
            </a:pPr>
            <a:r>
              <a:rPr lang="en-US" sz="2800">
                <a:latin typeface="Times New Roman" panose="02020603050405020304" charset="0"/>
                <a:cs typeface="Times New Roman" panose="02020603050405020304" charset="0"/>
              </a:rPr>
              <a:t>Result </a:t>
            </a:r>
          </a:p>
          <a:p>
            <a:pPr marL="342900" indent="-342900" algn="just">
              <a:buFont typeface="Wingdings" pitchFamily="2" charset="2"/>
              <a:buChar char="§"/>
            </a:pPr>
            <a:r>
              <a:rPr lang="en-US" sz="2800">
                <a:latin typeface="Times New Roman" panose="02020603050405020304" charset="0"/>
                <a:cs typeface="Times New Roman" panose="02020603050405020304" charset="0"/>
              </a:rPr>
              <a:t>Conclusion</a:t>
            </a:r>
          </a:p>
          <a:p>
            <a:pPr marL="342900" indent="-342900" algn="just">
              <a:buFont typeface="Wingdings" pitchFamily="2" charset="2"/>
              <a:buChar char="§"/>
            </a:pPr>
            <a:r>
              <a:rPr lang="en-US" sz="2800">
                <a:latin typeface="Times New Roman" panose="02020603050405020304" charset="0"/>
                <a:cs typeface="Times New Roman" panose="02020603050405020304" charset="0"/>
              </a:rPr>
              <a:t>Future Scope</a:t>
            </a:r>
          </a:p>
          <a:p>
            <a:pPr marL="342900" indent="-342900" algn="just">
              <a:buFont typeface="Wingdings" pitchFamily="2" charset="2"/>
              <a:buChar char="§"/>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2"/>
            <a:ext cx="8793480" cy="4670425"/>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The solution to the above existing problem is that we can create software </a:t>
            </a:r>
            <a:r>
              <a:rPr lang="en-US" sz="2400" dirty="0" err="1">
                <a:latin typeface="Times New Roman" panose="02020603050405020304" charset="0"/>
                <a:cs typeface="Times New Roman" panose="02020603050405020304" charset="0"/>
              </a:rPr>
              <a:t>keyloggers</a:t>
            </a:r>
            <a:r>
              <a:rPr lang="en-US" sz="2400" dirty="0">
                <a:latin typeface="Times New Roman" panose="02020603050405020304" charset="0"/>
                <a:cs typeface="Times New Roman" panose="02020603050405020304" charset="0"/>
              </a:rPr>
              <a:t> instead of hardware </a:t>
            </a:r>
            <a:r>
              <a:rPr lang="en-US" sz="2400" dirty="0" err="1">
                <a:latin typeface="Times New Roman" panose="02020603050405020304" charset="0"/>
                <a:cs typeface="Times New Roman" panose="02020603050405020304" charset="0"/>
              </a:rPr>
              <a:t>keyloggers</a:t>
            </a:r>
            <a:r>
              <a:rPr lang="en-US" sz="2400" dirty="0">
                <a:latin typeface="Times New Roman" panose="02020603050405020304" charset="0"/>
                <a:cs typeface="Times New Roman" panose="02020603050405020304" charset="0"/>
              </a:rPr>
              <a:t>.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2" y="2033271"/>
            <a:ext cx="8375015" cy="4154984"/>
          </a:xfrm>
          <a:prstGeom prst="rect">
            <a:avLst/>
          </a:prstGeom>
          <a:noFill/>
        </p:spPr>
        <p:txBody>
          <a:bodyPr wrap="square" rtlCol="0" anchor="t">
            <a:sp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The proposed model provides a solution that reduces trouble installing the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to the target System. </a:t>
            </a: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Because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software can be installed remotely and does not need any physical access of the target system.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1"/>
            <a:ext cx="8778240" cy="3785652"/>
          </a:xfrm>
          <a:prstGeom prst="rect">
            <a:avLst/>
          </a:prstGeom>
          <a:noFill/>
        </p:spPr>
        <p:txBody>
          <a:bodyPr wrap="square" rtlCol="0" anchor="t">
            <a:spAutoFit/>
          </a:bodyPr>
          <a:lstStyle/>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1" y="523241"/>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1"/>
            <a:ext cx="8432800" cy="3785652"/>
          </a:xfrm>
          <a:prstGeom prst="rect">
            <a:avLst/>
          </a:prstGeom>
          <a:noFill/>
        </p:spPr>
        <p:txBody>
          <a:bodyPr wrap="square" rtlCol="0" anchor="t">
            <a:sp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Furthermore, a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implemented as a user-space process is much easier to deploy since no special permission is required.</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851</Words>
  <Application>Microsoft Office PowerPoint</Application>
  <PresentationFormat>Custom</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CSE1LAB59</dc:creator>
  <cp:lastModifiedBy>Exam</cp:lastModifiedBy>
  <cp:revision>15</cp:revision>
  <dcterms:created xsi:type="dcterms:W3CDTF">2024-03-10T14:43:00Z</dcterms:created>
  <dcterms:modified xsi:type="dcterms:W3CDTF">2024-04-03T09:42:16Z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