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60" r:id="rId4"/>
    <p:sldId id="265" r:id="rId5"/>
    <p:sldId id="266" r:id="rId6"/>
    <p:sldId id="258" r:id="rId7"/>
    <p:sldId id="263" r:id="rId8"/>
    <p:sldId id="259" r:id="rId9"/>
    <p:sldId id="267" r:id="rId10"/>
    <p:sldId id="268" r:id="rId11"/>
    <p:sldId id="261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713-3568-4C6F-8963-6F5DA90D120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B1A3-F60A-4A57-8C9E-2E302E85E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3B1A3-F60A-4A57-8C9E-2E302E85E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4001-783D-4A06-812E-0C2A1954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1D607-B746-4FAB-873C-D72BD856D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5AF0-5EE4-4852-86CF-1B8D9E5F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11/27/2017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81B41-C1FE-4A9D-B880-059C8D3E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N. Shaver, J.K. Rasmus-Vorrath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9FF9-4088-415A-88A8-90E13907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3223-C005-40D2-8C8F-9C08F97E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801C4-B318-414A-A2CE-65547DEA5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72A9C-AC20-4F29-9F1A-A7D43860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8AE3-EB24-4681-BE59-E622DA4A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F67B-9F51-4885-A2DE-1BDA0A02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4C59E-15BD-433A-904F-721E4530C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CA105-0D48-4FAD-B331-13D0FCF4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19FA-B130-4125-86A6-41E36932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C5D8-2B14-4CC0-BA27-59069AF8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1114-A521-424E-AAAC-30DA9301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2501-915A-4816-B829-325C8C1B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1D03-EB1E-4582-8A74-CF8DB3B0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E657-BDBE-4040-B1DA-4DB595CE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DC46-5145-4375-B4BE-77C0280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4198-F3DA-4076-B50C-6D760204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DE41-F78E-4298-9FD7-379D1E3D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F54BB-47A9-4776-986C-93078101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1124-A8A5-4A3C-A298-CF04BF90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E0B5-FA38-408E-B29C-AE68B7E8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3EB-E260-4F0A-88CC-64CBC65C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8B34-7931-4681-A03E-07BEE5CB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9CA2-1785-4842-A465-86E1172A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9C09B-6A00-4E40-9E6C-2D8A077F6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A01E-D1CC-4173-9C90-55A3EC5F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F9B50-B543-4A16-AA3E-610B353D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B57C-3003-4CE3-A750-328901B5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336C-D575-4EA6-A1EF-DD8ADAD8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6E37-4BD6-4014-8502-3F21DDB7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7877D-44D1-4803-9B96-5FA3D414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4F0A2-0D8D-46B9-BD3D-9FD0D2BF7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8F326-5414-4C87-87B3-D3C44EDE7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3256C-CE4B-449F-9332-2A12ABB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EF5B0-D4A1-499A-B185-4E7803C5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F8C55-61EE-4AB7-AB27-91C0D481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73B7-C0D7-4417-8EF5-1BFE9245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AD968-65BC-4C03-9D1A-83E85EB2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B10FA-CF38-4855-95F7-9162155F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45C78-1E36-4A6A-8C8F-0416412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D31B3-BD73-4AB2-AF99-054EE323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7B7A-52A5-4240-86F9-9AACAAB6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B1ACB-A9B6-4809-A6B5-8D151C17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5D89-2EFF-4AAA-8204-7A943426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6C5A-7B5A-4EC7-804D-18CE8F4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6451C-C316-48D3-B251-1B9AD6EAB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F987-AB63-41EB-A462-0B7812D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EC55-08E9-42CB-9AEC-E25ED30B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05A81-0651-410D-A148-86AFCFA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011F-4B5D-4B9D-BA99-F6164DE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033E4-0F18-458F-A456-4AF8C6A79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316EF-A755-453C-9318-D62A91FB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EBE93-BA75-4B12-8406-ED9DD300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8AA3B-462D-42E1-8486-5895A7B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55EDF-FB56-45E5-BCF4-3880852B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AAAA2-55D0-4B35-A052-24B40358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0C864-56A8-40AA-B05C-5E4FEC37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EED2-57DA-4FDB-94B6-48EAB5F7C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11/27/2017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4C2E-247E-4A96-8792-5685A7F1C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AF3C-0B2E-4594-A29D-34D8BB45E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1689-68C4-4BF9-81DB-B0EAD103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1.quicksight.aws.amazon.com/sn/dashboards/09615dc4-86d3-40ba-89ff-5337dd3f17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422F-ED05-4EDE-B18A-B6F1442C9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19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sz="5300" dirty="0"/>
              <a:t>atabases and Data Dashboards – A comparison of a locally hosted, free database and dashboard (MySQL/Excel) vs Amazon RDS/Amazon QuickSight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38FB4-7922-4052-A9B2-5651925BD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Jack K. Rasmus-Vorrath, SMU MS Data Science student</a:t>
            </a:r>
          </a:p>
          <a:p>
            <a:r>
              <a:rPr lang="en-US" dirty="0"/>
              <a:t>Nicole Shaver, SMU MS Data Science student</a:t>
            </a:r>
          </a:p>
          <a:p>
            <a:r>
              <a:rPr lang="en-US" dirty="0"/>
              <a:t>November 27, 2017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F211-079D-4E8E-94B8-05724BF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CFB6-2912-40FF-8363-01B027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5393-0326-4D41-B328-75342D7A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2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7055396-B1A4-4FED-8140-E5AF1DB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41" y="1172476"/>
            <a:ext cx="9604904" cy="5102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5C62D3-E963-418A-9EFE-46CBE805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77"/>
            <a:ext cx="10515600" cy="1325563"/>
          </a:xfrm>
        </p:spPr>
        <p:txBody>
          <a:bodyPr/>
          <a:lstStyle/>
          <a:p>
            <a:r>
              <a:rPr lang="en-US" dirty="0"/>
              <a:t>Amazon QuickSight-Creating the Dashboard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4933-33E0-47EA-BA8C-6B5E130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1E75-56AE-45B7-A82A-152DDA37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598C-64D7-476D-8C9C-D1A0D261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934E3-BC55-4A2F-8012-DE481D3BAFD1}"/>
              </a:ext>
            </a:extLst>
          </p:cNvPr>
          <p:cNvSpPr txBox="1"/>
          <p:nvPr/>
        </p:nvSpPr>
        <p:spPr>
          <a:xfrm>
            <a:off x="36353" y="2676240"/>
            <a:ext cx="11073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Choose fields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279987-C041-4CEA-A7F3-2809A3D2D7F9}"/>
              </a:ext>
            </a:extLst>
          </p:cNvPr>
          <p:cNvCxnSpPr>
            <a:stCxn id="8" idx="3"/>
          </p:cNvCxnSpPr>
          <p:nvPr/>
        </p:nvCxnSpPr>
        <p:spPr>
          <a:xfrm>
            <a:off x="1143700" y="2999406"/>
            <a:ext cx="872455" cy="19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6DBDA3-9B98-4656-8468-02E85F97A943}"/>
              </a:ext>
            </a:extLst>
          </p:cNvPr>
          <p:cNvSpPr txBox="1"/>
          <p:nvPr/>
        </p:nvSpPr>
        <p:spPr>
          <a:xfrm>
            <a:off x="169073" y="5306806"/>
            <a:ext cx="11073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Choose graph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7F9ED-3E38-49CF-8365-976672D017D4}"/>
              </a:ext>
            </a:extLst>
          </p:cNvPr>
          <p:cNvSpPr txBox="1"/>
          <p:nvPr/>
        </p:nvSpPr>
        <p:spPr>
          <a:xfrm>
            <a:off x="7556748" y="2676240"/>
            <a:ext cx="1193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Customize Fields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0213BA-D518-4A20-9A38-397E820EA5C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796793" y="2256639"/>
            <a:ext cx="1759955" cy="74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1EB3BD-285A-42B3-B180-CDE7A80F1046}"/>
              </a:ext>
            </a:extLst>
          </p:cNvPr>
          <p:cNvSpPr txBox="1"/>
          <p:nvPr/>
        </p:nvSpPr>
        <p:spPr>
          <a:xfrm>
            <a:off x="9820741" y="2174873"/>
            <a:ext cx="11933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and then share dashboard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FF83BC-FD20-490E-8406-13D26D8A2BD3}"/>
              </a:ext>
            </a:extLst>
          </p:cNvPr>
          <p:cNvCxnSpPr>
            <a:stCxn id="11" idx="3"/>
          </p:cNvCxnSpPr>
          <p:nvPr/>
        </p:nvCxnSpPr>
        <p:spPr>
          <a:xfrm flipV="1">
            <a:off x="1276420" y="5687736"/>
            <a:ext cx="460101" cy="8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7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253B-CCC6-4AA9-B0EB-73475C56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103"/>
            <a:ext cx="10515600" cy="884835"/>
          </a:xfrm>
        </p:spPr>
        <p:txBody>
          <a:bodyPr/>
          <a:lstStyle/>
          <a:p>
            <a:r>
              <a:rPr lang="en-US" dirty="0"/>
              <a:t>Excel Dashboard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BD23-4C85-4CF9-873B-CC9E06EF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88F0-957F-4DA7-8F2B-A7D13ADD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E7252-2A4A-490C-A390-B1CAE04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3EAC12-815C-4C22-B7BD-07FFDBC832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01" y="889912"/>
            <a:ext cx="9421536" cy="5390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332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F5A0-2CA6-4A3D-AC61-5BE72B26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" y="-62714"/>
            <a:ext cx="11677475" cy="1325563"/>
          </a:xfrm>
        </p:spPr>
        <p:txBody>
          <a:bodyPr/>
          <a:lstStyle/>
          <a:p>
            <a:r>
              <a:rPr lang="en-US" dirty="0"/>
              <a:t>Excel Dashboard-Pulling in and refreshing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14FD8F-D872-48B7-B447-158ED13DF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6" y="2030514"/>
            <a:ext cx="5876024" cy="33052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DDD89-240D-4DDF-AB86-38C448B3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F0B3-5A25-4F19-BFF9-E0E2B620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157B-596F-406D-BB02-7DA22ED4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E72C3-BB84-4071-B185-5690F0E0E7E2}"/>
              </a:ext>
            </a:extLst>
          </p:cNvPr>
          <p:cNvSpPr txBox="1"/>
          <p:nvPr/>
        </p:nvSpPr>
        <p:spPr>
          <a:xfrm>
            <a:off x="352338" y="1262849"/>
            <a:ext cx="51592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pull in the data: Data, New Query, From Database, From MySQL Database</a:t>
            </a:r>
          </a:p>
        </p:txBody>
      </p:sp>
      <p:pic>
        <p:nvPicPr>
          <p:cNvPr id="1026" name="Picture 2" descr="x &#10;MySQL database &#10;localhost:3306 &#10;Database &#10;mydb &#10;Advanced options &#10;Command timeout in minutes (optional) &#10;SQL statement (optional, requires database) &#10;SELECT * FROM mydb. employee, mydb. location, mydb. status &#10;WHERE employee . EmployeeIO = status . EmployeeIO and &#10;employee . Location_ID = location. Location_ID ard &#10;status. status - &#10;- &quot;TERMINATED&quot;; &#10;Include relationship columns &#10;C] Navigate using full hierarchy &#10;Cancel ">
            <a:extLst>
              <a:ext uri="{FF2B5EF4-FFF2-40B4-BE49-F238E27FC236}">
                <a16:creationId xmlns:a16="http://schemas.microsoft.com/office/drawing/2014/main" id="{A9D191BF-99DE-40DA-91DD-87054B00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44" y="4007534"/>
            <a:ext cx="3076327" cy="25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081A02-E294-484C-9CFA-D8FD9C2DEC4F}"/>
              </a:ext>
            </a:extLst>
          </p:cNvPr>
          <p:cNvSpPr txBox="1"/>
          <p:nvPr/>
        </p:nvSpPr>
        <p:spPr>
          <a:xfrm>
            <a:off x="2796490" y="3361203"/>
            <a:ext cx="34380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connection info and SQL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27F2E-D526-4F04-AA5F-0A8BA3F67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395" y="2314246"/>
            <a:ext cx="5094914" cy="1404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BFF698-1112-4725-AF70-E457054A1B56}"/>
              </a:ext>
            </a:extLst>
          </p:cNvPr>
          <p:cNvSpPr txBox="1"/>
          <p:nvPr/>
        </p:nvSpPr>
        <p:spPr>
          <a:xfrm>
            <a:off x="6676237" y="1630235"/>
            <a:ext cx="51592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pull refresh the data: Refresh 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F90327-FA6B-4C64-A90F-BD22CCA0FE4D}"/>
              </a:ext>
            </a:extLst>
          </p:cNvPr>
          <p:cNvSpPr/>
          <p:nvPr/>
        </p:nvSpPr>
        <p:spPr>
          <a:xfrm>
            <a:off x="10662407" y="2617365"/>
            <a:ext cx="545285" cy="8116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04BF-1963-4B30-9068-2EEBE734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6" y="136525"/>
            <a:ext cx="10515600" cy="49254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Dashboard Solutions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43E0-30C8-4107-9339-F538909A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A831-765B-43F6-B48F-7D44B8E5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42F92-7815-4182-B075-13D7100D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75E018-FFF0-4526-9A4D-D79C3AD689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203" y="629074"/>
            <a:ext cx="8599414" cy="6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4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69973-8A52-471F-A2CF-15DABF9E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Dashboards?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CA52B-EC41-41CB-9D3D-3EEB4DC2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Dashboards are visualization tools designed to display and share info on key indicators relating to a predetermined business question</a:t>
            </a:r>
          </a:p>
          <a:p>
            <a:r>
              <a:rPr lang="en-US" dirty="0"/>
              <a:t>Dashboard development should bear this question as well as the needs of end users in mind; they are not unspecified tools for analytical exploration</a:t>
            </a:r>
          </a:p>
          <a:p>
            <a:r>
              <a:rPr lang="en-US" dirty="0"/>
              <a:t>Discovering insights is the job of a data scientist or analyst. Dashboards are for monitoring/representing/sharing/communicating that insight to project collaborators and stakeholders</a:t>
            </a:r>
          </a:p>
          <a:p>
            <a:r>
              <a:rPr lang="en-US" dirty="0"/>
              <a:t>Use cases may include: supporting tactical decision; troubleshooting process completion; finetuning resource allocation; identifying efficiency gains; and observing relevant data trends on variables of interest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996677-3FFB-46CB-9F0E-B6CECCA5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22710E-5458-40FD-8F3A-5BFD1F92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CFB76-8C12-48DD-96BA-219505BC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5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F7F3-3ECE-45FD-9F0D-6CD657FE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95B9-AD79-4FDA-AE27-459E472C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04" y="1847850"/>
            <a:ext cx="1139319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Big data is big money, and start-ups want cost-effective solutions</a:t>
            </a:r>
          </a:p>
          <a:p>
            <a:r>
              <a:rPr lang="en-US" dirty="0"/>
              <a:t>Open-source tools can handle more data more cheaply, but at a performance cost</a:t>
            </a:r>
          </a:p>
          <a:p>
            <a:r>
              <a:rPr lang="en-US" dirty="0"/>
              <a:t>The trade-offs often include speed, training and customizability, as well as shareability issues</a:t>
            </a:r>
          </a:p>
          <a:p>
            <a:pPr lvl="1"/>
            <a:r>
              <a:rPr lang="en-US" dirty="0"/>
              <a:t>Proprietary webservers are fast. </a:t>
            </a:r>
          </a:p>
          <a:p>
            <a:pPr lvl="1"/>
            <a:r>
              <a:rPr lang="en-US" dirty="0"/>
              <a:t>Inexpensive stand-alone and open-source dashboards development tools support fine-grain customizability </a:t>
            </a:r>
            <a:r>
              <a:rPr lang="en-US" i="1" dirty="0"/>
              <a:t>provided</a:t>
            </a:r>
            <a:r>
              <a:rPr lang="en-US" dirty="0"/>
              <a:t> end user know-how.</a:t>
            </a:r>
          </a:p>
          <a:p>
            <a:pPr lvl="1"/>
            <a:r>
              <a:rPr lang="en-US" dirty="0"/>
              <a:t>Paid services like Amazon RDS are designed to streamline workflow and facilitate info sharing at various organizational levels (including mobile device support, which not all open-source options offer)</a:t>
            </a:r>
          </a:p>
          <a:p>
            <a:r>
              <a:rPr lang="en-US" dirty="0"/>
              <a:t>The driving questions are: who is using your dashboard and why? What do they need to know to accomplish their goal, and what should they be able to do to better glean/communicate that knowledge and render it actionable? Dashboard design </a:t>
            </a:r>
            <a:r>
              <a:rPr lang="en-US" i="1" dirty="0"/>
              <a:t>serves</a:t>
            </a:r>
            <a:r>
              <a:rPr lang="en-US" dirty="0"/>
              <a:t>, rather than identifies the business problem.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8083-FD33-4E73-9AB9-B3F9C16E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F70E9-2E67-4467-AE15-4007A24A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330E-AB31-4DC2-A4CB-4E616DA8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E0B-BBD0-42A9-A5E9-A64595CD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1F1C-FF83-4FF6-9A0D-26B0CEB6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normalized MySQL database (on a local server) from a flat file data source</a:t>
            </a:r>
          </a:p>
          <a:p>
            <a:r>
              <a:rPr lang="en-US" dirty="0"/>
              <a:t>Create a normalized MySQL database on the cloud (Amazon RDS)</a:t>
            </a:r>
          </a:p>
          <a:p>
            <a:r>
              <a:rPr lang="en-US" dirty="0"/>
              <a:t>Create a free dashboard in MS Excel</a:t>
            </a:r>
          </a:p>
          <a:p>
            <a:r>
              <a:rPr lang="en-US" dirty="0"/>
              <a:t>Create a dashboard in Amazon Quicksight</a:t>
            </a:r>
          </a:p>
          <a:p>
            <a:r>
              <a:rPr lang="en-US" dirty="0"/>
              <a:t>Compare MS Excel/local MySQL dashboard/database and Amazon Quicksight/Amazon RDS MySQL for cost, ease of setup, ease of creation, customizability, shareability and update speed.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91C0-D950-41D6-B97C-66193CF3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48CC-802F-4140-BBB7-24E01AB8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5B99-4C33-4853-9ED8-A2296CC7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3AC1-FA3D-4B47-807D-178EF93F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398E-CCAA-4495-84F1-1A2490F5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Amazon RDS (account set up)</a:t>
            </a:r>
          </a:p>
          <a:p>
            <a:r>
              <a:rPr lang="en-US" dirty="0"/>
              <a:t>Amazon Quicksight</a:t>
            </a:r>
          </a:p>
          <a:p>
            <a:r>
              <a:rPr lang="en-US" dirty="0"/>
              <a:t>Microsoft Excel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7D3F-8D96-4DF7-B0C8-F021EA83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AE7F-C74E-4F7F-974B-42C4A0A0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78B1-25AE-4FC7-8F60-AEB2A0D3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1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D365-D2F7-4D88-9E5E-7FC2ED01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Solution—EER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F8018-FA33-429F-8307-7D7BC49DA3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32" y="1690688"/>
            <a:ext cx="3631567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D7FC-DD54-4D43-BF64-9CD887E5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D9A2C-3044-49E7-8EA9-3C38308C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AE06-E590-44B7-9B42-55AE2CE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2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10AA-E510-4702-95A7-2D40309D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9" y="-54702"/>
            <a:ext cx="10515600" cy="938103"/>
          </a:xfrm>
        </p:spPr>
        <p:txBody>
          <a:bodyPr/>
          <a:lstStyle/>
          <a:p>
            <a:r>
              <a:rPr lang="en-US" dirty="0"/>
              <a:t>Turning the csv file into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96F6-1D46-4304-90CB-07698DDF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9" y="666428"/>
            <a:ext cx="4425413" cy="56899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mydb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TABLE if exists </a:t>
            </a:r>
            <a:r>
              <a:rPr lang="en-US" dirty="0" err="1"/>
              <a:t>mydb_raw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mydb_raw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EmployeeID</a:t>
            </a:r>
            <a:r>
              <a:rPr lang="en-US" dirty="0"/>
              <a:t> varchar(255), </a:t>
            </a:r>
          </a:p>
          <a:p>
            <a:pPr marL="0" indent="0">
              <a:buNone/>
            </a:pPr>
            <a:r>
              <a:rPr lang="en-US" dirty="0"/>
              <a:t>[…]</a:t>
            </a:r>
          </a:p>
          <a:p>
            <a:pPr marL="0" indent="0">
              <a:buNone/>
            </a:pPr>
            <a:r>
              <a:rPr lang="en-US" dirty="0"/>
              <a:t>LOAD DATA LOCAL INFILE ‘C:/ […]</a:t>
            </a:r>
          </a:p>
          <a:p>
            <a:pPr marL="0" indent="0">
              <a:buNone/>
            </a:pPr>
            <a:r>
              <a:rPr lang="en-US" dirty="0"/>
              <a:t>INTO TABLE </a:t>
            </a:r>
            <a:r>
              <a:rPr lang="en-US" dirty="0" err="1"/>
              <a:t>mydb.mydb_raw</a:t>
            </a:r>
            <a:r>
              <a:rPr lang="en-US" dirty="0"/>
              <a:t> […]</a:t>
            </a:r>
          </a:p>
          <a:p>
            <a:pPr marL="0" indent="0">
              <a:buNone/>
            </a:pPr>
            <a:r>
              <a:rPr lang="en-US" dirty="0"/>
              <a:t>DROP TABLE if exists </a:t>
            </a:r>
            <a:r>
              <a:rPr lang="en-US" dirty="0" err="1"/>
              <a:t>mydb.proc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mydb.proc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[…]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mydb.proc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[…]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 STR_TO_DATE(</a:t>
            </a:r>
            <a:r>
              <a:rPr lang="en-US" dirty="0" err="1"/>
              <a:t>recorddate_key</a:t>
            </a:r>
            <a:r>
              <a:rPr lang="en-US" dirty="0"/>
              <a:t>, '%c/%e/%Y %k:%</a:t>
            </a:r>
            <a:r>
              <a:rPr lang="en-US" dirty="0" err="1"/>
              <a:t>i</a:t>
            </a:r>
            <a:r>
              <a:rPr lang="en-US" dirty="0"/>
              <a:t>’), […] </a:t>
            </a:r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mydb_raw</a:t>
            </a:r>
            <a:r>
              <a:rPr lang="en-US" dirty="0"/>
              <a:t> as T; […]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6E64-491D-4750-BB16-E02D11E8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D177-621A-413D-993B-5E29553B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388D-E5A6-4B3D-8AF3-5A1F4B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62D-05BE-4F16-8CD7-B04B0E5044C2}"/>
              </a:ext>
            </a:extLst>
          </p:cNvPr>
          <p:cNvSpPr txBox="1"/>
          <p:nvPr/>
        </p:nvSpPr>
        <p:spPr>
          <a:xfrm>
            <a:off x="4371491" y="695233"/>
            <a:ext cx="4114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TABLE if exists </a:t>
            </a:r>
            <a:r>
              <a:rPr lang="en-US" dirty="0" err="1"/>
              <a:t>mydb_raw</a:t>
            </a:r>
            <a:r>
              <a:rPr lang="en-US" dirty="0"/>
              <a:t>;</a:t>
            </a:r>
          </a:p>
          <a:p>
            <a:r>
              <a:rPr lang="en-US" dirty="0"/>
              <a:t>DROP TABLE IF EXISTS </a:t>
            </a:r>
            <a:r>
              <a:rPr lang="en-US" dirty="0" err="1"/>
              <a:t>mydb.status</a:t>
            </a:r>
            <a:r>
              <a:rPr lang="en-US" dirty="0"/>
              <a:t>; </a:t>
            </a:r>
          </a:p>
          <a:p>
            <a:r>
              <a:rPr lang="en-US" dirty="0"/>
              <a:t>DROP TABLE if exists </a:t>
            </a:r>
            <a:r>
              <a:rPr lang="en-US" dirty="0" err="1"/>
              <a:t>mydb.employee</a:t>
            </a:r>
            <a:r>
              <a:rPr lang="en-US" dirty="0"/>
              <a:t>;</a:t>
            </a:r>
          </a:p>
          <a:p>
            <a:r>
              <a:rPr lang="en-US" dirty="0"/>
              <a:t>DROP TABLE IF EXISTS </a:t>
            </a:r>
            <a:r>
              <a:rPr lang="en-US" dirty="0" err="1"/>
              <a:t>mydb.location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CREATE TABLE `location` (</a:t>
            </a:r>
          </a:p>
          <a:p>
            <a:r>
              <a:rPr lang="en-US" dirty="0"/>
              <a:t>	`</a:t>
            </a:r>
            <a:r>
              <a:rPr lang="en-US" dirty="0" err="1"/>
              <a:t>Location_ID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 AUTO_INCREMENT, […]</a:t>
            </a:r>
          </a:p>
          <a:p>
            <a:r>
              <a:rPr lang="en-US" dirty="0"/>
              <a:t>INSERT INTO </a:t>
            </a:r>
            <a:r>
              <a:rPr lang="en-US" dirty="0" err="1"/>
              <a:t>mydb.location</a:t>
            </a:r>
            <a:r>
              <a:rPr lang="en-US" dirty="0"/>
              <a:t> (</a:t>
            </a:r>
          </a:p>
          <a:p>
            <a:r>
              <a:rPr lang="en-US" dirty="0"/>
              <a:t>	</a:t>
            </a:r>
            <a:r>
              <a:rPr lang="en-US" dirty="0" err="1"/>
              <a:t>city_name</a:t>
            </a:r>
            <a:r>
              <a:rPr lang="en-US" dirty="0"/>
              <a:t>, […]</a:t>
            </a:r>
          </a:p>
          <a:p>
            <a:r>
              <a:rPr lang="en-US" dirty="0"/>
              <a:t>SELECT DISTINCT </a:t>
            </a:r>
            <a:r>
              <a:rPr lang="en-US" dirty="0" err="1"/>
              <a:t>city_name</a:t>
            </a:r>
            <a:r>
              <a:rPr lang="en-US" dirty="0"/>
              <a:t>,</a:t>
            </a:r>
          </a:p>
          <a:p>
            <a:r>
              <a:rPr lang="en-US" dirty="0"/>
              <a:t>	[…] FROM </a:t>
            </a:r>
            <a:r>
              <a:rPr lang="en-US" dirty="0" err="1"/>
              <a:t>mydb.proc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TABLE `employee` (</a:t>
            </a:r>
          </a:p>
          <a:p>
            <a:r>
              <a:rPr lang="en-US" dirty="0"/>
              <a:t>	`</a:t>
            </a:r>
            <a:r>
              <a:rPr lang="en-US" dirty="0" err="1"/>
              <a:t>EmployeeID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NULL,</a:t>
            </a:r>
          </a:p>
          <a:p>
            <a:r>
              <a:rPr lang="en-US" dirty="0"/>
              <a:t>	[…]</a:t>
            </a:r>
          </a:p>
          <a:p>
            <a:r>
              <a:rPr lang="en-US" dirty="0"/>
              <a:t>INSERT INTO </a:t>
            </a:r>
            <a:r>
              <a:rPr lang="en-US" dirty="0" err="1"/>
              <a:t>mydb.employee</a:t>
            </a:r>
            <a:r>
              <a:rPr lang="en-US" dirty="0"/>
              <a:t> (</a:t>
            </a:r>
          </a:p>
          <a:p>
            <a:r>
              <a:rPr lang="en-US" dirty="0"/>
              <a:t>	</a:t>
            </a:r>
            <a:r>
              <a:rPr lang="en-US" dirty="0" err="1"/>
              <a:t>EmployeeID</a:t>
            </a:r>
            <a:r>
              <a:rPr lang="en-US" dirty="0"/>
              <a:t>, […]</a:t>
            </a:r>
          </a:p>
          <a:p>
            <a:r>
              <a:rPr lang="en-US" dirty="0"/>
              <a:t>SELECT DISTINCT </a:t>
            </a:r>
            <a:r>
              <a:rPr lang="en-US" dirty="0" err="1"/>
              <a:t>EmployeeID</a:t>
            </a:r>
            <a:r>
              <a:rPr lang="en-US" dirty="0"/>
              <a:t>, […]</a:t>
            </a:r>
          </a:p>
          <a:p>
            <a:r>
              <a:rPr lang="en-US" dirty="0"/>
              <a:t>	FROM </a:t>
            </a:r>
            <a:r>
              <a:rPr lang="en-US" dirty="0" err="1"/>
              <a:t>mydb.proc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74622-90BB-4AED-B859-75C0B538D7C9}"/>
              </a:ext>
            </a:extLst>
          </p:cNvPr>
          <p:cNvSpPr txBox="1"/>
          <p:nvPr/>
        </p:nvSpPr>
        <p:spPr>
          <a:xfrm>
            <a:off x="8369085" y="695233"/>
            <a:ext cx="38229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`status` (</a:t>
            </a:r>
          </a:p>
          <a:p>
            <a:r>
              <a:rPr lang="en-US" dirty="0"/>
              <a:t>	`</a:t>
            </a:r>
            <a:r>
              <a:rPr lang="en-US" dirty="0" err="1"/>
              <a:t>Status_ID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 AUTO_INCREMENT, </a:t>
            </a:r>
          </a:p>
          <a:p>
            <a:r>
              <a:rPr lang="en-US" dirty="0"/>
              <a:t>	[…]</a:t>
            </a:r>
          </a:p>
          <a:p>
            <a:r>
              <a:rPr lang="en-US" dirty="0"/>
              <a:t>INSERT INTO </a:t>
            </a:r>
            <a:r>
              <a:rPr lang="en-US" dirty="0" err="1"/>
              <a:t>mydb.status</a:t>
            </a:r>
            <a:r>
              <a:rPr lang="en-US" dirty="0"/>
              <a:t> (</a:t>
            </a:r>
          </a:p>
          <a:p>
            <a:r>
              <a:rPr lang="en-US" dirty="0"/>
              <a:t>	</a:t>
            </a:r>
            <a:r>
              <a:rPr lang="en-US" dirty="0" err="1"/>
              <a:t>EmployeeID</a:t>
            </a:r>
            <a:r>
              <a:rPr lang="en-US" dirty="0"/>
              <a:t>, </a:t>
            </a:r>
          </a:p>
          <a:p>
            <a:r>
              <a:rPr lang="en-US" dirty="0"/>
              <a:t>	[…]</a:t>
            </a:r>
          </a:p>
          <a:p>
            <a:r>
              <a:rPr lang="en-US" dirty="0"/>
              <a:t>SELECT DISTINCT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r>
              <a:rPr lang="en-US" dirty="0"/>
              <a:t>	[…] FROM </a:t>
            </a:r>
            <a:r>
              <a:rPr lang="en-US" dirty="0" err="1"/>
              <a:t>mydb.proc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UPDATE  </a:t>
            </a:r>
            <a:r>
              <a:rPr lang="en-US" dirty="0" err="1"/>
              <a:t>mydb.employee</a:t>
            </a:r>
            <a:r>
              <a:rPr lang="en-US" dirty="0"/>
              <a:t> a</a:t>
            </a:r>
          </a:p>
          <a:p>
            <a:endParaRPr lang="en-US" dirty="0"/>
          </a:p>
          <a:p>
            <a:r>
              <a:rPr lang="sv-SE" dirty="0"/>
              <a:t>INNER JOIN mydb.proc b</a:t>
            </a:r>
          </a:p>
          <a:p>
            <a:r>
              <a:rPr lang="en-US" dirty="0"/>
              <a:t>ON </a:t>
            </a:r>
            <a:r>
              <a:rPr lang="en-US" dirty="0" err="1"/>
              <a:t>a.EmployeeID</a:t>
            </a:r>
            <a:r>
              <a:rPr lang="en-US" dirty="0"/>
              <a:t> = </a:t>
            </a:r>
            <a:r>
              <a:rPr lang="en-US" dirty="0" err="1"/>
              <a:t>b.EmployeeID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mydb.location</a:t>
            </a:r>
            <a:r>
              <a:rPr lang="en-US" dirty="0"/>
              <a:t> c</a:t>
            </a:r>
          </a:p>
          <a:p>
            <a:r>
              <a:rPr lang="en-US" dirty="0"/>
              <a:t>ON </a:t>
            </a:r>
            <a:r>
              <a:rPr lang="en-US" dirty="0" err="1"/>
              <a:t>b.store_name</a:t>
            </a:r>
            <a:r>
              <a:rPr lang="en-US" dirty="0"/>
              <a:t> = </a:t>
            </a:r>
            <a:r>
              <a:rPr lang="en-US" dirty="0" err="1"/>
              <a:t>c.store_name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b.business_unit</a:t>
            </a:r>
            <a:r>
              <a:rPr lang="en-US" dirty="0"/>
              <a:t> = </a:t>
            </a:r>
            <a:r>
              <a:rPr lang="en-US" dirty="0" err="1"/>
              <a:t>c.business_unit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a.location_id</a:t>
            </a:r>
            <a:r>
              <a:rPr lang="en-US" dirty="0"/>
              <a:t> = </a:t>
            </a:r>
            <a:r>
              <a:rPr lang="en-US" dirty="0" err="1"/>
              <a:t>c.location_id</a:t>
            </a:r>
            <a:r>
              <a:rPr lang="en-US" dirty="0"/>
              <a:t>;	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2EEC-E446-4F4A-9ED3-51CCB39C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21175"/>
            <a:ext cx="10515600" cy="1325563"/>
          </a:xfrm>
        </p:spPr>
        <p:txBody>
          <a:bodyPr/>
          <a:lstStyle/>
          <a:p>
            <a:r>
              <a:rPr lang="en-US" dirty="0"/>
              <a:t>Amazon QuickSight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2B616-014E-43E6-BE66-328495CDCA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2" y="1019568"/>
            <a:ext cx="9702358" cy="533089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6A58D-E7E1-4476-BE2B-A7917079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B304-4AF4-4976-BA66-AA2C6147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FC13-0D92-4C0E-88BD-CF5F3236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35B53-1CAB-4BA2-A5C9-5C0941248EDB}"/>
              </a:ext>
            </a:extLst>
          </p:cNvPr>
          <p:cNvSpPr txBox="1"/>
          <p:nvPr/>
        </p:nvSpPr>
        <p:spPr>
          <a:xfrm>
            <a:off x="7189365" y="310393"/>
            <a:ext cx="4597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Link: </a:t>
            </a:r>
            <a:r>
              <a:rPr lang="en-US" sz="1050" dirty="0">
                <a:hlinkClick r:id="rId3"/>
              </a:rPr>
              <a:t>https://us-east-1.quicksight.aws.amazon.com/sn/dashboards/09615dc4-86d3-40ba-89ff-5337dd3f1723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858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E21C-AD6B-427E-94F5-66B901DE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Amazon QuickSight-Joining data tables for use in dashboard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3BF9-0DE0-439B-822E-2AB3F2A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11/27/2017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E4A3-A681-4DF6-9C2B-C745B0C1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 Shaver, J.K. Rasmus-Vorrath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6FD9-D9E2-4387-9B9A-D21C8193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1689-68C4-4BF9-81DB-B0EAD103D266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6C919-3491-4FB3-867C-B8123A55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16" y="2448159"/>
            <a:ext cx="9079684" cy="3908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D1A215-D6BE-4E81-9825-663626227B85}"/>
              </a:ext>
            </a:extLst>
          </p:cNvPr>
          <p:cNvSpPr txBox="1"/>
          <p:nvPr/>
        </p:nvSpPr>
        <p:spPr>
          <a:xfrm>
            <a:off x="5292054" y="968835"/>
            <a:ext cx="51592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Join interface—select your tables, and then join the tables by selecting the appropriate columns. Save and visualize when done.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B4D3A-899C-4D00-8185-5EB4F9A59054}"/>
              </a:ext>
            </a:extLst>
          </p:cNvPr>
          <p:cNvSpPr/>
          <p:nvPr/>
        </p:nvSpPr>
        <p:spPr>
          <a:xfrm>
            <a:off x="6543414" y="2456548"/>
            <a:ext cx="872454" cy="31039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726</Words>
  <Application>Microsoft Office PowerPoint</Application>
  <PresentationFormat>Widescreen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Databases and Data Dashboards – A comparison of a locally hosted, free database and dashboard (MySQL/Excel) vs Amazon RDS/Amazon QuickSight dashboard </vt:lpstr>
      <vt:lpstr>Why Dashboards?</vt:lpstr>
      <vt:lpstr>Dashboard Options</vt:lpstr>
      <vt:lpstr>Project Goals</vt:lpstr>
      <vt:lpstr>Tools Used</vt:lpstr>
      <vt:lpstr>Database Solution—EER Diagram</vt:lpstr>
      <vt:lpstr>Turning the csv file into MySQL</vt:lpstr>
      <vt:lpstr>Amazon QuickSight</vt:lpstr>
      <vt:lpstr>Amazon QuickSight-Joining data tables for use in dashboard</vt:lpstr>
      <vt:lpstr>Amazon QuickSight-Creating the Dashboard</vt:lpstr>
      <vt:lpstr>Excel Dashboard</vt:lpstr>
      <vt:lpstr>Excel Dashboard-Pulling in and refreshing the data</vt:lpstr>
      <vt:lpstr>Comparison of Dashboard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Data Dashboards – A comparison of a locally hosted, free database and dashboard (MySQL/Excel) vs Amazon RDS/Amazon QuickSight dashboard</dc:title>
  <dc:creator>B N SHAVER</dc:creator>
  <cp:lastModifiedBy>B N SHAVER</cp:lastModifiedBy>
  <cp:revision>19</cp:revision>
  <dcterms:created xsi:type="dcterms:W3CDTF">2017-11-20T04:28:12Z</dcterms:created>
  <dcterms:modified xsi:type="dcterms:W3CDTF">2017-11-26T20:43:26Z</dcterms:modified>
</cp:coreProperties>
</file>