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57"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03" autoAdjust="0"/>
    <p:restoredTop sz="94660"/>
  </p:normalViewPr>
  <p:slideViewPr>
    <p:cSldViewPr snapToGrid="0">
      <p:cViewPr varScale="1">
        <p:scale>
          <a:sx n="76" d="100"/>
          <a:sy n="76"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https://www.youtube.com/embed/5l4cA8zSreQ?rel=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8B9A-82AE-48E0-8334-82FA19E1CD32}"/>
              </a:ext>
            </a:extLst>
          </p:cNvPr>
          <p:cNvSpPr>
            <a:spLocks noGrp="1"/>
          </p:cNvSpPr>
          <p:nvPr>
            <p:ph type="ctrTitle"/>
          </p:nvPr>
        </p:nvSpPr>
        <p:spPr>
          <a:xfrm>
            <a:off x="537028" y="2514598"/>
            <a:ext cx="11654972" cy="2262781"/>
          </a:xfrm>
        </p:spPr>
        <p:txBody>
          <a:bodyPr>
            <a:normAutofit fontScale="90000"/>
          </a:bodyPr>
          <a:lstStyle/>
          <a:p>
            <a:r>
              <a:rPr lang="en-US" dirty="0"/>
              <a:t>													  </a:t>
            </a:r>
            <a:r>
              <a:rPr lang="en-US" u="sng" dirty="0"/>
              <a:t>Week 15 | Day 1</a:t>
            </a:r>
            <a:r>
              <a:rPr lang="en-US" dirty="0"/>
              <a:t>										   Peter </a:t>
            </a:r>
            <a:r>
              <a:rPr lang="en-US" dirty="0" err="1"/>
              <a:t>Wiemer</a:t>
            </a:r>
            <a:r>
              <a:rPr lang="en-US" dirty="0"/>
              <a:t>-Hastings</a:t>
            </a:r>
            <a:br>
              <a:rPr lang="en-US" dirty="0"/>
            </a:br>
            <a:r>
              <a:rPr lang="en-US" dirty="0"/>
              <a:t>			    			    </a:t>
            </a:r>
            <a:r>
              <a:rPr lang="en-US" i="1" dirty="0"/>
              <a:t>Latent Semantic Analysis</a:t>
            </a:r>
            <a:r>
              <a:rPr lang="en-US" dirty="0"/>
              <a:t>	</a:t>
            </a:r>
          </a:p>
        </p:txBody>
      </p:sp>
      <p:sp>
        <p:nvSpPr>
          <p:cNvPr id="3" name="Subtitle 2">
            <a:extLst>
              <a:ext uri="{FF2B5EF4-FFF2-40B4-BE49-F238E27FC236}">
                <a16:creationId xmlns:a16="http://schemas.microsoft.com/office/drawing/2014/main" id="{D51E275F-3F6E-4F8C-B231-B88FEF5CA035}"/>
              </a:ext>
            </a:extLst>
          </p:cNvPr>
          <p:cNvSpPr>
            <a:spLocks noGrp="1"/>
          </p:cNvSpPr>
          <p:nvPr>
            <p:ph type="subTitle" idx="1"/>
          </p:nvPr>
        </p:nvSpPr>
        <p:spPr>
          <a:xfrm>
            <a:off x="3276601" y="4777379"/>
            <a:ext cx="8915399" cy="1126283"/>
          </a:xfrm>
        </p:spPr>
        <p:txBody>
          <a:bodyPr>
            <a:normAutofit fontScale="92500"/>
          </a:bodyPr>
          <a:lstStyle/>
          <a:p>
            <a:r>
              <a:rPr lang="en-US" dirty="0"/>
              <a:t>						       Philosophy 144 – Language, Meaning, Understanding</a:t>
            </a:r>
          </a:p>
          <a:p>
            <a:r>
              <a:rPr lang="en-US" dirty="0"/>
              <a:t>												       Dr. Jack K. Rasmus-Vorrath</a:t>
            </a:r>
          </a:p>
          <a:p>
            <a:r>
              <a:rPr lang="en-US" dirty="0"/>
              <a:t>																          12/5/17</a:t>
            </a:r>
          </a:p>
          <a:p>
            <a:endParaRPr lang="en-US" dirty="0"/>
          </a:p>
        </p:txBody>
      </p:sp>
    </p:spTree>
    <p:extLst>
      <p:ext uri="{BB962C8B-B14F-4D97-AF65-F5344CB8AC3E}">
        <p14:creationId xmlns:p14="http://schemas.microsoft.com/office/powerpoint/2010/main" val="94952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12E1-D013-467D-988B-E6EB826892EC}"/>
              </a:ext>
            </a:extLst>
          </p:cNvPr>
          <p:cNvSpPr>
            <a:spLocks noGrp="1"/>
          </p:cNvSpPr>
          <p:nvPr>
            <p:ph type="title"/>
          </p:nvPr>
        </p:nvSpPr>
        <p:spPr>
          <a:xfrm>
            <a:off x="418454" y="0"/>
            <a:ext cx="11773546" cy="770737"/>
          </a:xfrm>
        </p:spPr>
        <p:txBody>
          <a:bodyPr>
            <a:normAutofit/>
          </a:bodyPr>
          <a:lstStyle/>
          <a:p>
            <a:r>
              <a:rPr lang="en-US" dirty="0"/>
              <a:t>     Managing Patient Profiles &amp; Optimization of Care</a:t>
            </a:r>
          </a:p>
        </p:txBody>
      </p:sp>
      <p:pic>
        <p:nvPicPr>
          <p:cNvPr id="5" name="Content Placeholder 4">
            <a:extLst>
              <a:ext uri="{FF2B5EF4-FFF2-40B4-BE49-F238E27FC236}">
                <a16:creationId xmlns:a16="http://schemas.microsoft.com/office/drawing/2014/main" id="{237EB901-7755-4BC7-9B12-0807766017D0}"/>
              </a:ext>
            </a:extLst>
          </p:cNvPr>
          <p:cNvPicPr>
            <a:picLocks noGrp="1" noChangeAspect="1"/>
          </p:cNvPicPr>
          <p:nvPr>
            <p:ph idx="1"/>
          </p:nvPr>
        </p:nvPicPr>
        <p:blipFill>
          <a:blip r:embed="rId2"/>
          <a:stretch>
            <a:fillRect/>
          </a:stretch>
        </p:blipFill>
        <p:spPr>
          <a:xfrm>
            <a:off x="170481" y="619205"/>
            <a:ext cx="12021519" cy="1535059"/>
          </a:xfrm>
        </p:spPr>
      </p:pic>
      <p:pic>
        <p:nvPicPr>
          <p:cNvPr id="7" name="Picture 6">
            <a:extLst>
              <a:ext uri="{FF2B5EF4-FFF2-40B4-BE49-F238E27FC236}">
                <a16:creationId xmlns:a16="http://schemas.microsoft.com/office/drawing/2014/main" id="{6C93F797-E934-4EC1-BC56-B1822F5993CF}"/>
              </a:ext>
            </a:extLst>
          </p:cNvPr>
          <p:cNvPicPr>
            <a:picLocks noChangeAspect="1"/>
          </p:cNvPicPr>
          <p:nvPr/>
        </p:nvPicPr>
        <p:blipFill>
          <a:blip r:embed="rId3"/>
          <a:stretch>
            <a:fillRect/>
          </a:stretch>
        </p:blipFill>
        <p:spPr>
          <a:xfrm>
            <a:off x="9782038" y="1386734"/>
            <a:ext cx="2409962" cy="5471266"/>
          </a:xfrm>
          <a:prstGeom prst="rect">
            <a:avLst/>
          </a:prstGeom>
        </p:spPr>
      </p:pic>
      <p:sp>
        <p:nvSpPr>
          <p:cNvPr id="9" name="TextBox 8">
            <a:extLst>
              <a:ext uri="{FF2B5EF4-FFF2-40B4-BE49-F238E27FC236}">
                <a16:creationId xmlns:a16="http://schemas.microsoft.com/office/drawing/2014/main" id="{A9A9E365-9E76-404C-A11B-18176D42543A}"/>
              </a:ext>
            </a:extLst>
          </p:cNvPr>
          <p:cNvSpPr txBox="1"/>
          <p:nvPr/>
        </p:nvSpPr>
        <p:spPr>
          <a:xfrm>
            <a:off x="1349829" y="2108571"/>
            <a:ext cx="8432209" cy="5386090"/>
          </a:xfrm>
          <a:prstGeom prst="rect">
            <a:avLst/>
          </a:prstGeom>
          <a:noFill/>
        </p:spPr>
        <p:txBody>
          <a:bodyPr wrap="square" rtlCol="0">
            <a:spAutoFit/>
          </a:bodyPr>
          <a:lstStyle/>
          <a:p>
            <a:r>
              <a:rPr lang="en-US" sz="1400" dirty="0"/>
              <a:t>The ‘</a:t>
            </a:r>
            <a:r>
              <a:rPr lang="en-US" sz="1400" dirty="0" err="1"/>
              <a:t>get_feature_names</a:t>
            </a:r>
            <a:r>
              <a:rPr lang="en-US" sz="1400" dirty="0"/>
              <a:t>’ method is used on the ‘vectorizer’ object output by the </a:t>
            </a:r>
            <a:r>
              <a:rPr lang="en-US" sz="1400" dirty="0" err="1"/>
              <a:t>Tf-idf</a:t>
            </a:r>
            <a:r>
              <a:rPr lang="en-US" sz="1400" dirty="0"/>
              <a:t> Vectorizer, storing all the words from which the </a:t>
            </a:r>
            <a:r>
              <a:rPr lang="en-US" sz="1400" dirty="0" err="1"/>
              <a:t>Tf-idf</a:t>
            </a:r>
            <a:r>
              <a:rPr lang="en-US" sz="1400" dirty="0"/>
              <a:t> transformed values are derived into the object called ‘terms’</a:t>
            </a:r>
          </a:p>
          <a:p>
            <a:endParaRPr lang="en-US" sz="1400" dirty="0"/>
          </a:p>
          <a:p>
            <a:r>
              <a:rPr lang="en-US" sz="1400" dirty="0"/>
              <a:t>For each concept, the </a:t>
            </a:r>
            <a:r>
              <a:rPr lang="en-US" sz="1400" dirty="0" err="1"/>
              <a:t>Tf-idf</a:t>
            </a:r>
            <a:r>
              <a:rPr lang="en-US" sz="1400" dirty="0"/>
              <a:t> values of these words or ‘terms’ are associated with their corresponding ‘</a:t>
            </a:r>
            <a:r>
              <a:rPr lang="en-US" sz="1400" dirty="0" err="1"/>
              <a:t>feature_names</a:t>
            </a:r>
            <a:r>
              <a:rPr lang="en-US" sz="1400" dirty="0"/>
              <a:t>’—i.e., with the actual words themselves. This association of words and </a:t>
            </a:r>
            <a:r>
              <a:rPr lang="en-US" sz="1400" dirty="0" err="1"/>
              <a:t>Tf-idf</a:t>
            </a:r>
            <a:r>
              <a:rPr lang="en-US" sz="1400" dirty="0"/>
              <a:t> values is stored in the object ‘</a:t>
            </a:r>
            <a:r>
              <a:rPr lang="en-US" sz="1400" dirty="0" err="1"/>
              <a:t>termsInComp</a:t>
            </a:r>
            <a:r>
              <a:rPr lang="en-US" sz="1400" dirty="0"/>
              <a:t>’—i.e., the terms which define a given ‘concept’ in the semantic space</a:t>
            </a:r>
          </a:p>
          <a:p>
            <a:endParaRPr lang="en-US" sz="1400" dirty="0"/>
          </a:p>
          <a:p>
            <a:r>
              <a:rPr lang="en-US" sz="1400" dirty="0"/>
              <a:t>The ‘</a:t>
            </a:r>
            <a:r>
              <a:rPr lang="en-US" sz="1400" dirty="0" err="1"/>
              <a:t>termsInComp</a:t>
            </a:r>
            <a:r>
              <a:rPr lang="en-US" sz="1400" dirty="0"/>
              <a:t>’ is passed to the ‘sorted’ function, along with the desired number of terms per concept, listed in descending importance and stored in the object called ‘</a:t>
            </a:r>
            <a:r>
              <a:rPr lang="en-US" sz="1400" dirty="0" err="1"/>
              <a:t>sortedTerms</a:t>
            </a:r>
            <a:r>
              <a:rPr lang="en-US" sz="1400" dirty="0"/>
              <a:t>’</a:t>
            </a:r>
          </a:p>
          <a:p>
            <a:endParaRPr lang="en-US" sz="1400" dirty="0"/>
          </a:p>
          <a:p>
            <a:r>
              <a:rPr lang="en-US" sz="1400" dirty="0"/>
              <a:t>This sorted list of terms is printed for every ‘concept’</a:t>
            </a:r>
          </a:p>
          <a:p>
            <a:endParaRPr lang="en-US" sz="1400" dirty="0"/>
          </a:p>
          <a:p>
            <a:r>
              <a:rPr lang="en-US" sz="1400" dirty="0"/>
              <a:t>Distinct patient profiles emerge, which can be characterized according to common client needs (care planning - Concept #1), administrative and medicinal measures (screening, seclusion, restraints, psychopharmacology – Concepts #0, 2, 3, 4), as well as mental and behavioral health patterns (tobacco abuse - Concept #0; alcoholism - Concept #2; aggression - Concept #3; and psychosis – Concept #4)</a:t>
            </a:r>
          </a:p>
          <a:p>
            <a:endParaRPr lang="en-US" sz="1400" dirty="0"/>
          </a:p>
          <a:p>
            <a:r>
              <a:rPr lang="en-US" sz="1400" dirty="0"/>
              <a:t>Paired with evaluative strategies like historical trend analysis, LSA can be used to drive efficient operation, facilitate delivery of services, and optimize treatment and patient care</a:t>
            </a:r>
          </a:p>
          <a:p>
            <a:endParaRPr lang="en-US" dirty="0"/>
          </a:p>
          <a:p>
            <a:endParaRPr lang="en-US" dirty="0"/>
          </a:p>
        </p:txBody>
      </p:sp>
    </p:spTree>
    <p:extLst>
      <p:ext uri="{BB962C8B-B14F-4D97-AF65-F5344CB8AC3E}">
        <p14:creationId xmlns:p14="http://schemas.microsoft.com/office/powerpoint/2010/main" val="340636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949A-8463-47C0-87AC-152A27211D60}"/>
              </a:ext>
            </a:extLst>
          </p:cNvPr>
          <p:cNvSpPr>
            <a:spLocks noGrp="1"/>
          </p:cNvSpPr>
          <p:nvPr>
            <p:ph type="title"/>
          </p:nvPr>
        </p:nvSpPr>
        <p:spPr>
          <a:xfrm>
            <a:off x="3280313" y="0"/>
            <a:ext cx="8911687" cy="653147"/>
          </a:xfrm>
        </p:spPr>
        <p:txBody>
          <a:bodyPr/>
          <a:lstStyle/>
          <a:p>
            <a:r>
              <a:rPr lang="en-US" dirty="0"/>
              <a:t>	 Socratic Discussion: </a:t>
            </a:r>
            <a:r>
              <a:rPr lang="en-US" dirty="0" err="1"/>
              <a:t>Wiemer</a:t>
            </a:r>
            <a:r>
              <a:rPr lang="en-US" dirty="0"/>
              <a:t>-Hastings</a:t>
            </a:r>
          </a:p>
        </p:txBody>
      </p:sp>
      <p:sp>
        <p:nvSpPr>
          <p:cNvPr id="3" name="Content Placeholder 2">
            <a:extLst>
              <a:ext uri="{FF2B5EF4-FFF2-40B4-BE49-F238E27FC236}">
                <a16:creationId xmlns:a16="http://schemas.microsoft.com/office/drawing/2014/main" id="{9AFF02FE-3B28-475C-8B79-909DE175FBD7}"/>
              </a:ext>
            </a:extLst>
          </p:cNvPr>
          <p:cNvSpPr>
            <a:spLocks noGrp="1"/>
          </p:cNvSpPr>
          <p:nvPr>
            <p:ph idx="1"/>
          </p:nvPr>
        </p:nvSpPr>
        <p:spPr>
          <a:xfrm>
            <a:off x="1291771" y="653147"/>
            <a:ext cx="10900229" cy="6204853"/>
          </a:xfrm>
        </p:spPr>
        <p:txBody>
          <a:bodyPr>
            <a:normAutofit fontScale="70000" lnSpcReduction="20000"/>
          </a:bodyPr>
          <a:lstStyle/>
          <a:p>
            <a:r>
              <a:rPr lang="en-US" dirty="0"/>
              <a:t>With respect to the following passages, consider the underlying philosophical presuppositions at work in applications of Latent Semantic Analysis. What operative notions of language, meaning, and understanding are implied?</a:t>
            </a:r>
          </a:p>
          <a:p>
            <a:endParaRPr lang="en-US" dirty="0"/>
          </a:p>
          <a:p>
            <a:r>
              <a:rPr lang="en-US" dirty="0"/>
              <a:t>“By basing the representations on a reduced number of dimensions, words that generally occur in similar contexts have similar vectors and will therefore get a high similarity rating. The discarded dimensions are assumed to be the product of noise, random associations, or some other non-essential factor,” (p. 3)</a:t>
            </a:r>
          </a:p>
          <a:p>
            <a:endParaRPr lang="en-US" dirty="0"/>
          </a:p>
          <a:p>
            <a:r>
              <a:rPr lang="en-US" dirty="0"/>
              <a:t>“ ‘…for a large class of cases – though not for all – in which we employ the word ‘meaning’ it can be defined as thus, the meaning of the word is its use in language.’ (Wittgenstein, 1958),” (p. 5).</a:t>
            </a:r>
          </a:p>
          <a:p>
            <a:endParaRPr lang="en-US" dirty="0"/>
          </a:p>
          <a:p>
            <a:r>
              <a:rPr lang="en-US" dirty="0"/>
              <a:t>“LSA can even interpret metaphors like, ‘My lawyer is a shark’,” (p. 6).</a:t>
            </a:r>
          </a:p>
          <a:p>
            <a:endParaRPr lang="en-US" dirty="0"/>
          </a:p>
          <a:p>
            <a:r>
              <a:rPr lang="en-US" dirty="0"/>
              <a:t>“LSA […] has the advantage of graceful degradation. If it doesn’t know a word, LSA simply ignores it and bases its representation on the other words,” (p. 6).</a:t>
            </a:r>
          </a:p>
          <a:p>
            <a:endParaRPr lang="en-US" dirty="0"/>
          </a:p>
          <a:p>
            <a:r>
              <a:rPr lang="en-US" dirty="0"/>
              <a:t>“One critical objection that is raised against the LSA approach is that not only does it ignore the syntactic structure of sentences, it even ignores word order. In other words, LSA treats a text as a bag of words. In practice, LSA does well with longer passages of words […] where syntactic details may be ‘washed out’, and it also does well with single words […], but it does not do well on single sentences,” (p. 8).</a:t>
            </a:r>
          </a:p>
          <a:p>
            <a:endParaRPr lang="en-US" dirty="0"/>
          </a:p>
          <a:p>
            <a:r>
              <a:rPr lang="en-US" dirty="0"/>
              <a:t>Another notable gap in LSA’s competence is negations. [That is, one] thing that LSA ‘ignores’ is negations, either because they are omitted from the LSA training via a ‘stop words’ list, or simply because their widespread use throughout a corpus renders them representationally depleted,” (p. 9).</a:t>
            </a:r>
          </a:p>
          <a:p>
            <a:endParaRPr lang="en-US" dirty="0"/>
          </a:p>
          <a:p>
            <a:r>
              <a:rPr lang="en-US" dirty="0"/>
              <a:t>“A more fundamental question about LSA is what its dimensions ‘mean.’ Because they represent latent variables, there is no clear definition. […T]here is a high correlation between the first dimension [of the semantic vector space] and the frequency of occurrence of the words in the corpus. Beyond that, there are no clear answers,” (p. 9).</a:t>
            </a:r>
          </a:p>
          <a:p>
            <a:endParaRPr lang="en-US" dirty="0"/>
          </a:p>
          <a:p>
            <a:endParaRPr lang="en-US" dirty="0"/>
          </a:p>
          <a:p>
            <a:endParaRPr lang="en-US" dirty="0"/>
          </a:p>
        </p:txBody>
      </p:sp>
    </p:spTree>
    <p:extLst>
      <p:ext uri="{BB962C8B-B14F-4D97-AF65-F5344CB8AC3E}">
        <p14:creationId xmlns:p14="http://schemas.microsoft.com/office/powerpoint/2010/main" val="74336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312C-D71F-45C8-89A2-0102D7F9C977}"/>
              </a:ext>
            </a:extLst>
          </p:cNvPr>
          <p:cNvSpPr>
            <a:spLocks noGrp="1"/>
          </p:cNvSpPr>
          <p:nvPr>
            <p:ph type="title"/>
          </p:nvPr>
        </p:nvSpPr>
        <p:spPr>
          <a:xfrm>
            <a:off x="3280313" y="0"/>
            <a:ext cx="8911687" cy="711204"/>
          </a:xfrm>
        </p:spPr>
        <p:txBody>
          <a:bodyPr/>
          <a:lstStyle/>
          <a:p>
            <a:r>
              <a:rPr lang="en-US" dirty="0"/>
              <a:t>				   Google Labs’ N-gram Viewer</a:t>
            </a:r>
          </a:p>
        </p:txBody>
      </p:sp>
      <p:pic>
        <p:nvPicPr>
          <p:cNvPr id="4" name="Online Media 3">
            <a:hlinkClick r:id="" action="ppaction://media"/>
            <a:extLst>
              <a:ext uri="{FF2B5EF4-FFF2-40B4-BE49-F238E27FC236}">
                <a16:creationId xmlns:a16="http://schemas.microsoft.com/office/drawing/2014/main" id="{03C744F4-BBD6-4DF5-861F-2D5BE01EB17C}"/>
              </a:ext>
            </a:extLst>
          </p:cNvPr>
          <p:cNvPicPr>
            <a:picLocks noGrp="1" noRot="1" noChangeAspect="1"/>
          </p:cNvPicPr>
          <p:nvPr>
            <p:ph idx="1"/>
            <a:videoFile r:link="rId1"/>
          </p:nvPr>
        </p:nvPicPr>
        <p:blipFill>
          <a:blip r:embed="rId3"/>
          <a:stretch>
            <a:fillRect/>
          </a:stretch>
        </p:blipFill>
        <p:spPr>
          <a:xfrm>
            <a:off x="2801257" y="1352465"/>
            <a:ext cx="7387771" cy="4153070"/>
          </a:xfrm>
          <a:prstGeom prst="rect">
            <a:avLst/>
          </a:prstGeom>
        </p:spPr>
      </p:pic>
    </p:spTree>
    <p:extLst>
      <p:ext uri="{BB962C8B-B14F-4D97-AF65-F5344CB8AC3E}">
        <p14:creationId xmlns:p14="http://schemas.microsoft.com/office/powerpoint/2010/main" val="360158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8196-1D08-4649-97A1-D73D0B60EB84}"/>
              </a:ext>
            </a:extLst>
          </p:cNvPr>
          <p:cNvSpPr>
            <a:spLocks noGrp="1"/>
          </p:cNvSpPr>
          <p:nvPr>
            <p:ph type="title"/>
          </p:nvPr>
        </p:nvSpPr>
        <p:spPr>
          <a:xfrm>
            <a:off x="3280313" y="0"/>
            <a:ext cx="8911687" cy="754747"/>
          </a:xfrm>
        </p:spPr>
        <p:txBody>
          <a:bodyPr/>
          <a:lstStyle/>
          <a:p>
            <a:r>
              <a:rPr lang="en-US" dirty="0"/>
              <a:t>				 Coming Up: Terrence Deacon</a:t>
            </a:r>
          </a:p>
        </p:txBody>
      </p:sp>
      <p:sp>
        <p:nvSpPr>
          <p:cNvPr id="3" name="Content Placeholder 2">
            <a:extLst>
              <a:ext uri="{FF2B5EF4-FFF2-40B4-BE49-F238E27FC236}">
                <a16:creationId xmlns:a16="http://schemas.microsoft.com/office/drawing/2014/main" id="{57116F3B-26A0-4735-BE64-4A6F01F88EBE}"/>
              </a:ext>
            </a:extLst>
          </p:cNvPr>
          <p:cNvSpPr>
            <a:spLocks noGrp="1"/>
          </p:cNvSpPr>
          <p:nvPr>
            <p:ph idx="1"/>
          </p:nvPr>
        </p:nvSpPr>
        <p:spPr>
          <a:xfrm>
            <a:off x="1698171" y="754747"/>
            <a:ext cx="10493829" cy="6103253"/>
          </a:xfrm>
        </p:spPr>
        <p:txBody>
          <a:bodyPr/>
          <a:lstStyle/>
          <a:p>
            <a:r>
              <a:rPr lang="en-US" b="1" dirty="0"/>
              <a:t>Remember to complete the Mills College course evaluation online</a:t>
            </a:r>
          </a:p>
          <a:p>
            <a:r>
              <a:rPr lang="en-US" b="1" dirty="0"/>
              <a:t>Remember to complete a review on </a:t>
            </a:r>
            <a:r>
              <a:rPr lang="en-US" b="1" dirty="0" err="1"/>
              <a:t>RateMyProfessors</a:t>
            </a:r>
            <a:endParaRPr lang="en-US" b="1" dirty="0"/>
          </a:p>
          <a:p>
            <a:pPr marL="0" indent="0">
              <a:buNone/>
            </a:pPr>
            <a:endParaRPr lang="en-US" dirty="0"/>
          </a:p>
          <a:p>
            <a:r>
              <a:rPr lang="en-US" dirty="0"/>
              <a:t>Required reading for (12/7):</a:t>
            </a:r>
          </a:p>
          <a:p>
            <a:pPr lvl="1"/>
            <a:r>
              <a:rPr lang="en-US" dirty="0"/>
              <a:t>Deacon – “Memes as Signs in the Dynamic Logic of Semiosis”</a:t>
            </a:r>
          </a:p>
          <a:p>
            <a:pPr lvl="1"/>
            <a:endParaRPr lang="en-US" dirty="0"/>
          </a:p>
          <a:p>
            <a:r>
              <a:rPr lang="en-US" dirty="0"/>
              <a:t>See you Thursday!</a:t>
            </a:r>
          </a:p>
          <a:p>
            <a:endParaRPr lang="en-US" dirty="0"/>
          </a:p>
        </p:txBody>
      </p:sp>
    </p:spTree>
    <p:extLst>
      <p:ext uri="{BB962C8B-B14F-4D97-AF65-F5344CB8AC3E}">
        <p14:creationId xmlns:p14="http://schemas.microsoft.com/office/powerpoint/2010/main" val="336921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BEC2-BBE2-4D84-9605-D8C69EEAA1D2}"/>
              </a:ext>
            </a:extLst>
          </p:cNvPr>
          <p:cNvSpPr>
            <a:spLocks noGrp="1"/>
          </p:cNvSpPr>
          <p:nvPr>
            <p:ph type="title"/>
          </p:nvPr>
        </p:nvSpPr>
        <p:spPr>
          <a:xfrm>
            <a:off x="3276600" y="0"/>
            <a:ext cx="8915400" cy="725719"/>
          </a:xfrm>
        </p:spPr>
        <p:txBody>
          <a:bodyPr/>
          <a:lstStyle/>
          <a:p>
            <a:r>
              <a:rPr lang="en-US" dirty="0"/>
              <a:t>					  Course Housekeeping Items</a:t>
            </a:r>
          </a:p>
        </p:txBody>
      </p:sp>
      <p:sp>
        <p:nvSpPr>
          <p:cNvPr id="3" name="Content Placeholder 2">
            <a:extLst>
              <a:ext uri="{FF2B5EF4-FFF2-40B4-BE49-F238E27FC236}">
                <a16:creationId xmlns:a16="http://schemas.microsoft.com/office/drawing/2014/main" id="{20E678DB-519C-458C-83AF-E9DAC29C747B}"/>
              </a:ext>
            </a:extLst>
          </p:cNvPr>
          <p:cNvSpPr>
            <a:spLocks noGrp="1"/>
          </p:cNvSpPr>
          <p:nvPr>
            <p:ph idx="1"/>
          </p:nvPr>
        </p:nvSpPr>
        <p:spPr>
          <a:xfrm>
            <a:off x="1799771" y="725719"/>
            <a:ext cx="10392229" cy="6132281"/>
          </a:xfrm>
        </p:spPr>
        <p:txBody>
          <a:bodyPr>
            <a:normAutofit fontScale="85000" lnSpcReduction="20000"/>
          </a:bodyPr>
          <a:lstStyle/>
          <a:p>
            <a:r>
              <a:rPr lang="en-US" b="1" dirty="0"/>
              <a:t>Response Paper #3 was due Sunday [10/22]</a:t>
            </a:r>
            <a:endParaRPr lang="en-US" dirty="0"/>
          </a:p>
          <a:p>
            <a:r>
              <a:rPr lang="en-US" b="1" dirty="0"/>
              <a:t>Response Paper #4 was due Sunday [11/5]</a:t>
            </a:r>
            <a:endParaRPr lang="en-US" dirty="0"/>
          </a:p>
          <a:p>
            <a:r>
              <a:rPr lang="en-US" b="1" dirty="0"/>
              <a:t>Response Paper #5 was due Sunday [11/19]</a:t>
            </a:r>
          </a:p>
          <a:p>
            <a:r>
              <a:rPr lang="en-US" b="1" dirty="0"/>
              <a:t>Response Paper #6 was due Sunday [12/3]</a:t>
            </a:r>
          </a:p>
          <a:p>
            <a:endParaRPr lang="en-US" b="1" dirty="0"/>
          </a:p>
          <a:p>
            <a:r>
              <a:rPr lang="en-US" b="1" dirty="0"/>
              <a:t>Final Paper is due Sunday 11:59PM [12/17] – </a:t>
            </a:r>
            <a:r>
              <a:rPr lang="en-US" b="1" u="sng" dirty="0"/>
              <a:t>NO EXTENSIONS</a:t>
            </a:r>
          </a:p>
          <a:p>
            <a:endParaRPr lang="en-US" b="1" dirty="0"/>
          </a:p>
          <a:p>
            <a:r>
              <a:rPr lang="en-US" dirty="0"/>
              <a:t>Remember that </a:t>
            </a:r>
            <a:r>
              <a:rPr lang="en-US" b="1" dirty="0"/>
              <a:t>daily discussion questions are 15% of the total grade</a:t>
            </a:r>
          </a:p>
          <a:p>
            <a:pPr lvl="1"/>
            <a:r>
              <a:rPr lang="en-US" dirty="0"/>
              <a:t>Don’t miss out on easy points!</a:t>
            </a:r>
          </a:p>
          <a:p>
            <a:endParaRPr lang="en-US" dirty="0"/>
          </a:p>
          <a:p>
            <a:r>
              <a:rPr lang="en-US" dirty="0"/>
              <a:t>Comments and questions (via email) on student debates/presentations are required components of participation (together with in-class participation, </a:t>
            </a:r>
            <a:r>
              <a:rPr lang="en-US" b="1" dirty="0"/>
              <a:t>10% of the total grade</a:t>
            </a:r>
            <a:r>
              <a:rPr lang="en-US" dirty="0"/>
              <a:t>)</a:t>
            </a:r>
          </a:p>
          <a:p>
            <a:endParaRPr lang="en-US" dirty="0"/>
          </a:p>
          <a:p>
            <a:r>
              <a:rPr lang="en-US" b="1" dirty="0"/>
              <a:t>Submit</a:t>
            </a:r>
            <a:r>
              <a:rPr lang="en-US" dirty="0"/>
              <a:t> </a:t>
            </a:r>
            <a:r>
              <a:rPr lang="en-US" b="1" dirty="0"/>
              <a:t>debate/presentation material</a:t>
            </a:r>
            <a:r>
              <a:rPr lang="en-US" dirty="0"/>
              <a:t> to Blackboard for grading</a:t>
            </a:r>
          </a:p>
          <a:p>
            <a:endParaRPr lang="en-US" dirty="0"/>
          </a:p>
          <a:p>
            <a:r>
              <a:rPr lang="en-US" dirty="0"/>
              <a:t>Office hours are held on Thursdays from 2:45-3:45PM in Vera Long 127</a:t>
            </a:r>
          </a:p>
          <a:p>
            <a:endParaRPr lang="en-US" dirty="0"/>
          </a:p>
          <a:p>
            <a:r>
              <a:rPr lang="en-US" dirty="0"/>
              <a:t>The </a:t>
            </a:r>
            <a:r>
              <a:rPr lang="en-US" b="1" dirty="0"/>
              <a:t>following shows the remaining schedule for team debates</a:t>
            </a:r>
            <a:r>
              <a:rPr lang="en-US" dirty="0"/>
              <a:t>:</a:t>
            </a:r>
          </a:p>
          <a:p>
            <a:pPr lvl="1"/>
            <a:r>
              <a:rPr lang="en-US" dirty="0"/>
              <a:t>Debate 4 – “Does technology primarily enhance or delimit understanding?” </a:t>
            </a:r>
            <a:r>
              <a:rPr lang="en-US" b="1" dirty="0"/>
              <a:t>(12/7)</a:t>
            </a:r>
          </a:p>
          <a:p>
            <a:pPr lvl="2"/>
            <a:r>
              <a:rPr lang="en-US" sz="1600" dirty="0"/>
              <a:t>(Tabitha Gilbert &amp; Jazmyne </a:t>
            </a:r>
            <a:r>
              <a:rPr lang="en-US" sz="1600" dirty="0" err="1"/>
              <a:t>Bisquera</a:t>
            </a:r>
            <a:r>
              <a:rPr lang="en-US" sz="1600" dirty="0"/>
              <a:t> | </a:t>
            </a:r>
            <a:r>
              <a:rPr lang="en-US" sz="1600" dirty="0" err="1"/>
              <a:t>Sadina</a:t>
            </a:r>
            <a:r>
              <a:rPr lang="en-US" sz="1600" dirty="0"/>
              <a:t> </a:t>
            </a:r>
            <a:r>
              <a:rPr lang="en-US" sz="1600" dirty="0" err="1"/>
              <a:t>Tarbox</a:t>
            </a:r>
            <a:r>
              <a:rPr lang="en-US" sz="1600" dirty="0"/>
              <a:t> &amp; Kelly Pringle)</a:t>
            </a:r>
          </a:p>
          <a:p>
            <a:endParaRPr lang="en-US" dirty="0"/>
          </a:p>
        </p:txBody>
      </p:sp>
    </p:spTree>
    <p:extLst>
      <p:ext uri="{BB962C8B-B14F-4D97-AF65-F5344CB8AC3E}">
        <p14:creationId xmlns:p14="http://schemas.microsoft.com/office/powerpoint/2010/main" val="120898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583C-AE77-4CA3-9BDC-6E38AB2621E2}"/>
              </a:ext>
            </a:extLst>
          </p:cNvPr>
          <p:cNvSpPr>
            <a:spLocks noGrp="1"/>
          </p:cNvSpPr>
          <p:nvPr>
            <p:ph type="title"/>
          </p:nvPr>
        </p:nvSpPr>
        <p:spPr>
          <a:xfrm>
            <a:off x="3280313" y="0"/>
            <a:ext cx="8911687" cy="740864"/>
          </a:xfrm>
        </p:spPr>
        <p:txBody>
          <a:bodyPr/>
          <a:lstStyle/>
          <a:p>
            <a:r>
              <a:rPr lang="en-US" dirty="0"/>
              <a:t>				  Natural Language Processing</a:t>
            </a:r>
          </a:p>
        </p:txBody>
      </p:sp>
      <p:sp>
        <p:nvSpPr>
          <p:cNvPr id="3" name="Content Placeholder 2">
            <a:extLst>
              <a:ext uri="{FF2B5EF4-FFF2-40B4-BE49-F238E27FC236}">
                <a16:creationId xmlns:a16="http://schemas.microsoft.com/office/drawing/2014/main" id="{49757917-6080-4312-84F7-B566B440D9CB}"/>
              </a:ext>
            </a:extLst>
          </p:cNvPr>
          <p:cNvSpPr>
            <a:spLocks noGrp="1"/>
          </p:cNvSpPr>
          <p:nvPr>
            <p:ph idx="1"/>
          </p:nvPr>
        </p:nvSpPr>
        <p:spPr>
          <a:xfrm>
            <a:off x="1249679" y="740864"/>
            <a:ext cx="10942321" cy="6321288"/>
          </a:xfrm>
        </p:spPr>
        <p:txBody>
          <a:bodyPr numCol="2">
            <a:normAutofit/>
          </a:bodyPr>
          <a:lstStyle/>
          <a:p>
            <a:r>
              <a:rPr lang="en-US" dirty="0"/>
              <a:t>A field of study at the intersection of Computer Science, Artificial Intelligence, and Computational Linguistics</a:t>
            </a:r>
          </a:p>
          <a:p>
            <a:r>
              <a:rPr lang="en-US" dirty="0"/>
              <a:t>Concerned with linguistic computer-human interaction and the programmatic processing of natural language corpora</a:t>
            </a:r>
          </a:p>
          <a:p>
            <a:r>
              <a:rPr lang="en-US" dirty="0"/>
              <a:t>Common use cases:</a:t>
            </a:r>
          </a:p>
          <a:p>
            <a:pPr lvl="1"/>
            <a:r>
              <a:rPr lang="en-US" dirty="0"/>
              <a:t>Morphological Segmentation</a:t>
            </a:r>
          </a:p>
          <a:p>
            <a:pPr lvl="1"/>
            <a:r>
              <a:rPr lang="en-US" dirty="0"/>
              <a:t>Part-of-speech Tagging</a:t>
            </a:r>
          </a:p>
          <a:p>
            <a:pPr lvl="1"/>
            <a:r>
              <a:rPr lang="en-US" dirty="0"/>
              <a:t>Parsing</a:t>
            </a:r>
          </a:p>
          <a:p>
            <a:pPr lvl="1"/>
            <a:r>
              <a:rPr lang="en-US" dirty="0"/>
              <a:t>Sentence Boundary Disambiguation</a:t>
            </a:r>
          </a:p>
          <a:p>
            <a:pPr lvl="1"/>
            <a:r>
              <a:rPr lang="en-US" dirty="0"/>
              <a:t>Stemming</a:t>
            </a:r>
          </a:p>
          <a:p>
            <a:pPr lvl="1"/>
            <a:r>
              <a:rPr lang="en-US" dirty="0"/>
              <a:t>Chatbots</a:t>
            </a:r>
          </a:p>
          <a:p>
            <a:pPr lvl="1"/>
            <a:r>
              <a:rPr lang="en-US" sz="1800" b="1" dirty="0"/>
              <a:t>Sentiment Analysis </a:t>
            </a:r>
            <a:r>
              <a:rPr lang="en-US" sz="1800" dirty="0"/>
              <a:t>– Extracting info from corpus of documents, often useful in a marketing setting or for data mining purposes—e.g., for identifying trends in, or polarity of public opinion in social media. </a:t>
            </a:r>
          </a:p>
          <a:p>
            <a:pPr lvl="1"/>
            <a:r>
              <a:rPr lang="en-US" dirty="0"/>
              <a:t>Discourse Analysis</a:t>
            </a:r>
          </a:p>
          <a:p>
            <a:pPr lvl="1"/>
            <a:r>
              <a:rPr lang="en-US" dirty="0"/>
              <a:t>Word Segmentation</a:t>
            </a:r>
          </a:p>
          <a:p>
            <a:pPr lvl="1"/>
            <a:r>
              <a:rPr lang="en-US" dirty="0"/>
              <a:t>Terminology Extraction</a:t>
            </a:r>
          </a:p>
          <a:p>
            <a:pPr lvl="1"/>
            <a:r>
              <a:rPr lang="en-US" dirty="0"/>
              <a:t>Machine Translation</a:t>
            </a:r>
          </a:p>
          <a:p>
            <a:pPr lvl="1"/>
            <a:r>
              <a:rPr lang="en-US" dirty="0"/>
              <a:t>Optical Character Recognition</a:t>
            </a:r>
          </a:p>
          <a:p>
            <a:pPr lvl="1"/>
            <a:r>
              <a:rPr lang="en-US" dirty="0"/>
              <a:t>Question Answering</a:t>
            </a:r>
          </a:p>
          <a:p>
            <a:pPr lvl="1"/>
            <a:r>
              <a:rPr lang="en-US" dirty="0"/>
              <a:t>Relational Extraction</a:t>
            </a:r>
          </a:p>
          <a:p>
            <a:pPr lvl="1"/>
            <a:r>
              <a:rPr lang="en-US" dirty="0"/>
              <a:t>Topic Segmentation</a:t>
            </a:r>
          </a:p>
          <a:p>
            <a:pPr lvl="1"/>
            <a:r>
              <a:rPr lang="en-US" dirty="0"/>
              <a:t>Word Sense Disambiguation</a:t>
            </a:r>
          </a:p>
          <a:p>
            <a:pPr lvl="1"/>
            <a:r>
              <a:rPr lang="en-US" dirty="0"/>
              <a:t>Speech Recognition and Segmentation</a:t>
            </a:r>
          </a:p>
          <a:p>
            <a:pPr lvl="1"/>
            <a:r>
              <a:rPr lang="en-US" dirty="0"/>
              <a:t>Text-to-Speech Conversion</a:t>
            </a:r>
          </a:p>
          <a:p>
            <a:pPr lvl="1"/>
            <a:r>
              <a:rPr lang="en-US" dirty="0"/>
              <a:t>Automatic Summarization</a:t>
            </a:r>
          </a:p>
          <a:p>
            <a:pPr lvl="1"/>
            <a:endParaRPr lang="en-US" dirty="0"/>
          </a:p>
          <a:p>
            <a:endParaRPr lang="en-US" dirty="0"/>
          </a:p>
        </p:txBody>
      </p:sp>
    </p:spTree>
    <p:extLst>
      <p:ext uri="{BB962C8B-B14F-4D97-AF65-F5344CB8AC3E}">
        <p14:creationId xmlns:p14="http://schemas.microsoft.com/office/powerpoint/2010/main" val="428047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517D-49AB-4C79-9F78-08CB932605EF}"/>
              </a:ext>
            </a:extLst>
          </p:cNvPr>
          <p:cNvSpPr>
            <a:spLocks noGrp="1"/>
          </p:cNvSpPr>
          <p:nvPr>
            <p:ph type="title"/>
          </p:nvPr>
        </p:nvSpPr>
        <p:spPr>
          <a:xfrm>
            <a:off x="3280313" y="0"/>
            <a:ext cx="8911687" cy="747490"/>
          </a:xfrm>
        </p:spPr>
        <p:txBody>
          <a:bodyPr/>
          <a:lstStyle/>
          <a:p>
            <a:r>
              <a:rPr lang="en-US" dirty="0"/>
              <a:t>							Latent Semantic Analysis</a:t>
            </a:r>
          </a:p>
        </p:txBody>
      </p:sp>
      <p:sp>
        <p:nvSpPr>
          <p:cNvPr id="3" name="Content Placeholder 2">
            <a:extLst>
              <a:ext uri="{FF2B5EF4-FFF2-40B4-BE49-F238E27FC236}">
                <a16:creationId xmlns:a16="http://schemas.microsoft.com/office/drawing/2014/main" id="{E66C39D4-53B8-44AF-B18C-4779B180A8B9}"/>
              </a:ext>
            </a:extLst>
          </p:cNvPr>
          <p:cNvSpPr>
            <a:spLocks noGrp="1"/>
          </p:cNvSpPr>
          <p:nvPr>
            <p:ph idx="1"/>
          </p:nvPr>
        </p:nvSpPr>
        <p:spPr>
          <a:xfrm>
            <a:off x="1346201" y="536713"/>
            <a:ext cx="10845800" cy="6321287"/>
          </a:xfrm>
        </p:spPr>
        <p:txBody>
          <a:bodyPr>
            <a:normAutofit fontScale="70000" lnSpcReduction="20000"/>
          </a:bodyPr>
          <a:lstStyle/>
          <a:p>
            <a:r>
              <a:rPr lang="en-US" dirty="0"/>
              <a:t>A technique in Natural Language Processing and Distributional Semantics</a:t>
            </a:r>
          </a:p>
          <a:p>
            <a:r>
              <a:rPr lang="en-US" dirty="0"/>
              <a:t>Analyzes relationships between document sets and contained terms</a:t>
            </a:r>
          </a:p>
          <a:p>
            <a:r>
              <a:rPr lang="en-US" dirty="0"/>
              <a:t>Produces mathematically represented “concepts” whose values reflect the document-term relations, which are “scored” according to relative frequency, weighted by term prevalence among the document corpus (i.e., inverse document frequency)</a:t>
            </a:r>
          </a:p>
          <a:p>
            <a:r>
              <a:rPr lang="en-US" dirty="0"/>
              <a:t>Analysis assumes a distributional hypothesis:</a:t>
            </a:r>
          </a:p>
          <a:p>
            <a:pPr lvl="1"/>
            <a:r>
              <a:rPr lang="en-US" dirty="0"/>
              <a:t>Words closer in meaning will occur in similar pieces of text</a:t>
            </a:r>
          </a:p>
          <a:p>
            <a:r>
              <a:rPr lang="en-US" dirty="0"/>
              <a:t>Other key assumptions:</a:t>
            </a:r>
          </a:p>
          <a:p>
            <a:pPr lvl="1"/>
            <a:r>
              <a:rPr lang="en-US" dirty="0"/>
              <a:t>Documents are “bags of words”; the relative frequencies are important, not the word order in the document</a:t>
            </a:r>
          </a:p>
          <a:p>
            <a:pPr lvl="1"/>
            <a:r>
              <a:rPr lang="en-US" dirty="0"/>
              <a:t>Concepts are represented as patterns of words commonly appearing together in documents</a:t>
            </a:r>
          </a:p>
          <a:p>
            <a:r>
              <a:rPr lang="en-US" dirty="0"/>
              <a:t>Matrices of word frequencies per document are constructed from the corpus</a:t>
            </a:r>
          </a:p>
          <a:p>
            <a:r>
              <a:rPr lang="en-US" dirty="0"/>
              <a:t>Singular Value Decomposition or SVD (a mathematical technique for factorizing matrices) reduces the number of matrix rows while preserving the structural similarity among columns</a:t>
            </a:r>
          </a:p>
          <a:p>
            <a:pPr lvl="1"/>
            <a:r>
              <a:rPr lang="en-US" dirty="0"/>
              <a:t>SVD is performance and memory efficient, storing information in a sparse, compressed format</a:t>
            </a:r>
          </a:p>
          <a:p>
            <a:r>
              <a:rPr lang="en-US" dirty="0"/>
              <a:t>The relative importance of terms in a document are stored in document vectors (rows or columns of data) which together constitute the matrix set</a:t>
            </a:r>
          </a:p>
          <a:p>
            <a:r>
              <a:rPr lang="en-US" dirty="0"/>
              <a:t>Queries of term importance are represented in a common vector space whose geometry is defined by the unique characteristics of the document collection (i.e., the matrix set)</a:t>
            </a:r>
          </a:p>
          <a:p>
            <a:r>
              <a:rPr lang="en-US" dirty="0"/>
              <a:t>There are many meanings or concepts behind a given word– latent semantic analysis (LSA) maps word-document relationships in a “concept space” and performs its comparisons within this space.</a:t>
            </a:r>
          </a:p>
          <a:p>
            <a:r>
              <a:rPr lang="en-US" dirty="0"/>
              <a:t>Defining a “vector space model” is an important step in document classification/clustering</a:t>
            </a:r>
          </a:p>
          <a:p>
            <a:r>
              <a:rPr lang="en-US" dirty="0"/>
              <a:t>Common use cases:</a:t>
            </a:r>
          </a:p>
          <a:p>
            <a:pPr lvl="1"/>
            <a:r>
              <a:rPr lang="en-US" dirty="0"/>
              <a:t>Find similar documents across languages, after analyzing a training set of translated documents</a:t>
            </a:r>
          </a:p>
          <a:p>
            <a:pPr lvl="1"/>
            <a:r>
              <a:rPr lang="en-US" dirty="0"/>
              <a:t>Identify/classify term relations (synonymy and polysemy)</a:t>
            </a:r>
          </a:p>
          <a:p>
            <a:pPr lvl="1"/>
            <a:r>
              <a:rPr lang="en-US" dirty="0"/>
              <a:t>Information retrieval (finding matching documents)</a:t>
            </a:r>
          </a:p>
          <a:p>
            <a:pPr lvl="1"/>
            <a:r>
              <a:rPr lang="en-US" dirty="0"/>
              <a:t>Analyze word association</a:t>
            </a:r>
          </a:p>
          <a:p>
            <a:pPr lvl="1"/>
            <a:endParaRPr lang="en-US" dirty="0"/>
          </a:p>
          <a:p>
            <a:pPr lvl="1"/>
            <a:endParaRPr lang="en-US" dirty="0"/>
          </a:p>
        </p:txBody>
      </p:sp>
    </p:spTree>
    <p:extLst>
      <p:ext uri="{BB962C8B-B14F-4D97-AF65-F5344CB8AC3E}">
        <p14:creationId xmlns:p14="http://schemas.microsoft.com/office/powerpoint/2010/main" val="102906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C25C-4A23-4FDE-ABE7-9AC8021C4AED}"/>
              </a:ext>
            </a:extLst>
          </p:cNvPr>
          <p:cNvSpPr>
            <a:spLocks noGrp="1"/>
          </p:cNvSpPr>
          <p:nvPr>
            <p:ph type="title"/>
          </p:nvPr>
        </p:nvSpPr>
        <p:spPr>
          <a:xfrm>
            <a:off x="3280313" y="-104624"/>
            <a:ext cx="8911687" cy="634847"/>
          </a:xfrm>
        </p:spPr>
        <p:txBody>
          <a:bodyPr>
            <a:normAutofit fontScale="90000"/>
          </a:bodyPr>
          <a:lstStyle/>
          <a:p>
            <a:r>
              <a:rPr lang="en-US" dirty="0"/>
              <a:t>Python Natural Language Processing Toolkit</a:t>
            </a:r>
          </a:p>
        </p:txBody>
      </p:sp>
      <p:pic>
        <p:nvPicPr>
          <p:cNvPr id="5" name="Content Placeholder 4">
            <a:extLst>
              <a:ext uri="{FF2B5EF4-FFF2-40B4-BE49-F238E27FC236}">
                <a16:creationId xmlns:a16="http://schemas.microsoft.com/office/drawing/2014/main" id="{FE6A4504-9CAF-4486-8035-717C8B20A569}"/>
              </a:ext>
            </a:extLst>
          </p:cNvPr>
          <p:cNvPicPr>
            <a:picLocks noGrp="1" noChangeAspect="1"/>
          </p:cNvPicPr>
          <p:nvPr>
            <p:ph idx="1"/>
          </p:nvPr>
        </p:nvPicPr>
        <p:blipFill>
          <a:blip r:embed="rId2"/>
          <a:stretch>
            <a:fillRect/>
          </a:stretch>
        </p:blipFill>
        <p:spPr>
          <a:xfrm>
            <a:off x="187307" y="1286710"/>
            <a:ext cx="6776354" cy="2604471"/>
          </a:xfrm>
        </p:spPr>
      </p:pic>
      <p:pic>
        <p:nvPicPr>
          <p:cNvPr id="7" name="Picture 6">
            <a:extLst>
              <a:ext uri="{FF2B5EF4-FFF2-40B4-BE49-F238E27FC236}">
                <a16:creationId xmlns:a16="http://schemas.microsoft.com/office/drawing/2014/main" id="{9F266AD6-354A-4B84-ADC0-308FFA8E613D}"/>
              </a:ext>
            </a:extLst>
          </p:cNvPr>
          <p:cNvPicPr>
            <a:picLocks noChangeAspect="1"/>
          </p:cNvPicPr>
          <p:nvPr/>
        </p:nvPicPr>
        <p:blipFill>
          <a:blip r:embed="rId3"/>
          <a:stretch>
            <a:fillRect/>
          </a:stretch>
        </p:blipFill>
        <p:spPr>
          <a:xfrm>
            <a:off x="7016168" y="590511"/>
            <a:ext cx="5175832" cy="3300670"/>
          </a:xfrm>
          <a:prstGeom prst="rect">
            <a:avLst/>
          </a:prstGeom>
        </p:spPr>
      </p:pic>
      <p:sp>
        <p:nvSpPr>
          <p:cNvPr id="8" name="TextBox 7">
            <a:extLst>
              <a:ext uri="{FF2B5EF4-FFF2-40B4-BE49-F238E27FC236}">
                <a16:creationId xmlns:a16="http://schemas.microsoft.com/office/drawing/2014/main" id="{8551F402-2825-4E31-9279-827A2558696D}"/>
              </a:ext>
            </a:extLst>
          </p:cNvPr>
          <p:cNvSpPr txBox="1"/>
          <p:nvPr/>
        </p:nvSpPr>
        <p:spPr>
          <a:xfrm>
            <a:off x="8146338" y="4052599"/>
            <a:ext cx="4150594" cy="2339102"/>
          </a:xfrm>
          <a:prstGeom prst="rect">
            <a:avLst/>
          </a:prstGeom>
          <a:noFill/>
        </p:spPr>
        <p:txBody>
          <a:bodyPr wrap="square" rtlCol="0">
            <a:spAutoFit/>
          </a:bodyPr>
          <a:lstStyle/>
          <a:p>
            <a:r>
              <a:rPr lang="en-US" sz="1600" dirty="0"/>
              <a:t>In a Data Security setting, ‘tokenization’ substitutes sensitive data elements with non-sensitive equivalents (or ‘tokens’) with no extrinsic value.</a:t>
            </a:r>
          </a:p>
          <a:p>
            <a:endParaRPr lang="en-US" sz="1600" dirty="0"/>
          </a:p>
          <a:p>
            <a:r>
              <a:rPr lang="en-US" sz="1600" dirty="0"/>
              <a:t>In the Linguistics setting, tokenization can be used for parsing and visualizing syntactic trees.</a:t>
            </a:r>
          </a:p>
          <a:p>
            <a:endParaRPr lang="en-US" dirty="0"/>
          </a:p>
        </p:txBody>
      </p:sp>
      <p:pic>
        <p:nvPicPr>
          <p:cNvPr id="10" name="Picture 9">
            <a:extLst>
              <a:ext uri="{FF2B5EF4-FFF2-40B4-BE49-F238E27FC236}">
                <a16:creationId xmlns:a16="http://schemas.microsoft.com/office/drawing/2014/main" id="{075E2E70-649F-436F-9249-E052256CF680}"/>
              </a:ext>
            </a:extLst>
          </p:cNvPr>
          <p:cNvPicPr>
            <a:picLocks noChangeAspect="1"/>
          </p:cNvPicPr>
          <p:nvPr/>
        </p:nvPicPr>
        <p:blipFill>
          <a:blip r:embed="rId4"/>
          <a:stretch>
            <a:fillRect/>
          </a:stretch>
        </p:blipFill>
        <p:spPr>
          <a:xfrm>
            <a:off x="187307" y="4083112"/>
            <a:ext cx="7854099" cy="1769774"/>
          </a:xfrm>
          <a:prstGeom prst="rect">
            <a:avLst/>
          </a:prstGeom>
        </p:spPr>
      </p:pic>
      <p:sp>
        <p:nvSpPr>
          <p:cNvPr id="11" name="TextBox 10">
            <a:extLst>
              <a:ext uri="{FF2B5EF4-FFF2-40B4-BE49-F238E27FC236}">
                <a16:creationId xmlns:a16="http://schemas.microsoft.com/office/drawing/2014/main" id="{809DDBFB-7DA4-4D74-8C22-F408D10C6250}"/>
              </a:ext>
            </a:extLst>
          </p:cNvPr>
          <p:cNvSpPr txBox="1"/>
          <p:nvPr/>
        </p:nvSpPr>
        <p:spPr>
          <a:xfrm>
            <a:off x="1358221" y="6044817"/>
            <a:ext cx="6683185" cy="646331"/>
          </a:xfrm>
          <a:prstGeom prst="rect">
            <a:avLst/>
          </a:prstGeom>
          <a:noFill/>
        </p:spPr>
        <p:txBody>
          <a:bodyPr wrap="square" rtlCol="0">
            <a:spAutoFit/>
          </a:bodyPr>
          <a:lstStyle/>
          <a:p>
            <a:r>
              <a:rPr lang="en-US" dirty="0"/>
              <a:t>The Natural Language Tool Kit (NLTK) supports regular-expression based tokenization of punctuated text.</a:t>
            </a:r>
          </a:p>
        </p:txBody>
      </p:sp>
    </p:spTree>
    <p:extLst>
      <p:ext uri="{BB962C8B-B14F-4D97-AF65-F5344CB8AC3E}">
        <p14:creationId xmlns:p14="http://schemas.microsoft.com/office/powerpoint/2010/main" val="35680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B477-E502-492E-AA4C-E93A5485E082}"/>
              </a:ext>
            </a:extLst>
          </p:cNvPr>
          <p:cNvSpPr>
            <a:spLocks noGrp="1"/>
          </p:cNvSpPr>
          <p:nvPr>
            <p:ph type="title"/>
          </p:nvPr>
        </p:nvSpPr>
        <p:spPr>
          <a:xfrm>
            <a:off x="464235" y="0"/>
            <a:ext cx="11727766" cy="701770"/>
          </a:xfrm>
        </p:spPr>
        <p:txBody>
          <a:bodyPr>
            <a:normAutofit fontScale="90000"/>
          </a:bodyPr>
          <a:lstStyle/>
          <a:p>
            <a:r>
              <a:rPr lang="en-US" dirty="0"/>
              <a:t>		  LSA of Veteran Mental Health Data with Python NLTK</a:t>
            </a:r>
          </a:p>
        </p:txBody>
      </p:sp>
      <p:pic>
        <p:nvPicPr>
          <p:cNvPr id="7" name="Content Placeholder 6">
            <a:extLst>
              <a:ext uri="{FF2B5EF4-FFF2-40B4-BE49-F238E27FC236}">
                <a16:creationId xmlns:a16="http://schemas.microsoft.com/office/drawing/2014/main" id="{73714884-6ADE-4F00-AAA1-5C576D480B6F}"/>
              </a:ext>
            </a:extLst>
          </p:cNvPr>
          <p:cNvPicPr>
            <a:picLocks noGrp="1" noChangeAspect="1"/>
          </p:cNvPicPr>
          <p:nvPr>
            <p:ph idx="1"/>
          </p:nvPr>
        </p:nvPicPr>
        <p:blipFill>
          <a:blip r:embed="rId2"/>
          <a:stretch>
            <a:fillRect/>
          </a:stretch>
        </p:blipFill>
        <p:spPr>
          <a:xfrm>
            <a:off x="254619" y="5023277"/>
            <a:ext cx="6712741" cy="1227622"/>
          </a:xfrm>
        </p:spPr>
      </p:pic>
      <p:sp>
        <p:nvSpPr>
          <p:cNvPr id="8" name="TextBox 7">
            <a:extLst>
              <a:ext uri="{FF2B5EF4-FFF2-40B4-BE49-F238E27FC236}">
                <a16:creationId xmlns:a16="http://schemas.microsoft.com/office/drawing/2014/main" id="{33798EB7-FE7C-425E-88C6-10ED209B42B8}"/>
              </a:ext>
            </a:extLst>
          </p:cNvPr>
          <p:cNvSpPr txBox="1"/>
          <p:nvPr/>
        </p:nvSpPr>
        <p:spPr>
          <a:xfrm>
            <a:off x="6474421" y="701770"/>
            <a:ext cx="5717579" cy="7017306"/>
          </a:xfrm>
          <a:prstGeom prst="rect">
            <a:avLst/>
          </a:prstGeom>
          <a:noFill/>
        </p:spPr>
        <p:txBody>
          <a:bodyPr wrap="square" rtlCol="0">
            <a:spAutoFit/>
          </a:bodyPr>
          <a:lstStyle/>
          <a:p>
            <a:r>
              <a:rPr lang="en-US" sz="1200" dirty="0"/>
              <a:t>Package imports include:</a:t>
            </a:r>
          </a:p>
          <a:p>
            <a:endParaRPr lang="en-US" sz="1200" dirty="0"/>
          </a:p>
          <a:p>
            <a:r>
              <a:rPr lang="en-US" sz="1200" b="1" dirty="0"/>
              <a:t>Beautiful Soup </a:t>
            </a:r>
            <a:r>
              <a:rPr lang="en-US" sz="1200" dirty="0"/>
              <a:t>– Tool for parsing XML (extensible mark-up language)</a:t>
            </a:r>
          </a:p>
          <a:p>
            <a:endParaRPr lang="en-US" sz="1200" dirty="0"/>
          </a:p>
          <a:p>
            <a:r>
              <a:rPr lang="en-US" sz="1200" b="1" dirty="0" err="1"/>
              <a:t>Stopwords</a:t>
            </a:r>
            <a:r>
              <a:rPr lang="en-US" sz="1200" b="1" dirty="0"/>
              <a:t> </a:t>
            </a:r>
            <a:r>
              <a:rPr lang="en-US" sz="1200" dirty="0"/>
              <a:t>– words of little semantic value to be excluded from analysis</a:t>
            </a:r>
          </a:p>
          <a:p>
            <a:endParaRPr lang="en-US" sz="1200" dirty="0"/>
          </a:p>
          <a:p>
            <a:r>
              <a:rPr lang="en-US" sz="1200" b="1" dirty="0" err="1"/>
              <a:t>Tf-idf</a:t>
            </a:r>
            <a:r>
              <a:rPr lang="en-US" sz="1200" b="1" dirty="0"/>
              <a:t> Vectorizer </a:t>
            </a:r>
            <a:r>
              <a:rPr lang="en-US" sz="1200" dirty="0"/>
              <a:t>– Extracts and weights textual features. Turns terms into vectors of values representing word importance in the document of a corpus. Values are determined according to term-frequency, weighted by inverse-document frequency (</a:t>
            </a:r>
            <a:r>
              <a:rPr lang="en-US" sz="1200" dirty="0" err="1"/>
              <a:t>Tf-idf</a:t>
            </a:r>
            <a:r>
              <a:rPr lang="en-US" sz="1200" dirty="0"/>
              <a:t> value increases proportionally to word frequency in a document, but is offset by frequency of the word in the corpus, adjusting for the fact that some words appear more frequently in general). Mathematically represented, where </a:t>
            </a:r>
            <a:r>
              <a:rPr lang="en-US" sz="1200" i="1" dirty="0"/>
              <a:t>N </a:t>
            </a:r>
            <a:r>
              <a:rPr lang="en-US" sz="1200" dirty="0"/>
              <a:t>is the total number of documents in the collection, </a:t>
            </a:r>
            <a:r>
              <a:rPr lang="en-US" sz="1200" i="1" dirty="0" err="1"/>
              <a:t>df_t</a:t>
            </a:r>
            <a:r>
              <a:rPr lang="en-US" sz="1200" i="1" dirty="0"/>
              <a:t> </a:t>
            </a:r>
            <a:r>
              <a:rPr lang="en-US" sz="1200" dirty="0"/>
              <a:t>is the number of documents containing the term </a:t>
            </a:r>
            <a:r>
              <a:rPr lang="en-US" sz="1200" i="1" dirty="0"/>
              <a:t>t</a:t>
            </a:r>
            <a:r>
              <a:rPr lang="en-US" sz="1200" dirty="0"/>
              <a:t>, and </a:t>
            </a:r>
            <a:r>
              <a:rPr lang="en-US" sz="1200" i="1" dirty="0" err="1"/>
              <a:t>idf_t</a:t>
            </a:r>
            <a:r>
              <a:rPr lang="en-US" sz="1200" i="1" dirty="0"/>
              <a:t> </a:t>
            </a:r>
            <a:r>
              <a:rPr lang="en-US" sz="1200" dirty="0"/>
              <a:t>is the term’s inverse document frequency:</a:t>
            </a:r>
          </a:p>
          <a:p>
            <a:endParaRPr lang="en-US" sz="1200" dirty="0"/>
          </a:p>
          <a:p>
            <a:endParaRPr lang="en-US" sz="1200" dirty="0"/>
          </a:p>
          <a:p>
            <a:endParaRPr lang="en-US" sz="1200" dirty="0"/>
          </a:p>
          <a:p>
            <a:endParaRPr lang="en-US" sz="1200" dirty="0"/>
          </a:p>
          <a:p>
            <a:r>
              <a:rPr lang="en-US" sz="1200" dirty="0"/>
              <a:t>As the term appears in more documents, the ratio inside the logarithm approaches 1, bringing the </a:t>
            </a:r>
            <a:r>
              <a:rPr lang="en-US" sz="1200" i="1" dirty="0" err="1"/>
              <a:t>idf</a:t>
            </a:r>
            <a:r>
              <a:rPr lang="en-US" sz="1200" dirty="0"/>
              <a:t> and </a:t>
            </a:r>
            <a:r>
              <a:rPr lang="en-US" sz="1200" i="1" dirty="0" err="1"/>
              <a:t>tf-idf</a:t>
            </a:r>
            <a:r>
              <a:rPr lang="en-US" sz="1200" dirty="0"/>
              <a:t> values closer to 0.</a:t>
            </a:r>
          </a:p>
          <a:p>
            <a:endParaRPr lang="en-US" sz="1200" dirty="0"/>
          </a:p>
          <a:p>
            <a:r>
              <a:rPr lang="en-US" sz="1200" dirty="0"/>
              <a:t>In sum: </a:t>
            </a:r>
            <a:r>
              <a:rPr lang="en-US" sz="1200" dirty="0" err="1"/>
              <a:t>Tf-idf</a:t>
            </a:r>
            <a:r>
              <a:rPr lang="en-US" sz="1200" dirty="0"/>
              <a:t> assigns to a term </a:t>
            </a:r>
            <a:r>
              <a:rPr lang="en-US" sz="1200" i="1" dirty="0"/>
              <a:t>t </a:t>
            </a:r>
            <a:r>
              <a:rPr lang="en-US" sz="1200" dirty="0"/>
              <a:t>a weight in document </a:t>
            </a:r>
            <a:r>
              <a:rPr lang="en-US" sz="1200" i="1" dirty="0"/>
              <a:t>d </a:t>
            </a:r>
            <a:r>
              <a:rPr lang="en-US" sz="1200" dirty="0"/>
              <a:t>that is:</a:t>
            </a:r>
          </a:p>
          <a:p>
            <a:r>
              <a:rPr lang="en-US" sz="1200" b="1" dirty="0"/>
              <a:t>	</a:t>
            </a:r>
            <a:r>
              <a:rPr lang="en-US" sz="1200" dirty="0"/>
              <a:t>1) Highest when </a:t>
            </a:r>
            <a:r>
              <a:rPr lang="en-US" sz="1200" i="1" dirty="0"/>
              <a:t>t </a:t>
            </a:r>
            <a:r>
              <a:rPr lang="en-US" sz="1200" dirty="0"/>
              <a:t>occurs many times within a small number of documents (lending high discriminating power to those documents)</a:t>
            </a:r>
          </a:p>
          <a:p>
            <a:r>
              <a:rPr lang="en-US" sz="1200" b="1" dirty="0"/>
              <a:t>	</a:t>
            </a:r>
            <a:r>
              <a:rPr lang="en-US" sz="1200" dirty="0"/>
              <a:t>2) Lower when the term occurs fewer times in a document, or occurs in many documents (offering a less pronounced relevance signal)</a:t>
            </a:r>
          </a:p>
          <a:p>
            <a:r>
              <a:rPr lang="en-US" sz="1200" b="1" dirty="0"/>
              <a:t>	</a:t>
            </a:r>
            <a:r>
              <a:rPr lang="en-US" sz="1200" dirty="0"/>
              <a:t>3) Lowest when the term occurs in virtually all documents</a:t>
            </a:r>
            <a:endParaRPr lang="en-US" sz="1200" b="1" dirty="0"/>
          </a:p>
          <a:p>
            <a:endParaRPr lang="en-US" sz="1200" b="1" dirty="0"/>
          </a:p>
          <a:p>
            <a:r>
              <a:rPr lang="en-US" sz="1200" b="1" dirty="0" err="1"/>
              <a:t>TruncatedSVD</a:t>
            </a:r>
            <a:r>
              <a:rPr lang="en-US" sz="1200" b="1" dirty="0"/>
              <a:t> </a:t>
            </a:r>
            <a:r>
              <a:rPr lang="en-US" sz="1200" dirty="0"/>
              <a:t>– for singular value decomposition of </a:t>
            </a:r>
            <a:r>
              <a:rPr lang="en-US" sz="1200" dirty="0" err="1"/>
              <a:t>Tf-idf</a:t>
            </a:r>
            <a:r>
              <a:rPr lang="en-US" sz="1200" dirty="0"/>
              <a:t> transformed documents. Breaks </a:t>
            </a:r>
            <a:r>
              <a:rPr lang="en-US" sz="1200" dirty="0" err="1"/>
              <a:t>Tf-idf</a:t>
            </a:r>
            <a:r>
              <a:rPr lang="en-US" sz="1200" dirty="0"/>
              <a:t> values in the term-document matrix into simpler meaningful pieces (only storing terms present in a given document, compressing the data while mathematically preserving its structure).</a:t>
            </a:r>
            <a:endParaRPr lang="en-US" b="1"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B74D2CE-2628-4FB5-A118-6A74D1B0C111}"/>
              </a:ext>
            </a:extLst>
          </p:cNvPr>
          <p:cNvPicPr>
            <a:picLocks noChangeAspect="1"/>
          </p:cNvPicPr>
          <p:nvPr/>
        </p:nvPicPr>
        <p:blipFill>
          <a:blip r:embed="rId3"/>
          <a:stretch>
            <a:fillRect/>
          </a:stretch>
        </p:blipFill>
        <p:spPr>
          <a:xfrm>
            <a:off x="254619" y="1314439"/>
            <a:ext cx="6219802" cy="3464660"/>
          </a:xfrm>
          <a:prstGeom prst="rect">
            <a:avLst/>
          </a:prstGeom>
        </p:spPr>
      </p:pic>
      <p:sp>
        <p:nvSpPr>
          <p:cNvPr id="5" name="TextBox 4">
            <a:extLst>
              <a:ext uri="{FF2B5EF4-FFF2-40B4-BE49-F238E27FC236}">
                <a16:creationId xmlns:a16="http://schemas.microsoft.com/office/drawing/2014/main" id="{09EF9B08-7959-4DA6-90EB-2CC041297694}"/>
              </a:ext>
            </a:extLst>
          </p:cNvPr>
          <p:cNvSpPr txBox="1"/>
          <p:nvPr/>
        </p:nvSpPr>
        <p:spPr>
          <a:xfrm>
            <a:off x="1885904" y="916106"/>
            <a:ext cx="4043094" cy="369332"/>
          </a:xfrm>
          <a:prstGeom prst="rect">
            <a:avLst/>
          </a:prstGeom>
          <a:noFill/>
        </p:spPr>
        <p:txBody>
          <a:bodyPr wrap="none" rtlCol="0">
            <a:spAutoFit/>
          </a:bodyPr>
          <a:lstStyle/>
          <a:p>
            <a:r>
              <a:rPr lang="en-US" dirty="0"/>
              <a:t>Sample Record from XML Data Set</a:t>
            </a:r>
          </a:p>
        </p:txBody>
      </p:sp>
      <p:pic>
        <p:nvPicPr>
          <p:cNvPr id="9" name="Picture 8">
            <a:extLst>
              <a:ext uri="{FF2B5EF4-FFF2-40B4-BE49-F238E27FC236}">
                <a16:creationId xmlns:a16="http://schemas.microsoft.com/office/drawing/2014/main" id="{F5717E7E-A18B-4267-BFD1-7F9EF56A3705}"/>
              </a:ext>
            </a:extLst>
          </p:cNvPr>
          <p:cNvPicPr>
            <a:picLocks noChangeAspect="1"/>
          </p:cNvPicPr>
          <p:nvPr/>
        </p:nvPicPr>
        <p:blipFill>
          <a:blip r:embed="rId4"/>
          <a:stretch>
            <a:fillRect/>
          </a:stretch>
        </p:blipFill>
        <p:spPr>
          <a:xfrm>
            <a:off x="7234647" y="3595765"/>
            <a:ext cx="1555331" cy="578992"/>
          </a:xfrm>
          <a:prstGeom prst="rect">
            <a:avLst/>
          </a:prstGeom>
        </p:spPr>
      </p:pic>
      <p:pic>
        <p:nvPicPr>
          <p:cNvPr id="11" name="Picture 10">
            <a:extLst>
              <a:ext uri="{FF2B5EF4-FFF2-40B4-BE49-F238E27FC236}">
                <a16:creationId xmlns:a16="http://schemas.microsoft.com/office/drawing/2014/main" id="{E4970E02-DCE1-44D5-A4F9-0C5677BF1BC5}"/>
              </a:ext>
            </a:extLst>
          </p:cNvPr>
          <p:cNvPicPr>
            <a:picLocks noChangeAspect="1"/>
          </p:cNvPicPr>
          <p:nvPr/>
        </p:nvPicPr>
        <p:blipFill>
          <a:blip r:embed="rId5"/>
          <a:stretch>
            <a:fillRect/>
          </a:stretch>
        </p:blipFill>
        <p:spPr>
          <a:xfrm>
            <a:off x="9542256" y="3688915"/>
            <a:ext cx="2112605" cy="485842"/>
          </a:xfrm>
          <a:prstGeom prst="rect">
            <a:avLst/>
          </a:prstGeom>
        </p:spPr>
      </p:pic>
    </p:spTree>
    <p:extLst>
      <p:ext uri="{BB962C8B-B14F-4D97-AF65-F5344CB8AC3E}">
        <p14:creationId xmlns:p14="http://schemas.microsoft.com/office/powerpoint/2010/main" val="222098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6324B-AA65-4031-B0F0-66AC9DCEC891}"/>
              </a:ext>
            </a:extLst>
          </p:cNvPr>
          <p:cNvSpPr>
            <a:spLocks noGrp="1"/>
          </p:cNvSpPr>
          <p:nvPr>
            <p:ph type="title"/>
          </p:nvPr>
        </p:nvSpPr>
        <p:spPr>
          <a:xfrm>
            <a:off x="462536" y="0"/>
            <a:ext cx="11729464" cy="1280890"/>
          </a:xfrm>
        </p:spPr>
        <p:txBody>
          <a:bodyPr/>
          <a:lstStyle/>
          <a:p>
            <a:r>
              <a:rPr lang="en-US" dirty="0"/>
              <a:t>File Opening, XML Parsing, and </a:t>
            </a:r>
            <a:r>
              <a:rPr lang="en-US" dirty="0" err="1"/>
              <a:t>Stopword</a:t>
            </a:r>
            <a:r>
              <a:rPr lang="en-US" dirty="0"/>
              <a:t> Processing</a:t>
            </a:r>
          </a:p>
        </p:txBody>
      </p:sp>
      <p:pic>
        <p:nvPicPr>
          <p:cNvPr id="5" name="Content Placeholder 4">
            <a:extLst>
              <a:ext uri="{FF2B5EF4-FFF2-40B4-BE49-F238E27FC236}">
                <a16:creationId xmlns:a16="http://schemas.microsoft.com/office/drawing/2014/main" id="{2D48523C-12C1-4469-A7FE-BBA9D6CEF4BB}"/>
              </a:ext>
            </a:extLst>
          </p:cNvPr>
          <p:cNvPicPr>
            <a:picLocks noGrp="1" noChangeAspect="1"/>
          </p:cNvPicPr>
          <p:nvPr>
            <p:ph idx="1"/>
          </p:nvPr>
        </p:nvPicPr>
        <p:blipFill>
          <a:blip r:embed="rId2"/>
          <a:stretch>
            <a:fillRect/>
          </a:stretch>
        </p:blipFill>
        <p:spPr>
          <a:xfrm>
            <a:off x="407695" y="640445"/>
            <a:ext cx="11784305" cy="2601562"/>
          </a:xfrm>
        </p:spPr>
      </p:pic>
      <p:sp>
        <p:nvSpPr>
          <p:cNvPr id="6" name="TextBox 5">
            <a:extLst>
              <a:ext uri="{FF2B5EF4-FFF2-40B4-BE49-F238E27FC236}">
                <a16:creationId xmlns:a16="http://schemas.microsoft.com/office/drawing/2014/main" id="{83B21E94-7BC7-4B23-96AC-E7AF43C15A9B}"/>
              </a:ext>
            </a:extLst>
          </p:cNvPr>
          <p:cNvSpPr txBox="1"/>
          <p:nvPr/>
        </p:nvSpPr>
        <p:spPr>
          <a:xfrm>
            <a:off x="1348353" y="3110400"/>
            <a:ext cx="11076121" cy="4893647"/>
          </a:xfrm>
          <a:prstGeom prst="rect">
            <a:avLst/>
          </a:prstGeom>
          <a:noFill/>
        </p:spPr>
        <p:txBody>
          <a:bodyPr wrap="square" rtlCol="0">
            <a:spAutoFit/>
          </a:bodyPr>
          <a:lstStyle/>
          <a:p>
            <a:r>
              <a:rPr lang="en-US" sz="1600" dirty="0"/>
              <a:t>The file is opened and the XML data read into an object called ‘info’</a:t>
            </a:r>
          </a:p>
          <a:p>
            <a:endParaRPr lang="en-US" sz="1600" dirty="0"/>
          </a:p>
          <a:p>
            <a:r>
              <a:rPr lang="en-US" sz="1600" dirty="0"/>
              <a:t>With the LXML parser, the </a:t>
            </a:r>
            <a:r>
              <a:rPr lang="en-US" sz="1600" dirty="0" err="1"/>
              <a:t>BeautifulSoup</a:t>
            </a:r>
            <a:r>
              <a:rPr lang="en-US" sz="1600" dirty="0"/>
              <a:t> function parses that ‘info’ into an object called ‘soup’, which maintains the hierarchical structure of the XML data, allowing for easy retrieval by tag name</a:t>
            </a:r>
          </a:p>
          <a:p>
            <a:endParaRPr lang="en-US" sz="1600" dirty="0"/>
          </a:p>
          <a:p>
            <a:r>
              <a:rPr lang="en-US" sz="1600" dirty="0"/>
              <a:t>In this dataset, the information of interest is stored in a tag called ‘&lt;</a:t>
            </a:r>
            <a:r>
              <a:rPr lang="en-US" sz="1600" dirty="0" err="1"/>
              <a:t>measure_name</a:t>
            </a:r>
            <a:r>
              <a:rPr lang="en-US" sz="1600" dirty="0"/>
              <a:t>&gt;’. The ‘</a:t>
            </a:r>
            <a:r>
              <a:rPr lang="en-US" sz="1600" dirty="0" err="1"/>
              <a:t>findAll</a:t>
            </a:r>
            <a:r>
              <a:rPr lang="en-US" sz="1600" dirty="0"/>
              <a:t>’ method is applied to the ‘soup’ object, storing all ‘</a:t>
            </a:r>
            <a:r>
              <a:rPr lang="en-US" sz="1600" dirty="0" err="1"/>
              <a:t>measure_name</a:t>
            </a:r>
            <a:r>
              <a:rPr lang="en-US" sz="1600" dirty="0"/>
              <a:t>’ data in an object called ‘</a:t>
            </a:r>
            <a:r>
              <a:rPr lang="en-US" sz="1600" dirty="0" err="1"/>
              <a:t>conditionTxt</a:t>
            </a:r>
            <a:r>
              <a:rPr lang="en-US" sz="1600" dirty="0"/>
              <a:t>’</a:t>
            </a:r>
          </a:p>
          <a:p>
            <a:endParaRPr lang="en-US" sz="1600" dirty="0"/>
          </a:p>
          <a:p>
            <a:r>
              <a:rPr lang="en-US" sz="1600" dirty="0"/>
              <a:t>List comprehension (a text processing technique) breaks up the ‘</a:t>
            </a:r>
            <a:r>
              <a:rPr lang="en-US" sz="1600" dirty="0" err="1"/>
              <a:t>conditionTxt</a:t>
            </a:r>
            <a:r>
              <a:rPr lang="en-US" sz="1600" dirty="0"/>
              <a:t>’ object into separate records, i.e., documents, storing the relevant textual information in a list called ‘</a:t>
            </a:r>
            <a:r>
              <a:rPr lang="en-US" sz="1600" dirty="0" err="1"/>
              <a:t>conditionDocs</a:t>
            </a:r>
            <a:r>
              <a:rPr lang="en-US" sz="1600" dirty="0"/>
              <a:t>’</a:t>
            </a:r>
          </a:p>
          <a:p>
            <a:endParaRPr lang="en-US" sz="1600" dirty="0"/>
          </a:p>
          <a:p>
            <a:r>
              <a:rPr lang="en-US" sz="1600" dirty="0"/>
              <a:t>All text stored in the ‘</a:t>
            </a:r>
            <a:r>
              <a:rPr lang="en-US" sz="1600" dirty="0" err="1"/>
              <a:t>conditionDocs</a:t>
            </a:r>
            <a:r>
              <a:rPr lang="en-US" sz="1600" dirty="0"/>
              <a:t>’ object is converted to lower case for simplicity</a:t>
            </a:r>
          </a:p>
          <a:p>
            <a:endParaRPr lang="en-US" sz="1600" dirty="0"/>
          </a:p>
          <a:p>
            <a:r>
              <a:rPr lang="en-US" sz="1600" dirty="0"/>
              <a:t>A dictionary included with the ‘</a:t>
            </a:r>
            <a:r>
              <a:rPr lang="en-US" sz="1600" dirty="0" err="1"/>
              <a:t>Stopwords</a:t>
            </a:r>
            <a:r>
              <a:rPr lang="en-US" sz="1600" dirty="0"/>
              <a:t>’ package is used to filter out semantically insignificant words. The dictionary can be updated with other words according to user preference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61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0045-7C57-4B6D-A393-856C19F1A9C3}"/>
              </a:ext>
            </a:extLst>
          </p:cNvPr>
          <p:cNvSpPr>
            <a:spLocks noGrp="1"/>
          </p:cNvSpPr>
          <p:nvPr>
            <p:ph type="title"/>
          </p:nvPr>
        </p:nvSpPr>
        <p:spPr>
          <a:xfrm>
            <a:off x="3280313" y="0"/>
            <a:ext cx="8911687" cy="677748"/>
          </a:xfrm>
        </p:spPr>
        <p:txBody>
          <a:bodyPr>
            <a:normAutofit/>
          </a:bodyPr>
          <a:lstStyle/>
          <a:p>
            <a:r>
              <a:rPr lang="en-US" dirty="0"/>
              <a:t>						 			  TF-IDF Vectorization</a:t>
            </a:r>
          </a:p>
        </p:txBody>
      </p:sp>
      <p:pic>
        <p:nvPicPr>
          <p:cNvPr id="8" name="Content Placeholder 7">
            <a:extLst>
              <a:ext uri="{FF2B5EF4-FFF2-40B4-BE49-F238E27FC236}">
                <a16:creationId xmlns:a16="http://schemas.microsoft.com/office/drawing/2014/main" id="{B2DC168C-179D-4ACA-B65E-8AD121B04AD2}"/>
              </a:ext>
            </a:extLst>
          </p:cNvPr>
          <p:cNvPicPr>
            <a:picLocks noGrp="1" noChangeAspect="1"/>
          </p:cNvPicPr>
          <p:nvPr>
            <p:ph idx="1"/>
          </p:nvPr>
        </p:nvPicPr>
        <p:blipFill>
          <a:blip r:embed="rId2"/>
          <a:stretch>
            <a:fillRect/>
          </a:stretch>
        </p:blipFill>
        <p:spPr>
          <a:xfrm>
            <a:off x="309854" y="677748"/>
            <a:ext cx="8123651" cy="6180252"/>
          </a:xfrm>
        </p:spPr>
      </p:pic>
      <p:sp>
        <p:nvSpPr>
          <p:cNvPr id="9" name="TextBox 8">
            <a:extLst>
              <a:ext uri="{FF2B5EF4-FFF2-40B4-BE49-F238E27FC236}">
                <a16:creationId xmlns:a16="http://schemas.microsoft.com/office/drawing/2014/main" id="{25BB336B-CB4B-4192-8649-32B21250B9BA}"/>
              </a:ext>
            </a:extLst>
          </p:cNvPr>
          <p:cNvSpPr txBox="1"/>
          <p:nvPr/>
        </p:nvSpPr>
        <p:spPr>
          <a:xfrm>
            <a:off x="8433505" y="677748"/>
            <a:ext cx="3758495" cy="5755422"/>
          </a:xfrm>
          <a:prstGeom prst="rect">
            <a:avLst/>
          </a:prstGeom>
          <a:noFill/>
        </p:spPr>
        <p:txBody>
          <a:bodyPr wrap="square" rtlCol="0">
            <a:spAutoFit/>
          </a:bodyPr>
          <a:lstStyle/>
          <a:p>
            <a:r>
              <a:rPr lang="en-US" sz="1400" dirty="0"/>
              <a:t>The </a:t>
            </a:r>
            <a:r>
              <a:rPr lang="en-US" sz="1400" dirty="0" err="1"/>
              <a:t>Tf-idf</a:t>
            </a:r>
            <a:r>
              <a:rPr lang="en-US" sz="1400" dirty="0"/>
              <a:t> Vectorizer uses the predefined set of </a:t>
            </a:r>
            <a:r>
              <a:rPr lang="en-US" sz="1400" dirty="0" err="1"/>
              <a:t>stopwords</a:t>
            </a:r>
            <a:r>
              <a:rPr lang="en-US" sz="1400" dirty="0"/>
              <a:t> called ‘</a:t>
            </a:r>
            <a:r>
              <a:rPr lang="en-US" sz="1400" dirty="0" err="1"/>
              <a:t>stopset</a:t>
            </a:r>
            <a:r>
              <a:rPr lang="en-US" sz="1400" dirty="0"/>
              <a:t>’, applying inverse document frequency weights, and limiting the number of terms constitutive of a semantic ‘concept’ to a maximum of three</a:t>
            </a:r>
          </a:p>
          <a:p>
            <a:endParaRPr lang="en-US" sz="1400" dirty="0"/>
          </a:p>
          <a:p>
            <a:r>
              <a:rPr lang="en-US" sz="1400" dirty="0"/>
              <a:t>The vectorized output is stored in the object ‘vectorizer’. The document list ‘</a:t>
            </a:r>
            <a:r>
              <a:rPr lang="en-US" sz="1400" dirty="0" err="1"/>
              <a:t>conditionDocs</a:t>
            </a:r>
            <a:r>
              <a:rPr lang="en-US" sz="1400" dirty="0"/>
              <a:t>’ is passed to the ‘</a:t>
            </a:r>
            <a:r>
              <a:rPr lang="en-US" sz="1400" dirty="0" err="1"/>
              <a:t>fit_transform</a:t>
            </a:r>
            <a:r>
              <a:rPr lang="en-US" sz="1400" dirty="0"/>
              <a:t>’ function applied to the ‘vectorizer’ object, storing the </a:t>
            </a:r>
            <a:r>
              <a:rPr lang="en-US" sz="1400" dirty="0" err="1"/>
              <a:t>Tf-idf</a:t>
            </a:r>
            <a:r>
              <a:rPr lang="en-US" sz="1400" dirty="0"/>
              <a:t> transformed values in compressed format in the sparse matrix called ‘X’. </a:t>
            </a:r>
          </a:p>
          <a:p>
            <a:endParaRPr lang="en-US" sz="1400" dirty="0"/>
          </a:p>
          <a:p>
            <a:r>
              <a:rPr lang="en-US" sz="1400" dirty="0"/>
              <a:t>The first document of the sparse matrix is printed for viewing. The shape of ‘X’ consists of 1143 documents from which 80 significant terms have been gleaned.</a:t>
            </a:r>
          </a:p>
          <a:p>
            <a:endParaRPr lang="en-US" sz="1400" dirty="0"/>
          </a:p>
          <a:p>
            <a:r>
              <a:rPr lang="en-US" sz="1400" dirty="0"/>
              <a:t>‘X’ is the product of three other matrices, whose dimensions are defined by the number of documents, the number of terms, and the number of ‘concepts’ to be identified (set by the user)</a:t>
            </a:r>
          </a:p>
          <a:p>
            <a:endParaRPr lang="en-US" dirty="0"/>
          </a:p>
        </p:txBody>
      </p:sp>
    </p:spTree>
    <p:extLst>
      <p:ext uri="{BB962C8B-B14F-4D97-AF65-F5344CB8AC3E}">
        <p14:creationId xmlns:p14="http://schemas.microsoft.com/office/powerpoint/2010/main" val="252669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97BF-3B71-47EE-9799-132489EFA117}"/>
              </a:ext>
            </a:extLst>
          </p:cNvPr>
          <p:cNvSpPr>
            <a:spLocks noGrp="1"/>
          </p:cNvSpPr>
          <p:nvPr>
            <p:ph type="title"/>
          </p:nvPr>
        </p:nvSpPr>
        <p:spPr>
          <a:xfrm>
            <a:off x="3280313" y="0"/>
            <a:ext cx="8911687" cy="754985"/>
          </a:xfrm>
        </p:spPr>
        <p:txBody>
          <a:bodyPr/>
          <a:lstStyle/>
          <a:p>
            <a:r>
              <a:rPr lang="en-US" dirty="0"/>
              <a:t>	  Singular Value Decomposition (SVD)</a:t>
            </a:r>
          </a:p>
        </p:txBody>
      </p:sp>
      <p:pic>
        <p:nvPicPr>
          <p:cNvPr id="9" name="Content Placeholder 8">
            <a:extLst>
              <a:ext uri="{FF2B5EF4-FFF2-40B4-BE49-F238E27FC236}">
                <a16:creationId xmlns:a16="http://schemas.microsoft.com/office/drawing/2014/main" id="{889F36D6-19AC-42DC-8088-684B31B8F0ED}"/>
              </a:ext>
            </a:extLst>
          </p:cNvPr>
          <p:cNvPicPr>
            <a:picLocks noGrp="1" noChangeAspect="1"/>
          </p:cNvPicPr>
          <p:nvPr>
            <p:ph idx="1"/>
          </p:nvPr>
        </p:nvPicPr>
        <p:blipFill>
          <a:blip r:embed="rId2"/>
          <a:stretch>
            <a:fillRect/>
          </a:stretch>
        </p:blipFill>
        <p:spPr>
          <a:xfrm>
            <a:off x="1660588" y="615500"/>
            <a:ext cx="10531412" cy="3963745"/>
          </a:xfrm>
        </p:spPr>
      </p:pic>
      <p:sp>
        <p:nvSpPr>
          <p:cNvPr id="10" name="TextBox 9">
            <a:extLst>
              <a:ext uri="{FF2B5EF4-FFF2-40B4-BE49-F238E27FC236}">
                <a16:creationId xmlns:a16="http://schemas.microsoft.com/office/drawing/2014/main" id="{9E90CBAB-1144-4079-8F29-F64CC65FE591}"/>
              </a:ext>
            </a:extLst>
          </p:cNvPr>
          <p:cNvSpPr txBox="1"/>
          <p:nvPr/>
        </p:nvSpPr>
        <p:spPr>
          <a:xfrm>
            <a:off x="1326241" y="4579245"/>
            <a:ext cx="10865760" cy="2585323"/>
          </a:xfrm>
          <a:prstGeom prst="rect">
            <a:avLst/>
          </a:prstGeom>
          <a:noFill/>
        </p:spPr>
        <p:txBody>
          <a:bodyPr wrap="square" rtlCol="0">
            <a:spAutoFit/>
          </a:bodyPr>
          <a:lstStyle/>
          <a:p>
            <a:r>
              <a:rPr lang="en-US" dirty="0"/>
              <a:t>The number of concepts (5) and the number of iterations to be performed by SVD (100) are passed as arguments to the ‘</a:t>
            </a:r>
            <a:r>
              <a:rPr lang="en-US" dirty="0" err="1"/>
              <a:t>TruncatedSVD</a:t>
            </a:r>
            <a:r>
              <a:rPr lang="en-US" dirty="0"/>
              <a:t>’ function, and stored in the object called ‘</a:t>
            </a:r>
            <a:r>
              <a:rPr lang="en-US" dirty="0" err="1"/>
              <a:t>lsa</a:t>
            </a:r>
            <a:r>
              <a:rPr lang="en-US" dirty="0"/>
              <a:t>’</a:t>
            </a:r>
          </a:p>
          <a:p>
            <a:endParaRPr lang="en-US" dirty="0"/>
          </a:p>
          <a:p>
            <a:r>
              <a:rPr lang="en-US" dirty="0"/>
              <a:t>‘</a:t>
            </a:r>
            <a:r>
              <a:rPr lang="en-US" dirty="0" err="1"/>
              <a:t>Lsa.fit</a:t>
            </a:r>
            <a:r>
              <a:rPr lang="en-US" dirty="0"/>
              <a:t>(X)’ shows all of the arguments used in performing SVD on the matrix ‘X’</a:t>
            </a:r>
          </a:p>
          <a:p>
            <a:endParaRPr lang="en-US" dirty="0"/>
          </a:p>
          <a:p>
            <a:r>
              <a:rPr lang="en-US" dirty="0"/>
              <a:t>The decomposed </a:t>
            </a:r>
            <a:r>
              <a:rPr lang="en-US" dirty="0" err="1"/>
              <a:t>Tf-idf</a:t>
            </a:r>
            <a:r>
              <a:rPr lang="en-US" dirty="0"/>
              <a:t> transformed values for the first of the 5 concepts to be identified are returned by the ‘</a:t>
            </a:r>
            <a:r>
              <a:rPr lang="en-US" dirty="0" err="1"/>
              <a:t>lsa.components</a:t>
            </a:r>
            <a:r>
              <a:rPr lang="en-US" dirty="0"/>
              <a:t>_[0]’ command. This returned object contains the ‘scores’ of all the terms associated with the first concept—a measure of each term’s conceptual importance.</a:t>
            </a:r>
          </a:p>
          <a:p>
            <a:endParaRPr lang="en-US" dirty="0"/>
          </a:p>
        </p:txBody>
      </p:sp>
    </p:spTree>
    <p:extLst>
      <p:ext uri="{BB962C8B-B14F-4D97-AF65-F5344CB8AC3E}">
        <p14:creationId xmlns:p14="http://schemas.microsoft.com/office/powerpoint/2010/main" val="13082839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406</TotalTime>
  <Words>2031</Words>
  <Application>Microsoft Office PowerPoint</Application>
  <PresentationFormat>Widescreen</PresentationFormat>
  <Paragraphs>161</Paragraphs>
  <Slides>13</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               Week 15 | Day 1             Peter Wiemer-Hastings               Latent Semantic Analysis </vt:lpstr>
      <vt:lpstr>       Course Housekeeping Items</vt:lpstr>
      <vt:lpstr>      Natural Language Processing</vt:lpstr>
      <vt:lpstr>       Latent Semantic Analysis</vt:lpstr>
      <vt:lpstr>Python Natural Language Processing Toolkit</vt:lpstr>
      <vt:lpstr>    LSA of Veteran Mental Health Data with Python NLTK</vt:lpstr>
      <vt:lpstr>File Opening, XML Parsing, and Stopword Processing</vt:lpstr>
      <vt:lpstr>            TF-IDF Vectorization</vt:lpstr>
      <vt:lpstr>   Singular Value Decomposition (SVD)</vt:lpstr>
      <vt:lpstr>     Managing Patient Profiles &amp; Optimization of Care</vt:lpstr>
      <vt:lpstr>  Socratic Discussion: Wiemer-Hastings</vt:lpstr>
      <vt:lpstr>       Google Labs’ N-gram Viewer</vt:lpstr>
      <vt:lpstr>     Coming Up: Terrence Deacon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jkrasmus@outlook.com</dc:creator>
  <cp:lastModifiedBy>jkrasmus@outlook.com</cp:lastModifiedBy>
  <cp:revision>63</cp:revision>
  <dcterms:created xsi:type="dcterms:W3CDTF">2017-12-05T06:20:19Z</dcterms:created>
  <dcterms:modified xsi:type="dcterms:W3CDTF">2017-12-05T21:20:36Z</dcterms:modified>
</cp:coreProperties>
</file>