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7" r:id="rId3"/>
    <p:sldId id="278" r:id="rId4"/>
    <p:sldId id="282" r:id="rId5"/>
    <p:sldId id="291" r:id="rId6"/>
    <p:sldId id="287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79"/>
  </p:normalViewPr>
  <p:slideViewPr>
    <p:cSldViewPr snapToGrid="0" snapToObjects="1">
      <p:cViewPr varScale="1">
        <p:scale>
          <a:sx n="101" d="100"/>
          <a:sy n="101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Jack K. Rasmus-Vorrath,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115/v1/W14-3110" TargetMode="External"/><Relationship Id="rId3" Type="http://schemas.openxmlformats.org/officeDocument/2006/relationships/hyperlink" Target="https://doi.org/10.1002/(SICI)1097-4571(199009)41:6%3c391::AID-ASI1%3e3.0.CO;2-9" TargetMode="External"/><Relationship Id="rId7" Type="http://schemas.openxmlformats.org/officeDocument/2006/relationships/hyperlink" Target="https://dl.acm.org/citation.cfm?doid=2684822.2685324" TargetMode="External"/><Relationship Id="rId2" Type="http://schemas.openxmlformats.org/officeDocument/2006/relationships/hyperlink" Target="https://dl.acm.org/citation.cfm?id=9449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llet.cs.umass.edu/" TargetMode="External"/><Relationship Id="rId5" Type="http://schemas.openxmlformats.org/officeDocument/2006/relationships/hyperlink" Target="http://www.cs.toronto.edu/~hinton/absps/tsne.pdf" TargetMode="External"/><Relationship Id="rId4" Type="http://schemas.openxmlformats.org/officeDocument/2006/relationships/hyperlink" Target="http://www.cs.virginia.edu/~jdl/bib/nmf/lee00.pdf" TargetMode="External"/><Relationship Id="rId9" Type="http://schemas.openxmlformats.org/officeDocument/2006/relationships/hyperlink" Target="http://proceedings.mlr.press/v15/wang11a/wang11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Topic Modeling Movie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41053"/>
            <a:ext cx="6858000" cy="1655762"/>
          </a:xfrm>
        </p:spPr>
        <p:txBody>
          <a:bodyPr/>
          <a:lstStyle/>
          <a:p>
            <a:r>
              <a:rPr lang="en-US" dirty="0"/>
              <a:t>Dr. Jack K. Rasmus-Vorrath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F4FFB-CC72-42B5-977D-3E5619AFFE5E}"/>
              </a:ext>
            </a:extLst>
          </p:cNvPr>
          <p:cNvSpPr txBox="1"/>
          <p:nvPr/>
        </p:nvSpPr>
        <p:spPr>
          <a:xfrm>
            <a:off x="4155860" y="459960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12/4/18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1037-0E4A-4348-B917-8F96C43C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3D02-811F-4CC1-A80F-720337EA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6991"/>
            <a:ext cx="7886700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The WHY: Understanding Discussion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09FB-7E56-4BA3-AA6E-7E6AB249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001492"/>
            <a:ext cx="8194107" cy="25429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Hypothesis: the ‘best’ and ‘worst’ horror movies are reviewed with respect to common criteria. </a:t>
            </a:r>
          </a:p>
          <a:p>
            <a:r>
              <a:rPr lang="en-US" dirty="0"/>
              <a:t>Modeling the topics prevalent in a shared corpus of ‘good’ and ‘bad’ horror movie reviews provides insight into audience experience of the genre as a whole.</a:t>
            </a:r>
          </a:p>
          <a:p>
            <a:r>
              <a:rPr lang="en-US" dirty="0"/>
              <a:t>Identifying the foci of discussion facilitates understanding of what makes a good ‘B’-movie (and a bad ‘A’-movie).</a:t>
            </a:r>
          </a:p>
          <a:p>
            <a:r>
              <a:rPr lang="en-US" dirty="0"/>
              <a:t>This is beneficial to filmmakers, studios, producers, marketers, production teams, and industry stakeholders of various kinds.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AB5C-73F4-4DE9-9A76-810DAC16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5F37E-FC32-4A02-92AD-ABE70C62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pic>
        <p:nvPicPr>
          <p:cNvPr id="1026" name="Picture 2" descr="Shaun of the Dead">
            <a:extLst>
              <a:ext uri="{FF2B5EF4-FFF2-40B4-BE49-F238E27FC236}">
                <a16:creationId xmlns:a16="http://schemas.microsoft.com/office/drawing/2014/main" id="{9F5F9317-40F8-4A27-B2DA-3353F2A4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16" y="3451226"/>
            <a:ext cx="19621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w 3D">
            <a:extLst>
              <a:ext uri="{FF2B5EF4-FFF2-40B4-BE49-F238E27FC236}">
                <a16:creationId xmlns:a16="http://schemas.microsoft.com/office/drawing/2014/main" id="{5DA825CD-7B92-4BDA-9102-587984F2A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83" y="3429000"/>
            <a:ext cx="19621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Wailing (Goksung)">
            <a:extLst>
              <a:ext uri="{FF2B5EF4-FFF2-40B4-BE49-F238E27FC236}">
                <a16:creationId xmlns:a16="http://schemas.microsoft.com/office/drawing/2014/main" id="{B24D1E6C-9819-4F31-8258-1321E6E4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9" y="3449669"/>
            <a:ext cx="19621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w">
            <a:extLst>
              <a:ext uri="{FF2B5EF4-FFF2-40B4-BE49-F238E27FC236}">
                <a16:creationId xmlns:a16="http://schemas.microsoft.com/office/drawing/2014/main" id="{14F57A8B-BEEA-45A5-9569-78F7726D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37" y="3429000"/>
            <a:ext cx="19621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0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1E3B-49B9-421D-8175-F040E4E2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5494"/>
            <a:ext cx="7886700" cy="761192"/>
          </a:xfrm>
        </p:spPr>
        <p:txBody>
          <a:bodyPr>
            <a:normAutofit/>
          </a:bodyPr>
          <a:lstStyle/>
          <a:p>
            <a:r>
              <a:rPr lang="en-US" dirty="0"/>
              <a:t>The WHAT: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99C8-1844-4DBD-87A8-3AFB2569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" y="865955"/>
            <a:ext cx="5074619" cy="558633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1000 reviews of the ‘100 Best’ and ‘100 Words’ horror movies on IMDB.com</a:t>
            </a:r>
          </a:p>
          <a:p>
            <a:r>
              <a:rPr lang="en-US" dirty="0"/>
              <a:t>A web crawler gathered the top 5 ‘most helpful’ reviews of each film appearing on the two listings</a:t>
            </a:r>
          </a:p>
          <a:p>
            <a:r>
              <a:rPr lang="en-US" dirty="0"/>
              <a:t>All reviews were included in a common corpus</a:t>
            </a:r>
          </a:p>
          <a:p>
            <a:r>
              <a:rPr lang="en-US" dirty="0"/>
              <a:t>The criterion of ‘helpfulness’ is determined according to a private proprietary algorithm belonging to IMDB. 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Preprocessed movie review text data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Topic allocations and summary statistics, model evaluation metrics, and 2D &amp; 3D visualizations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A17D9-AEBD-4AE3-AD3A-8E623692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2B59-7AC1-4040-9CEF-8ACECC7B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D88C9E2-1901-4C29-977B-069B65E2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865955"/>
            <a:ext cx="3722388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4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9938-FA82-4120-A684-3DBDEBC0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4" y="-61447"/>
            <a:ext cx="8951495" cy="1116531"/>
          </a:xfrm>
        </p:spPr>
        <p:txBody>
          <a:bodyPr>
            <a:normAutofit fontScale="90000"/>
          </a:bodyPr>
          <a:lstStyle/>
          <a:p>
            <a:r>
              <a:rPr lang="en-US" dirty="0"/>
              <a:t>The HOW: Workflow, Algorithms, </a:t>
            </a:r>
            <a:br>
              <a:rPr lang="en-US" dirty="0"/>
            </a:br>
            <a:r>
              <a:rPr lang="en-US" dirty="0"/>
              <a:t>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B182-9312-4558-B9C6-F6340C0C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4" y="818680"/>
            <a:ext cx="6718435" cy="57626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Crawling:</a:t>
            </a:r>
          </a:p>
          <a:p>
            <a:pPr lvl="1"/>
            <a:r>
              <a:rPr lang="en-US" dirty="0"/>
              <a:t>Beautiful Soup, Reg-ex</a:t>
            </a:r>
          </a:p>
          <a:p>
            <a:r>
              <a:rPr lang="en-US" dirty="0"/>
              <a:t>Cleaning:</a:t>
            </a:r>
          </a:p>
          <a:p>
            <a:pPr lvl="1"/>
            <a:r>
              <a:rPr lang="en-US" dirty="0"/>
              <a:t>Tokens, Spell Correct, Lemmas, Punctuation, Stop Words,</a:t>
            </a:r>
          </a:p>
          <a:p>
            <a:pPr lvl="1"/>
            <a:r>
              <a:rPr lang="en-US" dirty="0"/>
              <a:t>Normalization, TF-IDF</a:t>
            </a:r>
          </a:p>
          <a:p>
            <a:r>
              <a:rPr lang="en-US" dirty="0"/>
              <a:t>Modeling:</a:t>
            </a:r>
          </a:p>
          <a:p>
            <a:pPr lvl="1"/>
            <a:r>
              <a:rPr lang="en-US" dirty="0"/>
              <a:t>Latent Dirichlet Allocation (LDA), Mallet LDA</a:t>
            </a:r>
          </a:p>
          <a:p>
            <a:pPr lvl="1"/>
            <a:r>
              <a:rPr lang="en-US" dirty="0"/>
              <a:t>Hierarchical Dirichlet Process (HDP)</a:t>
            </a:r>
          </a:p>
          <a:p>
            <a:pPr lvl="1"/>
            <a:r>
              <a:rPr lang="en-US" dirty="0"/>
              <a:t>Latent Semantic Indexing (LSI)</a:t>
            </a:r>
          </a:p>
          <a:p>
            <a:pPr lvl="1"/>
            <a:r>
              <a:rPr lang="en-US" dirty="0"/>
              <a:t>Non-negative Matrix Factorization (NMF)</a:t>
            </a:r>
          </a:p>
          <a:p>
            <a:r>
              <a:rPr lang="en-US" dirty="0"/>
              <a:t>Analyzing:</a:t>
            </a:r>
          </a:p>
          <a:p>
            <a:pPr lvl="1"/>
            <a:r>
              <a:rPr lang="en-US" dirty="0"/>
              <a:t>Coherence modeling (identifying the best number of topics)</a:t>
            </a:r>
          </a:p>
          <a:p>
            <a:pPr lvl="2"/>
            <a:r>
              <a:rPr lang="en-US" dirty="0"/>
              <a:t>Perplexity, U-mass, CV measures</a:t>
            </a:r>
          </a:p>
          <a:p>
            <a:pPr lvl="1"/>
            <a:r>
              <a:rPr lang="en-US" dirty="0"/>
              <a:t>Topic similarity</a:t>
            </a:r>
          </a:p>
          <a:p>
            <a:pPr lvl="2"/>
            <a:r>
              <a:rPr lang="en-US" dirty="0"/>
              <a:t>Hellinger Distance</a:t>
            </a:r>
          </a:p>
          <a:p>
            <a:pPr lvl="1"/>
            <a:r>
              <a:rPr lang="en-US" dirty="0"/>
              <a:t>Dominant topics, Most representative documents</a:t>
            </a:r>
          </a:p>
          <a:p>
            <a:pPr lvl="2"/>
            <a:r>
              <a:rPr lang="en-US" dirty="0"/>
              <a:t>Probability Contributions</a:t>
            </a:r>
          </a:p>
          <a:p>
            <a:pPr lvl="1"/>
            <a:r>
              <a:rPr lang="en-US" dirty="0"/>
              <a:t>Corpus topic distributions</a:t>
            </a:r>
          </a:p>
          <a:p>
            <a:pPr lvl="2"/>
            <a:r>
              <a:rPr lang="en-US" dirty="0"/>
              <a:t>Allocation Percentages</a:t>
            </a:r>
          </a:p>
          <a:p>
            <a:r>
              <a:rPr lang="en-US" dirty="0"/>
              <a:t>Visualizing:</a:t>
            </a:r>
          </a:p>
          <a:p>
            <a:pPr lvl="1"/>
            <a:r>
              <a:rPr lang="en-US" dirty="0"/>
              <a:t>Coherence charts </a:t>
            </a:r>
          </a:p>
          <a:p>
            <a:pPr lvl="1"/>
            <a:r>
              <a:rPr lang="en-US" dirty="0" err="1"/>
              <a:t>pyLDAvis</a:t>
            </a:r>
            <a:endParaRPr lang="en-US" dirty="0"/>
          </a:p>
          <a:p>
            <a:pPr lvl="1"/>
            <a:r>
              <a:rPr lang="en-US" dirty="0"/>
              <a:t>Truncated SVD (2D and 3D interactive scatterplots)</a:t>
            </a:r>
          </a:p>
          <a:p>
            <a:pPr lvl="1"/>
            <a:r>
              <a:rPr lang="en-US" dirty="0"/>
              <a:t>PCA-initialized T-SNE Embedding (2D interactive scatterplot)</a:t>
            </a:r>
          </a:p>
          <a:p>
            <a:r>
              <a:rPr lang="en-US" dirty="0"/>
              <a:t>Evaluating:</a:t>
            </a:r>
          </a:p>
          <a:p>
            <a:pPr lvl="1"/>
            <a:r>
              <a:rPr lang="en-US" dirty="0"/>
              <a:t>Model interpretation, Performance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4A667-0D34-4CD7-8A47-E35569E9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63222-A6D3-4E7B-9546-EC01DDEFC240}"/>
              </a:ext>
            </a:extLst>
          </p:cNvPr>
          <p:cNvSpPr txBox="1"/>
          <p:nvPr/>
        </p:nvSpPr>
        <p:spPr>
          <a:xfrm>
            <a:off x="6636318" y="11165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Workflow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D0B6-9DAA-4D8D-92CE-A7AFB127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04D27-DCA1-42BE-9EC3-9880DF1F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10" y="1485863"/>
            <a:ext cx="2734780" cy="5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C69A-C9BF-4BC9-A0AE-42DEACC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67209"/>
            <a:ext cx="7886700" cy="741779"/>
          </a:xfrm>
        </p:spPr>
        <p:txBody>
          <a:bodyPr>
            <a:normAutofit/>
          </a:bodyPr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06DD-4228-48E2-BC3E-E957CC81F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7" y="631609"/>
            <a:ext cx="8924365" cy="108585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Interactive 3D Truncated SVD revealed primary dimensions of variation across TF-IDF scores of document terms</a:t>
            </a:r>
          </a:p>
          <a:p>
            <a:r>
              <a:rPr lang="en-US" dirty="0"/>
              <a:t>PCA-initialized T-distributed Stochastic Neighbor 2D Embedding of LDA topics facilitated high-level synopses and interpretation of prevalent foci of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94DE3-7D62-41BF-B728-8FDBDDCC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06F87-42FB-421F-9166-8837BB47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D396D-7DC9-4931-9D40-3F31BF12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717460"/>
            <a:ext cx="5136597" cy="4670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5B6CB5-117F-4EE9-9251-D55A02F9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7" y="1924049"/>
            <a:ext cx="4867268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F0C-7931-4820-9329-EA9AE605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6276"/>
          </a:xfrm>
        </p:spPr>
        <p:txBody>
          <a:bodyPr>
            <a:normAutofit fontScale="90000"/>
          </a:bodyPr>
          <a:lstStyle/>
          <a:p>
            <a:r>
              <a:rPr lang="en-US" dirty="0"/>
              <a:t>Key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BE422-9E72-460F-A81A-9FCB3DB3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DFA6D7-14EE-4A42-BE4D-FBE7CB07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0" y="626276"/>
            <a:ext cx="8335479" cy="57300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Common sets of discussion criteria presented themselves in allocations of good and bad movie reviews to prevalent topics.</a:t>
            </a:r>
          </a:p>
          <a:p>
            <a:pPr lvl="1"/>
            <a:r>
              <a:rPr lang="en-US" dirty="0"/>
              <a:t>Audiences of the ‘best’ and ‘worst’ horror movies have shared concerns regarding investment in the genre’s defining qualities, on which their experience turns.</a:t>
            </a:r>
          </a:p>
          <a:p>
            <a:pPr lvl="1"/>
            <a:r>
              <a:rPr lang="en-US" dirty="0"/>
              <a:t>Mood, tone, pacing, atmospheric staying power, and characters with which one can identify are qualities that transcend distinctions between low-brow horror entertainment and ‘high art’.</a:t>
            </a:r>
          </a:p>
          <a:p>
            <a:pPr lvl="1"/>
            <a:endParaRPr lang="en-US" dirty="0"/>
          </a:p>
          <a:p>
            <a:r>
              <a:rPr lang="en-US" dirty="0"/>
              <a:t>The size of the corpus and lengths of the documents impacted the performance of the algorithms applied.</a:t>
            </a:r>
          </a:p>
          <a:p>
            <a:pPr lvl="1"/>
            <a:r>
              <a:rPr lang="en-US" dirty="0"/>
              <a:t>The MALLET implementation of LDA returned more coherent, interpretable topics than the standard </a:t>
            </a:r>
            <a:r>
              <a:rPr lang="en-US" dirty="0" err="1"/>
              <a:t>Gensim</a:t>
            </a:r>
            <a:r>
              <a:rPr lang="en-US" dirty="0"/>
              <a:t> implementation.</a:t>
            </a:r>
          </a:p>
          <a:p>
            <a:pPr lvl="2"/>
            <a:r>
              <a:rPr lang="en-US" dirty="0"/>
              <a:t>MALLET uses Gibbs sampling, a Markov chain Monte Carlo algorithm for obtaining a sequence of observations approximated from a specified multivariate probability distribution. Identifying the latent variable subset involves using this sequence to compute a numerical approximation to the exact posterior.</a:t>
            </a:r>
          </a:p>
          <a:p>
            <a:pPr lvl="2"/>
            <a:r>
              <a:rPr lang="en-US" dirty="0" err="1"/>
              <a:t>Gensim</a:t>
            </a:r>
            <a:r>
              <a:rPr lang="en-US" dirty="0"/>
              <a:t> LDA implements the Variational Bayes algorithm, which is faster, but less precise, providing a locally-optimal exact analytical solution to an approximation of the posterior.</a:t>
            </a:r>
          </a:p>
          <a:p>
            <a:pPr lvl="1"/>
            <a:r>
              <a:rPr lang="en-US" dirty="0"/>
              <a:t>The non-parametric Hierarchical Dirichlet Process adds another layer to the generative model, sampling the finite distribution of topics from a common base distribution representing the countably-infinite set of possible corpus topics.</a:t>
            </a:r>
          </a:p>
          <a:p>
            <a:pPr lvl="2"/>
            <a:r>
              <a:rPr lang="en-US" dirty="0"/>
              <a:t>HDP was useful for a first-pass, high-level of view of the great diversity of potential topics, whose meaningful coherence would depend on assembling a much larger data set.</a:t>
            </a:r>
          </a:p>
          <a:p>
            <a:pPr lvl="1"/>
            <a:r>
              <a:rPr lang="en-US" dirty="0"/>
              <a:t>The topic allocation distribution produced by the LSI algorithm indicated similar constraints. Its discriminative power in identifying quantitatively distinct topics depends on a data set rich enough to support meaningful differentiation.</a:t>
            </a:r>
          </a:p>
          <a:p>
            <a:pPr lvl="1"/>
            <a:r>
              <a:rPr lang="en-US" dirty="0"/>
              <a:t>Though it lacks certain interpretive advantages that a generative mixture modeling approach provides, NMF is the most appropriate topic modeling method for a corpus of 1000 documents of relatively short length.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5FA1D-7803-47CD-B5A7-AB6C6743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</p:spTree>
    <p:extLst>
      <p:ext uri="{BB962C8B-B14F-4D97-AF65-F5344CB8AC3E}">
        <p14:creationId xmlns:p14="http://schemas.microsoft.com/office/powerpoint/2010/main" val="27933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772"/>
            <a:ext cx="7886700" cy="246355"/>
          </a:xfrm>
        </p:spPr>
        <p:txBody>
          <a:bodyPr>
            <a:no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64" y="826913"/>
            <a:ext cx="8409472" cy="5527792"/>
          </a:xfrm>
        </p:spPr>
        <p:txBody>
          <a:bodyPr>
            <a:noAutofit/>
          </a:bodyPr>
          <a:lstStyle/>
          <a:p>
            <a:r>
              <a:rPr lang="en-US" sz="1500" dirty="0" err="1"/>
              <a:t>Blei</a:t>
            </a:r>
            <a:r>
              <a:rPr lang="en-US" sz="1500" dirty="0"/>
              <a:t>, D., Ng, A., and Jordan, M (2003). Latent Dirichlet Allocation. In: </a:t>
            </a:r>
            <a:r>
              <a:rPr lang="en-US" sz="1500" i="1" dirty="0"/>
              <a:t>Journal of Machine Learning Research 3</a:t>
            </a:r>
            <a:r>
              <a:rPr lang="en-US" sz="1500" dirty="0"/>
              <a:t>. 993-1022. </a:t>
            </a:r>
            <a:r>
              <a:rPr lang="en-US" sz="1500" dirty="0">
                <a:hlinkClick r:id="rId2"/>
              </a:rPr>
              <a:t>https://dl.acm.org/citation.cfm?id=944937</a:t>
            </a:r>
            <a:r>
              <a:rPr lang="en-US" sz="1500" dirty="0"/>
              <a:t>. </a:t>
            </a:r>
          </a:p>
          <a:p>
            <a:r>
              <a:rPr lang="en-US" sz="1500" dirty="0" err="1"/>
              <a:t>Deerwester</a:t>
            </a:r>
            <a:r>
              <a:rPr lang="en-US" sz="1500" dirty="0"/>
              <a:t>, S., </a:t>
            </a:r>
            <a:r>
              <a:rPr lang="en-US" sz="1500" dirty="0" err="1"/>
              <a:t>Dumais</a:t>
            </a:r>
            <a:r>
              <a:rPr lang="en-US" sz="1500" dirty="0"/>
              <a:t>, S., Furnas G., and </a:t>
            </a:r>
            <a:r>
              <a:rPr lang="en-US" sz="1500" dirty="0" err="1"/>
              <a:t>Landauer</a:t>
            </a:r>
            <a:r>
              <a:rPr lang="en-US" sz="1500" dirty="0"/>
              <a:t>, T. (1990). Indexing by Latent Semantic Analysis. In: </a:t>
            </a:r>
            <a:r>
              <a:rPr lang="en-US" sz="1500" i="1" dirty="0"/>
              <a:t>Journal of the American Society for Information Science</a:t>
            </a:r>
            <a:r>
              <a:rPr lang="en-US" sz="1500" dirty="0"/>
              <a:t>. </a:t>
            </a:r>
            <a:r>
              <a:rPr lang="en-US" sz="1500" dirty="0">
                <a:hlinkClick r:id="rId3"/>
              </a:rPr>
              <a:t>https://doi.org/10.1002/(SICI)1097-4571(199009)41:6&lt;391::AID-ASI1&gt;3.0.CO;2-9</a:t>
            </a:r>
            <a:r>
              <a:rPr lang="en-US" sz="1500" dirty="0"/>
              <a:t>. </a:t>
            </a:r>
          </a:p>
          <a:p>
            <a:r>
              <a:rPr lang="en-US" sz="1500" dirty="0"/>
              <a:t>Lee, D. and Seung, H. (2000). Algorithms for Non-negative Matrix Factorization. In: </a:t>
            </a:r>
            <a:r>
              <a:rPr lang="en-US" sz="1500" i="1" dirty="0"/>
              <a:t>Proceedings of the 13</a:t>
            </a:r>
            <a:r>
              <a:rPr lang="en-US" sz="1500" i="1" baseline="30000" dirty="0"/>
              <a:t>th</a:t>
            </a:r>
            <a:r>
              <a:rPr lang="en-US" sz="1500" i="1" dirty="0"/>
              <a:t> International Conference on Neural Information Processing Systems</a:t>
            </a:r>
            <a:r>
              <a:rPr lang="en-US" sz="1500" dirty="0"/>
              <a:t>. Denver, USA. MIT Press, Cambridge, MA. </a:t>
            </a:r>
            <a:r>
              <a:rPr lang="en-US" sz="1500" dirty="0">
                <a:hlinkClick r:id="rId4"/>
              </a:rPr>
              <a:t>http://www.cs.virginia.edu/~jdl/bib/nmf/lee00.pdf</a:t>
            </a:r>
            <a:r>
              <a:rPr lang="en-US" sz="1500" dirty="0"/>
              <a:t>.</a:t>
            </a:r>
          </a:p>
          <a:p>
            <a:r>
              <a:rPr lang="en-US" sz="1500" dirty="0"/>
              <a:t>van der </a:t>
            </a:r>
            <a:r>
              <a:rPr lang="en-US" sz="1500" dirty="0" err="1"/>
              <a:t>Maaten</a:t>
            </a:r>
            <a:r>
              <a:rPr lang="en-US" sz="1500" dirty="0"/>
              <a:t>, L. and Hinton, G. (2008). Visualizing Data using t-SNE. In: </a:t>
            </a:r>
            <a:r>
              <a:rPr lang="en-US" sz="1500" i="1" dirty="0"/>
              <a:t>Journal of Machine Learning Research 9</a:t>
            </a:r>
            <a:r>
              <a:rPr lang="en-US" sz="1500" dirty="0"/>
              <a:t>. 2579-2605. </a:t>
            </a:r>
            <a:r>
              <a:rPr lang="en-US" sz="1500" dirty="0">
                <a:hlinkClick r:id="rId5"/>
              </a:rPr>
              <a:t>http://www.cs.toronto.edu/~hinton/absps/tsne.pdf</a:t>
            </a:r>
            <a:r>
              <a:rPr lang="en-US" sz="1500" dirty="0"/>
              <a:t>. </a:t>
            </a:r>
          </a:p>
          <a:p>
            <a:r>
              <a:rPr lang="en-US" sz="1500" dirty="0"/>
              <a:t>McCallum, A (2002). MALLET: A Machine Learning for Language Toolkit. </a:t>
            </a:r>
            <a:r>
              <a:rPr lang="en-US" sz="1500" dirty="0">
                <a:hlinkClick r:id="rId6"/>
              </a:rPr>
              <a:t>http://mallet.cs.umass.edu</a:t>
            </a:r>
            <a:r>
              <a:rPr lang="en-US" sz="1500" dirty="0"/>
              <a:t>.</a:t>
            </a:r>
          </a:p>
          <a:p>
            <a:r>
              <a:rPr lang="en-US" sz="1500" dirty="0"/>
              <a:t>R</a:t>
            </a:r>
            <a:r>
              <a:rPr lang="de-DE" sz="1500" dirty="0"/>
              <a:t>öder</a:t>
            </a:r>
            <a:r>
              <a:rPr lang="en-US" sz="1500" dirty="0"/>
              <a:t>, M., Both, A., and </a:t>
            </a:r>
            <a:r>
              <a:rPr lang="en-US" sz="1500" dirty="0" err="1"/>
              <a:t>Hinneburg</a:t>
            </a:r>
            <a:r>
              <a:rPr lang="en-US" sz="1500" dirty="0"/>
              <a:t>, A (2015). Exploring the Space of Topic Coherence Measures. In: </a:t>
            </a:r>
            <a:r>
              <a:rPr lang="en-US" sz="1500" i="1" dirty="0"/>
              <a:t>Proceedings of the Eighth ACM International Conference on Web Search and Data Mining</a:t>
            </a:r>
            <a:r>
              <a:rPr lang="en-US" sz="1500" dirty="0"/>
              <a:t>. Shanghai, China. </a:t>
            </a:r>
            <a:r>
              <a:rPr lang="en-US" sz="1500" dirty="0">
                <a:hlinkClick r:id="rId7"/>
              </a:rPr>
              <a:t>https://dl.acm.org/citation.cfm?doid=2684822.2685324</a:t>
            </a:r>
            <a:r>
              <a:rPr lang="en-US" sz="1500" dirty="0"/>
              <a:t>.</a:t>
            </a:r>
          </a:p>
          <a:p>
            <a:r>
              <a:rPr lang="en-US" sz="1500" dirty="0"/>
              <a:t>Sievert, C. and Shirley, K. (2014). </a:t>
            </a:r>
            <a:r>
              <a:rPr lang="en-US" sz="1500" dirty="0" err="1"/>
              <a:t>LDAvis</a:t>
            </a:r>
            <a:r>
              <a:rPr lang="en-US" sz="1500" dirty="0"/>
              <a:t>: A method for visualizing and interpreting topics. In: </a:t>
            </a:r>
            <a:r>
              <a:rPr lang="en-US" sz="1500" i="1" dirty="0"/>
              <a:t>Proceedings of the Workshop on Interactive Language Learning, Visualization, and Interfaces</a:t>
            </a:r>
            <a:r>
              <a:rPr lang="en-US" sz="1500" dirty="0"/>
              <a:t>. Baltimore, Maryland. 63-70. </a:t>
            </a:r>
            <a:r>
              <a:rPr lang="en-US" sz="1500" dirty="0">
                <a:hlinkClick r:id="rId8"/>
              </a:rPr>
              <a:t>https://doi.org/10.3115/v1/W14-3110</a:t>
            </a:r>
            <a:r>
              <a:rPr lang="en-US" sz="1500" dirty="0"/>
              <a:t>.  </a:t>
            </a:r>
          </a:p>
          <a:p>
            <a:r>
              <a:rPr lang="en-US" sz="1500" dirty="0"/>
              <a:t>Wang, C., Paisley, J., and </a:t>
            </a:r>
            <a:r>
              <a:rPr lang="en-US" sz="1500" dirty="0" err="1"/>
              <a:t>Blei</a:t>
            </a:r>
            <a:r>
              <a:rPr lang="en-US" sz="1500" dirty="0"/>
              <a:t>, D. (2011). Online Variational Inference for the Hierarchical Dirichlet Process. In: </a:t>
            </a:r>
            <a:r>
              <a:rPr lang="en-US" sz="1500" i="1" dirty="0"/>
              <a:t>Proceedings of the 14</a:t>
            </a:r>
            <a:r>
              <a:rPr lang="en-US" sz="1500" i="1" baseline="30000" dirty="0"/>
              <a:t>th</a:t>
            </a:r>
            <a:r>
              <a:rPr lang="en-US" sz="1500" i="1" dirty="0"/>
              <a:t> International Conference on Artificial Intelligence and Statistics</a:t>
            </a:r>
            <a:r>
              <a:rPr lang="en-US" sz="1500" dirty="0"/>
              <a:t>. Fort Lauderdale, USA. </a:t>
            </a:r>
            <a:r>
              <a:rPr lang="en-US" sz="1500" dirty="0">
                <a:hlinkClick r:id="rId9"/>
              </a:rPr>
              <a:t>http://proceedings.mlr.press/v15/wang11a/wang11a.pdf</a:t>
            </a:r>
            <a:r>
              <a:rPr lang="en-US" sz="15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A8CF-A675-45A0-9DE0-74A0E4B3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Jack K. Rasmus-Vorrath, 2018</a:t>
            </a:r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2899</TotalTime>
  <Words>1157</Words>
  <Application>Microsoft Office PowerPoint</Application>
  <PresentationFormat>On-screen Show (4:3)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Topic Modeling Movie Reviews</vt:lpstr>
      <vt:lpstr>The WHY: Understanding Discussion Criteria</vt:lpstr>
      <vt:lpstr>The WHAT: Data Description</vt:lpstr>
      <vt:lpstr>The HOW: Workflow, Algorithms,  and Evaluation Metrics</vt:lpstr>
      <vt:lpstr>Visualizations</vt:lpstr>
      <vt:lpstr>Key Insights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 </cp:lastModifiedBy>
  <cp:revision>223</cp:revision>
  <dcterms:created xsi:type="dcterms:W3CDTF">2017-03-18T16:30:52Z</dcterms:created>
  <dcterms:modified xsi:type="dcterms:W3CDTF">2018-12-03T16:47:20Z</dcterms:modified>
</cp:coreProperties>
</file>