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06CC0-88B0-489D-A1CB-3CFD7ED7F0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QUANTMOD in R</a:t>
            </a:r>
            <a:br>
              <a:rPr lang="en-US" dirty="0"/>
            </a:br>
            <a:r>
              <a:rPr lang="en-US" dirty="0"/>
              <a:t>(Yahoo Finance API)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8B1AD-34BA-4C2B-B13B-390CDEBD23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https://github.com/JackKRasmus-Vorrath/Quantmod_R_Financial-Analysis</a:t>
            </a:r>
          </a:p>
          <a:p>
            <a:r>
              <a:rPr lang="en-US" dirty="0"/>
              <a:t>Smu_6306-403 – Doing Data Science</a:t>
            </a:r>
          </a:p>
          <a:p>
            <a:r>
              <a:rPr lang="en-US" dirty="0"/>
              <a:t>Jack k. Rasmus-Vorrath</a:t>
            </a:r>
          </a:p>
          <a:p>
            <a:r>
              <a:rPr lang="en-US" dirty="0"/>
              <a:t>7/9/17</a:t>
            </a:r>
          </a:p>
        </p:txBody>
      </p:sp>
    </p:spTree>
    <p:extLst>
      <p:ext uri="{BB962C8B-B14F-4D97-AF65-F5344CB8AC3E}">
        <p14:creationId xmlns:p14="http://schemas.microsoft.com/office/powerpoint/2010/main" val="409682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F1501-79BB-4394-84AC-897A8D055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1" y="121921"/>
            <a:ext cx="7711439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Package Loading &amp; Data Download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5B2D39-5364-43B5-8C99-DDF820618164}"/>
              </a:ext>
            </a:extLst>
          </p:cNvPr>
          <p:cNvSpPr txBox="1"/>
          <p:nvPr/>
        </p:nvSpPr>
        <p:spPr>
          <a:xfrm>
            <a:off x="457200" y="840489"/>
            <a:ext cx="113233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following presents a simple walkthrough analysis and visualization of time series financial data on IBM 	stock performance using the '</a:t>
            </a:r>
            <a:r>
              <a:rPr lang="en-US" sz="2000" dirty="0" err="1"/>
              <a:t>quantmod</a:t>
            </a:r>
            <a:r>
              <a:rPr lang="en-US" sz="2000" dirty="0"/>
              <a:t>' package in R to interface with the Yahoo Finance API.</a:t>
            </a:r>
          </a:p>
          <a:p>
            <a:endParaRPr lang="en-US" sz="2000" dirty="0"/>
          </a:p>
          <a:p>
            <a:r>
              <a:rPr lang="en-US" sz="2000" dirty="0"/>
              <a:t>The required packages for the workflow include '</a:t>
            </a:r>
            <a:r>
              <a:rPr lang="en-US" sz="2000" dirty="0" err="1"/>
              <a:t>quantmod</a:t>
            </a:r>
            <a:r>
              <a:rPr lang="en-US" sz="2000" dirty="0"/>
              <a:t>' and '</a:t>
            </a:r>
            <a:r>
              <a:rPr lang="en-US" sz="2000" dirty="0" err="1"/>
              <a:t>tidyverse</a:t>
            </a:r>
            <a:r>
              <a:rPr lang="en-US" sz="2000" dirty="0"/>
              <a:t>'. Necessary dependencies '</a:t>
            </a:r>
            <a:r>
              <a:rPr lang="en-US" sz="2000" dirty="0" err="1"/>
              <a:t>xts</a:t>
            </a:r>
            <a:r>
              <a:rPr lang="en-US" sz="2000" dirty="0"/>
              <a:t>’, 	'TTR', and 'zoo' will load along with these libraries.</a:t>
            </a:r>
          </a:p>
          <a:p>
            <a:endParaRPr lang="en-US" sz="2000" dirty="0"/>
          </a:p>
          <a:p>
            <a:r>
              <a:rPr lang="en-US" sz="2000" dirty="0"/>
              <a:t>Note that possible conflicts with preloaded packages may result.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494953-CCE1-49B1-947C-E706E17F9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61" y="3317055"/>
            <a:ext cx="8364117" cy="457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02BD30-925A-4E2D-8935-539FE2A14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97" y="3858563"/>
            <a:ext cx="8345065" cy="4191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E1B6FF-861F-45D6-9DF3-22718F341691}"/>
              </a:ext>
            </a:extLst>
          </p:cNvPr>
          <p:cNvSpPr txBox="1"/>
          <p:nvPr/>
        </p:nvSpPr>
        <p:spPr>
          <a:xfrm>
            <a:off x="457200" y="4646966"/>
            <a:ext cx="110148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IBM NYSE ticker ('IBM') can be identified with a simple search on the home page for Yahoo Finance. </a:t>
            </a:r>
          </a:p>
          <a:p>
            <a:endParaRPr lang="en-US" sz="2000" dirty="0"/>
          </a:p>
          <a:p>
            <a:r>
              <a:rPr lang="en-US" sz="2000" dirty="0"/>
              <a:t>The ‘</a:t>
            </a:r>
            <a:r>
              <a:rPr lang="en-US" sz="2000" dirty="0" err="1"/>
              <a:t>quantmod</a:t>
            </a:r>
            <a:r>
              <a:rPr lang="en-US" sz="2000" dirty="0"/>
              <a:t>’ function to retrieve the price data is '</a:t>
            </a:r>
            <a:r>
              <a:rPr lang="en-US" sz="2000" dirty="0" err="1"/>
              <a:t>getSymbols</a:t>
            </a:r>
            <a:r>
              <a:rPr lang="en-US" sz="2000" dirty="0"/>
              <a:t>()'.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C9220E-B0DA-45EF-A8C4-FC1FE9918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282" y="5984439"/>
            <a:ext cx="8392696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64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A962-87E0-461B-AEA3-B0363C001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5" y="90357"/>
            <a:ext cx="9372599" cy="39624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GLIMPSE, Head, Series High, &amp; Yearly Returns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B70E17-B809-4DC5-BEE0-272C6612FDDA}"/>
              </a:ext>
            </a:extLst>
          </p:cNvPr>
          <p:cNvSpPr txBox="1"/>
          <p:nvPr/>
        </p:nvSpPr>
        <p:spPr>
          <a:xfrm>
            <a:off x="227111" y="575833"/>
            <a:ext cx="115161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first look at the retrieved data frame consisting of 2641 rows (the number of trading days since IBM's IPO) </a:t>
            </a:r>
          </a:p>
          <a:p>
            <a:r>
              <a:rPr lang="en-US" sz="2000" dirty="0"/>
              <a:t>	and 6 variables (open price, high price, low price, close price, volume, and adjusted) is produced with </a:t>
            </a:r>
          </a:p>
          <a:p>
            <a:r>
              <a:rPr lang="en-US" sz="2000" dirty="0"/>
              <a:t>	the function 'glimpse()’. Tabular data on the first 6 rows is presented with the head() function. </a:t>
            </a:r>
          </a:p>
          <a:p>
            <a:endParaRPr lang="en-US" sz="2000" dirty="0"/>
          </a:p>
          <a:p>
            <a:r>
              <a:rPr lang="en-US" sz="2000" dirty="0"/>
              <a:t>'Volume' corresponds to the number of transactions. The discrepancy between 'Adjusted' and 'Close' reflects </a:t>
            </a:r>
          </a:p>
          <a:p>
            <a:r>
              <a:rPr lang="en-US" sz="2000" dirty="0"/>
              <a:t>	any share splits or rights issues.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267310-7DF5-4C9A-AA49-BCFF9ACC2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42" y="2510667"/>
            <a:ext cx="8392696" cy="4763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5C4EFD-9DB8-446F-9A23-B58DBB61C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42" y="3063709"/>
            <a:ext cx="8411749" cy="4382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1FD882-1F30-4750-A9F1-AA7A860206DA}"/>
              </a:ext>
            </a:extLst>
          </p:cNvPr>
          <p:cNvSpPr txBox="1"/>
          <p:nvPr/>
        </p:nvSpPr>
        <p:spPr>
          <a:xfrm>
            <a:off x="227111" y="3723173"/>
            <a:ext cx="10610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Identifying the highest recorded price of a time series is made possible with the function '</a:t>
            </a:r>
            <a:r>
              <a:rPr lang="en-US" sz="2000" dirty="0" err="1"/>
              <a:t>seriesHi</a:t>
            </a:r>
            <a:r>
              <a:rPr lang="en-US" sz="2000" dirty="0"/>
              <a:t>()'.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3CB5AB-343B-4C6E-842E-6CDE02A49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04" y="4195331"/>
            <a:ext cx="8402223" cy="438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4D87AB-8B43-475C-8862-F1FD44145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442" y="4712420"/>
            <a:ext cx="8430802" cy="6192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875381-AAFC-43AB-8930-75A884BA0CAC}"/>
              </a:ext>
            </a:extLst>
          </p:cNvPr>
          <p:cNvSpPr txBox="1"/>
          <p:nvPr/>
        </p:nvSpPr>
        <p:spPr>
          <a:xfrm>
            <a:off x="228182" y="5557322"/>
            <a:ext cx="9160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calendar year market rate of return is produced with the function '</a:t>
            </a:r>
            <a:r>
              <a:rPr lang="en-US" sz="2000" dirty="0" err="1"/>
              <a:t>yearlyReturn</a:t>
            </a:r>
            <a:r>
              <a:rPr lang="en-US" sz="2000" dirty="0"/>
              <a:t>()'.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7AB1E57-0A89-4BEF-8C2F-F3BC4B853F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442" y="6045832"/>
            <a:ext cx="8411749" cy="4191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47E6D09-3CAD-4B6E-862E-BA90C09004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2508" y="4200009"/>
            <a:ext cx="2219635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9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0C59-0157-40DB-A67F-81659FE3B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622"/>
            <a:ext cx="11643359" cy="426720"/>
          </a:xfrm>
        </p:spPr>
        <p:txBody>
          <a:bodyPr>
            <a:normAutofit fontScale="90000"/>
          </a:bodyPr>
          <a:lstStyle/>
          <a:p>
            <a:r>
              <a:rPr lang="en-US" dirty="0"/>
              <a:t>Price Movement Line Chart &amp; Year-to-Date Candlestick Chart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7B89B4-E534-4CB7-8959-F2E4DBF6D2E8}"/>
              </a:ext>
            </a:extLst>
          </p:cNvPr>
          <p:cNvSpPr txBox="1"/>
          <p:nvPr/>
        </p:nvSpPr>
        <p:spPr>
          <a:xfrm>
            <a:off x="335279" y="531298"/>
            <a:ext cx="93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With ‘</a:t>
            </a:r>
            <a:r>
              <a:rPr lang="en-US" sz="2000" dirty="0" err="1"/>
              <a:t>quantmod</a:t>
            </a:r>
            <a:r>
              <a:rPr lang="en-US" sz="2000" dirty="0"/>
              <a:t>’, a line chart visualization is produced with the function '</a:t>
            </a:r>
            <a:r>
              <a:rPr lang="en-US" sz="2000" dirty="0" err="1"/>
              <a:t>chart_Series</a:t>
            </a:r>
            <a:r>
              <a:rPr lang="en-US" sz="2000" dirty="0"/>
              <a:t>()'.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2D5171-7B1F-4F05-B36E-7437745B5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63" y="953490"/>
            <a:ext cx="8364117" cy="466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51F825-3E5A-425B-B335-96AC1963F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25" y="2625071"/>
            <a:ext cx="5801535" cy="41630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518A14-A326-4AD2-AD71-D92D166479CE}"/>
              </a:ext>
            </a:extLst>
          </p:cNvPr>
          <p:cNvSpPr txBox="1"/>
          <p:nvPr/>
        </p:nvSpPr>
        <p:spPr>
          <a:xfrm>
            <a:off x="335279" y="1508418"/>
            <a:ext cx="895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candlestick chart can be produced by default when year-to-date data is requested.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22C721-0283-45F8-A6C8-2681B317D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363" y="1936144"/>
            <a:ext cx="8402223" cy="4667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3604B1-1C93-48DA-BF5A-04FEA6B50E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002" y="2625071"/>
            <a:ext cx="5772956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8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2D95-A0B2-4B4A-A364-B4B2734A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887"/>
            <a:ext cx="6995159" cy="396240"/>
          </a:xfrm>
        </p:spPr>
        <p:txBody>
          <a:bodyPr>
            <a:normAutofit fontScale="90000"/>
          </a:bodyPr>
          <a:lstStyle/>
          <a:p>
            <a:r>
              <a:rPr lang="en-US" dirty="0"/>
              <a:t>Daily Returns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72D8C2-8921-47DE-BFFB-3A787F201489}"/>
              </a:ext>
            </a:extLst>
          </p:cNvPr>
          <p:cNvSpPr txBox="1"/>
          <p:nvPr/>
        </p:nvSpPr>
        <p:spPr>
          <a:xfrm>
            <a:off x="288338" y="502921"/>
            <a:ext cx="9877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Histograms displaying the distribution of daily returns can be produced by passing the object </a:t>
            </a:r>
          </a:p>
          <a:p>
            <a:r>
              <a:rPr lang="en-US" sz="2000" dirty="0"/>
              <a:t>	returned by the '</a:t>
            </a:r>
            <a:r>
              <a:rPr lang="en-US" sz="2000" dirty="0" err="1"/>
              <a:t>quantmod</a:t>
            </a:r>
            <a:r>
              <a:rPr lang="en-US" sz="2000" dirty="0"/>
              <a:t>' function, '</a:t>
            </a:r>
            <a:r>
              <a:rPr lang="en-US" sz="2000" dirty="0" err="1"/>
              <a:t>dailyReturn</a:t>
            </a:r>
            <a:r>
              <a:rPr lang="en-US" sz="2000" dirty="0"/>
              <a:t>()’, to functions of the '</a:t>
            </a:r>
            <a:r>
              <a:rPr lang="en-US" sz="2000" dirty="0" err="1"/>
              <a:t>ggplot</a:t>
            </a:r>
            <a:r>
              <a:rPr lang="en-US" sz="2000" dirty="0"/>
              <a:t>' package.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BAE597-3B52-418A-9FCE-55A510C16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62" y="1256505"/>
            <a:ext cx="8421275" cy="609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FAC142-91F0-4E31-880A-3B8694E10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358" y="1945984"/>
            <a:ext cx="5782482" cy="41725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F1A8BD-DD94-4E7D-B722-2DF6E9D7398D}"/>
              </a:ext>
            </a:extLst>
          </p:cNvPr>
          <p:cNvSpPr txBox="1"/>
          <p:nvPr/>
        </p:nvSpPr>
        <p:spPr>
          <a:xfrm>
            <a:off x="1848984" y="6118516"/>
            <a:ext cx="8312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'</a:t>
            </a:r>
            <a:r>
              <a:rPr lang="en-US" sz="2000" dirty="0" err="1"/>
              <a:t>quantmod</a:t>
            </a:r>
            <a:r>
              <a:rPr lang="en-US" sz="2000" dirty="0"/>
              <a:t>’ package thus simplifies interfacing to finance APIs and makes </a:t>
            </a:r>
          </a:p>
          <a:p>
            <a:r>
              <a:rPr lang="en-US" sz="2000" dirty="0"/>
              <a:t>	preliminary analyses and visualizations of time series data easy!</a:t>
            </a:r>
          </a:p>
        </p:txBody>
      </p:sp>
    </p:spTree>
    <p:extLst>
      <p:ext uri="{BB962C8B-B14F-4D97-AF65-F5344CB8AC3E}">
        <p14:creationId xmlns:p14="http://schemas.microsoft.com/office/powerpoint/2010/main" val="192861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51</TotalTime>
  <Words>216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QUANTMOD in R (Yahoo Finance API)</vt:lpstr>
      <vt:lpstr>Package Loading &amp; Data Download</vt:lpstr>
      <vt:lpstr>Data GLIMPSE, Head, Series High, &amp; Yearly Returns</vt:lpstr>
      <vt:lpstr>Price Movement Line Chart &amp; Year-to-Date Candlestick Chart</vt:lpstr>
      <vt:lpstr>Daily Returns 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QUANTMOD in R (Yahoo Finance API)</dc:title>
  <dc:creator>jkrasmus@outlook.com</dc:creator>
  <cp:lastModifiedBy>jkrasmus@outlook.com</cp:lastModifiedBy>
  <cp:revision>10</cp:revision>
  <dcterms:created xsi:type="dcterms:W3CDTF">2017-06-30T06:20:09Z</dcterms:created>
  <dcterms:modified xsi:type="dcterms:W3CDTF">2017-06-30T07:12:07Z</dcterms:modified>
</cp:coreProperties>
</file>