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0" d="100"/>
          <a:sy n="90" d="100"/>
        </p:scale>
        <p:origin x="54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62854-6E3C-4934-A4AF-8A25CF45C2C6}" type="datetimeFigureOut">
              <a:rPr lang="en-US" smtClean="0"/>
              <a:t>5/15/2017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54727-7FB4-411D-B1AB-00AF13E3EDFB}" type="slidenum">
              <a:rPr lang="en-US" smtClean="0"/>
              <a:t>‹#›</a:t>
            </a:fld>
            <a:endParaRPr lang="en-US"/>
          </a:p>
        </p:txBody>
      </p:sp>
    </p:spTree>
    <p:extLst>
      <p:ext uri="{BB962C8B-B14F-4D97-AF65-F5344CB8AC3E}">
        <p14:creationId xmlns:p14="http://schemas.microsoft.com/office/powerpoint/2010/main" val="35639471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52807-E5D6-4AE3-BA0E-8B158C649E2F}"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5DEE9-1EA4-4D65-A293-4FA1C88E3A8D}" type="slidenum">
              <a:rPr lang="en-US" smtClean="0"/>
              <a:t>‹#›</a:t>
            </a:fld>
            <a:endParaRPr lang="en-US"/>
          </a:p>
        </p:txBody>
      </p:sp>
    </p:spTree>
    <p:extLst>
      <p:ext uri="{BB962C8B-B14F-4D97-AF65-F5344CB8AC3E}">
        <p14:creationId xmlns:p14="http://schemas.microsoft.com/office/powerpoint/2010/main" val="82990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 y="570102"/>
            <a:ext cx="8496300" cy="731837"/>
          </a:xfrm>
        </p:spPr>
        <p:txBody>
          <a:bodyPr>
            <a:normAutofit fontScale="90000"/>
          </a:bodyPr>
          <a:lstStyle/>
          <a:p>
            <a:r>
              <a:rPr lang="en-US" dirty="0">
                <a:highlight>
                  <a:srgbClr val="000000"/>
                </a:highlight>
              </a:rPr>
              <a:t>Regression Assumptions &amp;</a:t>
            </a:r>
            <a:br>
              <a:rPr lang="en-US" dirty="0">
                <a:highlight>
                  <a:srgbClr val="000000"/>
                </a:highlight>
              </a:rPr>
            </a:br>
            <a:r>
              <a:rPr lang="en-US" dirty="0">
                <a:highlight>
                  <a:srgbClr val="000000"/>
                </a:highlight>
              </a:rPr>
              <a:t>Violation Remedies</a:t>
            </a:r>
          </a:p>
        </p:txBody>
      </p:sp>
      <p:sp>
        <p:nvSpPr>
          <p:cNvPr id="3" name="Subtitle 2"/>
          <p:cNvSpPr>
            <a:spLocks noGrp="1"/>
          </p:cNvSpPr>
          <p:nvPr>
            <p:ph type="subTitle" idx="1"/>
          </p:nvPr>
        </p:nvSpPr>
        <p:spPr>
          <a:xfrm>
            <a:off x="2029461" y="1395979"/>
            <a:ext cx="8502016" cy="1792922"/>
          </a:xfrm>
        </p:spPr>
        <p:txBody>
          <a:bodyPr>
            <a:normAutofit fontScale="92500" lnSpcReduction="10000"/>
          </a:bodyPr>
          <a:lstStyle/>
          <a:p>
            <a:pPr marL="457200" indent="-457200">
              <a:buAutoNum type="arabicParenR"/>
            </a:pPr>
            <a:r>
              <a:rPr lang="en-US" dirty="0"/>
              <a:t>Independence of errors </a:t>
            </a:r>
            <a:r>
              <a:rPr lang="en-US" dirty="0">
                <a:sym typeface="Wingdings" panose="05000000000000000000" pitchFamily="2" charset="2"/>
              </a:rPr>
              <a:t>		ASSUMED</a:t>
            </a:r>
          </a:p>
          <a:p>
            <a:pPr marL="457200" indent="-457200">
              <a:buAutoNum type="arabicParenR"/>
            </a:pPr>
            <a:r>
              <a:rPr lang="en-US" dirty="0"/>
              <a:t>SUBPOP./Error </a:t>
            </a:r>
            <a:r>
              <a:rPr lang="en-US" dirty="0" err="1"/>
              <a:t>NORMALity</a:t>
            </a:r>
            <a:r>
              <a:rPr lang="en-US" dirty="0"/>
              <a:t> </a:t>
            </a:r>
            <a:r>
              <a:rPr lang="en-US" dirty="0">
                <a:sym typeface="Wingdings" panose="05000000000000000000" pitchFamily="2" charset="2"/>
              </a:rPr>
              <a:t>	              LOG1pX(Transformation)</a:t>
            </a:r>
            <a:endParaRPr lang="en-US" dirty="0"/>
          </a:p>
          <a:p>
            <a:pPr marL="457200" indent="-457200">
              <a:buAutoNum type="arabicParenR"/>
            </a:pPr>
            <a:r>
              <a:rPr lang="en-US" dirty="0"/>
              <a:t>Constant Variance </a:t>
            </a:r>
            <a:r>
              <a:rPr lang="en-US" dirty="0">
                <a:sym typeface="Wingdings" panose="05000000000000000000" pitchFamily="2" charset="2"/>
              </a:rPr>
              <a:t>		“		</a:t>
            </a:r>
            <a:endParaRPr lang="en-US" dirty="0"/>
          </a:p>
          <a:p>
            <a:pPr marL="457200" indent="-457200">
              <a:buAutoNum type="arabicParenR"/>
            </a:pPr>
            <a:r>
              <a:rPr lang="en-US" dirty="0"/>
              <a:t>Linearity </a:t>
            </a:r>
            <a:r>
              <a:rPr lang="en-US" dirty="0">
                <a:sym typeface="Wingdings" panose="05000000000000000000" pitchFamily="2" charset="2"/>
              </a:rPr>
              <a:t>				“</a:t>
            </a:r>
            <a:endParaRPr lang="en-US" dirty="0"/>
          </a:p>
          <a:p>
            <a:pPr marL="457200" indent="-457200">
              <a:buAutoNum type="arabicParenR"/>
            </a:pPr>
            <a:endParaRPr lang="en-US" dirty="0"/>
          </a:p>
        </p:txBody>
      </p:sp>
      <p:sp>
        <p:nvSpPr>
          <p:cNvPr id="4" name="TextBox 3"/>
          <p:cNvSpPr txBox="1"/>
          <p:nvPr/>
        </p:nvSpPr>
        <p:spPr>
          <a:xfrm>
            <a:off x="1562101" y="3481512"/>
            <a:ext cx="8013699" cy="369332"/>
          </a:xfrm>
          <a:prstGeom prst="rect">
            <a:avLst/>
          </a:prstGeom>
          <a:noFill/>
        </p:spPr>
        <p:txBody>
          <a:bodyPr wrap="square" rtlCol="0">
            <a:spAutoFit/>
          </a:bodyPr>
          <a:lstStyle/>
          <a:p>
            <a:r>
              <a:rPr lang="en-US" dirty="0"/>
              <a:t>FIRST PASS ANALYSIS:</a:t>
            </a:r>
          </a:p>
        </p:txBody>
      </p:sp>
      <p:graphicFrame>
        <p:nvGraphicFramePr>
          <p:cNvPr id="6" name="Table 5"/>
          <p:cNvGraphicFramePr>
            <a:graphicFrameLocks noGrp="1"/>
          </p:cNvGraphicFramePr>
          <p:nvPr>
            <p:extLst>
              <p:ext uri="{D42A27DB-BD31-4B8C-83A1-F6EECF244321}">
                <p14:modId xmlns:p14="http://schemas.microsoft.com/office/powerpoint/2010/main" val="3512533589"/>
              </p:ext>
            </p:extLst>
          </p:nvPr>
        </p:nvGraphicFramePr>
        <p:xfrm>
          <a:off x="8105356" y="4020434"/>
          <a:ext cx="4041568" cy="2746552"/>
        </p:xfrm>
        <a:graphic>
          <a:graphicData uri="http://schemas.openxmlformats.org/drawingml/2006/table">
            <a:tbl>
              <a:tblPr>
                <a:tableStyleId>{5C22544A-7EE6-4342-B048-85BDC9FD1C3A}</a:tableStyleId>
              </a:tblPr>
              <a:tblGrid>
                <a:gridCol w="654331">
                  <a:extLst>
                    <a:ext uri="{9D8B030D-6E8A-4147-A177-3AD203B41FA5}">
                      <a16:colId xmlns:a16="http://schemas.microsoft.com/office/drawing/2014/main" val="631901376"/>
                    </a:ext>
                  </a:extLst>
                </a:gridCol>
                <a:gridCol w="272263">
                  <a:extLst>
                    <a:ext uri="{9D8B030D-6E8A-4147-A177-3AD203B41FA5}">
                      <a16:colId xmlns:a16="http://schemas.microsoft.com/office/drawing/2014/main" val="1831295258"/>
                    </a:ext>
                  </a:extLst>
                </a:gridCol>
                <a:gridCol w="735881">
                  <a:extLst>
                    <a:ext uri="{9D8B030D-6E8A-4147-A177-3AD203B41FA5}">
                      <a16:colId xmlns:a16="http://schemas.microsoft.com/office/drawing/2014/main" val="2110133897"/>
                    </a:ext>
                  </a:extLst>
                </a:gridCol>
                <a:gridCol w="656899">
                  <a:extLst>
                    <a:ext uri="{9D8B030D-6E8A-4147-A177-3AD203B41FA5}">
                      <a16:colId xmlns:a16="http://schemas.microsoft.com/office/drawing/2014/main" val="1632092538"/>
                    </a:ext>
                  </a:extLst>
                </a:gridCol>
                <a:gridCol w="523336">
                  <a:extLst>
                    <a:ext uri="{9D8B030D-6E8A-4147-A177-3AD203B41FA5}">
                      <a16:colId xmlns:a16="http://schemas.microsoft.com/office/drawing/2014/main" val="2422224562"/>
                    </a:ext>
                  </a:extLst>
                </a:gridCol>
                <a:gridCol w="496367">
                  <a:extLst>
                    <a:ext uri="{9D8B030D-6E8A-4147-A177-3AD203B41FA5}">
                      <a16:colId xmlns:a16="http://schemas.microsoft.com/office/drawing/2014/main" val="1133258416"/>
                    </a:ext>
                  </a:extLst>
                </a:gridCol>
                <a:gridCol w="702491">
                  <a:extLst>
                    <a:ext uri="{9D8B030D-6E8A-4147-A177-3AD203B41FA5}">
                      <a16:colId xmlns:a16="http://schemas.microsoft.com/office/drawing/2014/main" val="252146119"/>
                    </a:ext>
                  </a:extLst>
                </a:gridCol>
              </a:tblGrid>
              <a:tr h="173338">
                <a:tc gridSpan="7">
                  <a:txBody>
                    <a:bodyPr/>
                    <a:lstStyle/>
                    <a:p>
                      <a:pPr marL="0" marR="0" algn="ctr">
                        <a:lnSpc>
                          <a:spcPct val="107000"/>
                        </a:lnSpc>
                        <a:spcBef>
                          <a:spcPts val="300"/>
                        </a:spcBef>
                        <a:spcAft>
                          <a:spcPts val="300"/>
                        </a:spcAft>
                      </a:pPr>
                      <a:r>
                        <a:rPr lang="en-US" sz="1100">
                          <a:effectLst/>
                        </a:rPr>
                        <a:t>Parameter Estimates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3694665"/>
                  </a:ext>
                </a:extLst>
              </a:tr>
              <a:tr h="346676">
                <a:tc>
                  <a:txBody>
                    <a:bodyPr/>
                    <a:lstStyle/>
                    <a:p>
                      <a:pPr marL="0" marR="0">
                        <a:lnSpc>
                          <a:spcPct val="107000"/>
                        </a:lnSpc>
                        <a:spcBef>
                          <a:spcPts val="300"/>
                        </a:spcBef>
                        <a:spcAft>
                          <a:spcPts val="300"/>
                        </a:spcAft>
                      </a:pPr>
                      <a:r>
                        <a:rPr lang="en-US" sz="1100">
                          <a:effectLst/>
                        </a:rPr>
                        <a:t>Variable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Parameter</a:t>
                      </a:r>
                      <a:br>
                        <a:rPr lang="en-US" sz="1100">
                          <a:effectLst/>
                        </a:rPr>
                      </a:br>
                      <a:r>
                        <a:rPr lang="en-US" sz="1100">
                          <a:effectLst/>
                        </a:rPr>
                        <a:t>Estimate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Standard</a:t>
                      </a:r>
                      <a:br>
                        <a:rPr lang="en-US" sz="1100">
                          <a:effectLst/>
                        </a:rPr>
                      </a:br>
                      <a:r>
                        <a:rPr lang="en-US" sz="1100">
                          <a:effectLst/>
                        </a:rPr>
                        <a:t>Error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t 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Pr &gt; |t|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Variance</a:t>
                      </a:r>
                      <a:br>
                        <a:rPr lang="en-US" sz="1100">
                          <a:effectLst/>
                        </a:rPr>
                      </a:br>
                      <a:r>
                        <a:rPr lang="en-US" sz="1100">
                          <a:effectLst/>
                        </a:rPr>
                        <a:t>Inflation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275434312"/>
                  </a:ext>
                </a:extLst>
              </a:tr>
              <a:tr h="173338">
                <a:tc>
                  <a:txBody>
                    <a:bodyPr/>
                    <a:lstStyle/>
                    <a:p>
                      <a:pPr marL="0" marR="0">
                        <a:lnSpc>
                          <a:spcPct val="107000"/>
                        </a:lnSpc>
                        <a:spcBef>
                          <a:spcPts val="300"/>
                        </a:spcBef>
                        <a:spcAft>
                          <a:spcPts val="300"/>
                        </a:spcAft>
                      </a:pPr>
                      <a:r>
                        <a:rPr lang="en-US" sz="1100">
                          <a:effectLst/>
                        </a:rPr>
                        <a:t>Intercept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0.02523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0.19369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0.8966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954230029"/>
                  </a:ext>
                </a:extLst>
              </a:tr>
              <a:tr h="173338">
                <a:tc>
                  <a:txBody>
                    <a:bodyPr/>
                    <a:lstStyle/>
                    <a:p>
                      <a:pPr marL="0" marR="0">
                        <a:lnSpc>
                          <a:spcPct val="107000"/>
                        </a:lnSpc>
                        <a:spcBef>
                          <a:spcPts val="300"/>
                        </a:spcBef>
                        <a:spcAft>
                          <a:spcPts val="300"/>
                        </a:spcAft>
                      </a:pPr>
                      <a:r>
                        <a:rPr lang="en-US" sz="1100">
                          <a:effectLst/>
                        </a:rPr>
                        <a:t>DumCol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-0.06292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0.22896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0.7840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2.08008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051096571"/>
                  </a:ext>
                </a:extLst>
              </a:tr>
              <a:tr h="173338">
                <a:tc>
                  <a:txBody>
                    <a:bodyPr/>
                    <a:lstStyle/>
                    <a:p>
                      <a:pPr marL="0" marR="0">
                        <a:lnSpc>
                          <a:spcPct val="107000"/>
                        </a:lnSpc>
                        <a:spcBef>
                          <a:spcPts val="300"/>
                        </a:spcBef>
                        <a:spcAft>
                          <a:spcPts val="300"/>
                        </a:spcAft>
                      </a:pPr>
                      <a:r>
                        <a:rPr lang="en-US" sz="1100">
                          <a:effectLst/>
                        </a:rPr>
                        <a:t>DumMoj</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-0.09994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0.23652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0.6735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2.09282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740229672"/>
                  </a:ext>
                </a:extLst>
              </a:tr>
              <a:tr h="173338">
                <a:tc>
                  <a:txBody>
                    <a:bodyPr/>
                    <a:lstStyle/>
                    <a:p>
                      <a:pPr marL="0" marR="0">
                        <a:lnSpc>
                          <a:spcPct val="107000"/>
                        </a:lnSpc>
                        <a:spcBef>
                          <a:spcPts val="300"/>
                        </a:spcBef>
                        <a:spcAft>
                          <a:spcPts val="300"/>
                        </a:spcAft>
                      </a:pPr>
                      <a:r>
                        <a:rPr lang="en-US" sz="1100">
                          <a:effectLst/>
                        </a:rPr>
                        <a:t>DumUpl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-1.67032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0.28038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-5.96</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3.32760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386320595"/>
                  </a:ext>
                </a:extLst>
              </a:tr>
              <a:tr h="173338">
                <a:tc>
                  <a:txBody>
                    <a:bodyPr/>
                    <a:lstStyle/>
                    <a:p>
                      <a:pPr marL="0" marR="0">
                        <a:lnSpc>
                          <a:spcPct val="107000"/>
                        </a:lnSpc>
                        <a:spcBef>
                          <a:spcPts val="300"/>
                        </a:spcBef>
                        <a:spcAft>
                          <a:spcPts val="300"/>
                        </a:spcAft>
                      </a:pPr>
                      <a:r>
                        <a:rPr lang="en-US" sz="1100">
                          <a:effectLst/>
                        </a:rPr>
                        <a:t>Sep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0.14408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0.78546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0.8548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132.11087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050670059"/>
                  </a:ext>
                </a:extLst>
              </a:tr>
              <a:tr h="173338">
                <a:tc>
                  <a:txBody>
                    <a:bodyPr/>
                    <a:lstStyle/>
                    <a:p>
                      <a:pPr marL="0" marR="0">
                        <a:lnSpc>
                          <a:spcPct val="107000"/>
                        </a:lnSpc>
                        <a:spcBef>
                          <a:spcPts val="300"/>
                        </a:spcBef>
                        <a:spcAft>
                          <a:spcPts val="300"/>
                        </a:spcAft>
                      </a:pPr>
                      <a:r>
                        <a:rPr lang="en-US" sz="1100">
                          <a:effectLst/>
                        </a:rPr>
                        <a:t>Oct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0.16742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0.78996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0.8326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114.29322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025566340"/>
                  </a:ext>
                </a:extLst>
              </a:tr>
              <a:tr h="173338">
                <a:tc>
                  <a:txBody>
                    <a:bodyPr/>
                    <a:lstStyle/>
                    <a:p>
                      <a:pPr marL="0" marR="0">
                        <a:lnSpc>
                          <a:spcPct val="107000"/>
                        </a:lnSpc>
                        <a:spcBef>
                          <a:spcPts val="300"/>
                        </a:spcBef>
                        <a:spcAft>
                          <a:spcPts val="300"/>
                        </a:spcAft>
                      </a:pPr>
                      <a:r>
                        <a:rPr lang="en-US" sz="1100">
                          <a:effectLst/>
                        </a:rPr>
                        <a:t>Nov</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0.57780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0.80940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0.4768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32.20651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037378547"/>
                  </a:ext>
                </a:extLst>
              </a:tr>
              <a:tr h="173338">
                <a:tc>
                  <a:txBody>
                    <a:bodyPr/>
                    <a:lstStyle/>
                    <a:p>
                      <a:pPr marL="0" marR="0">
                        <a:lnSpc>
                          <a:spcPct val="107000"/>
                        </a:lnSpc>
                        <a:spcBef>
                          <a:spcPts val="300"/>
                        </a:spcBef>
                        <a:spcAft>
                          <a:spcPts val="300"/>
                        </a:spcAft>
                      </a:pPr>
                      <a:r>
                        <a:rPr lang="en-US" sz="1100">
                          <a:effectLst/>
                        </a:rPr>
                        <a:t>Dec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0.15987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0.78895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0.8398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168.99332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186316635"/>
                  </a:ext>
                </a:extLst>
              </a:tr>
              <a:tr h="173338">
                <a:tc>
                  <a:txBody>
                    <a:bodyPr/>
                    <a:lstStyle/>
                    <a:p>
                      <a:pPr marL="0" marR="0">
                        <a:lnSpc>
                          <a:spcPct val="107000"/>
                        </a:lnSpc>
                        <a:spcBef>
                          <a:spcPts val="300"/>
                        </a:spcBef>
                        <a:spcAft>
                          <a:spcPts val="300"/>
                        </a:spcAft>
                      </a:pPr>
                      <a:r>
                        <a:rPr lang="en-US" sz="1100">
                          <a:effectLst/>
                        </a:rPr>
                        <a:t>Jan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0.17845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0.79351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0.8225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80.02443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139435871"/>
                  </a:ext>
                </a:extLst>
              </a:tr>
              <a:tr h="173338">
                <a:tc>
                  <a:txBody>
                    <a:bodyPr/>
                    <a:lstStyle/>
                    <a:p>
                      <a:pPr marL="0" marR="0">
                        <a:lnSpc>
                          <a:spcPct val="107000"/>
                        </a:lnSpc>
                        <a:spcBef>
                          <a:spcPts val="300"/>
                        </a:spcBef>
                        <a:spcAft>
                          <a:spcPts val="300"/>
                        </a:spcAft>
                      </a:pPr>
                      <a:r>
                        <a:rPr lang="en-US" sz="1100">
                          <a:effectLst/>
                        </a:rPr>
                        <a:t>Feb</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0.18905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0.79230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0.8119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64.65272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544170195"/>
                  </a:ext>
                </a:extLst>
              </a:tr>
              <a:tr h="173338">
                <a:tc>
                  <a:txBody>
                    <a:bodyPr/>
                    <a:lstStyle/>
                    <a:p>
                      <a:pPr marL="0" marR="0">
                        <a:lnSpc>
                          <a:spcPct val="107000"/>
                        </a:lnSpc>
                        <a:spcBef>
                          <a:spcPts val="300"/>
                        </a:spcBef>
                        <a:spcAft>
                          <a:spcPts val="300"/>
                        </a:spcAft>
                      </a:pPr>
                      <a:r>
                        <a:rPr lang="en-US" sz="1100">
                          <a:effectLst/>
                        </a:rPr>
                        <a:t>Mar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0.02632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0.79644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0.9737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59.67248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100314656"/>
                  </a:ext>
                </a:extLst>
              </a:tr>
              <a:tr h="315137">
                <a:tc>
                  <a:txBody>
                    <a:bodyPr/>
                    <a:lstStyle/>
                    <a:p>
                      <a:pPr marL="0" marR="0">
                        <a:lnSpc>
                          <a:spcPct val="107000"/>
                        </a:lnSpc>
                        <a:spcBef>
                          <a:spcPts val="300"/>
                        </a:spcBef>
                        <a:spcAft>
                          <a:spcPts val="300"/>
                        </a:spcAft>
                      </a:pPr>
                      <a:r>
                        <a:rPr lang="en-US" sz="1100">
                          <a:effectLst/>
                        </a:rPr>
                        <a:t>Total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0.15414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0.78205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0.8441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1434.98665</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5486727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37551623"/>
              </p:ext>
            </p:extLst>
          </p:nvPr>
        </p:nvGraphicFramePr>
        <p:xfrm>
          <a:off x="8749347" y="2323632"/>
          <a:ext cx="3048318" cy="509208"/>
        </p:xfrm>
        <a:graphic>
          <a:graphicData uri="http://schemas.openxmlformats.org/drawingml/2006/table">
            <a:tbl>
              <a:tblPr>
                <a:tableStyleId>{5C22544A-7EE6-4342-B048-85BDC9FD1C3A}</a:tableStyleId>
              </a:tblPr>
              <a:tblGrid>
                <a:gridCol w="1215217">
                  <a:extLst>
                    <a:ext uri="{9D8B030D-6E8A-4147-A177-3AD203B41FA5}">
                      <a16:colId xmlns:a16="http://schemas.microsoft.com/office/drawing/2014/main" val="1009984341"/>
                    </a:ext>
                  </a:extLst>
                </a:gridCol>
                <a:gridCol w="609664">
                  <a:extLst>
                    <a:ext uri="{9D8B030D-6E8A-4147-A177-3AD203B41FA5}">
                      <a16:colId xmlns:a16="http://schemas.microsoft.com/office/drawing/2014/main" val="3771494097"/>
                    </a:ext>
                  </a:extLst>
                </a:gridCol>
                <a:gridCol w="753517">
                  <a:extLst>
                    <a:ext uri="{9D8B030D-6E8A-4147-A177-3AD203B41FA5}">
                      <a16:colId xmlns:a16="http://schemas.microsoft.com/office/drawing/2014/main" val="1644691641"/>
                    </a:ext>
                  </a:extLst>
                </a:gridCol>
                <a:gridCol w="469920">
                  <a:extLst>
                    <a:ext uri="{9D8B030D-6E8A-4147-A177-3AD203B41FA5}">
                      <a16:colId xmlns:a16="http://schemas.microsoft.com/office/drawing/2014/main" val="1443572409"/>
                    </a:ext>
                  </a:extLst>
                </a:gridCol>
              </a:tblGrid>
              <a:tr h="0">
                <a:tc>
                  <a:txBody>
                    <a:bodyPr/>
                    <a:lstStyle/>
                    <a:p>
                      <a:pPr marL="0" marR="0">
                        <a:lnSpc>
                          <a:spcPct val="107000"/>
                        </a:lnSpc>
                        <a:spcBef>
                          <a:spcPts val="300"/>
                        </a:spcBef>
                        <a:spcAft>
                          <a:spcPts val="300"/>
                        </a:spcAft>
                      </a:pPr>
                      <a:r>
                        <a:rPr lang="en-US" sz="1100">
                          <a:effectLst/>
                        </a:rPr>
                        <a:t>Root MSE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0.78619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dirty="0">
                          <a:effectLst/>
                        </a:rPr>
                        <a:t>R-Square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0.5838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890128047"/>
                  </a:ext>
                </a:extLst>
              </a:tr>
              <a:tr h="0">
                <a:tc>
                  <a:txBody>
                    <a:bodyPr/>
                    <a:lstStyle/>
                    <a:p>
                      <a:pPr marL="0" marR="0">
                        <a:lnSpc>
                          <a:spcPct val="107000"/>
                        </a:lnSpc>
                        <a:spcBef>
                          <a:spcPts val="300"/>
                        </a:spcBef>
                        <a:spcAft>
                          <a:spcPts val="300"/>
                        </a:spcAft>
                      </a:pPr>
                      <a:r>
                        <a:rPr lang="en-US" sz="1100">
                          <a:effectLst/>
                        </a:rPr>
                        <a:t>Dependent Mean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0.85246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dirty="0" err="1">
                          <a:effectLst/>
                        </a:rPr>
                        <a:t>Adj</a:t>
                      </a:r>
                      <a:r>
                        <a:rPr lang="en-US" sz="1100" dirty="0">
                          <a:effectLst/>
                        </a:rPr>
                        <a:t> R-</a:t>
                      </a:r>
                      <a:r>
                        <a:rPr lang="en-US" sz="1100" dirty="0" err="1">
                          <a:effectLst/>
                        </a:rPr>
                        <a:t>Sq</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0.5421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226726895"/>
                  </a:ext>
                </a:extLst>
              </a:tr>
              <a:tr h="0">
                <a:tc>
                  <a:txBody>
                    <a:bodyPr/>
                    <a:lstStyle/>
                    <a:p>
                      <a:pPr marL="0" marR="0">
                        <a:lnSpc>
                          <a:spcPct val="107000"/>
                        </a:lnSpc>
                        <a:spcBef>
                          <a:spcPts val="300"/>
                        </a:spcBef>
                        <a:spcAft>
                          <a:spcPts val="300"/>
                        </a:spcAft>
                      </a:pPr>
                      <a:r>
                        <a:rPr lang="en-US" sz="1100">
                          <a:effectLst/>
                        </a:rPr>
                        <a:t>Coeff Var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92.22642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92081605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20979225"/>
              </p:ext>
            </p:extLst>
          </p:nvPr>
        </p:nvGraphicFramePr>
        <p:xfrm>
          <a:off x="8111499" y="2864326"/>
          <a:ext cx="4035425" cy="1122702"/>
        </p:xfrm>
        <a:graphic>
          <a:graphicData uri="http://schemas.openxmlformats.org/drawingml/2006/table">
            <a:tbl>
              <a:tblPr>
                <a:tableStyleId>{5C22544A-7EE6-4342-B048-85BDC9FD1C3A}</a:tableStyleId>
              </a:tblPr>
              <a:tblGrid>
                <a:gridCol w="1215787">
                  <a:extLst>
                    <a:ext uri="{9D8B030D-6E8A-4147-A177-3AD203B41FA5}">
                      <a16:colId xmlns:a16="http://schemas.microsoft.com/office/drawing/2014/main" val="3251735641"/>
                    </a:ext>
                  </a:extLst>
                </a:gridCol>
                <a:gridCol w="313212">
                  <a:extLst>
                    <a:ext uri="{9D8B030D-6E8A-4147-A177-3AD203B41FA5}">
                      <a16:colId xmlns:a16="http://schemas.microsoft.com/office/drawing/2014/main" val="1795568762"/>
                    </a:ext>
                  </a:extLst>
                </a:gridCol>
                <a:gridCol w="720897">
                  <a:extLst>
                    <a:ext uri="{9D8B030D-6E8A-4147-A177-3AD203B41FA5}">
                      <a16:colId xmlns:a16="http://schemas.microsoft.com/office/drawing/2014/main" val="2898550193"/>
                    </a:ext>
                  </a:extLst>
                </a:gridCol>
                <a:gridCol w="588636">
                  <a:extLst>
                    <a:ext uri="{9D8B030D-6E8A-4147-A177-3AD203B41FA5}">
                      <a16:colId xmlns:a16="http://schemas.microsoft.com/office/drawing/2014/main" val="1353323701"/>
                    </a:ext>
                  </a:extLst>
                </a:gridCol>
                <a:gridCol w="638779">
                  <a:extLst>
                    <a:ext uri="{9D8B030D-6E8A-4147-A177-3AD203B41FA5}">
                      <a16:colId xmlns:a16="http://schemas.microsoft.com/office/drawing/2014/main" val="2862659977"/>
                    </a:ext>
                  </a:extLst>
                </a:gridCol>
                <a:gridCol w="558114">
                  <a:extLst>
                    <a:ext uri="{9D8B030D-6E8A-4147-A177-3AD203B41FA5}">
                      <a16:colId xmlns:a16="http://schemas.microsoft.com/office/drawing/2014/main" val="120456301"/>
                    </a:ext>
                  </a:extLst>
                </a:gridCol>
              </a:tblGrid>
              <a:tr h="141673">
                <a:tc gridSpan="6">
                  <a:txBody>
                    <a:bodyPr/>
                    <a:lstStyle/>
                    <a:p>
                      <a:pPr marL="0" marR="0" algn="ctr">
                        <a:lnSpc>
                          <a:spcPct val="107000"/>
                        </a:lnSpc>
                        <a:spcBef>
                          <a:spcPts val="300"/>
                        </a:spcBef>
                        <a:spcAft>
                          <a:spcPts val="300"/>
                        </a:spcAft>
                      </a:pPr>
                      <a:r>
                        <a:rPr lang="en-US" sz="1100">
                          <a:effectLst/>
                        </a:rPr>
                        <a:t>Analysis of Variance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5179674"/>
                  </a:ext>
                </a:extLst>
              </a:tr>
              <a:tr h="283345">
                <a:tc>
                  <a:txBody>
                    <a:bodyPr/>
                    <a:lstStyle/>
                    <a:p>
                      <a:pPr marL="0" marR="0">
                        <a:lnSpc>
                          <a:spcPct val="107000"/>
                        </a:lnSpc>
                        <a:spcBef>
                          <a:spcPts val="300"/>
                        </a:spcBef>
                        <a:spcAft>
                          <a:spcPts val="300"/>
                        </a:spcAft>
                      </a:pPr>
                      <a:r>
                        <a:rPr lang="en-US" sz="1100" dirty="0">
                          <a:effectLst/>
                        </a:rPr>
                        <a:t>Source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dirty="0">
                          <a:effectLst/>
                        </a:rPr>
                        <a:t>Sum of</a:t>
                      </a:r>
                      <a:br>
                        <a:rPr lang="en-US" sz="1100" dirty="0">
                          <a:effectLst/>
                        </a:rPr>
                      </a:br>
                      <a:r>
                        <a:rPr lang="en-US" sz="1100" dirty="0">
                          <a:effectLst/>
                        </a:rPr>
                        <a:t>Squares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Mean</a:t>
                      </a:r>
                      <a:br>
                        <a:rPr lang="en-US" sz="1100">
                          <a:effectLst/>
                        </a:rPr>
                      </a:br>
                      <a:r>
                        <a:rPr lang="en-US" sz="1100">
                          <a:effectLst/>
                        </a:rPr>
                        <a:t>Square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dirty="0">
                          <a:effectLst/>
                        </a:rPr>
                        <a:t>F Value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Pr &gt; 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2512136157"/>
                  </a:ext>
                </a:extLst>
              </a:tr>
              <a:tr h="201281">
                <a:tc>
                  <a:txBody>
                    <a:bodyPr/>
                    <a:lstStyle/>
                    <a:p>
                      <a:pPr marL="0" marR="0">
                        <a:lnSpc>
                          <a:spcPct val="107000"/>
                        </a:lnSpc>
                        <a:spcBef>
                          <a:spcPts val="300"/>
                        </a:spcBef>
                        <a:spcAft>
                          <a:spcPts val="300"/>
                        </a:spcAft>
                      </a:pPr>
                      <a:r>
                        <a:rPr lang="en-US" sz="1100">
                          <a:effectLst/>
                        </a:rPr>
                        <a:t>Model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95.35343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8.66849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14.02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068379199"/>
                  </a:ext>
                </a:extLst>
              </a:tr>
              <a:tr h="201281">
                <a:tc>
                  <a:txBody>
                    <a:bodyPr/>
                    <a:lstStyle/>
                    <a:p>
                      <a:pPr marL="0" marR="0">
                        <a:lnSpc>
                          <a:spcPct val="107000"/>
                        </a:lnSpc>
                        <a:spcBef>
                          <a:spcPts val="300"/>
                        </a:spcBef>
                        <a:spcAft>
                          <a:spcPts val="300"/>
                        </a:spcAft>
                      </a:pPr>
                      <a:r>
                        <a:rPr lang="en-US" sz="1100">
                          <a:effectLst/>
                        </a:rPr>
                        <a:t>Error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67.99083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0.61810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339502646"/>
                  </a:ext>
                </a:extLst>
              </a:tr>
              <a:tr h="201281">
                <a:tc>
                  <a:txBody>
                    <a:bodyPr/>
                    <a:lstStyle/>
                    <a:p>
                      <a:pPr marL="0" marR="0">
                        <a:lnSpc>
                          <a:spcPct val="107000"/>
                        </a:lnSpc>
                        <a:spcBef>
                          <a:spcPts val="300"/>
                        </a:spcBef>
                        <a:spcAft>
                          <a:spcPts val="300"/>
                        </a:spcAft>
                      </a:pPr>
                      <a:r>
                        <a:rPr lang="en-US" sz="1100">
                          <a:effectLst/>
                        </a:rPr>
                        <a:t>Corrected Total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121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163.34426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977685242"/>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082" y="2963762"/>
            <a:ext cx="3894238" cy="38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641612" y="12691"/>
            <a:ext cx="3550388" cy="923330"/>
          </a:xfrm>
          <a:prstGeom prst="rect">
            <a:avLst/>
          </a:prstGeom>
          <a:noFill/>
        </p:spPr>
        <p:txBody>
          <a:bodyPr wrap="square" rtlCol="0">
            <a:spAutoFit/>
          </a:bodyPr>
          <a:lstStyle/>
          <a:p>
            <a:r>
              <a:rPr lang="en-US" dirty="0"/>
              <a:t>		     Jack K. Rasmus-Vorrath</a:t>
            </a:r>
          </a:p>
          <a:p>
            <a:r>
              <a:rPr lang="en-US" dirty="0"/>
              <a:t>   SMU_6372-403: Applied Statistics</a:t>
            </a:r>
          </a:p>
          <a:p>
            <a:r>
              <a:rPr lang="en-US" dirty="0"/>
              <a:t>      					   5/18/17</a:t>
            </a:r>
          </a:p>
        </p:txBody>
      </p:sp>
    </p:spTree>
    <p:extLst>
      <p:ext uri="{BB962C8B-B14F-4D97-AF65-F5344CB8AC3E}">
        <p14:creationId xmlns:p14="http://schemas.microsoft.com/office/powerpoint/2010/main" val="285668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56" y="-382714"/>
            <a:ext cx="9905998" cy="1478570"/>
          </a:xfrm>
        </p:spPr>
        <p:txBody>
          <a:bodyPr/>
          <a:lstStyle/>
          <a:p>
            <a:r>
              <a:rPr lang="en-US" dirty="0">
                <a:highlight>
                  <a:srgbClr val="000000"/>
                </a:highlight>
              </a:rPr>
              <a:t>SCATTERPLOT COMPARISON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 y="943293"/>
            <a:ext cx="5914708" cy="591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60" y="975360"/>
            <a:ext cx="5882640" cy="588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958530" y="606028"/>
            <a:ext cx="4206240" cy="369332"/>
          </a:xfrm>
          <a:prstGeom prst="rect">
            <a:avLst/>
          </a:prstGeom>
          <a:noFill/>
        </p:spPr>
        <p:txBody>
          <a:bodyPr wrap="square" rtlCol="0">
            <a:spAutoFit/>
          </a:bodyPr>
          <a:lstStyle/>
          <a:p>
            <a:r>
              <a:rPr lang="en-US" dirty="0"/>
              <a:t>Before LOG1PX() Transformation</a:t>
            </a:r>
          </a:p>
        </p:txBody>
      </p:sp>
      <p:sp>
        <p:nvSpPr>
          <p:cNvPr id="5" name="TextBox 4"/>
          <p:cNvSpPr txBox="1"/>
          <p:nvPr/>
        </p:nvSpPr>
        <p:spPr>
          <a:xfrm>
            <a:off x="7056120" y="589558"/>
            <a:ext cx="4312920" cy="369332"/>
          </a:xfrm>
          <a:prstGeom prst="rect">
            <a:avLst/>
          </a:prstGeom>
          <a:noFill/>
        </p:spPr>
        <p:txBody>
          <a:bodyPr wrap="square" rtlCol="0">
            <a:spAutoFit/>
          </a:bodyPr>
          <a:lstStyle/>
          <a:p>
            <a:r>
              <a:rPr lang="en-US" dirty="0"/>
              <a:t>After LOG1PX() Transformation (+ TOTAL2)</a:t>
            </a:r>
          </a:p>
        </p:txBody>
      </p:sp>
    </p:spTree>
    <p:extLst>
      <p:ext uri="{BB962C8B-B14F-4D97-AF65-F5344CB8AC3E}">
        <p14:creationId xmlns:p14="http://schemas.microsoft.com/office/powerpoint/2010/main" val="155347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9" y="-322965"/>
            <a:ext cx="9905998" cy="1478570"/>
          </a:xfrm>
        </p:spPr>
        <p:txBody>
          <a:bodyPr/>
          <a:lstStyle/>
          <a:p>
            <a:r>
              <a:rPr lang="en-US" dirty="0">
                <a:highlight>
                  <a:srgbClr val="000000"/>
                </a:highlight>
              </a:rPr>
              <a:t>GLMSELECT OUTPUT</a:t>
            </a:r>
          </a:p>
        </p:txBody>
      </p:sp>
      <p:sp>
        <p:nvSpPr>
          <p:cNvPr id="4" name="TextBox 3"/>
          <p:cNvSpPr txBox="1"/>
          <p:nvPr/>
        </p:nvSpPr>
        <p:spPr>
          <a:xfrm>
            <a:off x="1187132" y="740728"/>
            <a:ext cx="10984547" cy="2308324"/>
          </a:xfrm>
          <a:prstGeom prst="rect">
            <a:avLst/>
          </a:prstGeom>
          <a:noFill/>
        </p:spPr>
        <p:txBody>
          <a:bodyPr wrap="square" rtlCol="0">
            <a:spAutoFit/>
          </a:bodyPr>
          <a:lstStyle/>
          <a:p>
            <a:r>
              <a:rPr lang="en-US" dirty="0"/>
              <a:t>proc </a:t>
            </a:r>
            <a:r>
              <a:rPr lang="en-US" dirty="0" err="1"/>
              <a:t>glmselect</a:t>
            </a:r>
            <a:r>
              <a:rPr lang="en-US" dirty="0"/>
              <a:t> data=wildflower2 plots=(</a:t>
            </a:r>
            <a:r>
              <a:rPr lang="en-US" dirty="0" err="1"/>
              <a:t>CriterionPanel</a:t>
            </a:r>
            <a:r>
              <a:rPr lang="en-US" dirty="0"/>
              <a:t> ASE </a:t>
            </a:r>
            <a:r>
              <a:rPr lang="en-US" dirty="0" err="1"/>
              <a:t>ASEPlot</a:t>
            </a:r>
            <a:r>
              <a:rPr lang="en-US" dirty="0"/>
              <a:t>) seed=4;</a:t>
            </a:r>
          </a:p>
          <a:p>
            <a:r>
              <a:rPr lang="en-US" dirty="0"/>
              <a:t>    	partition fraction(validate=0.3 test=0.2);</a:t>
            </a:r>
          </a:p>
          <a:p>
            <a:r>
              <a:rPr lang="en-US" dirty="0"/>
              <a:t>     	class Region; </a:t>
            </a:r>
          </a:p>
          <a:p>
            <a:r>
              <a:rPr lang="en-US" dirty="0"/>
              <a:t>    	model LOG1PX_Score = </a:t>
            </a:r>
            <a:r>
              <a:rPr lang="en-US" dirty="0" err="1"/>
              <a:t>DumBaj</a:t>
            </a:r>
            <a:r>
              <a:rPr lang="en-US" dirty="0"/>
              <a:t> </a:t>
            </a:r>
            <a:r>
              <a:rPr lang="en-US" dirty="0" err="1"/>
              <a:t>DumCol</a:t>
            </a:r>
            <a:r>
              <a:rPr lang="en-US" dirty="0"/>
              <a:t> </a:t>
            </a:r>
            <a:r>
              <a:rPr lang="en-US" dirty="0" err="1"/>
              <a:t>DumMoj</a:t>
            </a:r>
            <a:r>
              <a:rPr lang="en-US" dirty="0"/>
              <a:t> </a:t>
            </a:r>
            <a:r>
              <a:rPr lang="en-US" dirty="0" err="1"/>
              <a:t>DumUpl</a:t>
            </a:r>
            <a:r>
              <a:rPr lang="en-US" dirty="0"/>
              <a:t> </a:t>
            </a:r>
          </a:p>
          <a:p>
            <a:r>
              <a:rPr lang="en-US" dirty="0"/>
              <a:t>		LOG1PX_Sep LOG1PX_Oct LOG1PX_Nov LOG1PX_Dec LOG1PX_Jan LOG1PX_Feb LOG1PX_Mar 			LOG1PX_Total LOG1PX_Total2</a:t>
            </a:r>
          </a:p>
          <a:p>
            <a:r>
              <a:rPr lang="en-US" dirty="0"/>
              <a:t>     								/ selection=LASSO(choose=AIC stop=AICC) </a:t>
            </a:r>
            <a:r>
              <a:rPr lang="en-US" dirty="0" err="1"/>
              <a:t>showpvalues</a:t>
            </a:r>
            <a:r>
              <a:rPr lang="en-US" dirty="0"/>
              <a:t>;</a:t>
            </a:r>
          </a:p>
          <a:p>
            <a:r>
              <a:rPr lang="en-US" dirty="0"/>
              <a:t>   run;</a:t>
            </a:r>
          </a:p>
        </p:txBody>
      </p:sp>
      <p:graphicFrame>
        <p:nvGraphicFramePr>
          <p:cNvPr id="6" name="Table 5"/>
          <p:cNvGraphicFramePr>
            <a:graphicFrameLocks noGrp="1"/>
          </p:cNvGraphicFramePr>
          <p:nvPr>
            <p:extLst>
              <p:ext uri="{D42A27DB-BD31-4B8C-83A1-F6EECF244321}">
                <p14:modId xmlns:p14="http://schemas.microsoft.com/office/powerpoint/2010/main" val="38316317"/>
              </p:ext>
            </p:extLst>
          </p:nvPr>
        </p:nvGraphicFramePr>
        <p:xfrm>
          <a:off x="5115708" y="2758840"/>
          <a:ext cx="6339839" cy="1971707"/>
        </p:xfrm>
        <a:graphic>
          <a:graphicData uri="http://schemas.openxmlformats.org/drawingml/2006/table">
            <a:tbl>
              <a:tblPr>
                <a:tableStyleId>{5C22544A-7EE6-4342-B048-85BDC9FD1C3A}</a:tableStyleId>
              </a:tblPr>
              <a:tblGrid>
                <a:gridCol w="373088">
                  <a:extLst>
                    <a:ext uri="{9D8B030D-6E8A-4147-A177-3AD203B41FA5}">
                      <a16:colId xmlns:a16="http://schemas.microsoft.com/office/drawing/2014/main" val="975380841"/>
                    </a:ext>
                  </a:extLst>
                </a:gridCol>
                <a:gridCol w="1183455">
                  <a:extLst>
                    <a:ext uri="{9D8B030D-6E8A-4147-A177-3AD203B41FA5}">
                      <a16:colId xmlns:a16="http://schemas.microsoft.com/office/drawing/2014/main" val="1073955660"/>
                    </a:ext>
                  </a:extLst>
                </a:gridCol>
                <a:gridCol w="683328">
                  <a:extLst>
                    <a:ext uri="{9D8B030D-6E8A-4147-A177-3AD203B41FA5}">
                      <a16:colId xmlns:a16="http://schemas.microsoft.com/office/drawing/2014/main" val="3991884016"/>
                    </a:ext>
                  </a:extLst>
                </a:gridCol>
                <a:gridCol w="702719">
                  <a:extLst>
                    <a:ext uri="{9D8B030D-6E8A-4147-A177-3AD203B41FA5}">
                      <a16:colId xmlns:a16="http://schemas.microsoft.com/office/drawing/2014/main" val="3878061124"/>
                    </a:ext>
                  </a:extLst>
                </a:gridCol>
                <a:gridCol w="671293">
                  <a:extLst>
                    <a:ext uri="{9D8B030D-6E8A-4147-A177-3AD203B41FA5}">
                      <a16:colId xmlns:a16="http://schemas.microsoft.com/office/drawing/2014/main" val="2043957495"/>
                    </a:ext>
                  </a:extLst>
                </a:gridCol>
                <a:gridCol w="671293">
                  <a:extLst>
                    <a:ext uri="{9D8B030D-6E8A-4147-A177-3AD203B41FA5}">
                      <a16:colId xmlns:a16="http://schemas.microsoft.com/office/drawing/2014/main" val="933969700"/>
                    </a:ext>
                  </a:extLst>
                </a:gridCol>
                <a:gridCol w="458672">
                  <a:extLst>
                    <a:ext uri="{9D8B030D-6E8A-4147-A177-3AD203B41FA5}">
                      <a16:colId xmlns:a16="http://schemas.microsoft.com/office/drawing/2014/main" val="3105778251"/>
                    </a:ext>
                  </a:extLst>
                </a:gridCol>
                <a:gridCol w="907984">
                  <a:extLst>
                    <a:ext uri="{9D8B030D-6E8A-4147-A177-3AD203B41FA5}">
                      <a16:colId xmlns:a16="http://schemas.microsoft.com/office/drawing/2014/main" val="3045755981"/>
                    </a:ext>
                  </a:extLst>
                </a:gridCol>
                <a:gridCol w="688007">
                  <a:extLst>
                    <a:ext uri="{9D8B030D-6E8A-4147-A177-3AD203B41FA5}">
                      <a16:colId xmlns:a16="http://schemas.microsoft.com/office/drawing/2014/main" val="1387342745"/>
                    </a:ext>
                  </a:extLst>
                </a:gridCol>
              </a:tblGrid>
              <a:tr h="111790">
                <a:tc gridSpan="9">
                  <a:txBody>
                    <a:bodyPr/>
                    <a:lstStyle/>
                    <a:p>
                      <a:pPr marL="0" marR="0" algn="ctr">
                        <a:lnSpc>
                          <a:spcPct val="107000"/>
                        </a:lnSpc>
                        <a:spcBef>
                          <a:spcPts val="300"/>
                        </a:spcBef>
                        <a:spcAft>
                          <a:spcPts val="300"/>
                        </a:spcAft>
                      </a:pPr>
                      <a:r>
                        <a:rPr lang="en-US" sz="1100" dirty="0">
                          <a:effectLst/>
                        </a:rPr>
                        <a:t>LASSO Selection Summary</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14091617"/>
                  </a:ext>
                </a:extLst>
              </a:tr>
              <a:tr h="229937">
                <a:tc>
                  <a:txBody>
                    <a:bodyPr/>
                    <a:lstStyle/>
                    <a:p>
                      <a:pPr marL="0" marR="0" algn="r">
                        <a:lnSpc>
                          <a:spcPct val="107000"/>
                        </a:lnSpc>
                        <a:spcBef>
                          <a:spcPts val="300"/>
                        </a:spcBef>
                        <a:spcAft>
                          <a:spcPts val="300"/>
                        </a:spcAft>
                      </a:pPr>
                      <a:r>
                        <a:rPr lang="en-US" sz="1100">
                          <a:effectLst/>
                        </a:rPr>
                        <a:t>Step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nSpc>
                          <a:spcPct val="107000"/>
                        </a:lnSpc>
                        <a:spcBef>
                          <a:spcPts val="300"/>
                        </a:spcBef>
                        <a:spcAft>
                          <a:spcPts val="300"/>
                        </a:spcAft>
                      </a:pPr>
                      <a:r>
                        <a:rPr lang="en-US" sz="1100">
                          <a:effectLst/>
                        </a:rPr>
                        <a:t>Effect</a:t>
                      </a:r>
                      <a:br>
                        <a:rPr lang="en-US" sz="1100">
                          <a:effectLst/>
                        </a:rPr>
                      </a:br>
                      <a:r>
                        <a:rPr lang="en-US" sz="1100">
                          <a:effectLst/>
                        </a:rPr>
                        <a:t>Entered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nSpc>
                          <a:spcPct val="107000"/>
                        </a:lnSpc>
                        <a:spcBef>
                          <a:spcPts val="300"/>
                        </a:spcBef>
                        <a:spcAft>
                          <a:spcPts val="300"/>
                        </a:spcAft>
                      </a:pPr>
                      <a:r>
                        <a:rPr lang="en-US" sz="1100">
                          <a:effectLst/>
                        </a:rPr>
                        <a:t>Effect</a:t>
                      </a:r>
                      <a:br>
                        <a:rPr lang="en-US" sz="1100">
                          <a:effectLst/>
                        </a:rPr>
                      </a:br>
                      <a:r>
                        <a:rPr lang="en-US" sz="1100">
                          <a:effectLst/>
                        </a:rPr>
                        <a:t>Removed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Number</a:t>
                      </a:r>
                      <a:br>
                        <a:rPr lang="en-US" sz="1100">
                          <a:effectLst/>
                        </a:rPr>
                      </a:br>
                      <a:r>
                        <a:rPr lang="en-US" sz="1100">
                          <a:effectLst/>
                        </a:rPr>
                        <a:t>Effects In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AIC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AICC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ASE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Validation</a:t>
                      </a:r>
                      <a:br>
                        <a:rPr lang="en-US" sz="1100">
                          <a:effectLst/>
                        </a:rPr>
                      </a:br>
                      <a:r>
                        <a:rPr lang="en-US" sz="1100">
                          <a:effectLst/>
                        </a:rPr>
                        <a:t>ASE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Test ASE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00968308"/>
                  </a:ext>
                </a:extLst>
              </a:tr>
              <a:tr h="209026">
                <a:tc>
                  <a:txBody>
                    <a:bodyPr/>
                    <a:lstStyle/>
                    <a:p>
                      <a:pPr marL="0" marR="0" algn="r">
                        <a:lnSpc>
                          <a:spcPct val="107000"/>
                        </a:lnSpc>
                        <a:spcBef>
                          <a:spcPts val="300"/>
                        </a:spcBef>
                        <a:spcAft>
                          <a:spcPts val="300"/>
                        </a:spcAft>
                      </a:pPr>
                      <a:r>
                        <a:rPr lang="en-US" sz="1100">
                          <a:effectLst/>
                        </a:rPr>
                        <a:t>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Intercept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-0.0623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0.1482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0.3438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0.2741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0.2805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831818449"/>
                  </a:ext>
                </a:extLst>
              </a:tr>
              <a:tr h="209026">
                <a:tc>
                  <a:txBody>
                    <a:bodyPr/>
                    <a:lstStyle/>
                    <a:p>
                      <a:pPr marL="0" marR="0" algn="r">
                        <a:lnSpc>
                          <a:spcPct val="107000"/>
                        </a:lnSpc>
                        <a:spcBef>
                          <a:spcPts val="300"/>
                        </a:spcBef>
                        <a:spcAft>
                          <a:spcPts val="300"/>
                        </a:spcAft>
                      </a:pPr>
                      <a:r>
                        <a:rPr lang="en-US" sz="11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LOG1PX_Total2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-4.6918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-4.2633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0.3078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0.2469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0.2563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412394954"/>
                  </a:ext>
                </a:extLst>
              </a:tr>
              <a:tr h="209026">
                <a:tc>
                  <a:txBody>
                    <a:bodyPr/>
                    <a:lstStyle/>
                    <a:p>
                      <a:pPr marL="0" marR="0" algn="r">
                        <a:lnSpc>
                          <a:spcPct val="107000"/>
                        </a:lnSpc>
                        <a:spcBef>
                          <a:spcPts val="300"/>
                        </a:spcBef>
                        <a:spcAft>
                          <a:spcPts val="300"/>
                        </a:spcAft>
                      </a:pPr>
                      <a:r>
                        <a:rPr lang="en-US" sz="1100">
                          <a:effectLst/>
                        </a:rPr>
                        <a:t>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LOG1PX_Dec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-30.6555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-29.9282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0.1932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0.1808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0.1926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468260697"/>
                  </a:ext>
                </a:extLst>
              </a:tr>
              <a:tr h="209026">
                <a:tc>
                  <a:txBody>
                    <a:bodyPr/>
                    <a:lstStyle/>
                    <a:p>
                      <a:pPr marL="0" marR="0" algn="r">
                        <a:lnSpc>
                          <a:spcPct val="107000"/>
                        </a:lnSpc>
                        <a:spcBef>
                          <a:spcPts val="300"/>
                        </a:spcBef>
                        <a:spcAft>
                          <a:spcPts val="300"/>
                        </a:spcAft>
                      </a:pPr>
                      <a:r>
                        <a:rPr lang="en-US" sz="1100">
                          <a:effectLst/>
                        </a:rPr>
                        <a:t>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DumUpl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-39.3565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-38.2453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0.1616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0.1482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0.1684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26436946"/>
                  </a:ext>
                </a:extLst>
              </a:tr>
              <a:tr h="209026">
                <a:tc>
                  <a:txBody>
                    <a:bodyPr/>
                    <a:lstStyle/>
                    <a:p>
                      <a:pPr marL="0" marR="0" algn="r">
                        <a:lnSpc>
                          <a:spcPct val="107000"/>
                        </a:lnSpc>
                        <a:spcBef>
                          <a:spcPts val="300"/>
                        </a:spcBef>
                        <a:spcAft>
                          <a:spcPts val="300"/>
                        </a:spcAft>
                      </a:pPr>
                      <a:r>
                        <a:rPr lang="en-US" sz="1100">
                          <a:effectLst/>
                        </a:rPr>
                        <a:t>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LOG1PX_Jan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-44.8733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-43.2884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0.1426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0.1301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0.1595</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273450205"/>
                  </a:ext>
                </a:extLst>
              </a:tr>
              <a:tr h="209026">
                <a:tc>
                  <a:txBody>
                    <a:bodyPr/>
                    <a:lstStyle/>
                    <a:p>
                      <a:pPr marL="0" marR="0" algn="r">
                        <a:lnSpc>
                          <a:spcPct val="107000"/>
                        </a:lnSpc>
                        <a:spcBef>
                          <a:spcPts val="300"/>
                        </a:spcBef>
                        <a:spcAft>
                          <a:spcPts val="300"/>
                        </a:spcAft>
                      </a:pPr>
                      <a:r>
                        <a:rPr lang="en-US" sz="1100">
                          <a:effectLst/>
                        </a:rPr>
                        <a:t>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LOG1PX_Sep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-66.3453*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-64.1914*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0.0964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0.0965*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0.1748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926115140"/>
                  </a:ext>
                </a:extLst>
              </a:tr>
              <a:tr h="111790">
                <a:tc gridSpan="9">
                  <a:txBody>
                    <a:bodyPr/>
                    <a:lstStyle/>
                    <a:p>
                      <a:pPr marL="0" marR="0" algn="ctr">
                        <a:lnSpc>
                          <a:spcPct val="107000"/>
                        </a:lnSpc>
                        <a:spcBef>
                          <a:spcPts val="300"/>
                        </a:spcBef>
                        <a:spcAft>
                          <a:spcPts val="300"/>
                        </a:spcAft>
                      </a:pPr>
                      <a:r>
                        <a:rPr lang="en-US" sz="1100" dirty="0">
                          <a:effectLst/>
                        </a:rPr>
                        <a:t>* Optimal Value of Criterion</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949547"/>
                  </a:ext>
                </a:extLst>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9052"/>
            <a:ext cx="4399577" cy="383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63012060"/>
              </p:ext>
            </p:extLst>
          </p:nvPr>
        </p:nvGraphicFramePr>
        <p:xfrm>
          <a:off x="10338841" y="4779300"/>
          <a:ext cx="1832837" cy="2059426"/>
        </p:xfrm>
        <a:graphic>
          <a:graphicData uri="http://schemas.openxmlformats.org/drawingml/2006/table">
            <a:tbl>
              <a:tblPr>
                <a:tableStyleId>{5C22544A-7EE6-4342-B048-85BDC9FD1C3A}</a:tableStyleId>
              </a:tblPr>
              <a:tblGrid>
                <a:gridCol w="1128977">
                  <a:extLst>
                    <a:ext uri="{9D8B030D-6E8A-4147-A177-3AD203B41FA5}">
                      <a16:colId xmlns:a16="http://schemas.microsoft.com/office/drawing/2014/main" val="4163801241"/>
                    </a:ext>
                  </a:extLst>
                </a:gridCol>
                <a:gridCol w="703860">
                  <a:extLst>
                    <a:ext uri="{9D8B030D-6E8A-4147-A177-3AD203B41FA5}">
                      <a16:colId xmlns:a16="http://schemas.microsoft.com/office/drawing/2014/main" val="194337781"/>
                    </a:ext>
                  </a:extLst>
                </a:gridCol>
              </a:tblGrid>
              <a:tr h="175613">
                <a:tc>
                  <a:txBody>
                    <a:bodyPr/>
                    <a:lstStyle/>
                    <a:p>
                      <a:pPr marL="0" marR="0">
                        <a:lnSpc>
                          <a:spcPct val="107000"/>
                        </a:lnSpc>
                        <a:spcBef>
                          <a:spcPts val="300"/>
                        </a:spcBef>
                        <a:spcAft>
                          <a:spcPts val="300"/>
                        </a:spcAft>
                      </a:pPr>
                      <a:r>
                        <a:rPr lang="en-US" sz="1100">
                          <a:effectLst/>
                        </a:rPr>
                        <a:t>Root MSE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0.32730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858285951"/>
                  </a:ext>
                </a:extLst>
              </a:tr>
              <a:tr h="175613">
                <a:tc>
                  <a:txBody>
                    <a:bodyPr/>
                    <a:lstStyle/>
                    <a:p>
                      <a:pPr marL="0" marR="0">
                        <a:lnSpc>
                          <a:spcPct val="107000"/>
                        </a:lnSpc>
                        <a:spcBef>
                          <a:spcPts val="300"/>
                        </a:spcBef>
                        <a:spcAft>
                          <a:spcPts val="300"/>
                        </a:spcAft>
                      </a:pPr>
                      <a:r>
                        <a:rPr lang="en-US" sz="1100">
                          <a:effectLst/>
                        </a:rPr>
                        <a:t>Dependent Mean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0.45517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049637551"/>
                  </a:ext>
                </a:extLst>
              </a:tr>
              <a:tr h="175613">
                <a:tc>
                  <a:txBody>
                    <a:bodyPr/>
                    <a:lstStyle/>
                    <a:p>
                      <a:pPr marL="0" marR="0">
                        <a:lnSpc>
                          <a:spcPct val="107000"/>
                        </a:lnSpc>
                        <a:spcBef>
                          <a:spcPts val="300"/>
                        </a:spcBef>
                        <a:spcAft>
                          <a:spcPts val="300"/>
                        </a:spcAft>
                      </a:pPr>
                      <a:r>
                        <a:rPr lang="en-US" sz="1100">
                          <a:effectLst/>
                        </a:rPr>
                        <a:t>R-Square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0.7196</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815719940"/>
                  </a:ext>
                </a:extLst>
              </a:tr>
              <a:tr h="175613">
                <a:tc>
                  <a:txBody>
                    <a:bodyPr/>
                    <a:lstStyle/>
                    <a:p>
                      <a:pPr marL="0" marR="0">
                        <a:lnSpc>
                          <a:spcPct val="107000"/>
                        </a:lnSpc>
                        <a:spcBef>
                          <a:spcPts val="300"/>
                        </a:spcBef>
                        <a:spcAft>
                          <a:spcPts val="300"/>
                        </a:spcAft>
                      </a:pPr>
                      <a:r>
                        <a:rPr lang="en-US" sz="1100">
                          <a:effectLst/>
                        </a:rPr>
                        <a:t>Adj R-Sq</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0.6936</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798956062"/>
                  </a:ext>
                </a:extLst>
              </a:tr>
              <a:tr h="175613">
                <a:tc>
                  <a:txBody>
                    <a:bodyPr/>
                    <a:lstStyle/>
                    <a:p>
                      <a:pPr marL="0" marR="0">
                        <a:lnSpc>
                          <a:spcPct val="107000"/>
                        </a:lnSpc>
                        <a:spcBef>
                          <a:spcPts val="300"/>
                        </a:spcBef>
                        <a:spcAft>
                          <a:spcPts val="300"/>
                        </a:spcAft>
                      </a:pPr>
                      <a:r>
                        <a:rPr lang="en-US" sz="1100">
                          <a:effectLst/>
                        </a:rPr>
                        <a:t>AIC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-66.34529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67144789"/>
                  </a:ext>
                </a:extLst>
              </a:tr>
              <a:tr h="175613">
                <a:tc>
                  <a:txBody>
                    <a:bodyPr/>
                    <a:lstStyle/>
                    <a:p>
                      <a:pPr marL="0" marR="0">
                        <a:lnSpc>
                          <a:spcPct val="107000"/>
                        </a:lnSpc>
                        <a:spcBef>
                          <a:spcPts val="300"/>
                        </a:spcBef>
                        <a:spcAft>
                          <a:spcPts val="300"/>
                        </a:spcAft>
                      </a:pPr>
                      <a:r>
                        <a:rPr lang="en-US" sz="1100">
                          <a:effectLst/>
                        </a:rPr>
                        <a:t>AICC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-64.19145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333934810"/>
                  </a:ext>
                </a:extLst>
              </a:tr>
              <a:tr h="478909">
                <a:tc>
                  <a:txBody>
                    <a:bodyPr/>
                    <a:lstStyle/>
                    <a:p>
                      <a:pPr marL="0" marR="0">
                        <a:lnSpc>
                          <a:spcPct val="107000"/>
                        </a:lnSpc>
                        <a:spcBef>
                          <a:spcPts val="300"/>
                        </a:spcBef>
                        <a:spcAft>
                          <a:spcPts val="300"/>
                        </a:spcAft>
                      </a:pPr>
                      <a:r>
                        <a:rPr lang="en-US" sz="1100">
                          <a:effectLst/>
                        </a:rPr>
                        <a:t>SBC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-115.77923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274615357"/>
                  </a:ext>
                </a:extLst>
              </a:tr>
              <a:tr h="175613">
                <a:tc>
                  <a:txBody>
                    <a:bodyPr/>
                    <a:lstStyle/>
                    <a:p>
                      <a:pPr marL="0" marR="0">
                        <a:lnSpc>
                          <a:spcPct val="107000"/>
                        </a:lnSpc>
                        <a:spcBef>
                          <a:spcPts val="300"/>
                        </a:spcBef>
                        <a:spcAft>
                          <a:spcPts val="300"/>
                        </a:spcAft>
                      </a:pPr>
                      <a:r>
                        <a:rPr lang="en-US" sz="1100">
                          <a:effectLst/>
                        </a:rPr>
                        <a:t>ASE (Train)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0.09642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64494766"/>
                  </a:ext>
                </a:extLst>
              </a:tr>
              <a:tr h="175613">
                <a:tc>
                  <a:txBody>
                    <a:bodyPr/>
                    <a:lstStyle/>
                    <a:p>
                      <a:pPr marL="0" marR="0">
                        <a:lnSpc>
                          <a:spcPct val="107000"/>
                        </a:lnSpc>
                        <a:spcBef>
                          <a:spcPts val="300"/>
                        </a:spcBef>
                        <a:spcAft>
                          <a:spcPts val="300"/>
                        </a:spcAft>
                      </a:pPr>
                      <a:r>
                        <a:rPr lang="en-US" sz="1100">
                          <a:effectLst/>
                        </a:rPr>
                        <a:t>ASE (Validate)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0.09650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51557804"/>
                  </a:ext>
                </a:extLst>
              </a:tr>
              <a:tr h="175613">
                <a:tc>
                  <a:txBody>
                    <a:bodyPr/>
                    <a:lstStyle/>
                    <a:p>
                      <a:pPr marL="0" marR="0">
                        <a:lnSpc>
                          <a:spcPct val="107000"/>
                        </a:lnSpc>
                        <a:spcBef>
                          <a:spcPts val="300"/>
                        </a:spcBef>
                        <a:spcAft>
                          <a:spcPts val="300"/>
                        </a:spcAft>
                      </a:pPr>
                      <a:r>
                        <a:rPr lang="en-US" sz="1100">
                          <a:effectLst/>
                        </a:rPr>
                        <a:t>ASE (Test)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0.17477</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70300091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13844801"/>
              </p:ext>
            </p:extLst>
          </p:nvPr>
        </p:nvGraphicFramePr>
        <p:xfrm>
          <a:off x="6581299" y="5254596"/>
          <a:ext cx="3698239" cy="1108835"/>
        </p:xfrm>
        <a:graphic>
          <a:graphicData uri="http://schemas.openxmlformats.org/drawingml/2006/table">
            <a:tbl>
              <a:tblPr>
                <a:tableStyleId>{5C22544A-7EE6-4342-B048-85BDC9FD1C3A}</a:tableStyleId>
              </a:tblPr>
              <a:tblGrid>
                <a:gridCol w="1135049">
                  <a:extLst>
                    <a:ext uri="{9D8B030D-6E8A-4147-A177-3AD203B41FA5}">
                      <a16:colId xmlns:a16="http://schemas.microsoft.com/office/drawing/2014/main" val="2188598660"/>
                    </a:ext>
                  </a:extLst>
                </a:gridCol>
                <a:gridCol w="287664">
                  <a:extLst>
                    <a:ext uri="{9D8B030D-6E8A-4147-A177-3AD203B41FA5}">
                      <a16:colId xmlns:a16="http://schemas.microsoft.com/office/drawing/2014/main" val="2641432540"/>
                    </a:ext>
                  </a:extLst>
                </a:gridCol>
                <a:gridCol w="608571">
                  <a:extLst>
                    <a:ext uri="{9D8B030D-6E8A-4147-A177-3AD203B41FA5}">
                      <a16:colId xmlns:a16="http://schemas.microsoft.com/office/drawing/2014/main" val="807161598"/>
                    </a:ext>
                  </a:extLst>
                </a:gridCol>
                <a:gridCol w="549545">
                  <a:extLst>
                    <a:ext uri="{9D8B030D-6E8A-4147-A177-3AD203B41FA5}">
                      <a16:colId xmlns:a16="http://schemas.microsoft.com/office/drawing/2014/main" val="2752315118"/>
                    </a:ext>
                  </a:extLst>
                </a:gridCol>
                <a:gridCol w="596359">
                  <a:extLst>
                    <a:ext uri="{9D8B030D-6E8A-4147-A177-3AD203B41FA5}">
                      <a16:colId xmlns:a16="http://schemas.microsoft.com/office/drawing/2014/main" val="3893979721"/>
                    </a:ext>
                  </a:extLst>
                </a:gridCol>
                <a:gridCol w="521051">
                  <a:extLst>
                    <a:ext uri="{9D8B030D-6E8A-4147-A177-3AD203B41FA5}">
                      <a16:colId xmlns:a16="http://schemas.microsoft.com/office/drawing/2014/main" val="3661727827"/>
                    </a:ext>
                  </a:extLst>
                </a:gridCol>
              </a:tblGrid>
              <a:tr h="138377">
                <a:tc gridSpan="6">
                  <a:txBody>
                    <a:bodyPr/>
                    <a:lstStyle/>
                    <a:p>
                      <a:pPr marL="0" marR="0" algn="ctr">
                        <a:lnSpc>
                          <a:spcPct val="107000"/>
                        </a:lnSpc>
                        <a:spcBef>
                          <a:spcPts val="300"/>
                        </a:spcBef>
                        <a:spcAft>
                          <a:spcPts val="300"/>
                        </a:spcAft>
                      </a:pPr>
                      <a:r>
                        <a:rPr lang="en-US" sz="1100">
                          <a:effectLst/>
                        </a:rPr>
                        <a:t>Analysis of Variance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7154185"/>
                  </a:ext>
                </a:extLst>
              </a:tr>
              <a:tr h="284622">
                <a:tc>
                  <a:txBody>
                    <a:bodyPr/>
                    <a:lstStyle/>
                    <a:p>
                      <a:pPr marL="0" marR="0">
                        <a:lnSpc>
                          <a:spcPct val="107000"/>
                        </a:lnSpc>
                        <a:spcBef>
                          <a:spcPts val="300"/>
                        </a:spcBef>
                        <a:spcAft>
                          <a:spcPts val="300"/>
                        </a:spcAft>
                      </a:pPr>
                      <a:r>
                        <a:rPr lang="en-US" sz="1100">
                          <a:effectLst/>
                        </a:rPr>
                        <a:t>Source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Sum of</a:t>
                      </a:r>
                      <a:br>
                        <a:rPr lang="en-US" sz="1100">
                          <a:effectLst/>
                        </a:rPr>
                      </a:br>
                      <a:r>
                        <a:rPr lang="en-US" sz="1100">
                          <a:effectLst/>
                        </a:rPr>
                        <a:t>Squares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Mean</a:t>
                      </a:r>
                      <a:br>
                        <a:rPr lang="en-US" sz="1100">
                          <a:effectLst/>
                        </a:rPr>
                      </a:br>
                      <a:r>
                        <a:rPr lang="en-US" sz="1100">
                          <a:effectLst/>
                        </a:rPr>
                        <a:t>Square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F 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Pr &gt; 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752542245"/>
                  </a:ext>
                </a:extLst>
              </a:tr>
              <a:tr h="195642">
                <a:tc>
                  <a:txBody>
                    <a:bodyPr/>
                    <a:lstStyle/>
                    <a:p>
                      <a:pPr marL="0" marR="0">
                        <a:lnSpc>
                          <a:spcPct val="107000"/>
                        </a:lnSpc>
                        <a:spcBef>
                          <a:spcPts val="300"/>
                        </a:spcBef>
                        <a:spcAft>
                          <a:spcPts val="300"/>
                        </a:spcAft>
                      </a:pPr>
                      <a:r>
                        <a:rPr lang="en-US" sz="1100">
                          <a:effectLst/>
                        </a:rPr>
                        <a:t>Model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14.84287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2.96857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27.71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67335387"/>
                  </a:ext>
                </a:extLst>
              </a:tr>
              <a:tr h="138377">
                <a:tc>
                  <a:txBody>
                    <a:bodyPr/>
                    <a:lstStyle/>
                    <a:p>
                      <a:pPr marL="0" marR="0">
                        <a:lnSpc>
                          <a:spcPct val="107000"/>
                        </a:lnSpc>
                        <a:spcBef>
                          <a:spcPts val="300"/>
                        </a:spcBef>
                        <a:spcAft>
                          <a:spcPts val="300"/>
                        </a:spcAft>
                      </a:pPr>
                      <a:r>
                        <a:rPr lang="en-US" sz="1100">
                          <a:effectLst/>
                        </a:rPr>
                        <a:t>Error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5.78493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0.10713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742357361"/>
                  </a:ext>
                </a:extLst>
              </a:tr>
              <a:tr h="195642">
                <a:tc>
                  <a:txBody>
                    <a:bodyPr/>
                    <a:lstStyle/>
                    <a:p>
                      <a:pPr marL="0" marR="0">
                        <a:lnSpc>
                          <a:spcPct val="107000"/>
                        </a:lnSpc>
                        <a:spcBef>
                          <a:spcPts val="300"/>
                        </a:spcBef>
                        <a:spcAft>
                          <a:spcPts val="300"/>
                        </a:spcAft>
                      </a:pPr>
                      <a:r>
                        <a:rPr lang="en-US" sz="1100">
                          <a:effectLst/>
                        </a:rPr>
                        <a:t>Corrected Total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20.62780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63662065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97022072"/>
              </p:ext>
            </p:extLst>
          </p:nvPr>
        </p:nvGraphicFramePr>
        <p:xfrm>
          <a:off x="4458880" y="5091461"/>
          <a:ext cx="2063115" cy="1435104"/>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1129809382"/>
                    </a:ext>
                  </a:extLst>
                </a:gridCol>
                <a:gridCol w="295275">
                  <a:extLst>
                    <a:ext uri="{9D8B030D-6E8A-4147-A177-3AD203B41FA5}">
                      <a16:colId xmlns:a16="http://schemas.microsoft.com/office/drawing/2014/main" val="703983728"/>
                    </a:ext>
                  </a:extLst>
                </a:gridCol>
                <a:gridCol w="637540">
                  <a:extLst>
                    <a:ext uri="{9D8B030D-6E8A-4147-A177-3AD203B41FA5}">
                      <a16:colId xmlns:a16="http://schemas.microsoft.com/office/drawing/2014/main" val="498435813"/>
                    </a:ext>
                  </a:extLst>
                </a:gridCol>
              </a:tblGrid>
              <a:tr h="176603">
                <a:tc gridSpan="3">
                  <a:txBody>
                    <a:bodyPr/>
                    <a:lstStyle/>
                    <a:p>
                      <a:pPr marL="0" marR="0" algn="ctr">
                        <a:lnSpc>
                          <a:spcPct val="107000"/>
                        </a:lnSpc>
                        <a:spcBef>
                          <a:spcPts val="300"/>
                        </a:spcBef>
                        <a:spcAft>
                          <a:spcPts val="300"/>
                        </a:spcAft>
                      </a:pPr>
                      <a:r>
                        <a:rPr lang="en-US" sz="1100">
                          <a:effectLst/>
                        </a:rPr>
                        <a:t>Parameter Estimates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1642989"/>
                  </a:ext>
                </a:extLst>
              </a:tr>
              <a:tr h="176603">
                <a:tc>
                  <a:txBody>
                    <a:bodyPr/>
                    <a:lstStyle/>
                    <a:p>
                      <a:pPr marL="0" marR="0">
                        <a:lnSpc>
                          <a:spcPct val="107000"/>
                        </a:lnSpc>
                        <a:spcBef>
                          <a:spcPts val="300"/>
                        </a:spcBef>
                        <a:spcAft>
                          <a:spcPts val="300"/>
                        </a:spcAft>
                      </a:pPr>
                      <a:r>
                        <a:rPr lang="en-US" sz="1100">
                          <a:effectLst/>
                        </a:rPr>
                        <a:t>Parameter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Estimate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868754612"/>
                  </a:ext>
                </a:extLst>
              </a:tr>
              <a:tr h="176603">
                <a:tc>
                  <a:txBody>
                    <a:bodyPr/>
                    <a:lstStyle/>
                    <a:p>
                      <a:pPr marL="0" marR="0">
                        <a:lnSpc>
                          <a:spcPct val="107000"/>
                        </a:lnSpc>
                        <a:spcBef>
                          <a:spcPts val="300"/>
                        </a:spcBef>
                        <a:spcAft>
                          <a:spcPts val="300"/>
                        </a:spcAft>
                      </a:pPr>
                      <a:r>
                        <a:rPr lang="en-US" sz="1100">
                          <a:effectLst/>
                        </a:rPr>
                        <a:t>Intercept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-0.145634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305276951"/>
                  </a:ext>
                </a:extLst>
              </a:tr>
              <a:tr h="176603">
                <a:tc>
                  <a:txBody>
                    <a:bodyPr/>
                    <a:lstStyle/>
                    <a:p>
                      <a:pPr marL="0" marR="0">
                        <a:lnSpc>
                          <a:spcPct val="107000"/>
                        </a:lnSpc>
                        <a:spcBef>
                          <a:spcPts val="300"/>
                        </a:spcBef>
                        <a:spcAft>
                          <a:spcPts val="300"/>
                        </a:spcAft>
                      </a:pPr>
                      <a:r>
                        <a:rPr lang="en-US" sz="1100">
                          <a:effectLst/>
                        </a:rPr>
                        <a:t>DumUpl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-0.620857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684609102"/>
                  </a:ext>
                </a:extLst>
              </a:tr>
              <a:tr h="176603">
                <a:tc>
                  <a:txBody>
                    <a:bodyPr/>
                    <a:lstStyle/>
                    <a:p>
                      <a:pPr marL="0" marR="0">
                        <a:lnSpc>
                          <a:spcPct val="107000"/>
                        </a:lnSpc>
                        <a:spcBef>
                          <a:spcPts val="300"/>
                        </a:spcBef>
                        <a:spcAft>
                          <a:spcPts val="300"/>
                        </a:spcAft>
                      </a:pPr>
                      <a:r>
                        <a:rPr lang="en-US" sz="1100">
                          <a:effectLst/>
                        </a:rPr>
                        <a:t>LOG1PX_Sep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0.140052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767185749"/>
                  </a:ext>
                </a:extLst>
              </a:tr>
              <a:tr h="176603">
                <a:tc>
                  <a:txBody>
                    <a:bodyPr/>
                    <a:lstStyle/>
                    <a:p>
                      <a:pPr marL="0" marR="0">
                        <a:lnSpc>
                          <a:spcPct val="107000"/>
                        </a:lnSpc>
                        <a:spcBef>
                          <a:spcPts val="300"/>
                        </a:spcBef>
                        <a:spcAft>
                          <a:spcPts val="300"/>
                        </a:spcAft>
                      </a:pPr>
                      <a:r>
                        <a:rPr lang="en-US" sz="1100">
                          <a:effectLst/>
                        </a:rPr>
                        <a:t>LOG1PX_Dec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0.259022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636170853"/>
                  </a:ext>
                </a:extLst>
              </a:tr>
              <a:tr h="176603">
                <a:tc>
                  <a:txBody>
                    <a:bodyPr/>
                    <a:lstStyle/>
                    <a:p>
                      <a:pPr marL="0" marR="0">
                        <a:lnSpc>
                          <a:spcPct val="107000"/>
                        </a:lnSpc>
                        <a:spcBef>
                          <a:spcPts val="300"/>
                        </a:spcBef>
                        <a:spcAft>
                          <a:spcPts val="300"/>
                        </a:spcAft>
                      </a:pPr>
                      <a:r>
                        <a:rPr lang="en-US" sz="1100">
                          <a:effectLst/>
                        </a:rPr>
                        <a:t>LOG1PX_Jan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0.210930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124579122"/>
                  </a:ext>
                </a:extLst>
              </a:tr>
              <a:tr h="176603">
                <a:tc>
                  <a:txBody>
                    <a:bodyPr/>
                    <a:lstStyle/>
                    <a:p>
                      <a:pPr marL="0" marR="0">
                        <a:lnSpc>
                          <a:spcPct val="107000"/>
                        </a:lnSpc>
                        <a:spcBef>
                          <a:spcPts val="300"/>
                        </a:spcBef>
                        <a:spcAft>
                          <a:spcPts val="300"/>
                        </a:spcAft>
                      </a:pPr>
                      <a:r>
                        <a:rPr lang="en-US" sz="1100">
                          <a:effectLst/>
                        </a:rPr>
                        <a:t>LOG1PX_Total2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0.227465</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161887563"/>
                  </a:ext>
                </a:extLst>
              </a:tr>
            </a:tbl>
          </a:graphicData>
        </a:graphic>
      </p:graphicFrame>
    </p:spTree>
    <p:extLst>
      <p:ext uri="{BB962C8B-B14F-4D97-AF65-F5344CB8AC3E}">
        <p14:creationId xmlns:p14="http://schemas.microsoft.com/office/powerpoint/2010/main" val="131348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7" y="-363583"/>
            <a:ext cx="9905998" cy="1478570"/>
          </a:xfrm>
        </p:spPr>
        <p:txBody>
          <a:bodyPr/>
          <a:lstStyle/>
          <a:p>
            <a:r>
              <a:rPr lang="en-US" dirty="0">
                <a:highlight>
                  <a:srgbClr val="000000"/>
                </a:highlight>
              </a:rPr>
              <a:t>REG OUTPUT</a:t>
            </a:r>
          </a:p>
        </p:txBody>
      </p:sp>
      <p:graphicFrame>
        <p:nvGraphicFramePr>
          <p:cNvPr id="4" name="Table 3"/>
          <p:cNvGraphicFramePr>
            <a:graphicFrameLocks noGrp="1"/>
          </p:cNvGraphicFramePr>
          <p:nvPr>
            <p:extLst>
              <p:ext uri="{D42A27DB-BD31-4B8C-83A1-F6EECF244321}">
                <p14:modId xmlns:p14="http://schemas.microsoft.com/office/powerpoint/2010/main" val="2520464592"/>
              </p:ext>
            </p:extLst>
          </p:nvPr>
        </p:nvGraphicFramePr>
        <p:xfrm>
          <a:off x="8237220" y="2999986"/>
          <a:ext cx="3848100" cy="1097522"/>
        </p:xfrm>
        <a:graphic>
          <a:graphicData uri="http://schemas.openxmlformats.org/drawingml/2006/table">
            <a:tbl>
              <a:tblPr>
                <a:tableStyleId>{5C22544A-7EE6-4342-B048-85BDC9FD1C3A}</a:tableStyleId>
              </a:tblPr>
              <a:tblGrid>
                <a:gridCol w="1285182">
                  <a:extLst>
                    <a:ext uri="{9D8B030D-6E8A-4147-A177-3AD203B41FA5}">
                      <a16:colId xmlns:a16="http://schemas.microsoft.com/office/drawing/2014/main" val="1824495834"/>
                    </a:ext>
                  </a:extLst>
                </a:gridCol>
                <a:gridCol w="291841">
                  <a:extLst>
                    <a:ext uri="{9D8B030D-6E8A-4147-A177-3AD203B41FA5}">
                      <a16:colId xmlns:a16="http://schemas.microsoft.com/office/drawing/2014/main" val="122252788"/>
                    </a:ext>
                  </a:extLst>
                </a:gridCol>
                <a:gridCol w="607380">
                  <a:extLst>
                    <a:ext uri="{9D8B030D-6E8A-4147-A177-3AD203B41FA5}">
                      <a16:colId xmlns:a16="http://schemas.microsoft.com/office/drawing/2014/main" val="1643996249"/>
                    </a:ext>
                  </a:extLst>
                </a:gridCol>
                <a:gridCol w="548471">
                  <a:extLst>
                    <a:ext uri="{9D8B030D-6E8A-4147-A177-3AD203B41FA5}">
                      <a16:colId xmlns:a16="http://schemas.microsoft.com/office/drawing/2014/main" val="1676825082"/>
                    </a:ext>
                  </a:extLst>
                </a:gridCol>
                <a:gridCol w="595193">
                  <a:extLst>
                    <a:ext uri="{9D8B030D-6E8A-4147-A177-3AD203B41FA5}">
                      <a16:colId xmlns:a16="http://schemas.microsoft.com/office/drawing/2014/main" val="2111463867"/>
                    </a:ext>
                  </a:extLst>
                </a:gridCol>
                <a:gridCol w="520033">
                  <a:extLst>
                    <a:ext uri="{9D8B030D-6E8A-4147-A177-3AD203B41FA5}">
                      <a16:colId xmlns:a16="http://schemas.microsoft.com/office/drawing/2014/main" val="2453039925"/>
                    </a:ext>
                  </a:extLst>
                </a:gridCol>
              </a:tblGrid>
              <a:tr h="146341">
                <a:tc gridSpan="6">
                  <a:txBody>
                    <a:bodyPr/>
                    <a:lstStyle/>
                    <a:p>
                      <a:pPr marL="0" marR="0" algn="ctr">
                        <a:lnSpc>
                          <a:spcPct val="107000"/>
                        </a:lnSpc>
                        <a:spcBef>
                          <a:spcPts val="300"/>
                        </a:spcBef>
                        <a:spcAft>
                          <a:spcPts val="300"/>
                        </a:spcAft>
                      </a:pPr>
                      <a:r>
                        <a:rPr lang="en-US" sz="1100">
                          <a:effectLst/>
                        </a:rPr>
                        <a:t>Analysis of Variance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5268751"/>
                  </a:ext>
                </a:extLst>
              </a:tr>
              <a:tr h="292680">
                <a:tc>
                  <a:txBody>
                    <a:bodyPr/>
                    <a:lstStyle/>
                    <a:p>
                      <a:pPr marL="0" marR="0">
                        <a:lnSpc>
                          <a:spcPct val="107000"/>
                        </a:lnSpc>
                        <a:spcBef>
                          <a:spcPts val="300"/>
                        </a:spcBef>
                        <a:spcAft>
                          <a:spcPts val="300"/>
                        </a:spcAft>
                      </a:pPr>
                      <a:r>
                        <a:rPr lang="en-US" sz="1100">
                          <a:effectLst/>
                        </a:rPr>
                        <a:t>Source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Sum of</a:t>
                      </a:r>
                      <a:br>
                        <a:rPr lang="en-US" sz="1100">
                          <a:effectLst/>
                        </a:rPr>
                      </a:br>
                      <a:r>
                        <a:rPr lang="en-US" sz="1100">
                          <a:effectLst/>
                        </a:rPr>
                        <a:t>Squares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dirty="0">
                          <a:effectLst/>
                        </a:rPr>
                        <a:t>Mean</a:t>
                      </a:r>
                      <a:br>
                        <a:rPr lang="en-US" sz="1100" dirty="0">
                          <a:effectLst/>
                        </a:rPr>
                      </a:br>
                      <a:r>
                        <a:rPr lang="en-US" sz="1100" dirty="0">
                          <a:effectLst/>
                        </a:rPr>
                        <a:t>Square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F 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Pr &gt; 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623810804"/>
                  </a:ext>
                </a:extLst>
              </a:tr>
              <a:tr h="186453">
                <a:tc>
                  <a:txBody>
                    <a:bodyPr/>
                    <a:lstStyle/>
                    <a:p>
                      <a:pPr marL="0" marR="0">
                        <a:lnSpc>
                          <a:spcPct val="107000"/>
                        </a:lnSpc>
                        <a:spcBef>
                          <a:spcPts val="300"/>
                        </a:spcBef>
                        <a:spcAft>
                          <a:spcPts val="300"/>
                        </a:spcAft>
                      </a:pPr>
                      <a:r>
                        <a:rPr lang="en-US" sz="1100">
                          <a:effectLst/>
                        </a:rPr>
                        <a:t>Model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50.23688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4.56699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41.79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945876541"/>
                  </a:ext>
                </a:extLst>
              </a:tr>
              <a:tr h="186453">
                <a:tc>
                  <a:txBody>
                    <a:bodyPr/>
                    <a:lstStyle/>
                    <a:p>
                      <a:pPr marL="0" marR="0">
                        <a:lnSpc>
                          <a:spcPct val="107000"/>
                        </a:lnSpc>
                        <a:spcBef>
                          <a:spcPts val="300"/>
                        </a:spcBef>
                        <a:spcAft>
                          <a:spcPts val="300"/>
                        </a:spcAft>
                      </a:pPr>
                      <a:r>
                        <a:rPr lang="en-US" sz="1100">
                          <a:effectLst/>
                        </a:rPr>
                        <a:t>Error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12.12954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0.10928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185995908"/>
                  </a:ext>
                </a:extLst>
              </a:tr>
              <a:tr h="186453">
                <a:tc>
                  <a:txBody>
                    <a:bodyPr/>
                    <a:lstStyle/>
                    <a:p>
                      <a:pPr marL="0" marR="0">
                        <a:lnSpc>
                          <a:spcPct val="107000"/>
                        </a:lnSpc>
                        <a:spcBef>
                          <a:spcPts val="300"/>
                        </a:spcBef>
                        <a:spcAft>
                          <a:spcPts val="300"/>
                        </a:spcAft>
                      </a:pPr>
                      <a:r>
                        <a:rPr lang="en-US" sz="1100">
                          <a:effectLst/>
                        </a:rPr>
                        <a:t>Uncorrected Total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62.36642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6019573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24606063"/>
              </p:ext>
            </p:extLst>
          </p:nvPr>
        </p:nvGraphicFramePr>
        <p:xfrm>
          <a:off x="8844439" y="2359846"/>
          <a:ext cx="3060381" cy="563986"/>
        </p:xfrm>
        <a:graphic>
          <a:graphicData uri="http://schemas.openxmlformats.org/drawingml/2006/table">
            <a:tbl>
              <a:tblPr>
                <a:tableStyleId>{5C22544A-7EE6-4342-B048-85BDC9FD1C3A}</a:tableStyleId>
              </a:tblPr>
              <a:tblGrid>
                <a:gridCol w="1220026">
                  <a:extLst>
                    <a:ext uri="{9D8B030D-6E8A-4147-A177-3AD203B41FA5}">
                      <a16:colId xmlns:a16="http://schemas.microsoft.com/office/drawing/2014/main" val="851357846"/>
                    </a:ext>
                  </a:extLst>
                </a:gridCol>
                <a:gridCol w="612076">
                  <a:extLst>
                    <a:ext uri="{9D8B030D-6E8A-4147-A177-3AD203B41FA5}">
                      <a16:colId xmlns:a16="http://schemas.microsoft.com/office/drawing/2014/main" val="2672326319"/>
                    </a:ext>
                  </a:extLst>
                </a:gridCol>
                <a:gridCol w="756499">
                  <a:extLst>
                    <a:ext uri="{9D8B030D-6E8A-4147-A177-3AD203B41FA5}">
                      <a16:colId xmlns:a16="http://schemas.microsoft.com/office/drawing/2014/main" val="1202462899"/>
                    </a:ext>
                  </a:extLst>
                </a:gridCol>
                <a:gridCol w="471780">
                  <a:extLst>
                    <a:ext uri="{9D8B030D-6E8A-4147-A177-3AD203B41FA5}">
                      <a16:colId xmlns:a16="http://schemas.microsoft.com/office/drawing/2014/main" val="399375595"/>
                    </a:ext>
                  </a:extLst>
                </a:gridCol>
              </a:tblGrid>
              <a:tr h="192299">
                <a:tc>
                  <a:txBody>
                    <a:bodyPr/>
                    <a:lstStyle/>
                    <a:p>
                      <a:pPr marL="0" marR="0">
                        <a:lnSpc>
                          <a:spcPct val="107000"/>
                        </a:lnSpc>
                        <a:spcBef>
                          <a:spcPts val="300"/>
                        </a:spcBef>
                        <a:spcAft>
                          <a:spcPts val="300"/>
                        </a:spcAft>
                      </a:pPr>
                      <a:r>
                        <a:rPr lang="en-US" sz="1100">
                          <a:effectLst/>
                        </a:rPr>
                        <a:t>Root MSE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0.33057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R-Square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0.8055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492258064"/>
                  </a:ext>
                </a:extLst>
              </a:tr>
              <a:tr h="0">
                <a:tc>
                  <a:txBody>
                    <a:bodyPr/>
                    <a:lstStyle/>
                    <a:p>
                      <a:pPr marL="0" marR="0">
                        <a:lnSpc>
                          <a:spcPct val="107000"/>
                        </a:lnSpc>
                        <a:spcBef>
                          <a:spcPts val="300"/>
                        </a:spcBef>
                        <a:spcAft>
                          <a:spcPts val="300"/>
                        </a:spcAft>
                      </a:pPr>
                      <a:r>
                        <a:rPr lang="en-US" sz="1100">
                          <a:effectLst/>
                        </a:rPr>
                        <a:t>Dependent Mean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0.44877</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Adj R-Sq</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0.7862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404877242"/>
                  </a:ext>
                </a:extLst>
              </a:tr>
              <a:tr h="192299">
                <a:tc>
                  <a:txBody>
                    <a:bodyPr/>
                    <a:lstStyle/>
                    <a:p>
                      <a:pPr marL="0" marR="0">
                        <a:lnSpc>
                          <a:spcPct val="107000"/>
                        </a:lnSpc>
                        <a:spcBef>
                          <a:spcPts val="300"/>
                        </a:spcBef>
                        <a:spcAft>
                          <a:spcPts val="300"/>
                        </a:spcAft>
                      </a:pPr>
                      <a:r>
                        <a:rPr lang="en-US" sz="1100">
                          <a:effectLst/>
                        </a:rPr>
                        <a:t>Coeff Var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73.66134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nSpc>
                          <a:spcPct val="107000"/>
                        </a:lnSpc>
                        <a:spcBef>
                          <a:spcPts val="300"/>
                        </a:spcBef>
                        <a:spcAft>
                          <a:spcPts val="300"/>
                        </a:spcAft>
                      </a:pPr>
                      <a:r>
                        <a:rPr lang="en-US" sz="11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57099721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1915937"/>
              </p:ext>
            </p:extLst>
          </p:nvPr>
        </p:nvGraphicFramePr>
        <p:xfrm>
          <a:off x="7793990" y="4183315"/>
          <a:ext cx="4291330" cy="2511431"/>
        </p:xfrm>
        <a:graphic>
          <a:graphicData uri="http://schemas.openxmlformats.org/drawingml/2006/table">
            <a:tbl>
              <a:tblPr>
                <a:tableStyleId>{5C22544A-7EE6-4342-B048-85BDC9FD1C3A}</a:tableStyleId>
              </a:tblPr>
              <a:tblGrid>
                <a:gridCol w="1003300">
                  <a:extLst>
                    <a:ext uri="{9D8B030D-6E8A-4147-A177-3AD203B41FA5}">
                      <a16:colId xmlns:a16="http://schemas.microsoft.com/office/drawing/2014/main" val="3270956679"/>
                    </a:ext>
                  </a:extLst>
                </a:gridCol>
                <a:gridCol w="269240">
                  <a:extLst>
                    <a:ext uri="{9D8B030D-6E8A-4147-A177-3AD203B41FA5}">
                      <a16:colId xmlns:a16="http://schemas.microsoft.com/office/drawing/2014/main" val="3256634598"/>
                    </a:ext>
                  </a:extLst>
                </a:gridCol>
                <a:gridCol w="727710">
                  <a:extLst>
                    <a:ext uri="{9D8B030D-6E8A-4147-A177-3AD203B41FA5}">
                      <a16:colId xmlns:a16="http://schemas.microsoft.com/office/drawing/2014/main" val="2729626376"/>
                    </a:ext>
                  </a:extLst>
                </a:gridCol>
                <a:gridCol w="649605">
                  <a:extLst>
                    <a:ext uri="{9D8B030D-6E8A-4147-A177-3AD203B41FA5}">
                      <a16:colId xmlns:a16="http://schemas.microsoft.com/office/drawing/2014/main" val="853877289"/>
                    </a:ext>
                  </a:extLst>
                </a:gridCol>
                <a:gridCol w="517525">
                  <a:extLst>
                    <a:ext uri="{9D8B030D-6E8A-4147-A177-3AD203B41FA5}">
                      <a16:colId xmlns:a16="http://schemas.microsoft.com/office/drawing/2014/main" val="887354875"/>
                    </a:ext>
                  </a:extLst>
                </a:gridCol>
                <a:gridCol w="490855">
                  <a:extLst>
                    <a:ext uri="{9D8B030D-6E8A-4147-A177-3AD203B41FA5}">
                      <a16:colId xmlns:a16="http://schemas.microsoft.com/office/drawing/2014/main" val="148140242"/>
                    </a:ext>
                  </a:extLst>
                </a:gridCol>
                <a:gridCol w="633095">
                  <a:extLst>
                    <a:ext uri="{9D8B030D-6E8A-4147-A177-3AD203B41FA5}">
                      <a16:colId xmlns:a16="http://schemas.microsoft.com/office/drawing/2014/main" val="681506812"/>
                    </a:ext>
                  </a:extLst>
                </a:gridCol>
              </a:tblGrid>
              <a:tr h="0">
                <a:tc gridSpan="7">
                  <a:txBody>
                    <a:bodyPr/>
                    <a:lstStyle/>
                    <a:p>
                      <a:pPr marL="0" marR="0" algn="ctr">
                        <a:lnSpc>
                          <a:spcPct val="107000"/>
                        </a:lnSpc>
                        <a:spcBef>
                          <a:spcPts val="300"/>
                        </a:spcBef>
                        <a:spcAft>
                          <a:spcPts val="300"/>
                        </a:spcAft>
                      </a:pPr>
                      <a:r>
                        <a:rPr lang="en-US" sz="1100">
                          <a:effectLst/>
                        </a:rPr>
                        <a:t>Parameter Estimates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5132056"/>
                  </a:ext>
                </a:extLst>
              </a:tr>
              <a:tr h="0">
                <a:tc>
                  <a:txBody>
                    <a:bodyPr/>
                    <a:lstStyle/>
                    <a:p>
                      <a:pPr marL="0" marR="0">
                        <a:lnSpc>
                          <a:spcPct val="107000"/>
                        </a:lnSpc>
                        <a:spcBef>
                          <a:spcPts val="300"/>
                        </a:spcBef>
                        <a:spcAft>
                          <a:spcPts val="300"/>
                        </a:spcAft>
                      </a:pPr>
                      <a:r>
                        <a:rPr lang="en-US" sz="1100">
                          <a:effectLst/>
                        </a:rPr>
                        <a:t>Variable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DF</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Parameter</a:t>
                      </a:r>
                      <a:br>
                        <a:rPr lang="en-US" sz="1100">
                          <a:effectLst/>
                        </a:rPr>
                      </a:br>
                      <a:r>
                        <a:rPr lang="en-US" sz="1100">
                          <a:effectLst/>
                        </a:rPr>
                        <a:t>Estimate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Standard</a:t>
                      </a:r>
                      <a:br>
                        <a:rPr lang="en-US" sz="1100">
                          <a:effectLst/>
                        </a:rPr>
                      </a:br>
                      <a:r>
                        <a:rPr lang="en-US" sz="1100">
                          <a:effectLst/>
                        </a:rPr>
                        <a:t>Error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t 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Pr &gt; |t|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marL="0" marR="0" algn="r">
                        <a:lnSpc>
                          <a:spcPct val="107000"/>
                        </a:lnSpc>
                        <a:spcBef>
                          <a:spcPts val="300"/>
                        </a:spcBef>
                        <a:spcAft>
                          <a:spcPts val="300"/>
                        </a:spcAft>
                      </a:pPr>
                      <a:r>
                        <a:rPr lang="en-US" sz="1100">
                          <a:effectLst/>
                        </a:rPr>
                        <a:t>Variance</a:t>
                      </a:r>
                      <a:br>
                        <a:rPr lang="en-US" sz="1100">
                          <a:effectLst/>
                        </a:rPr>
                      </a:br>
                      <a:r>
                        <a:rPr lang="en-US" sz="1100">
                          <a:effectLst/>
                        </a:rPr>
                        <a:t>Inflation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1353734351"/>
                  </a:ext>
                </a:extLst>
              </a:tr>
              <a:tr h="0">
                <a:tc>
                  <a:txBody>
                    <a:bodyPr/>
                    <a:lstStyle/>
                    <a:p>
                      <a:pPr marL="0" marR="0">
                        <a:lnSpc>
                          <a:spcPct val="107000"/>
                        </a:lnSpc>
                        <a:spcBef>
                          <a:spcPts val="300"/>
                        </a:spcBef>
                        <a:spcAft>
                          <a:spcPts val="300"/>
                        </a:spcAft>
                      </a:pPr>
                      <a:r>
                        <a:rPr lang="en-US" sz="1100">
                          <a:effectLst/>
                        </a:rPr>
                        <a:t>DumBaj</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-0.12028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0.08471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0.1585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1.24779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3547155192"/>
                  </a:ext>
                </a:extLst>
              </a:tr>
              <a:tr h="0">
                <a:tc>
                  <a:txBody>
                    <a:bodyPr/>
                    <a:lstStyle/>
                    <a:p>
                      <a:pPr marL="0" marR="0">
                        <a:lnSpc>
                          <a:spcPct val="107000"/>
                        </a:lnSpc>
                        <a:spcBef>
                          <a:spcPts val="300"/>
                        </a:spcBef>
                        <a:spcAft>
                          <a:spcPts val="300"/>
                        </a:spcAft>
                      </a:pPr>
                      <a:r>
                        <a:rPr lang="en-US" sz="1100">
                          <a:effectLst/>
                        </a:rPr>
                        <a:t>DumCol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-0.17707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0.07094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-2.50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0.0140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1.56591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204726842"/>
                  </a:ext>
                </a:extLst>
              </a:tr>
              <a:tr h="0">
                <a:tc>
                  <a:txBody>
                    <a:bodyPr/>
                    <a:lstStyle/>
                    <a:p>
                      <a:pPr marL="0" marR="0">
                        <a:lnSpc>
                          <a:spcPct val="107000"/>
                        </a:lnSpc>
                        <a:spcBef>
                          <a:spcPts val="300"/>
                        </a:spcBef>
                        <a:spcAft>
                          <a:spcPts val="300"/>
                        </a:spcAft>
                      </a:pPr>
                      <a:r>
                        <a:rPr lang="en-US" sz="1100">
                          <a:effectLst/>
                        </a:rPr>
                        <a:t>DumMoj</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-0.17861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0.07984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-2.24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0.0273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1.80832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139309703"/>
                  </a:ext>
                </a:extLst>
              </a:tr>
              <a:tr h="0">
                <a:tc>
                  <a:txBody>
                    <a:bodyPr/>
                    <a:lstStyle/>
                    <a:p>
                      <a:pPr marL="0" marR="0">
                        <a:lnSpc>
                          <a:spcPct val="107000"/>
                        </a:lnSpc>
                        <a:spcBef>
                          <a:spcPts val="300"/>
                        </a:spcBef>
                        <a:spcAft>
                          <a:spcPts val="300"/>
                        </a:spcAft>
                      </a:pPr>
                      <a:r>
                        <a:rPr lang="en-US" sz="1100">
                          <a:effectLst/>
                        </a:rPr>
                        <a:t>DumUpl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-1.05367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0.12511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-8.42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5.44312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511749677"/>
                  </a:ext>
                </a:extLst>
              </a:tr>
              <a:tr h="0">
                <a:tc>
                  <a:txBody>
                    <a:bodyPr/>
                    <a:lstStyle/>
                    <a:p>
                      <a:pPr marL="0" marR="0">
                        <a:lnSpc>
                          <a:spcPct val="107000"/>
                        </a:lnSpc>
                        <a:spcBef>
                          <a:spcPts val="300"/>
                        </a:spcBef>
                        <a:spcAft>
                          <a:spcPts val="300"/>
                        </a:spcAft>
                      </a:pPr>
                      <a:r>
                        <a:rPr lang="en-US" sz="1100">
                          <a:effectLst/>
                        </a:rPr>
                        <a:t>LOG1PX_Sep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0.39037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0.07420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2.31002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2619961661"/>
                  </a:ext>
                </a:extLst>
              </a:tr>
              <a:tr h="0">
                <a:tc>
                  <a:txBody>
                    <a:bodyPr/>
                    <a:lstStyle/>
                    <a:p>
                      <a:pPr marL="0" marR="0">
                        <a:lnSpc>
                          <a:spcPct val="107000"/>
                        </a:lnSpc>
                        <a:spcBef>
                          <a:spcPts val="300"/>
                        </a:spcBef>
                        <a:spcAft>
                          <a:spcPts val="300"/>
                        </a:spcAft>
                      </a:pPr>
                      <a:r>
                        <a:rPr lang="en-US" sz="1100">
                          <a:effectLst/>
                        </a:rPr>
                        <a:t>LOG1PX_Oct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0.40250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0.07667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5.25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&lt;.0001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1.74103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630827817"/>
                  </a:ext>
                </a:extLst>
              </a:tr>
              <a:tr h="0">
                <a:tc>
                  <a:txBody>
                    <a:bodyPr/>
                    <a:lstStyle/>
                    <a:p>
                      <a:pPr marL="0" marR="0">
                        <a:lnSpc>
                          <a:spcPct val="107000"/>
                        </a:lnSpc>
                        <a:spcBef>
                          <a:spcPts val="300"/>
                        </a:spcBef>
                        <a:spcAft>
                          <a:spcPts val="300"/>
                        </a:spcAft>
                      </a:pPr>
                      <a:r>
                        <a:rPr lang="en-US" sz="1100">
                          <a:effectLst/>
                        </a:rPr>
                        <a:t>LOG1PX_Nov</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0.53682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0.11567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4.64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2.68635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001086106"/>
                  </a:ext>
                </a:extLst>
              </a:tr>
              <a:tr h="0">
                <a:tc>
                  <a:txBody>
                    <a:bodyPr/>
                    <a:lstStyle/>
                    <a:p>
                      <a:pPr marL="0" marR="0">
                        <a:lnSpc>
                          <a:spcPct val="107000"/>
                        </a:lnSpc>
                        <a:spcBef>
                          <a:spcPts val="300"/>
                        </a:spcBef>
                        <a:spcAft>
                          <a:spcPts val="300"/>
                        </a:spcAft>
                      </a:pPr>
                      <a:r>
                        <a:rPr lang="en-US" sz="1100">
                          <a:effectLst/>
                        </a:rPr>
                        <a:t>LOG1PX_Dec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0.38562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0.08684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4.44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3.57573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600626480"/>
                  </a:ext>
                </a:extLst>
              </a:tr>
              <a:tr h="0">
                <a:tc>
                  <a:txBody>
                    <a:bodyPr/>
                    <a:lstStyle/>
                    <a:p>
                      <a:pPr marL="0" marR="0">
                        <a:lnSpc>
                          <a:spcPct val="107000"/>
                        </a:lnSpc>
                        <a:spcBef>
                          <a:spcPts val="300"/>
                        </a:spcBef>
                        <a:spcAft>
                          <a:spcPts val="300"/>
                        </a:spcAft>
                      </a:pPr>
                      <a:r>
                        <a:rPr lang="en-US" sz="1100">
                          <a:effectLst/>
                        </a:rPr>
                        <a:t>LOG1PX_Jan</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0.30711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0.08989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0.0009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2.60974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80595191"/>
                  </a:ext>
                </a:extLst>
              </a:tr>
              <a:tr h="0">
                <a:tc>
                  <a:txBody>
                    <a:bodyPr/>
                    <a:lstStyle/>
                    <a:p>
                      <a:pPr marL="0" marR="0">
                        <a:lnSpc>
                          <a:spcPct val="107000"/>
                        </a:lnSpc>
                        <a:spcBef>
                          <a:spcPts val="300"/>
                        </a:spcBef>
                        <a:spcAft>
                          <a:spcPts val="300"/>
                        </a:spcAft>
                      </a:pPr>
                      <a:r>
                        <a:rPr lang="en-US" sz="1100">
                          <a:effectLst/>
                        </a:rPr>
                        <a:t>LOG1PX_Feb</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0.34635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0.11086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3.12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0.0023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3.79066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976161996"/>
                  </a:ext>
                </a:extLst>
              </a:tr>
              <a:tr h="0">
                <a:tc>
                  <a:txBody>
                    <a:bodyPr/>
                    <a:lstStyle/>
                    <a:p>
                      <a:pPr marL="0" marR="0">
                        <a:lnSpc>
                          <a:spcPct val="107000"/>
                        </a:lnSpc>
                        <a:spcBef>
                          <a:spcPts val="300"/>
                        </a:spcBef>
                        <a:spcAft>
                          <a:spcPts val="300"/>
                        </a:spcAft>
                      </a:pPr>
                      <a:r>
                        <a:rPr lang="en-US" sz="1100">
                          <a:effectLst/>
                        </a:rPr>
                        <a:t>LOG1PX_Mar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0.16161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0.10789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1.50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a:effectLst/>
                        </a:rPr>
                        <a:t>0.1370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marL="0" marR="0" algn="r">
                        <a:lnSpc>
                          <a:spcPct val="107000"/>
                        </a:lnSpc>
                        <a:spcBef>
                          <a:spcPts val="300"/>
                        </a:spcBef>
                        <a:spcAft>
                          <a:spcPts val="300"/>
                        </a:spcAft>
                      </a:pPr>
                      <a:r>
                        <a:rPr lang="en-US" sz="1000" dirty="0">
                          <a:effectLst/>
                        </a:rPr>
                        <a:t>3.51291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4006553394"/>
                  </a:ext>
                </a:extLst>
              </a:tr>
            </a:tbl>
          </a:graphicData>
        </a:graphic>
      </p:graphicFrame>
      <p:sp>
        <p:nvSpPr>
          <p:cNvPr id="7" name="TextBox 6"/>
          <p:cNvSpPr txBox="1"/>
          <p:nvPr/>
        </p:nvSpPr>
        <p:spPr>
          <a:xfrm>
            <a:off x="1141412" y="1136968"/>
            <a:ext cx="10943907" cy="1754326"/>
          </a:xfrm>
          <a:prstGeom prst="rect">
            <a:avLst/>
          </a:prstGeom>
          <a:noFill/>
        </p:spPr>
        <p:txBody>
          <a:bodyPr wrap="square" rtlCol="0">
            <a:spAutoFit/>
          </a:bodyPr>
          <a:lstStyle/>
          <a:p>
            <a:r>
              <a:rPr lang="en-US" dirty="0"/>
              <a:t>proc </a:t>
            </a:r>
            <a:r>
              <a:rPr lang="en-US" dirty="0" err="1"/>
              <a:t>reg</a:t>
            </a:r>
            <a:r>
              <a:rPr lang="en-US" dirty="0"/>
              <a:t> data = wildflower2 </a:t>
            </a:r>
            <a:r>
              <a:rPr lang="en-US" dirty="0" err="1"/>
              <a:t>outest</a:t>
            </a:r>
            <a:r>
              <a:rPr lang="en-US" dirty="0"/>
              <a:t>=WildResults6 plots(label) = (</a:t>
            </a:r>
            <a:r>
              <a:rPr lang="en-US" dirty="0" err="1"/>
              <a:t>rstudentbyleverage</a:t>
            </a:r>
            <a:r>
              <a:rPr lang="en-US" dirty="0"/>
              <a:t> </a:t>
            </a:r>
            <a:r>
              <a:rPr lang="en-US" dirty="0" err="1"/>
              <a:t>cooksd</a:t>
            </a:r>
            <a:r>
              <a:rPr lang="en-US" dirty="0"/>
              <a:t>);</a:t>
            </a:r>
          </a:p>
          <a:p>
            <a:r>
              <a:rPr lang="en-US" dirty="0"/>
              <a:t>	model LOG1PX_Score = </a:t>
            </a:r>
            <a:r>
              <a:rPr lang="en-US" dirty="0" err="1"/>
              <a:t>DumBaj</a:t>
            </a:r>
            <a:r>
              <a:rPr lang="en-US" dirty="0"/>
              <a:t> </a:t>
            </a:r>
            <a:r>
              <a:rPr lang="en-US" dirty="0" err="1"/>
              <a:t>DumCol</a:t>
            </a:r>
            <a:r>
              <a:rPr lang="en-US" dirty="0"/>
              <a:t> </a:t>
            </a:r>
            <a:r>
              <a:rPr lang="en-US" dirty="0" err="1"/>
              <a:t>DumMoj</a:t>
            </a:r>
            <a:r>
              <a:rPr lang="en-US" dirty="0"/>
              <a:t> </a:t>
            </a:r>
            <a:r>
              <a:rPr lang="en-US" dirty="0" err="1"/>
              <a:t>DumUpl</a:t>
            </a:r>
            <a:r>
              <a:rPr lang="en-US" dirty="0"/>
              <a:t> </a:t>
            </a:r>
          </a:p>
          <a:p>
            <a:r>
              <a:rPr lang="en-US" dirty="0"/>
              <a:t>		LOG1PX_Sep LOG1PX_Oct LOG1PX_Nov LOG1PX_Dec LOG1PX_Jan LOG1PX_Feb LOG1PX_Mar</a:t>
            </a:r>
          </a:p>
          <a:p>
            <a:r>
              <a:rPr lang="en-US" dirty="0"/>
              <a:t>											 		/ AIC VIF CLI NOINT; *CORRB INFLUENCE CLB;</a:t>
            </a:r>
          </a:p>
          <a:p>
            <a:r>
              <a:rPr lang="en-US" dirty="0"/>
              <a:t>run;</a:t>
            </a:r>
          </a:p>
          <a:p>
            <a:r>
              <a:rPr lang="en-US" dirty="0"/>
              <a:t>quit;</a:t>
            </a: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720" y="2289306"/>
            <a:ext cx="4519771" cy="451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229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05" y="-399183"/>
            <a:ext cx="9905998" cy="1478570"/>
          </a:xfrm>
        </p:spPr>
        <p:txBody>
          <a:bodyPr/>
          <a:lstStyle/>
          <a:p>
            <a:r>
              <a:rPr lang="en-US" dirty="0">
                <a:highlight>
                  <a:srgbClr val="000000"/>
                </a:highlight>
              </a:rPr>
              <a:t>RESIDUAL BY REGRESSOR COMPARISON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271" y="775970"/>
            <a:ext cx="4565648" cy="292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271" y="3705201"/>
            <a:ext cx="4565648" cy="315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001" y="775970"/>
            <a:ext cx="4729159" cy="292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001" y="3705201"/>
            <a:ext cx="4729159" cy="315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rot="16200000">
            <a:off x="5719340" y="3414385"/>
            <a:ext cx="2926530" cy="369332"/>
          </a:xfrm>
          <a:prstGeom prst="rect">
            <a:avLst/>
          </a:prstGeom>
          <a:noFill/>
        </p:spPr>
        <p:txBody>
          <a:bodyPr wrap="square" rtlCol="0">
            <a:spAutoFit/>
          </a:bodyPr>
          <a:lstStyle/>
          <a:p>
            <a:r>
              <a:rPr lang="en-US" dirty="0"/>
              <a:t>WITH TRANSFORMATION</a:t>
            </a:r>
          </a:p>
        </p:txBody>
      </p:sp>
      <p:sp>
        <p:nvSpPr>
          <p:cNvPr id="5" name="TextBox 4"/>
          <p:cNvSpPr txBox="1"/>
          <p:nvPr/>
        </p:nvSpPr>
        <p:spPr>
          <a:xfrm rot="16200000">
            <a:off x="-630911" y="3362739"/>
            <a:ext cx="3010492" cy="369332"/>
          </a:xfrm>
          <a:prstGeom prst="rect">
            <a:avLst/>
          </a:prstGeom>
          <a:noFill/>
        </p:spPr>
        <p:txBody>
          <a:bodyPr wrap="square" rtlCol="0">
            <a:spAutoFit/>
          </a:bodyPr>
          <a:lstStyle/>
          <a:p>
            <a:r>
              <a:rPr lang="en-US" dirty="0"/>
              <a:t>WITHOUT TRANSFORMATION</a:t>
            </a:r>
          </a:p>
        </p:txBody>
      </p:sp>
    </p:spTree>
    <p:extLst>
      <p:ext uri="{BB962C8B-B14F-4D97-AF65-F5344CB8AC3E}">
        <p14:creationId xmlns:p14="http://schemas.microsoft.com/office/powerpoint/2010/main" val="74615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9" y="-287079"/>
            <a:ext cx="9905998" cy="1478570"/>
          </a:xfrm>
        </p:spPr>
        <p:txBody>
          <a:bodyPr/>
          <a:lstStyle/>
          <a:p>
            <a:r>
              <a:rPr lang="en-US" dirty="0">
                <a:highlight>
                  <a:srgbClr val="000000"/>
                </a:highlight>
              </a:rPr>
              <a:t>RESULTS SUMMARY</a:t>
            </a:r>
          </a:p>
        </p:txBody>
      </p:sp>
      <p:sp>
        <p:nvSpPr>
          <p:cNvPr id="6" name="TextBox 5"/>
          <p:cNvSpPr txBox="1"/>
          <p:nvPr/>
        </p:nvSpPr>
        <p:spPr>
          <a:xfrm>
            <a:off x="1171893" y="1066800"/>
            <a:ext cx="10469880" cy="5355312"/>
          </a:xfrm>
          <a:prstGeom prst="rect">
            <a:avLst/>
          </a:prstGeom>
          <a:noFill/>
        </p:spPr>
        <p:txBody>
          <a:bodyPr wrap="square" rtlCol="0">
            <a:spAutoFit/>
          </a:bodyPr>
          <a:lstStyle/>
          <a:p>
            <a:r>
              <a:rPr lang="en-US" dirty="0"/>
              <a:t>-Problems with regression assumptions were evident (non-normality/non-constant variance).</a:t>
            </a:r>
          </a:p>
          <a:p>
            <a:r>
              <a:rPr lang="en-US" dirty="0"/>
              <a:t>-There was extreme right-skewedness with numerous zero-values:</a:t>
            </a:r>
          </a:p>
          <a:p>
            <a:r>
              <a:rPr lang="en-US" dirty="0"/>
              <a:t>	Several transformations were considered (e.g., ARSINH()) before opting for LOG1PX().</a:t>
            </a:r>
          </a:p>
          <a:p>
            <a:r>
              <a:rPr lang="en-US" dirty="0"/>
              <a:t>-In building an interpretable model for the QOI that accounted for the VIF, the variables:</a:t>
            </a:r>
          </a:p>
          <a:p>
            <a:r>
              <a:rPr lang="en-US" dirty="0"/>
              <a:t>	TOTAL (redundant), TOTAL2 (redundant), and YEAR (extraneous factor) were excluded. </a:t>
            </a:r>
          </a:p>
          <a:p>
            <a:r>
              <a:rPr lang="en-US" dirty="0"/>
              <a:t>-GLMSELECT identified the biggest contributors to predictions of the response variable SCORE:</a:t>
            </a:r>
          </a:p>
          <a:p>
            <a:r>
              <a:rPr lang="en-US" dirty="0"/>
              <a:t>	On the whole, fall months appear more important than spring months to flower growth. Moreover, the 	factor UPLAND Region, which receives substantially more rainfall, was particularly influential in the model. 	The new automated selection procedure, whose steps were determined with respect to decreases in AIC and 	AICC, elbowed after five steps (Val-ASE = .0965; Test-ASE = .1748), and resulted in considerable 	improvements to ADJRSQ when compared with the first-pass model (from .3388 to .6936).</a:t>
            </a:r>
          </a:p>
          <a:p>
            <a:r>
              <a:rPr lang="en-US" dirty="0"/>
              <a:t>-For the sake of interpretability, a regression model for transformed SCORE was built including all regions and 	all months (transformed), excluding the extraneous factor YEAR and redundant TOTAL variables. In the final 	model, all REGION variables except BAJA (p = .1585) are significant at the p = .03 level, with all months 	significant at the p = .003 level except MARCH (p = .1370).</a:t>
            </a:r>
          </a:p>
          <a:p>
            <a:r>
              <a:rPr lang="en-US" dirty="0"/>
              <a:t>-Compared with first-pass analysis (11 </a:t>
            </a:r>
            <a:r>
              <a:rPr lang="en-US" dirty="0" err="1"/>
              <a:t>param</a:t>
            </a:r>
            <a:r>
              <a:rPr lang="en-US" dirty="0"/>
              <a:t>.), improvements in the final model (11 </a:t>
            </a:r>
            <a:r>
              <a:rPr lang="en-US" dirty="0" err="1"/>
              <a:t>param</a:t>
            </a:r>
            <a:r>
              <a:rPr lang="en-US" dirty="0"/>
              <a:t>.) were made in:</a:t>
            </a:r>
          </a:p>
          <a:p>
            <a:r>
              <a:rPr lang="en-US" dirty="0"/>
              <a:t>	the F-score (14.02 to 41.79);</a:t>
            </a:r>
          </a:p>
          <a:p>
            <a:r>
              <a:rPr lang="en-US" dirty="0"/>
              <a:t>	the Root MSE (.7862 to .3306);</a:t>
            </a:r>
          </a:p>
          <a:p>
            <a:r>
              <a:rPr lang="en-US" dirty="0"/>
              <a:t>	and the ADJRSQ values (.5421 to .7862).</a:t>
            </a:r>
          </a:p>
        </p:txBody>
      </p:sp>
    </p:spTree>
    <p:extLst>
      <p:ext uri="{BB962C8B-B14F-4D97-AF65-F5344CB8AC3E}">
        <p14:creationId xmlns:p14="http://schemas.microsoft.com/office/powerpoint/2010/main" val="426709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345</TotalTime>
  <Words>561</Words>
  <Application>Microsoft Office PowerPoint</Application>
  <PresentationFormat>Widescreen</PresentationFormat>
  <Paragraphs>426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Times New Roman</vt:lpstr>
      <vt:lpstr>Trebuchet MS</vt:lpstr>
      <vt:lpstr>Tw Cen MT</vt:lpstr>
      <vt:lpstr>Wingdings</vt:lpstr>
      <vt:lpstr>Circuit</vt:lpstr>
      <vt:lpstr>Regression Assumptions &amp; Violation Remedies</vt:lpstr>
      <vt:lpstr>SCATTERPLOT COMPARISON </vt:lpstr>
      <vt:lpstr>GLMSELECT OUTPUT</vt:lpstr>
      <vt:lpstr>REG OUTPUT</vt:lpstr>
      <vt:lpstr>RESIDUAL BY REGRESSOR COMPARISON</vt:lpstr>
      <vt:lpstr>RESULTS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Assumptions &amp; Violation Remedies</dc:title>
  <dc:creator>jkrasmus@outlook.com</dc:creator>
  <cp:lastModifiedBy>jkrasmus@outlook.com</cp:lastModifiedBy>
  <cp:revision>26</cp:revision>
  <dcterms:created xsi:type="dcterms:W3CDTF">2017-05-15T01:11:31Z</dcterms:created>
  <dcterms:modified xsi:type="dcterms:W3CDTF">2017-05-16T05:20:53Z</dcterms:modified>
</cp:coreProperties>
</file>