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SMU_6372-403 – Applied Statistics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6/1/17</a:t>
            </a:r>
          </a:p>
        </p:txBody>
      </p:sp>
    </p:spTree>
    <p:extLst>
      <p:ext uri="{BB962C8B-B14F-4D97-AF65-F5344CB8AC3E}">
        <p14:creationId xmlns:p14="http://schemas.microsoft.com/office/powerpoint/2010/main" val="205571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3" y="113211"/>
            <a:ext cx="10131425" cy="526869"/>
          </a:xfrm>
        </p:spPr>
        <p:txBody>
          <a:bodyPr>
            <a:normAutofit fontScale="90000"/>
          </a:bodyPr>
          <a:lstStyle/>
          <a:p>
            <a:r>
              <a:rPr lang="en-US" dirty="0"/>
              <a:t>Q1&amp;2: Melanoma | Year – Simple Linear Regression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8" y="3352008"/>
            <a:ext cx="4343632" cy="335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89" y="3352009"/>
            <a:ext cx="4344395" cy="33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1556"/>
              </p:ext>
            </p:extLst>
          </p:nvPr>
        </p:nvGraphicFramePr>
        <p:xfrm>
          <a:off x="3980859" y="2316007"/>
          <a:ext cx="4298950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2711876070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260282319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3494427092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361672859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114598018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486911380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val="31929531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Parameter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41590"/>
                  </a:ext>
                </a:extLst>
              </a:tr>
              <a:tr h="89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Estimate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Approx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Pr &gt; |t|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 Label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317763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-225.9264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13.2637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-17.03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1188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0.1170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0.006788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17.24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Year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394205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42521"/>
              </p:ext>
            </p:extLst>
          </p:nvPr>
        </p:nvGraphicFramePr>
        <p:xfrm>
          <a:off x="5054327" y="3819119"/>
          <a:ext cx="2152015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4107634270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33880571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661661979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16926687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Durbin-Watson Statistics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&lt; DW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DW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85634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1.1550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0.9982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1463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1.8986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0.3789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0.6211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1882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2.2085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0.7956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0.2044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359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2.0791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0.7291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0.2709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7485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1226"/>
              </p:ext>
            </p:extLst>
          </p:nvPr>
        </p:nvGraphicFramePr>
        <p:xfrm>
          <a:off x="4653959" y="5262474"/>
          <a:ext cx="2952750" cy="1193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630702238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3438232889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4282326481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67395140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Ordinary Least Squares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6.80212423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25936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0.19435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0.44085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5766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49.5570177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46.3351818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97567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0.35885843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46.688123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83773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14.9095671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HQC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47.4710299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9913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0.8946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944920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059" y="664310"/>
            <a:ext cx="5450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plots (cyclical pattern),</a:t>
            </a:r>
          </a:p>
          <a:p>
            <a:r>
              <a:rPr lang="en-US" dirty="0"/>
              <a:t>PACF/ACF (bars exceeding light blue shaded area),</a:t>
            </a:r>
          </a:p>
          <a:p>
            <a:r>
              <a:rPr lang="en-US" dirty="0"/>
              <a:t>White Noise Probabilities (exceeding .05 threshold), and</a:t>
            </a:r>
          </a:p>
          <a:p>
            <a:r>
              <a:rPr lang="en-US" dirty="0"/>
              <a:t>DW statistics (1</a:t>
            </a:r>
            <a:r>
              <a:rPr lang="en-US" baseline="30000" dirty="0"/>
              <a:t>st</a:t>
            </a:r>
            <a:r>
              <a:rPr lang="en-US" dirty="0"/>
              <a:t> order P-values)</a:t>
            </a:r>
          </a:p>
          <a:p>
            <a:r>
              <a:rPr lang="en-US" dirty="0"/>
              <a:t>	all indicate evidence of autocorrelation.</a:t>
            </a:r>
          </a:p>
        </p:txBody>
      </p:sp>
    </p:spTree>
    <p:extLst>
      <p:ext uri="{BB962C8B-B14F-4D97-AF65-F5344CB8AC3E}">
        <p14:creationId xmlns:p14="http://schemas.microsoft.com/office/powerpoint/2010/main" val="35473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" y="8952"/>
            <a:ext cx="10600508" cy="513806"/>
          </a:xfrm>
        </p:spPr>
        <p:txBody>
          <a:bodyPr>
            <a:normAutofit fontScale="90000"/>
          </a:bodyPr>
          <a:lstStyle/>
          <a:p>
            <a:r>
              <a:rPr lang="en-US" dirty="0"/>
              <a:t>Q3: Melanoma | Year – Autoregressive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18" y="3070171"/>
            <a:ext cx="4851671" cy="365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0" y="4509241"/>
            <a:ext cx="6001203" cy="225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5302"/>
              </p:ext>
            </p:extLst>
          </p:nvPr>
        </p:nvGraphicFramePr>
        <p:xfrm>
          <a:off x="5299416" y="2118726"/>
          <a:ext cx="4298950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3050184538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21050167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3132921081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166177148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57727099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827510180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val="3459032505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Parameter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Approx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Pr</a:t>
                      </a:r>
                      <a:r>
                        <a:rPr lang="en-US" sz="1100" dirty="0">
                          <a:effectLst/>
                        </a:rPr>
                        <a:t> &gt; |t|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 Label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868434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-226.3828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19.3379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-11.71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01177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0.1173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0.009896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11.85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Year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840639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69663"/>
              </p:ext>
            </p:extLst>
          </p:nvPr>
        </p:nvGraphicFramePr>
        <p:xfrm>
          <a:off x="9829393" y="2115130"/>
          <a:ext cx="2152015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035636432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18369244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12640861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83571941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Durbin-Watson Statistics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3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&lt; DW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DW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61597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1.8024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0.2460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0.7540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0594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2.1317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0.6896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0.3104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78904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2.1478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0.7647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0.2353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95605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1.7666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0.3950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0.6050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2833989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65962"/>
              </p:ext>
            </p:extLst>
          </p:nvPr>
        </p:nvGraphicFramePr>
        <p:xfrm>
          <a:off x="5380696" y="3070170"/>
          <a:ext cx="4136390" cy="136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1625339476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3451218912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3176869130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06997002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Yule-Walker 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43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5.67279475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238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0.16685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0.40847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741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46.621896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41.7891422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1171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0.3042134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42.516415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10283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12.7399723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HQC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43.4929143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33785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Transformed Regression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0.8050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5491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0.9121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388783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54472"/>
              </p:ext>
            </p:extLst>
          </p:nvPr>
        </p:nvGraphicFramePr>
        <p:xfrm>
          <a:off x="9747478" y="3317184"/>
          <a:ext cx="2233930" cy="870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1628648753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353358832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31338619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63408666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Estimates of Autoregressive Parameters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07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Lag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Coefficient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Standard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Error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241678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-0.396907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0.157411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-2.52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7121172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22758"/>
            <a:ext cx="10971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Compared with the SLR model,</a:t>
            </a:r>
          </a:p>
          <a:p>
            <a:r>
              <a:rPr lang="en-US" dirty="0"/>
              <a:t>	the ACF peaks and valleys are now more moderate, and the PACF bars are all within the light-blue shaded area,</a:t>
            </a:r>
          </a:p>
          <a:p>
            <a:r>
              <a:rPr lang="en-US" dirty="0"/>
              <a:t>	indicating that a 1</a:t>
            </a:r>
            <a:r>
              <a:rPr lang="en-US" baseline="30000" dirty="0"/>
              <a:t>st</a:t>
            </a:r>
            <a:r>
              <a:rPr lang="en-US" dirty="0"/>
              <a:t> order autoregressive correction was sufficient for correction (confirmed by DW statistics).</a:t>
            </a:r>
          </a:p>
          <a:p>
            <a:r>
              <a:rPr lang="en-US" dirty="0"/>
              <a:t>Furthermore, White Noise probabilities have been lowered well below the .05 threshold.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42" y="1705564"/>
            <a:ext cx="8953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AR model, the parameter estimate for Year has increased slightly (from .1170 to .1173),</a:t>
            </a:r>
          </a:p>
          <a:p>
            <a:r>
              <a:rPr lang="en-US" dirty="0"/>
              <a:t> and the SE measure has increased more substantially</a:t>
            </a:r>
          </a:p>
          <a:p>
            <a:r>
              <a:rPr lang="en-US" dirty="0"/>
              <a:t>	(from .006788 to .009896).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3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194"/>
            <a:ext cx="10131425" cy="474617"/>
          </a:xfrm>
        </p:spPr>
        <p:txBody>
          <a:bodyPr>
            <a:normAutofit fontScale="90000"/>
          </a:bodyPr>
          <a:lstStyle/>
          <a:p>
            <a:r>
              <a:rPr lang="en-US" dirty="0"/>
              <a:t>Q4: Sunspots v. Year – Autoregressive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224" y="386827"/>
            <a:ext cx="10889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Diagnostics and ACF/PACF plots of Sunspots| . &amp; Sunspots | Year strongly suggest autocorrelation.</a:t>
            </a:r>
          </a:p>
          <a:p>
            <a:r>
              <a:rPr lang="en-US" dirty="0"/>
              <a:t>	Bars on ACF/PACF plots exceed the light-blue shaded area to at least the 2</a:t>
            </a:r>
            <a:r>
              <a:rPr lang="en-US" baseline="30000" dirty="0"/>
              <a:t>nd</a:t>
            </a:r>
            <a:r>
              <a:rPr lang="en-US" dirty="0"/>
              <a:t> or 3</a:t>
            </a:r>
            <a:r>
              <a:rPr lang="en-US" baseline="30000" dirty="0"/>
              <a:t>rd</a:t>
            </a:r>
            <a:r>
              <a:rPr lang="en-US" dirty="0"/>
              <a:t> order.</a:t>
            </a:r>
          </a:p>
          <a:p>
            <a:r>
              <a:rPr lang="en-US" dirty="0"/>
              <a:t>		Comparisons of AIC statistics and ACF/PACF plots for AR(1)-AR(4) suggest AR(3) as an appropriate model.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4" y="1689771"/>
            <a:ext cx="3089365" cy="23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1195"/>
              </p:ext>
            </p:extLst>
          </p:nvPr>
        </p:nvGraphicFramePr>
        <p:xfrm>
          <a:off x="7185161" y="1248455"/>
          <a:ext cx="4709160" cy="136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650562238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91602036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2522247380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81802491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Yule-Walker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45498.4171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3719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1338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36.58126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75388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379.842305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375.009551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049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25.7681669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375.736824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2826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74.7261157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HQC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376.713323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35736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Durbin-Watson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1.2003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Transformed Regression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58819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0.5433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0788394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62441"/>
              </p:ext>
            </p:extLst>
          </p:nvPr>
        </p:nvGraphicFramePr>
        <p:xfrm>
          <a:off x="7185161" y="2652052"/>
          <a:ext cx="4709160" cy="136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81573377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205298107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4229586767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15427271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Yule-Walker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29947.1244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92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907.48862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Root MSE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30.12455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0423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368.617804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362.174132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529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21.6000882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363.424132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7595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63.794352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HQC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364.445828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39063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Durbin-Watson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2.4132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Transformed Regression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89715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Total R-Square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0.6994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1405976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9010"/>
              </p:ext>
            </p:extLst>
          </p:nvPr>
        </p:nvGraphicFramePr>
        <p:xfrm>
          <a:off x="7185161" y="4050882"/>
          <a:ext cx="4709160" cy="136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915258212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3619365379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21199768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5537856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Yule-Walker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22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23849.578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DFE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9748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745.29931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27.30017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671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364.473082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356.418492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3246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18.3328526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358.353976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3397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56.1976134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HQC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359.258113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6614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Durbin-Watson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2.1835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Transformed Regression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82755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0.7606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603575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78738"/>
              </p:ext>
            </p:extLst>
          </p:nvPr>
        </p:nvGraphicFramePr>
        <p:xfrm>
          <a:off x="7185161" y="5449712"/>
          <a:ext cx="4709160" cy="136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776544355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631497210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1291102912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40313416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Yule-Walker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22670.2107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32675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731.29712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27.04251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51171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366.468015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356.802507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5225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17.6227227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359.602507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75964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54.2132242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HQC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360.210051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154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Durbin-Watson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2.0476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Transformed Regression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42272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 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0.7725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1819402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6650079" y="4548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AR(3)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650079" y="314486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AR(2)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650079" y="174603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AR(1)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50079" y="595205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316738"/>
            <a:ext cx="225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Sunspots | Years (SLR)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69" y="1665724"/>
            <a:ext cx="3123866" cy="234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35939" y="1326299"/>
            <a:ext cx="244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Sunspots | Years (AR(3))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0" y="4395771"/>
            <a:ext cx="61007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1859" y="4050882"/>
            <a:ext cx="35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Sunspots | Years (AR(3)) – ACF/PACF</a:t>
            </a:r>
          </a:p>
        </p:txBody>
      </p:sp>
    </p:spTree>
    <p:extLst>
      <p:ext uri="{BB962C8B-B14F-4D97-AF65-F5344CB8AC3E}">
        <p14:creationId xmlns:p14="http://schemas.microsoft.com/office/powerpoint/2010/main" val="33194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8" y="100150"/>
            <a:ext cx="11964986" cy="487680"/>
          </a:xfrm>
        </p:spPr>
        <p:txBody>
          <a:bodyPr>
            <a:normAutofit fontScale="90000"/>
          </a:bodyPr>
          <a:lstStyle/>
          <a:p>
            <a:r>
              <a:rPr lang="en-US" dirty="0"/>
              <a:t>BONUS(Q): Forecasting Melanoma | Year, Sunspots | Year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1998619"/>
            <a:ext cx="57868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61" y="1998619"/>
            <a:ext cx="598249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075" y="774847"/>
            <a:ext cx="819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Melanoma incidence was forecasted using the AR(1) model suggested by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075" y="1239187"/>
            <a:ext cx="580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Sunspot incidence was forecasted using an AR(3) model.</a:t>
            </a:r>
          </a:p>
        </p:txBody>
      </p:sp>
    </p:spTree>
    <p:extLst>
      <p:ext uri="{BB962C8B-B14F-4D97-AF65-F5344CB8AC3E}">
        <p14:creationId xmlns:p14="http://schemas.microsoft.com/office/powerpoint/2010/main" val="67652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</TotalTime>
  <Words>509</Words>
  <Application>Microsoft Office PowerPoint</Application>
  <PresentationFormat>Widescreen</PresentationFormat>
  <Paragraphs>297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Time Series Analysis</vt:lpstr>
      <vt:lpstr>Q1&amp;2: Melanoma | Year – Simple Linear Regression</vt:lpstr>
      <vt:lpstr>Q3: Melanoma | Year – Autoregressive Model</vt:lpstr>
      <vt:lpstr>Q4: Sunspots v. Year – Autoregressive model</vt:lpstr>
      <vt:lpstr>BONUS(Q): Forecasting Melanoma | Year, Sunspots |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jkrasmus@outlook.com</dc:creator>
  <cp:lastModifiedBy>jkrasmus@outlook.com</cp:lastModifiedBy>
  <cp:revision>19</cp:revision>
  <dcterms:created xsi:type="dcterms:W3CDTF">2017-06-01T23:18:18Z</dcterms:created>
  <dcterms:modified xsi:type="dcterms:W3CDTF">2017-06-02T00:36:20Z</dcterms:modified>
</cp:coreProperties>
</file>