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K. Rasmus-Vorrath</a:t>
            </a:r>
          </a:p>
          <a:p>
            <a:r>
              <a:rPr lang="en-US" dirty="0"/>
              <a:t>SMU 6372-403: Applied Statistics</a:t>
            </a:r>
          </a:p>
          <a:p>
            <a:r>
              <a:rPr lang="en-US" dirty="0"/>
              <a:t>5/25/17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4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0" y="112059"/>
            <a:ext cx="10131425" cy="560294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#1 : ANOVA - VISUAL Comparison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" y="3962828"/>
            <a:ext cx="4596514" cy="284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19" y="3962827"/>
            <a:ext cx="4592170" cy="284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9596" y="1608257"/>
            <a:ext cx="43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No Interaction – [Additive Effect]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7746" y="1603329"/>
            <a:ext cx="42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Ordinal Interaction – [SEX * BACKGROUND]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76408"/>
            <a:ext cx="109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Additive Model: Roughly parallel lines indicate that additional BACKGROUND affects SCORE by SEX in the same 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141" y="1086542"/>
            <a:ext cx="114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Model: Increasing difference in SCORE by SEX indicates that BACKGROUND more substantially affects Males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3" y="1972661"/>
            <a:ext cx="3413569" cy="193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2" y="1972661"/>
            <a:ext cx="3642565" cy="193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52992"/>
            <a:ext cx="10131425" cy="654424"/>
          </a:xfrm>
        </p:spPr>
        <p:txBody>
          <a:bodyPr/>
          <a:lstStyle/>
          <a:p>
            <a:r>
              <a:rPr lang="en-US" dirty="0"/>
              <a:t>Discussion #1 : ANOVA - NUMERICAL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9983"/>
              </p:ext>
            </p:extLst>
          </p:nvPr>
        </p:nvGraphicFramePr>
        <p:xfrm>
          <a:off x="422872" y="2983103"/>
          <a:ext cx="419798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47108667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4022879597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3807667625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46433115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507968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2852469"/>
                    </a:ext>
                  </a:extLst>
                </a:gridCol>
              </a:tblGrid>
              <a:tr h="34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Sum of Squares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466737497"/>
                  </a:ext>
                </a:extLst>
              </a:tr>
              <a:tr h="170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16172.84679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3234.56936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132.47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41859836"/>
                  </a:ext>
                </a:extLst>
              </a:tr>
              <a:tr h="170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20876.81871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24.41733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7104989"/>
                  </a:ext>
                </a:extLst>
              </a:tr>
              <a:tr h="1705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Corrected 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37049.66551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664575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54571"/>
              </p:ext>
            </p:extLst>
          </p:nvPr>
        </p:nvGraphicFramePr>
        <p:xfrm>
          <a:off x="1016597" y="4186309"/>
          <a:ext cx="2907665" cy="32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733641113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310703512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24961708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653704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Coeff Var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Score 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113401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0.436518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32.22401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4.941390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15.33449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2242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42812"/>
              </p:ext>
            </p:extLst>
          </p:nvPr>
        </p:nvGraphicFramePr>
        <p:xfrm>
          <a:off x="474308" y="4853448"/>
          <a:ext cx="4095115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249833434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377667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60310867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414507552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780975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639416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 I 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5774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15618.58726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7809.29363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319.83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96844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516.61082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516.61082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21.16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3722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Sex*Background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37.64871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18.82436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0.4629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28387274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88786"/>
              </p:ext>
            </p:extLst>
          </p:nvPr>
        </p:nvGraphicFramePr>
        <p:xfrm>
          <a:off x="461925" y="5893275"/>
          <a:ext cx="4119880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775097510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76971171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40167010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15666677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39811366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85705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 III 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237467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14479.52273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7239.76136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296.50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25962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311.93574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311.93574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0.0004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36023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Sex*Background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37.64871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18.82436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0.4629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416702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324"/>
              </p:ext>
            </p:extLst>
          </p:nvPr>
        </p:nvGraphicFramePr>
        <p:xfrm>
          <a:off x="7552167" y="2983103"/>
          <a:ext cx="419798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869613729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1676353544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317590714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38755060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65400691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74486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Sum of Squares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084921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28219.61567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5643.92313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231.14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71759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20876.81871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24.41733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4925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Corrected 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49096.43438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5054301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7718"/>
              </p:ext>
            </p:extLst>
          </p:nvPr>
        </p:nvGraphicFramePr>
        <p:xfrm>
          <a:off x="8197326" y="4186308"/>
          <a:ext cx="2907665" cy="32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7180852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44121894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505294690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3322217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R-Square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Coeff Var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Root MSE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Score 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980440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0.574779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29.89206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4.941390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16.53078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78171829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90210"/>
              </p:ext>
            </p:extLst>
          </p:nvPr>
        </p:nvGraphicFramePr>
        <p:xfrm>
          <a:off x="7655037" y="4853446"/>
          <a:ext cx="4095115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531642278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449763762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1980200998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1334220496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1551716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84160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 I 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82054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22178.60151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11089.30075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454.16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8883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5121.98259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5121.98259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209.77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6271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Sex*Background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919.03157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459.51578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6005962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27208"/>
              </p:ext>
            </p:extLst>
          </p:nvPr>
        </p:nvGraphicFramePr>
        <p:xfrm>
          <a:off x="7655037" y="5862157"/>
          <a:ext cx="4119880" cy="682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870829117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1828050279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96375226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45754060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01273008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558244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Type III 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Mean Square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 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48295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19062.31704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9531.15852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390.34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37402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3833.11311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3833.11311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156.98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77155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Sex*Background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919.03157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459.51578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18.82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74976423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16597" y="2598111"/>
            <a:ext cx="364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Interaction: [Additive Effect]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5037" y="2598111"/>
            <a:ext cx="43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Ordinal Interaction: [SEX * BACKGROUND]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965" y="737787"/>
            <a:ext cx="110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F-tests for both (unbalanced) data sets indicate statistical significance (p &lt; .0001)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6447" y="1522819"/>
            <a:ext cx="111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with additive main effects indicates non-significance for the SEX*BACKGROUND Type III SS (p = .4629)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" y="1121365"/>
            <a:ext cx="69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keeping with their respective parallel and non-parallel visualizations: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6447" y="1931164"/>
            <a:ext cx="106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set with ordinal interaction indicates significance for the SEX*BACKGROUND Type III SS (p &lt; .0001)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418658" y="4523238"/>
            <a:ext cx="385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non-additive model better fits the 2</a:t>
            </a:r>
            <a:r>
              <a:rPr lang="en-US" sz="1400" baseline="30000" dirty="0"/>
              <a:t>nd</a:t>
            </a:r>
            <a:r>
              <a:rPr lang="en-US" sz="1400" dirty="0"/>
              <a:t> data set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06843" y="4629948"/>
            <a:ext cx="347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additive model better fits the 1</a:t>
            </a:r>
            <a:r>
              <a:rPr lang="en-US" sz="1400" baseline="30000" dirty="0"/>
              <a:t>st</a:t>
            </a:r>
            <a:r>
              <a:rPr lang="en-US" sz="1400" dirty="0"/>
              <a:t> data set</a:t>
            </a:r>
          </a:p>
        </p:txBody>
      </p:sp>
    </p:spTree>
    <p:extLst>
      <p:ext uri="{BB962C8B-B14F-4D97-AF65-F5344CB8AC3E}">
        <p14:creationId xmlns:p14="http://schemas.microsoft.com/office/powerpoint/2010/main" val="232531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6" y="0"/>
            <a:ext cx="11174505" cy="748553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#2: CONTRAST ESTIMATES - VISUAL COMPARISON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23" y="2622177"/>
            <a:ext cx="5458047" cy="414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2622176"/>
            <a:ext cx="5458045" cy="41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365" y="717177"/>
            <a:ext cx="1171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there is ordinal interaction, contrasts between pairwise groups indicate increasingly substantive differences in SCORE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484" y="1086509"/>
            <a:ext cx="1171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Such differences increase with increasing BACKGROUND: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8511" y="2242956"/>
            <a:ext cx="402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Ordinal Interaction [SEX * BACKGROUND]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7811" y="2242955"/>
            <a:ext cx="41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Interaction [Additive Effect]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741" y="1586753"/>
            <a:ext cx="109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vs. C [with Interaction] – A vs. C [without Interaction] &gt; A vs. B [with Interaction] – A vs. B [without Interaction]</a:t>
            </a:r>
          </a:p>
        </p:txBody>
      </p:sp>
    </p:spTree>
    <p:extLst>
      <p:ext uri="{BB962C8B-B14F-4D97-AF65-F5344CB8AC3E}">
        <p14:creationId xmlns:p14="http://schemas.microsoft.com/office/powerpoint/2010/main" val="29715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8" y="0"/>
            <a:ext cx="11507713" cy="681318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#2: Contrast Estimates - Numerical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64527"/>
              </p:ext>
            </p:extLst>
          </p:nvPr>
        </p:nvGraphicFramePr>
        <p:xfrm>
          <a:off x="1304103" y="2993464"/>
          <a:ext cx="272859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99319562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1365233196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8752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Score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LSMEAN 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55822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10.2657520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061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14.7644234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12062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25.0312327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769312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45211"/>
              </p:ext>
            </p:extLst>
          </p:nvPr>
        </p:nvGraphicFramePr>
        <p:xfrm>
          <a:off x="1157736" y="3972544"/>
          <a:ext cx="3021330" cy="1833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5">
                  <a:extLst>
                    <a:ext uri="{9D8B030D-6E8A-4147-A177-3AD203B41FA5}">
                      <a16:colId xmlns:a16="http://schemas.microsoft.com/office/drawing/2014/main" val="3336809183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437013177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48740355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23901488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Least Squares Means for Effect Background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t for H0: </a:t>
                      </a:r>
                      <a:r>
                        <a:rPr lang="en-US" sz="1100" dirty="0" err="1">
                          <a:effectLst/>
                        </a:rPr>
                        <a:t>LSMean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)=</a:t>
                      </a:r>
                      <a:r>
                        <a:rPr lang="en-US" sz="1100" dirty="0" err="1">
                          <a:effectLst/>
                        </a:rPr>
                        <a:t>LSMean</a:t>
                      </a:r>
                      <a:r>
                        <a:rPr lang="en-US" sz="1100" dirty="0">
                          <a:effectLst/>
                        </a:rPr>
                        <a:t>(j) / </a:t>
                      </a:r>
                      <a:r>
                        <a:rPr lang="en-US" sz="1100" dirty="0" err="1">
                          <a:effectLst/>
                        </a:rPr>
                        <a:t>Pr</a:t>
                      </a:r>
                      <a:r>
                        <a:rPr lang="en-US" sz="1100" dirty="0">
                          <a:effectLst/>
                        </a:rPr>
                        <a:t> &gt; |t|</a:t>
                      </a:r>
                      <a:br>
                        <a:rPr lang="en-US" sz="1100" dirty="0">
                          <a:effectLst/>
                        </a:rPr>
                      </a:b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Dependent Variable: 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5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i/j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220885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-9.09307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-23.1797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34290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9.093072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-20.6454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46303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23.17971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20.64541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889484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33651"/>
              </p:ext>
            </p:extLst>
          </p:nvPr>
        </p:nvGraphicFramePr>
        <p:xfrm>
          <a:off x="783404" y="5915358"/>
          <a:ext cx="376999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469153786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1666491494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364517005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179833023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1616257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03997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 vs 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4.4986713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0.49473614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9.09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2822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What do you think?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14.7654807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0.63700027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23.18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09957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What do you think2?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1.5965223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0.44667487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3.57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0.0004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8284784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95880"/>
              </p:ext>
            </p:extLst>
          </p:nvPr>
        </p:nvGraphicFramePr>
        <p:xfrm>
          <a:off x="8259968" y="2993464"/>
          <a:ext cx="272859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685173182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309986680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10633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Score LSMEAN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LSMEAN Number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26284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10.2657520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3850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16.2644234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7529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27.5312327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9754421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02483"/>
              </p:ext>
            </p:extLst>
          </p:nvPr>
        </p:nvGraphicFramePr>
        <p:xfrm>
          <a:off x="8113600" y="3972544"/>
          <a:ext cx="3021330" cy="1833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5">
                  <a:extLst>
                    <a:ext uri="{9D8B030D-6E8A-4147-A177-3AD203B41FA5}">
                      <a16:colId xmlns:a16="http://schemas.microsoft.com/office/drawing/2014/main" val="3216558556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174806991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958388142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9784153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Least Squares Means for Effect Background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t for H0: </a:t>
                      </a:r>
                      <a:r>
                        <a:rPr lang="en-US" sz="1100" dirty="0" err="1">
                          <a:effectLst/>
                        </a:rPr>
                        <a:t>LSMean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)=</a:t>
                      </a:r>
                      <a:r>
                        <a:rPr lang="en-US" sz="1100" dirty="0" err="1">
                          <a:effectLst/>
                        </a:rPr>
                        <a:t>LSMean</a:t>
                      </a:r>
                      <a:r>
                        <a:rPr lang="en-US" sz="1100" dirty="0">
                          <a:effectLst/>
                        </a:rPr>
                        <a:t>(j) / </a:t>
                      </a:r>
                      <a:r>
                        <a:rPr lang="en-US" sz="1100" dirty="0" err="1">
                          <a:effectLst/>
                        </a:rPr>
                        <a:t>Pr</a:t>
                      </a:r>
                      <a:r>
                        <a:rPr lang="en-US" sz="1100" dirty="0">
                          <a:effectLst/>
                        </a:rPr>
                        <a:t> &gt; |t|</a:t>
                      </a:r>
                      <a:br>
                        <a:rPr lang="en-US" sz="1100" dirty="0">
                          <a:effectLst/>
                        </a:rPr>
                      </a:b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Dependent Variable: Score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3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i/j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154211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-12.125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-27.1044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4306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12.12499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-22.6563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427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27.10435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22.6563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3136344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3909"/>
              </p:ext>
            </p:extLst>
          </p:nvPr>
        </p:nvGraphicFramePr>
        <p:xfrm>
          <a:off x="7739267" y="5923494"/>
          <a:ext cx="3769995" cy="86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777666304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88756394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418305773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424294866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19538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t Value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Pr &gt; |t|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1063474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 vs 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5.9986713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0.49473614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600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What do you think?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17.2654807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0.63700027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27.10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6929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What do you think2?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5.5965223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0.44667487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12.53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&lt;.0001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205829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268" y="681318"/>
            <a:ext cx="1169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keeping with the visuals, LS Means tables indicate increasing pairwise differences where there is ordinal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404" y="1055669"/>
            <a:ext cx="108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contrast estimate (“What do you think?”) refers to those with BACKGROUND C vs.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404" y="1443762"/>
            <a:ext cx="936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third contrast estimate (“What do you think2?”) refers to those with SEX Male vs. Female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152" y="1849281"/>
            <a:ext cx="104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contrasts indicate the increasing pairwise differences associated with non-additivity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7736" y="2559674"/>
            <a:ext cx="32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Interaction [Additive Effect]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2653" y="2559674"/>
            <a:ext cx="40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Ordinal Interaction [SEX * BACKGROUND]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g.timeinc.net/time/2008/health_guide_a_z/m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85" y="909918"/>
            <a:ext cx="4297456" cy="52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3.png (399×3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98" y="909918"/>
            <a:ext cx="5234729" cy="52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918" y="0"/>
            <a:ext cx="11507713" cy="681318"/>
          </a:xfrm>
        </p:spPr>
        <p:txBody>
          <a:bodyPr>
            <a:normAutofit/>
          </a:bodyPr>
          <a:lstStyle/>
          <a:p>
            <a:r>
              <a:rPr lang="en-US" dirty="0"/>
              <a:t>FUN FACTS: Nature or Nurture?</a:t>
            </a:r>
          </a:p>
        </p:txBody>
      </p:sp>
    </p:spTree>
    <p:extLst>
      <p:ext uri="{BB962C8B-B14F-4D97-AF65-F5344CB8AC3E}">
        <p14:creationId xmlns:p14="http://schemas.microsoft.com/office/powerpoint/2010/main" val="35769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</TotalTime>
  <Words>681</Words>
  <Application>Microsoft Office PowerPoint</Application>
  <PresentationFormat>Widescreen</PresentationFormat>
  <Paragraphs>290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TWO-WAY ANOVA</vt:lpstr>
      <vt:lpstr>Discussion #1 : ANOVA - VISUAL Comparison</vt:lpstr>
      <vt:lpstr>Discussion #1 : ANOVA - NUMERICAL Comparison</vt:lpstr>
      <vt:lpstr>Discussion #2: CONTRAST ESTIMATES - VISUAL COMPARISON</vt:lpstr>
      <vt:lpstr>Discussion #2: Contrast Estimates - Numerical Comparison</vt:lpstr>
      <vt:lpstr>FUN FACTS: Nature or Nurture?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2-WAY ANOVA</dc:title>
  <dc:creator>jkrasmus@outlook.com</dc:creator>
  <cp:lastModifiedBy>jkrasmus@outlook.com</cp:lastModifiedBy>
  <cp:revision>26</cp:revision>
  <dcterms:created xsi:type="dcterms:W3CDTF">2017-05-25T17:08:06Z</dcterms:created>
  <dcterms:modified xsi:type="dcterms:W3CDTF">2017-05-25T19:22:38Z</dcterms:modified>
</cp:coreProperties>
</file>