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05E1-5485-4DDF-AE58-55D802C17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B9C2-183D-4118-9545-B5A5977E8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SMU_6372-403 – Applied Statistics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7/26/17</a:t>
            </a:r>
          </a:p>
        </p:txBody>
      </p:sp>
    </p:spTree>
    <p:extLst>
      <p:ext uri="{BB962C8B-B14F-4D97-AF65-F5344CB8AC3E}">
        <p14:creationId xmlns:p14="http://schemas.microsoft.com/office/powerpoint/2010/main" val="11041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8B70-59D5-4FD6-ACFB-A9307CD8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03"/>
            <a:ext cx="12049246" cy="560832"/>
          </a:xfrm>
        </p:spPr>
        <p:txBody>
          <a:bodyPr>
            <a:normAutofit fontScale="90000"/>
          </a:bodyPr>
          <a:lstStyle/>
          <a:p>
            <a:r>
              <a:rPr lang="en-US" dirty="0"/>
              <a:t>Q1: Exploratory Data Analysis: PROC FREQ - Esteem v. Education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046DD-C7FB-4376-B925-84E0605E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0" y="3373302"/>
            <a:ext cx="6996430" cy="348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2C6C3-2CEF-436C-B204-F90E053F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65344"/>
              </p:ext>
            </p:extLst>
          </p:nvPr>
        </p:nvGraphicFramePr>
        <p:xfrm>
          <a:off x="132780" y="560832"/>
          <a:ext cx="6996430" cy="2656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608480049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1855923504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1328757528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1452603797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1247236004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426361705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1887887147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788700933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473630153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523051170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1797624330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138840211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726974361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181690864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680855647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115415335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333299850"/>
                    </a:ext>
                  </a:extLst>
                </a:gridCol>
              </a:tblGrid>
              <a:tr h="0">
                <a:tc gridSpan="1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Table of NewEsteem2 by Educ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64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NewEsteem2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Educ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8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Frequency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Percent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Row Pct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Col Pct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583243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NotStr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0.12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0.28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0.19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0.39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0.93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62.50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0.62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1.49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53.33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0.77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1.86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55.56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0.85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2.05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47.83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497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19.23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46.28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48.73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4.10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9.87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47.75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3.99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9.59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35.76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2.17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5.21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40.58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5.11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12.29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32.51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0.85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2.05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24.18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1.63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3.91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28.97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0.50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1.21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20.31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2.51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36.49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1074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41.56</a:t>
                      </a:r>
                      <a:br>
                        <a:rPr lang="en-US" sz="1000">
                          <a:effectLst/>
                        </a:rPr>
                      </a:b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5400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Strong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0.23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0.40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37.50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0.54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0.93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46.67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0.62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44.44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0.93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1.59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52.17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523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20.24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34.64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51.27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4.49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7.68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52.25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7.16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12.25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64.24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3.17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5.43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59.42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10.60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18.15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67.49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2.67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4.57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75.82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3.99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6.82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71.03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1.97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3.38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79.69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1.82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3.11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63.51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1510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58.44</a:t>
                      </a:r>
                      <a:br>
                        <a:rPr lang="en-US" sz="1000">
                          <a:effectLst/>
                        </a:rPr>
                      </a:b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1092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0.12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0.19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1020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39.47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222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8.59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288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11.15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138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5.34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406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15.71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145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5.61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64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2.48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2584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100.00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43001755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DCB7E9A0-8C53-4F8E-9DAB-E0A0B7BE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0" y="2322576"/>
            <a:ext cx="4930010" cy="453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59B71-B094-4041-A7DC-E999BFABFBB2}"/>
              </a:ext>
            </a:extLst>
          </p:cNvPr>
          <p:cNvSpPr txBox="1"/>
          <p:nvPr/>
        </p:nvSpPr>
        <p:spPr>
          <a:xfrm>
            <a:off x="7129210" y="716968"/>
            <a:ext cx="515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years of Education increases, the proportion of</a:t>
            </a:r>
          </a:p>
          <a:p>
            <a:r>
              <a:rPr lang="en-US" dirty="0"/>
              <a:t>	subjects with a ‘Strong’ Esteem response also</a:t>
            </a:r>
          </a:p>
          <a:p>
            <a:r>
              <a:rPr lang="en-US" dirty="0"/>
              <a:t>	increases, particularly once the number of years</a:t>
            </a:r>
          </a:p>
          <a:p>
            <a:r>
              <a:rPr lang="en-US" dirty="0"/>
              <a:t>	exceeds the high-school level (12 years).</a:t>
            </a:r>
          </a:p>
        </p:txBody>
      </p:sp>
    </p:spTree>
    <p:extLst>
      <p:ext uri="{BB962C8B-B14F-4D97-AF65-F5344CB8AC3E}">
        <p14:creationId xmlns:p14="http://schemas.microsoft.com/office/powerpoint/2010/main" val="2259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9032-4C6D-4669-B76E-C267B879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29"/>
            <a:ext cx="10279117" cy="399393"/>
          </a:xfrm>
        </p:spPr>
        <p:txBody>
          <a:bodyPr>
            <a:normAutofit fontScale="90000"/>
          </a:bodyPr>
          <a:lstStyle/>
          <a:p>
            <a:r>
              <a:rPr lang="en-US" dirty="0"/>
              <a:t>Q2-5: Logistic Regression Model: Esteem | Education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E1D2D2-8C12-457B-8DDC-6440BED7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10508"/>
              </p:ext>
            </p:extLst>
          </p:nvPr>
        </p:nvGraphicFramePr>
        <p:xfrm>
          <a:off x="7973823" y="5575045"/>
          <a:ext cx="3848100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3798143987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99690106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4219590342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1553711009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207052007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51810608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Analysis of Maximum Likelihood Estimates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1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effectLst/>
                        </a:rPr>
                        <a:t>Pr</a:t>
                      </a:r>
                      <a:r>
                        <a:rPr lang="en-US" sz="1100" dirty="0">
                          <a:effectLst/>
                        </a:rPr>
                        <a:t> &gt; </a:t>
                      </a:r>
                      <a:r>
                        <a:rPr lang="en-US" sz="1100" dirty="0" err="1">
                          <a:effectLst/>
                        </a:rPr>
                        <a:t>ChiSq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89829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-1.6686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0.2358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50.0699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9047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Educ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0.1456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73.7615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02815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947E51-7447-493E-8DC3-CE676F01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8847"/>
              </p:ext>
            </p:extLst>
          </p:nvPr>
        </p:nvGraphicFramePr>
        <p:xfrm>
          <a:off x="8418640" y="4460506"/>
          <a:ext cx="2958465" cy="852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3883913828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332380237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697434163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27881603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Testing Global Null Hypothesis: BETA=0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0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27799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Likelihood Ratio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78.0064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8186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76.0362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0948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73.7615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81077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5F340A-87F8-4DC8-AC05-99FFA589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39264"/>
              </p:ext>
            </p:extLst>
          </p:nvPr>
        </p:nvGraphicFramePr>
        <p:xfrm>
          <a:off x="8708199" y="3464053"/>
          <a:ext cx="2379345" cy="69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155450630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31577735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144066352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13942163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Odds Ratio Estimates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9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Effect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Point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95% 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Confidence 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1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Educ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1.157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1.119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1.196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3605833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C3669-B2A1-46BD-80EC-32CBF7C76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82470"/>
              </p:ext>
            </p:extLst>
          </p:nvPr>
        </p:nvGraphicFramePr>
        <p:xfrm>
          <a:off x="8892666" y="2577149"/>
          <a:ext cx="2010410" cy="67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4067394639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20172603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32285966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Hosmer and </a:t>
                      </a:r>
                      <a:r>
                        <a:rPr lang="en-US" sz="1100" dirty="0" err="1">
                          <a:effectLst/>
                        </a:rPr>
                        <a:t>Lemeshow</a:t>
                      </a:r>
                      <a:r>
                        <a:rPr lang="en-US" sz="1100" dirty="0">
                          <a:effectLst/>
                        </a:rPr>
                        <a:t> Goodness-of-Fit Test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7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425114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7.9486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0.2419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627145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CCEBF-AFB0-46CA-80B0-6D447A76A8C4}"/>
              </a:ext>
            </a:extLst>
          </p:cNvPr>
          <p:cNvSpPr txBox="1"/>
          <p:nvPr/>
        </p:nvSpPr>
        <p:spPr>
          <a:xfrm>
            <a:off x="356581" y="525517"/>
            <a:ext cx="1183541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fit of the simple logistic regression model indicates significance at the p &lt; .0001 level in a test of the global null hypothesis.</a:t>
            </a:r>
          </a:p>
          <a:p>
            <a:endParaRPr lang="en-US" dirty="0"/>
          </a:p>
          <a:p>
            <a:r>
              <a:rPr lang="en-US" dirty="0"/>
              <a:t>Results are confirmed by the large p-value (.2419) of the Hosmer-</a:t>
            </a:r>
            <a:r>
              <a:rPr lang="en-US" dirty="0" err="1"/>
              <a:t>Lemeshow</a:t>
            </a:r>
            <a:r>
              <a:rPr lang="en-US" dirty="0"/>
              <a:t> Goodness-of-Fit test.</a:t>
            </a:r>
          </a:p>
          <a:p>
            <a:endParaRPr lang="en-US" dirty="0"/>
          </a:p>
          <a:p>
            <a:r>
              <a:rPr lang="en-US" dirty="0"/>
              <a:t>The model can be expressed in the following form: 	</a:t>
            </a:r>
            <a:r>
              <a:rPr lang="en-US" dirty="0">
                <a:highlight>
                  <a:srgbClr val="0000FF"/>
                </a:highlight>
              </a:rPr>
              <a:t>logit(</a:t>
            </a:r>
            <a:r>
              <a:rPr lang="en-US" dirty="0" err="1">
                <a:highlight>
                  <a:srgbClr val="0000FF"/>
                </a:highlight>
              </a:rPr>
              <a:t>pi_hat</a:t>
            </a:r>
            <a:r>
              <a:rPr lang="en-US" dirty="0">
                <a:highlight>
                  <a:srgbClr val="0000FF"/>
                </a:highlight>
              </a:rPr>
              <a:t>) = -1.6686 + .1456Educ </a:t>
            </a:r>
          </a:p>
          <a:p>
            <a:endParaRPr lang="en-US" dirty="0"/>
          </a:p>
          <a:p>
            <a:r>
              <a:rPr lang="en-US" dirty="0"/>
              <a:t>As shown by the calculation and Odds Ratio Estimates table below, one-unit increase in years of Education corresponds to </a:t>
            </a:r>
          </a:p>
          <a:p>
            <a:r>
              <a:rPr lang="en-US" dirty="0"/>
              <a:t>	an increase in odds of ‘Strong’ Esteem response by a multiplicative factor of 1.1567.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omega_A</a:t>
            </a:r>
            <a:r>
              <a:rPr lang="en-US" dirty="0"/>
              <a:t> / </a:t>
            </a:r>
            <a:r>
              <a:rPr lang="en-US" dirty="0" err="1"/>
              <a:t>omega_B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[beta_1(A-B)]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where </a:t>
            </a:r>
            <a:r>
              <a:rPr lang="en-US" dirty="0" err="1"/>
              <a:t>Educ</a:t>
            </a:r>
            <a:r>
              <a:rPr lang="en-US" dirty="0"/>
              <a:t> = +1 --&gt; </a:t>
            </a:r>
            <a:r>
              <a:rPr lang="en-US" dirty="0" err="1"/>
              <a:t>exp</a:t>
            </a:r>
            <a:r>
              <a:rPr lang="en-US" dirty="0"/>
              <a:t>[.1456(1-0)] = </a:t>
            </a:r>
            <a:r>
              <a:rPr lang="en-US" dirty="0">
                <a:highlight>
                  <a:srgbClr val="000080"/>
                </a:highlight>
              </a:rPr>
              <a:t>1.1567</a:t>
            </a:r>
          </a:p>
          <a:p>
            <a:endParaRPr lang="en-US" dirty="0"/>
          </a:p>
          <a:p>
            <a:r>
              <a:rPr lang="en-US" dirty="0"/>
              <a:t>A 10-unit increase (from 7 to 17) in years of Education corresponds to an increase in the</a:t>
            </a:r>
          </a:p>
          <a:p>
            <a:r>
              <a:rPr lang="en-US" dirty="0"/>
              <a:t>	 relative odds of ‘Strong’ Esteem response by a multiplicative factor of 4.2888.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where </a:t>
            </a:r>
            <a:r>
              <a:rPr lang="en-US" dirty="0" err="1"/>
              <a:t>Educ</a:t>
            </a:r>
            <a:r>
              <a:rPr lang="en-US" dirty="0"/>
              <a:t> = +10 --&gt; </a:t>
            </a:r>
            <a:r>
              <a:rPr lang="en-US" dirty="0" err="1"/>
              <a:t>exp</a:t>
            </a:r>
            <a:r>
              <a:rPr lang="en-US" dirty="0"/>
              <a:t>[.1456(17-7)] = </a:t>
            </a:r>
            <a:r>
              <a:rPr lang="en-US" dirty="0">
                <a:highlight>
                  <a:srgbClr val="000080"/>
                </a:highlight>
              </a:rPr>
              <a:t>4.2888</a:t>
            </a:r>
          </a:p>
          <a:p>
            <a:endParaRPr lang="en-US" dirty="0"/>
          </a:p>
          <a:p>
            <a:r>
              <a:rPr lang="en-US" dirty="0"/>
              <a:t>Using the expression of the model above, the probability of ‘Strong’ Esteem </a:t>
            </a:r>
          </a:p>
          <a:p>
            <a:r>
              <a:rPr lang="en-US" dirty="0"/>
              <a:t>	response from a subject with 10 years of Education is as calculated below:</a:t>
            </a:r>
          </a:p>
          <a:p>
            <a:endParaRPr lang="en-US" dirty="0"/>
          </a:p>
          <a:p>
            <a:r>
              <a:rPr lang="en-US" dirty="0"/>
              <a:t>	where </a:t>
            </a:r>
            <a:r>
              <a:rPr lang="en-US" dirty="0" err="1"/>
              <a:t>Educ</a:t>
            </a:r>
            <a:r>
              <a:rPr lang="en-US" dirty="0"/>
              <a:t> = 10 --&gt; </a:t>
            </a:r>
            <a:r>
              <a:rPr lang="en-US" dirty="0" err="1"/>
              <a:t>exp</a:t>
            </a:r>
            <a:r>
              <a:rPr lang="en-US" dirty="0"/>
              <a:t>(-.2126)/[1+exp(-.2126)] = </a:t>
            </a:r>
            <a:r>
              <a:rPr lang="en-US" dirty="0">
                <a:highlight>
                  <a:srgbClr val="000080"/>
                </a:highlight>
              </a:rPr>
              <a:t>.4470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5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C3D0-C70D-4D11-A44E-64AC68FD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2" y="-43797"/>
            <a:ext cx="10397358" cy="509752"/>
          </a:xfrm>
        </p:spPr>
        <p:txBody>
          <a:bodyPr>
            <a:normAutofit fontScale="90000"/>
          </a:bodyPr>
          <a:lstStyle/>
          <a:p>
            <a:r>
              <a:rPr lang="en-US" dirty="0"/>
              <a:t>Supplementary Output: Influence diagnostics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351540E-D13F-40BE-8032-600C7C9B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2" y="3632132"/>
            <a:ext cx="5715399" cy="321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31A9935-FABE-400B-8A90-3BFDF131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3" y="503765"/>
            <a:ext cx="5715398" cy="30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CA6DF16B-E432-43DB-B76C-C5315539A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39" y="2138322"/>
            <a:ext cx="6312061" cy="470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4A962-980C-470A-934E-8593E13D2780}"/>
              </a:ext>
            </a:extLst>
          </p:cNvPr>
          <p:cNvSpPr txBox="1"/>
          <p:nvPr/>
        </p:nvSpPr>
        <p:spPr>
          <a:xfrm>
            <a:off x="5879939" y="585373"/>
            <a:ext cx="6269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all diagnostic plots (Pearson and Deviance Residual, </a:t>
            </a:r>
          </a:p>
          <a:p>
            <a:r>
              <a:rPr lang="en-US" dirty="0"/>
              <a:t>	Leverage, CI Displacements C, and Chi-square and Deviance </a:t>
            </a:r>
          </a:p>
          <a:p>
            <a:r>
              <a:rPr lang="en-US" dirty="0"/>
              <a:t>	Deletion Difference), subjects belonging to the</a:t>
            </a:r>
          </a:p>
          <a:p>
            <a:r>
              <a:rPr lang="en-US" dirty="0"/>
              <a:t>	‘</a:t>
            </a:r>
            <a:r>
              <a:rPr lang="en-US" dirty="0" err="1"/>
              <a:t>NotStrong</a:t>
            </a:r>
            <a:r>
              <a:rPr lang="en-US" dirty="0"/>
              <a:t>’ category of responses were associated with</a:t>
            </a:r>
          </a:p>
          <a:p>
            <a:r>
              <a:rPr lang="en-US" dirty="0"/>
              <a:t>	greater leverage in the fit of the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154578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225</TotalTime>
  <Words>257</Words>
  <Application>Microsoft Office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Celestial</vt:lpstr>
      <vt:lpstr>Logistic Regression</vt:lpstr>
      <vt:lpstr>Q1: Exploratory Data Analysis: PROC FREQ - Esteem v. Education</vt:lpstr>
      <vt:lpstr>Q2-5: Logistic Regression Model: Esteem | Education</vt:lpstr>
      <vt:lpstr>Supplementary Output: Influence diagnostics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jkrasmus@outlook.com</dc:creator>
  <cp:lastModifiedBy>jkrasmus@outlook.com</cp:lastModifiedBy>
  <cp:revision>10</cp:revision>
  <dcterms:created xsi:type="dcterms:W3CDTF">2017-07-27T01:07:52Z</dcterms:created>
  <dcterms:modified xsi:type="dcterms:W3CDTF">2017-07-27T04:53:34Z</dcterms:modified>
</cp:coreProperties>
</file>