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AD6E-50E1-476B-B8A6-B3F94C242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MANOVA/LDA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03E7E-0526-476E-BF10-40ACD648E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6/22/17</a:t>
            </a:r>
          </a:p>
        </p:txBody>
      </p:sp>
    </p:spTree>
    <p:extLst>
      <p:ext uri="{BB962C8B-B14F-4D97-AF65-F5344CB8AC3E}">
        <p14:creationId xmlns:p14="http://schemas.microsoft.com/office/powerpoint/2010/main" val="218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730-59A9-44BA-BE9B-C8B2981A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1" y="135466"/>
            <a:ext cx="10131425" cy="491067"/>
          </a:xfrm>
        </p:spPr>
        <p:txBody>
          <a:bodyPr>
            <a:normAutofit fontScale="90000"/>
          </a:bodyPr>
          <a:lstStyle/>
          <a:p>
            <a:r>
              <a:rPr lang="en-US" dirty="0"/>
              <a:t>Q1: Summary Statistics per Response by Group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6CE5D4-1CE2-49FC-B8F3-F07E3AF87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20881"/>
              </p:ext>
            </p:extLst>
          </p:nvPr>
        </p:nvGraphicFramePr>
        <p:xfrm>
          <a:off x="82966" y="2107405"/>
          <a:ext cx="291973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1929543863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35459304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1157631098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84891201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Basic Statistical Measures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481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1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-0.13487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Std</a:t>
                      </a:r>
                      <a:r>
                        <a:rPr lang="en-US" sz="1100" dirty="0">
                          <a:effectLst/>
                        </a:rPr>
                        <a:t> Deviation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0.14456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8317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-0.13890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0.02090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621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0.67750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420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Interquartile 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0.11900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72978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AA3A4E-75CE-43F0-916B-BD4E40495EBC}"/>
              </a:ext>
            </a:extLst>
          </p:cNvPr>
          <p:cNvSpPr txBox="1"/>
          <p:nvPr/>
        </p:nvSpPr>
        <p:spPr>
          <a:xfrm>
            <a:off x="278446" y="1738073"/>
            <a:ext cx="25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AHF Activity: Noncarriers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11BBC-E96C-40A9-B705-F91CA36CE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64826"/>
              </p:ext>
            </p:extLst>
          </p:nvPr>
        </p:nvGraphicFramePr>
        <p:xfrm>
          <a:off x="3054781" y="2107405"/>
          <a:ext cx="291973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774685138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329260642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410281398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20120058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Basic Statistical Measures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805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40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-0.30795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Std Deviation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0.15422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81877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-0.33520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0.02378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421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0.67620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18730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Interquartile 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0.21770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82786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BFA2DE-5579-453F-8976-AEFDCEE0DBF1}"/>
              </a:ext>
            </a:extLst>
          </p:cNvPr>
          <p:cNvSpPr txBox="1"/>
          <p:nvPr/>
        </p:nvSpPr>
        <p:spPr>
          <a:xfrm>
            <a:off x="3432843" y="1738073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AHF Activity: Carriers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2FF9EEA-0454-4CE6-B64D-FE5A06B4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7" y="3177846"/>
            <a:ext cx="4904317" cy="368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3741B2-3F7E-4333-B5FD-4841DBBAF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3977"/>
              </p:ext>
            </p:extLst>
          </p:nvPr>
        </p:nvGraphicFramePr>
        <p:xfrm>
          <a:off x="6230766" y="2107405"/>
          <a:ext cx="291973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268098856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20442819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91134096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88327473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Basic Statistical Measures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6027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42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-0.07786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Std Deviation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0.13387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18210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-0.06775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0.01792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976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0.69130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1307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Interquartile 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0.16910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123163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4A8DD6-3B76-4F7B-B1E9-B0C8BE27694E}"/>
              </a:ext>
            </a:extLst>
          </p:cNvPr>
          <p:cNvSpPr txBox="1"/>
          <p:nvPr/>
        </p:nvSpPr>
        <p:spPr>
          <a:xfrm>
            <a:off x="6412236" y="1738073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AHF Antigen: Noncarriers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EDAF55-2EE0-4F81-9E8B-07D80FE4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44616"/>
              </p:ext>
            </p:extLst>
          </p:nvPr>
        </p:nvGraphicFramePr>
        <p:xfrm>
          <a:off x="9202581" y="2107405"/>
          <a:ext cx="291973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741186786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419279540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147918716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32886731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Basic Statistical Measures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339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Variability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2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-0.00599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Std Deviation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0.15503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47569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0.00460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0.02404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6583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0.00970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0.62660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250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Interquartile Range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0.22300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2918495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0B2B3D-6A69-4B34-B25E-5E479ABEBC81}"/>
              </a:ext>
            </a:extLst>
          </p:cNvPr>
          <p:cNvSpPr txBox="1"/>
          <p:nvPr/>
        </p:nvSpPr>
        <p:spPr>
          <a:xfrm>
            <a:off x="9566633" y="173807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AHF Antigen: Carriers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9B5FF8-546C-4FE9-B789-ED6F30E6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08" y="3177846"/>
            <a:ext cx="4849545" cy="363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4210EC-82B3-493F-B7A7-2388AE975439}"/>
              </a:ext>
            </a:extLst>
          </p:cNvPr>
          <p:cNvSpPr txBox="1"/>
          <p:nvPr/>
        </p:nvSpPr>
        <p:spPr>
          <a:xfrm>
            <a:off x="550537" y="714707"/>
            <a:ext cx="8828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Compared with Carriers, summary statistics indicated </a:t>
            </a:r>
          </a:p>
          <a:p>
            <a:r>
              <a:rPr lang="en-US" sz="2400" dirty="0"/>
              <a:t>	higher AHF Activity and lower AHF Antigen levels for Noncarriers  </a:t>
            </a:r>
          </a:p>
        </p:txBody>
      </p:sp>
    </p:spTree>
    <p:extLst>
      <p:ext uri="{BB962C8B-B14F-4D97-AF65-F5344CB8AC3E}">
        <p14:creationId xmlns:p14="http://schemas.microsoft.com/office/powerpoint/2010/main" val="11172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C90-0048-4688-A710-2975A626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79" y="135467"/>
            <a:ext cx="11739883" cy="491067"/>
          </a:xfrm>
        </p:spPr>
        <p:txBody>
          <a:bodyPr>
            <a:normAutofit fontScale="90000"/>
          </a:bodyPr>
          <a:lstStyle/>
          <a:p>
            <a:r>
              <a:rPr lang="en-US" dirty="0"/>
              <a:t>Q2: 1-Way </a:t>
            </a:r>
            <a:r>
              <a:rPr lang="en-US" dirty="0" err="1"/>
              <a:t>Anova</a:t>
            </a:r>
            <a:r>
              <a:rPr lang="en-US" dirty="0"/>
              <a:t> per Response (RESIDUAL DIAGNOSTICS)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2DC643-FC2B-4B6D-B6B9-488F9192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25471"/>
              </p:ext>
            </p:extLst>
          </p:nvPr>
        </p:nvGraphicFramePr>
        <p:xfrm>
          <a:off x="347663" y="1668194"/>
          <a:ext cx="374777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3073655722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80042796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4292562464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14311939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119829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Tests for Normality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3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Statistic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68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Shapiro-Wilk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0.930908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&lt; 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0.0519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66522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Kolmogorov-Smirnov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0.189095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&lt;0.0100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365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Cramer-von Mises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0.12727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W-Sq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0.0461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1890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Anderson-Darling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0.792517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A-Sq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0.0371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42744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2D971-B7EB-465F-B22C-9920999B6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80971"/>
              </p:ext>
            </p:extLst>
          </p:nvPr>
        </p:nvGraphicFramePr>
        <p:xfrm>
          <a:off x="420053" y="2771093"/>
          <a:ext cx="3675380" cy="102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3474541600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3060579606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25887599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168342469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377117654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Tests for Normality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4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Test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Statistic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Shapiro-Wilk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0.937478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&lt; 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0.0778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0956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Kolmogorov-Smirnov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0.183136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10276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Cramer-von Mises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0.118199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W-Sq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0.0633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11703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Anderson-Darling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0.736472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 &gt; A-Sq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0.0490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70952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2BBC7A-CB7F-4343-9167-15E350EA838E}"/>
              </a:ext>
            </a:extLst>
          </p:cNvPr>
          <p:cNvSpPr txBox="1"/>
          <p:nvPr/>
        </p:nvSpPr>
        <p:spPr>
          <a:xfrm>
            <a:off x="0" y="626534"/>
            <a:ext cx="11239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ANOVA residuals adequately satisfied the assumption of normally distributed errors, </a:t>
            </a:r>
          </a:p>
          <a:p>
            <a:r>
              <a:rPr lang="en-US" dirty="0"/>
              <a:t>	an ARSINH() transformation of AHF Activity was performed to better satisfy the assumption and improve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96D6A-AF88-4F98-9B6D-8314003471D8}"/>
              </a:ext>
            </a:extLst>
          </p:cNvPr>
          <p:cNvSpPr txBox="1"/>
          <p:nvPr/>
        </p:nvSpPr>
        <p:spPr>
          <a:xfrm>
            <a:off x="209420" y="1315128"/>
            <a:ext cx="40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AHF Activity Normality Tests: Noncarriers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687F2-121B-4558-AB46-CEB0CE0E969B}"/>
              </a:ext>
            </a:extLst>
          </p:cNvPr>
          <p:cNvSpPr txBox="1"/>
          <p:nvPr/>
        </p:nvSpPr>
        <p:spPr>
          <a:xfrm rot="16200000">
            <a:off x="-192132" y="1995211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2499-6ECB-4F71-A8ED-4392DC0FBECE}"/>
              </a:ext>
            </a:extLst>
          </p:cNvPr>
          <p:cNvSpPr txBox="1"/>
          <p:nvPr/>
        </p:nvSpPr>
        <p:spPr>
          <a:xfrm rot="16200000">
            <a:off x="-93742" y="3087082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2EDB2C6-BD4C-44E1-B4C1-C570D0A1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" y="3851937"/>
            <a:ext cx="2960012" cy="29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01E5F27-40B3-4486-9705-87FEF4F3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65" y="3851937"/>
            <a:ext cx="2937880" cy="29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1FC40EC-7534-4808-A76E-18FA83E70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4" y="3851937"/>
            <a:ext cx="2965518" cy="29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AB2E3E-A316-4B2D-96A4-FDB4F7DE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82" y="3851937"/>
            <a:ext cx="2965518" cy="29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310E0-D3D2-4476-8CB8-E9889159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13313"/>
              </p:ext>
            </p:extLst>
          </p:nvPr>
        </p:nvGraphicFramePr>
        <p:xfrm>
          <a:off x="7792411" y="1673127"/>
          <a:ext cx="4193540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3540007033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964115895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1096604922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388732901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08074163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75744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Sum of Squares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4284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0.50383736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0.50383736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24.22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3987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1.51839823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0.02079998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1419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Corrected 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2.02223559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59192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C9D69D-4399-4002-88B4-CF1F911DD34A}"/>
              </a:ext>
            </a:extLst>
          </p:cNvPr>
          <p:cNvSpPr txBox="1"/>
          <p:nvPr/>
        </p:nvSpPr>
        <p:spPr>
          <a:xfrm>
            <a:off x="8702799" y="131698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ANOVA: </a:t>
            </a:r>
            <a:r>
              <a:rPr lang="en-US" dirty="0" err="1"/>
              <a:t>arsinh_Activity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337DB-A237-4C90-849F-9F465C4A1EC9}"/>
              </a:ext>
            </a:extLst>
          </p:cNvPr>
          <p:cNvSpPr txBox="1"/>
          <p:nvPr/>
        </p:nvSpPr>
        <p:spPr>
          <a:xfrm>
            <a:off x="9033050" y="2591810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ANOVA: Antigen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DD237E-D728-45C5-B239-EC6ABB3C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99301"/>
              </p:ext>
            </p:extLst>
          </p:nvPr>
        </p:nvGraphicFramePr>
        <p:xfrm>
          <a:off x="7743723" y="2930976"/>
          <a:ext cx="4193540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430058353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3965109077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168825144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3051009516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65476208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81158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Sum of Squares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F Value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84646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0.09296385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0.09296385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0.0416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5677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1.57722353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0.02160580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871506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Corrected 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1.67018738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5880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0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B714-BDD8-4562-8E21-06BC4C2A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9" y="152400"/>
            <a:ext cx="11236568" cy="515815"/>
          </a:xfrm>
        </p:spPr>
        <p:txBody>
          <a:bodyPr>
            <a:normAutofit fontScale="90000"/>
          </a:bodyPr>
          <a:lstStyle/>
          <a:p>
            <a:r>
              <a:rPr lang="en-US" dirty="0"/>
              <a:t>Q3: Scatterplot (Carrier v. Noncarrier per Response)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D6C53-BC5E-4C43-9428-504D3EF6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" y="1922830"/>
            <a:ext cx="4935169" cy="493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D9E9E5-BDF1-46CA-A555-38F4F649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04779"/>
              </p:ext>
            </p:extLst>
          </p:nvPr>
        </p:nvGraphicFramePr>
        <p:xfrm>
          <a:off x="1634832" y="1449263"/>
          <a:ext cx="1853565" cy="32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1807367599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327689849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96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04204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5.041609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0.1688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456491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C3E645-ED60-4E4F-92AA-AF76247C4EB3}"/>
              </a:ext>
            </a:extLst>
          </p:cNvPr>
          <p:cNvSpPr txBox="1"/>
          <p:nvPr/>
        </p:nvSpPr>
        <p:spPr>
          <a:xfrm>
            <a:off x="133229" y="649191"/>
            <a:ext cx="900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Scatterplots suggested roughly equal variance and correlation of response values by group;</a:t>
            </a:r>
          </a:p>
          <a:p>
            <a:r>
              <a:rPr lang="en-US" dirty="0"/>
              <a:t>	this was confirmed by a Chi-Square test of homogeneity within covariance matrices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709BD-34B2-42E7-B607-79E4EE3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84027"/>
              </p:ext>
            </p:extLst>
          </p:nvPr>
        </p:nvGraphicFramePr>
        <p:xfrm>
          <a:off x="5257580" y="1922830"/>
          <a:ext cx="6685280" cy="1740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279550867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53907248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16521079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97993696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4226633557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1138708180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MANOVA Test Criteria and Exact F Statistics for the Hypothesis of No Overall Group Effect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H = Type III SSCP Matrix for Group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 = Error SSCP Matrix</a:t>
                      </a: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S=1    M=0    N=35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1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Statistic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Num 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Den 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52883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Wilks' Lambda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0.46846198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40.85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78029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Pillai's Trace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0.53153802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40.85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5776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Hotelling-Lawley Trace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1.13464493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40.85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917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Roy's Greatest Root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1.13464493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40.85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585769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7C0C6E-C1EE-4C8D-A6AC-4FBEA4B9050A}"/>
              </a:ext>
            </a:extLst>
          </p:cNvPr>
          <p:cNvSpPr txBox="1"/>
          <p:nvPr/>
        </p:nvSpPr>
        <p:spPr>
          <a:xfrm>
            <a:off x="5257580" y="1553498"/>
            <a:ext cx="667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MANOVA F-test results suggested proceeding with univariate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FB515-2E35-4A07-9C20-445E55BF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4172"/>
              </p:ext>
            </p:extLst>
          </p:nvPr>
        </p:nvGraphicFramePr>
        <p:xfrm>
          <a:off x="5029200" y="4227290"/>
          <a:ext cx="3505200" cy="69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120175994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6377648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30543518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6787924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arsinh_Activity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H0:LSMean1=LSMean2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84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0519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-0.30025489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-4.92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3573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-0.13294989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731100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7EDEA2-5C21-41E3-B2E4-03BD1E4C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35652"/>
              </p:ext>
            </p:extLst>
          </p:nvPr>
        </p:nvGraphicFramePr>
        <p:xfrm>
          <a:off x="5461123" y="5849651"/>
          <a:ext cx="2764155" cy="870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val="3479907387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1374561708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713824366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366320681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1368466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Least Squares Means for Effect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Difference Between Means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97.5% Confidence Limits for LSMean(i)-LSMean(j)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8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-0.167305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-0.245102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-0.089508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235230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670129-870E-4A4D-BD46-27D87E7D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11819"/>
              </p:ext>
            </p:extLst>
          </p:nvPr>
        </p:nvGraphicFramePr>
        <p:xfrm>
          <a:off x="5222875" y="5038470"/>
          <a:ext cx="3117850" cy="69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39234431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025985179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601474235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4245243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arsinh_Activity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97.5% 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07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-0.300255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-0.349458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-0.251052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5002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-0.132950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-0.193211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-0.072689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128269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40949A-A363-4CDB-BAD0-A2F7C991DB82}"/>
              </a:ext>
            </a:extLst>
          </p:cNvPr>
          <p:cNvSpPr txBox="1"/>
          <p:nvPr/>
        </p:nvSpPr>
        <p:spPr>
          <a:xfrm>
            <a:off x="5463463" y="3606128"/>
            <a:ext cx="575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Bonferroni-corrected LS means differences between groups</a:t>
            </a:r>
          </a:p>
          <a:p>
            <a:r>
              <a:rPr lang="en-US" dirty="0"/>
              <a:t>	suggested significance only for the AHF Activity effect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E9696B-BC72-4647-B084-E4EFCA2EE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2702"/>
              </p:ext>
            </p:extLst>
          </p:nvPr>
        </p:nvGraphicFramePr>
        <p:xfrm>
          <a:off x="8595801" y="4228709"/>
          <a:ext cx="3485515" cy="69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1717545406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36339808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01031137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37941748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Antigen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H0:LSMean1=LSMean2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079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30384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-0.00599111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0.0416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855739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-0.07785667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6220586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CEBBCB6-EF5B-4E51-9AD9-BD9A4EC3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9439"/>
              </p:ext>
            </p:extLst>
          </p:nvPr>
        </p:nvGraphicFramePr>
        <p:xfrm>
          <a:off x="8789475" y="5044237"/>
          <a:ext cx="3098165" cy="69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4178121176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1358265939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43461938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4072363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Antigen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97.5% 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3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-0.005991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-0.056138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0.044156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213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-0.077857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-0.139274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-0.016440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89062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7F41B2-C6FA-45B2-A078-6D1D1413B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07035"/>
              </p:ext>
            </p:extLst>
          </p:nvPr>
        </p:nvGraphicFramePr>
        <p:xfrm>
          <a:off x="8956479" y="5849651"/>
          <a:ext cx="2764155" cy="870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val="3838558760"/>
                    </a:ext>
                  </a:extLst>
                </a:gridCol>
                <a:gridCol w="177165">
                  <a:extLst>
                    <a:ext uri="{9D8B030D-6E8A-4147-A177-3AD203B41FA5}">
                      <a16:colId xmlns:a16="http://schemas.microsoft.com/office/drawing/2014/main" val="131082432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3444926419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44088206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99161593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Least Squares Means for Effect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Difference Between Means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97.5% Confidence Limits for LSMean(i)-LSMean(j)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93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0.071866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-0.007424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0.151155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3465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9FF-C351-487A-8370-B9A0CC7D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4" y="73045"/>
            <a:ext cx="10639696" cy="448491"/>
          </a:xfrm>
        </p:spPr>
        <p:txBody>
          <a:bodyPr>
            <a:normAutofit fontScale="90000"/>
          </a:bodyPr>
          <a:lstStyle/>
          <a:p>
            <a:r>
              <a:rPr lang="en-US" dirty="0"/>
              <a:t>Q4: LDA (Classification of Carriers v. Noncarriers)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50666F-40D6-4DED-BA55-CBA7A092F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8132"/>
              </p:ext>
            </p:extLst>
          </p:nvPr>
        </p:nvGraphicFramePr>
        <p:xfrm>
          <a:off x="8099995" y="1734535"/>
          <a:ext cx="3962400" cy="852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4104587296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2231901466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343805027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22334918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Linear Discriminant Function for 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21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321614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Constant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-4.78097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-1.13014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7266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arsinh_Activity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AHF Activity (ARCSINH)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-27.59946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-7.43647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04702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Antigen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AHF Antigen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18.56405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1.47315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88479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F8624-20E8-4AA1-8C30-CC26D8CF8C19}"/>
              </a:ext>
            </a:extLst>
          </p:cNvPr>
          <p:cNvSpPr txBox="1"/>
          <p:nvPr/>
        </p:nvSpPr>
        <p:spPr>
          <a:xfrm>
            <a:off x="0" y="521536"/>
            <a:ext cx="1104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ARSINH() transformation of AHF Activity helped correctly identify a misclassified observation in LDA calibration,</a:t>
            </a:r>
          </a:p>
          <a:p>
            <a:r>
              <a:rPr lang="en-US" dirty="0"/>
              <a:t>		reducing error by 1.11%.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5BABB4-0CCA-46D4-8BF0-25AD62FC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42926"/>
              </p:ext>
            </p:extLst>
          </p:nvPr>
        </p:nvGraphicFramePr>
        <p:xfrm>
          <a:off x="177524" y="1468982"/>
          <a:ext cx="2717165" cy="1789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870">
                  <a:extLst>
                    <a:ext uri="{9D8B030D-6E8A-4147-A177-3AD203B41FA5}">
                      <a16:colId xmlns:a16="http://schemas.microsoft.com/office/drawing/2014/main" val="3512517308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155277594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271531722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36698574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Number of Observations and Percent Classified into 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From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820485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84.44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15.56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6848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Noncarriers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90.00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955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54.67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45.33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8932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235296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D1F0B-9AD4-4E83-8CCA-3FFBDA22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43968"/>
              </p:ext>
            </p:extLst>
          </p:nvPr>
        </p:nvGraphicFramePr>
        <p:xfrm>
          <a:off x="377230" y="3303947"/>
          <a:ext cx="2317750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3165362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139440231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616699279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165687494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 Count Estimates for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Noncarriers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602599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0.1278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8088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568218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E1CC0F-5EE2-4F89-98CB-EA018717DF56}"/>
              </a:ext>
            </a:extLst>
          </p:cNvPr>
          <p:cNvSpPr txBox="1"/>
          <p:nvPr/>
        </p:nvSpPr>
        <p:spPr>
          <a:xfrm>
            <a:off x="292109" y="1125940"/>
            <a:ext cx="24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Resubstitution Summary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E2D254-FBA1-4DD6-906A-36C3ABAC0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29164"/>
              </p:ext>
            </p:extLst>
          </p:nvPr>
        </p:nvGraphicFramePr>
        <p:xfrm>
          <a:off x="177524" y="4288036"/>
          <a:ext cx="2717165" cy="1789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870">
                  <a:extLst>
                    <a:ext uri="{9D8B030D-6E8A-4147-A177-3AD203B41FA5}">
                      <a16:colId xmlns:a16="http://schemas.microsoft.com/office/drawing/2014/main" val="391930674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103355347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646260466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331012339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Number of Observations and Percent Classified into 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6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From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766917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37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82.22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17.78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79622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13.33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86.67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3490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54.67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45.33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7147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738081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40DCC1-4FCB-4C7A-8938-90066DBB69ED}"/>
              </a:ext>
            </a:extLst>
          </p:cNvPr>
          <p:cNvSpPr txBox="1"/>
          <p:nvPr/>
        </p:nvSpPr>
        <p:spPr>
          <a:xfrm>
            <a:off x="224720" y="3936589"/>
            <a:ext cx="26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Cross-validation Summary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42A4C8-AF71-467C-A4A1-F635F4934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25860"/>
              </p:ext>
            </p:extLst>
          </p:nvPr>
        </p:nvGraphicFramePr>
        <p:xfrm>
          <a:off x="377230" y="6114126"/>
          <a:ext cx="2317750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21830404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40656382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14248042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79665151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 Count Estimates for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9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Noncarriers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2344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0.1778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0.1333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1235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1447533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09D71C-7A86-4E82-A9E9-2D8AA3B9D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92975"/>
              </p:ext>
            </p:extLst>
          </p:nvPr>
        </p:nvGraphicFramePr>
        <p:xfrm>
          <a:off x="9144633" y="3336045"/>
          <a:ext cx="2939415" cy="1032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52915359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323674848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431609258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61913458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83256152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Posterior Probability of Membership in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2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Obs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Classified into Group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Noncarriers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3184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0.0447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0.9553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94402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0.5879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0.4121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4991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0.9098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0.0902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41079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02A3324-AB92-4446-B524-A1E22274C197}"/>
              </a:ext>
            </a:extLst>
          </p:cNvPr>
          <p:cNvSpPr txBox="1"/>
          <p:nvPr/>
        </p:nvSpPr>
        <p:spPr>
          <a:xfrm>
            <a:off x="9313609" y="2979540"/>
            <a:ext cx="27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LDF Classification Posteriors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E4CAE-C36B-4DD9-9E92-C1FC79B54B90}"/>
              </a:ext>
            </a:extLst>
          </p:cNvPr>
          <p:cNvSpPr txBox="1"/>
          <p:nvPr/>
        </p:nvSpPr>
        <p:spPr>
          <a:xfrm>
            <a:off x="8167886" y="1365203"/>
            <a:ext cx="39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LDF Coefficients for Predictors by Group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E260C4-FB24-43B9-BC6B-F18171DA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00739"/>
              </p:ext>
            </p:extLst>
          </p:nvPr>
        </p:nvGraphicFramePr>
        <p:xfrm>
          <a:off x="9744645" y="5182763"/>
          <a:ext cx="2317750" cy="1153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971798454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130977756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58925311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48256436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Number of Observations and Percent Classified into 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0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Carriers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Noncarriers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75474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33.33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0767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737152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3E45C56-654E-4C3A-BF19-A772F3EB41A9}"/>
              </a:ext>
            </a:extLst>
          </p:cNvPr>
          <p:cNvSpPr txBox="1"/>
          <p:nvPr/>
        </p:nvSpPr>
        <p:spPr>
          <a:xfrm>
            <a:off x="9334256" y="4813431"/>
            <a:ext cx="27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LDF Classification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277F4-24DE-4D4F-B89D-BAC3EAEBE561}"/>
              </a:ext>
            </a:extLst>
          </p:cNvPr>
          <p:cNvSpPr txBox="1"/>
          <p:nvPr/>
        </p:nvSpPr>
        <p:spPr>
          <a:xfrm>
            <a:off x="2978062" y="1474325"/>
            <a:ext cx="5966698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Linear Discriminant Function for Group (ARSINH Transformation of AHF Activity):</a:t>
            </a:r>
          </a:p>
          <a:p>
            <a:endParaRPr lang="en-US" sz="1100" dirty="0"/>
          </a:p>
          <a:p>
            <a:r>
              <a:rPr lang="en-US" sz="1100" dirty="0"/>
              <a:t>Carriers: -4.78097 - 27.59946(</a:t>
            </a:r>
            <a:r>
              <a:rPr lang="en-US" sz="1100" dirty="0" err="1"/>
              <a:t>arsinh_Activity</a:t>
            </a:r>
            <a:r>
              <a:rPr lang="en-US" sz="1100" dirty="0"/>
              <a:t>) + 18.56405(Antigen)</a:t>
            </a:r>
          </a:p>
          <a:p>
            <a:endParaRPr lang="en-US" sz="1100" dirty="0"/>
          </a:p>
          <a:p>
            <a:r>
              <a:rPr lang="en-US" sz="1100" dirty="0"/>
              <a:t>Noncarriers: -1.13014 - 7.43647(</a:t>
            </a:r>
            <a:r>
              <a:rPr lang="en-US" sz="1100" dirty="0" err="1"/>
              <a:t>arsinh_Activity</a:t>
            </a:r>
            <a:r>
              <a:rPr lang="en-US" sz="1100" dirty="0"/>
              <a:t>) + 1.47315(Antigen)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Test_Subject</a:t>
            </a:r>
            <a:r>
              <a:rPr lang="en-US" sz="1100" dirty="0"/>
              <a:t> 1) -4.78097 - 27.59946(-.19869011) + 18.56405(-.2) =	 -3.0100402566	</a:t>
            </a:r>
          </a:p>
          <a:p>
            <a:r>
              <a:rPr lang="en-US" sz="1100" dirty="0"/>
              <a:t>	          -1.13014 - 7.43647(-.19869011) + 1.47315(-.2) =   		 .05278304231	[Noncarrier]</a:t>
            </a:r>
          </a:p>
          <a:p>
            <a:r>
              <a:rPr lang="en-US" sz="1100" dirty="0"/>
              <a:t>					</a:t>
            </a:r>
          </a:p>
          <a:p>
            <a:r>
              <a:rPr lang="en-US" sz="1100" dirty="0"/>
              <a:t>	      2) -4.78097 - 27.59946(-.19869011) + 18.56405(0) =   	 .70276974334	[Carrier]</a:t>
            </a:r>
          </a:p>
          <a:p>
            <a:r>
              <a:rPr lang="en-US" sz="1100" dirty="0"/>
              <a:t>	          -1.13014 - 7.43647(-.19869011) + 1.47315(0) =     	 	.34741304231</a:t>
            </a:r>
          </a:p>
          <a:p>
            <a:endParaRPr lang="en-US" sz="1100" dirty="0"/>
          </a:p>
          <a:p>
            <a:r>
              <a:rPr lang="en-US" sz="1100" dirty="0"/>
              <a:t>	      3) -4.78097 - 27.59946(-.295673048) + 18.56405(0) = 	  3.3794464135	[Carrier]</a:t>
            </a:r>
          </a:p>
          <a:p>
            <a:r>
              <a:rPr lang="en-US" sz="1100" dirty="0"/>
              <a:t>	          -1.13014 - 7.43647(-.295673048) + 1.47315(0) =	 	 1.06862375126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Linear Discriminant Function for Group (no ARSINH Transformation of AHF Activity):</a:t>
            </a:r>
          </a:p>
          <a:p>
            <a:endParaRPr lang="en-US" sz="1100" dirty="0"/>
          </a:p>
          <a:p>
            <a:r>
              <a:rPr lang="en-US" sz="1100" dirty="0"/>
              <a:t>Carriers: -4.66334 - 26.14277(Activity) + 18.39440(Antigen)</a:t>
            </a:r>
          </a:p>
          <a:p>
            <a:endParaRPr lang="en-US" sz="1100" dirty="0"/>
          </a:p>
          <a:p>
            <a:r>
              <a:rPr lang="en-US" sz="1100" dirty="0"/>
              <a:t>Noncarriers: -1.10386 - 6.82377(Activity) + 1.27017(Antigen)			</a:t>
            </a:r>
          </a:p>
          <a:p>
            <a:endParaRPr lang="en-US" sz="1100" dirty="0"/>
          </a:p>
          <a:p>
            <a:r>
              <a:rPr lang="en-US" sz="1100" dirty="0" err="1"/>
              <a:t>Test_Subject</a:t>
            </a:r>
            <a:r>
              <a:rPr lang="en-US" sz="1100" dirty="0"/>
              <a:t> 1) -4.66334 - 26.14277(-.2) + 18.39440(-.2) =        		-3.113666    	</a:t>
            </a:r>
          </a:p>
          <a:p>
            <a:r>
              <a:rPr lang="en-US" sz="1100" dirty="0"/>
              <a:t>	           -1.10386 - 6.82377(-.2) + 1.27017(-.2) =         		 .00686		[Noncarrier]</a:t>
            </a:r>
          </a:p>
          <a:p>
            <a:r>
              <a:rPr lang="en-US" sz="1100" dirty="0"/>
              <a:t>					</a:t>
            </a:r>
          </a:p>
          <a:p>
            <a:r>
              <a:rPr lang="en-US" sz="1100" dirty="0"/>
              <a:t>	       2) -4.66334 - 26.14277(-.2) + 18.39440(0) =    		 .565214	 [Carrier]</a:t>
            </a:r>
          </a:p>
          <a:p>
            <a:r>
              <a:rPr lang="en-US" sz="1100" dirty="0"/>
              <a:t>	            -1.10386 - 6.82377(-.2) + 1.27017(0) =     			 .260894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	       3) -4.66334 - 26.14277(-.3) + 18.39440(0) =  			  3.179491	[Carrier]</a:t>
            </a:r>
          </a:p>
          <a:p>
            <a:r>
              <a:rPr lang="en-US" sz="1100" dirty="0"/>
              <a:t>	           -1.10386 - 6.82377(-.3) + 1.27017(0) =	 		 .943271</a:t>
            </a:r>
          </a:p>
        </p:txBody>
      </p:sp>
    </p:spTree>
    <p:extLst>
      <p:ext uri="{BB962C8B-B14F-4D97-AF65-F5344CB8AC3E}">
        <p14:creationId xmlns:p14="http://schemas.microsoft.com/office/powerpoint/2010/main" val="32232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geneed.nlm.nih.gov/images/hemophilia_lg.jpg">
            <a:extLst>
              <a:ext uri="{FF2B5EF4-FFF2-40B4-BE49-F238E27FC236}">
                <a16:creationId xmlns:a16="http://schemas.microsoft.com/office/drawing/2014/main" id="{5A5D6DAC-03B1-479C-A8CE-B156C85B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75" y="509452"/>
            <a:ext cx="5745480" cy="5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92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</TotalTime>
  <Words>792</Words>
  <Application>Microsoft Office PowerPoint</Application>
  <PresentationFormat>Widescreen</PresentationFormat>
  <Paragraphs>459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MANOVA/LDA</vt:lpstr>
      <vt:lpstr>Q1: Summary Statistics per Response by Group</vt:lpstr>
      <vt:lpstr>Q2: 1-Way Anova per Response (RESIDUAL DIAGNOSTICS) </vt:lpstr>
      <vt:lpstr>Q3: Scatterplot (Carrier v. Noncarrier per Response)</vt:lpstr>
      <vt:lpstr>Q4: LDA (Classification of Carriers v. Noncarriers)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MANOVA/LDA</dc:title>
  <dc:creator>jkrasmus@outlook.com</dc:creator>
  <cp:lastModifiedBy>jkrasmus@outlook.com</cp:lastModifiedBy>
  <cp:revision>19</cp:revision>
  <dcterms:created xsi:type="dcterms:W3CDTF">2017-06-22T21:17:28Z</dcterms:created>
  <dcterms:modified xsi:type="dcterms:W3CDTF">2017-06-22T22:59:18Z</dcterms:modified>
</cp:coreProperties>
</file>