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7D25-0FE7-4972-9A8C-1E707F9E6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249" y="1964267"/>
            <a:ext cx="9641876" cy="2421464"/>
          </a:xfrm>
        </p:spPr>
        <p:txBody>
          <a:bodyPr/>
          <a:lstStyle/>
          <a:p>
            <a:r>
              <a:rPr lang="en-US" dirty="0"/>
              <a:t>Principle Components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545F-D135-4246-BF21-24D71BA9C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SMU_6372-403 – Applied Statistics</a:t>
            </a:r>
          </a:p>
          <a:p>
            <a:r>
              <a:rPr lang="en-US" dirty="0"/>
              <a:t>Jack k. </a:t>
            </a:r>
            <a:r>
              <a:rPr lang="en-US" dirty="0" err="1"/>
              <a:t>rasmus</a:t>
            </a:r>
            <a:r>
              <a:rPr lang="en-US" dirty="0"/>
              <a:t>-Vorrath</a:t>
            </a:r>
          </a:p>
          <a:p>
            <a:r>
              <a:rPr lang="en-US" dirty="0"/>
              <a:t>6/28/17</a:t>
            </a:r>
          </a:p>
        </p:txBody>
      </p:sp>
    </p:spTree>
    <p:extLst>
      <p:ext uri="{BB962C8B-B14F-4D97-AF65-F5344CB8AC3E}">
        <p14:creationId xmlns:p14="http://schemas.microsoft.com/office/powerpoint/2010/main" val="11505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79D4-B436-4D77-B347-C88571BC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3" y="0"/>
            <a:ext cx="11887200" cy="529087"/>
          </a:xfrm>
        </p:spPr>
        <p:txBody>
          <a:bodyPr>
            <a:normAutofit fontScale="90000"/>
          </a:bodyPr>
          <a:lstStyle/>
          <a:p>
            <a:r>
              <a:rPr lang="en-US" dirty="0"/>
              <a:t>Q1: Summary stats, Correlation &amp; Scatterplot Matrices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73332-8223-45ED-98BD-7137463F9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8192"/>
              </p:ext>
            </p:extLst>
          </p:nvPr>
        </p:nvGraphicFramePr>
        <p:xfrm>
          <a:off x="669387" y="3457005"/>
          <a:ext cx="4608830" cy="977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3334120925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371303504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2975237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27475603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558027014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55166212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22413004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04943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Std Dev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Minimum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Maximum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241737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Fire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Theft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Age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Income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12.28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30.23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60.33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10695.83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34.99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10.40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29.00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65.00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10694.00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24.50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9.30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14.53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22.57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2754.20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32.59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86.53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211.23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509.63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7585606.67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1061.95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5583.00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39.70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75.00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90.10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21480.00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99.70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10416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B34AD-CB8A-455F-A983-A66B44F78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86366"/>
              </p:ext>
            </p:extLst>
          </p:nvPr>
        </p:nvGraphicFramePr>
        <p:xfrm>
          <a:off x="1273590" y="4670897"/>
          <a:ext cx="3400425" cy="2110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411939284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41311368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92502509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1439847224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048036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26153783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Pearson Correlation Coefficients, N = 47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Prob &gt; |r| under H0: Rho=0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3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Fire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Theft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235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Fire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0.41216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0.41222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-0.61045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0.59280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6143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Theft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0.41216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0.33694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-0.08943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0.5500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0.32137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0.0276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6737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0.41222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0.33694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-0.52867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0.25051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0.0894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5284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-0.61045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-0.08943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0.5500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-0.52867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-0.70373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6938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0.59280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0.32137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0.0276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0.25051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0.0894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-0.70373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1.00000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28611101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9C49AE61-39C8-4C86-B415-0529E3CE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41" y="1015041"/>
            <a:ext cx="5842959" cy="584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D0F7A-2364-4203-B781-544788D1D783}"/>
              </a:ext>
            </a:extLst>
          </p:cNvPr>
          <p:cNvSpPr txBox="1"/>
          <p:nvPr/>
        </p:nvSpPr>
        <p:spPr>
          <a:xfrm>
            <a:off x="106714" y="529087"/>
            <a:ext cx="109737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the five original variables, Income produced an inordinately large variance statistic due to its relative magnitude.</a:t>
            </a:r>
          </a:p>
          <a:p>
            <a:endParaRPr lang="en-US" dirty="0"/>
          </a:p>
          <a:p>
            <a:r>
              <a:rPr lang="en-US" dirty="0"/>
              <a:t>Correlation measures were strongest between Income &amp; Race,</a:t>
            </a:r>
          </a:p>
          <a:p>
            <a:r>
              <a:rPr lang="en-US" dirty="0"/>
              <a:t>	Income &amp; Fire, and Race &amp; Fire, corresponding with </a:t>
            </a:r>
          </a:p>
          <a:p>
            <a:r>
              <a:rPr lang="en-US" dirty="0"/>
              <a:t>	expectations of lower Income and higher rates of Fire in </a:t>
            </a:r>
          </a:p>
          <a:p>
            <a:r>
              <a:rPr lang="en-US" dirty="0"/>
              <a:t>	minority-dense areas where building codes are often lax and </a:t>
            </a:r>
          </a:p>
          <a:p>
            <a:r>
              <a:rPr lang="en-US" dirty="0"/>
              <a:t>	access to municipal services is historically poor.</a:t>
            </a:r>
          </a:p>
          <a:p>
            <a:endParaRPr lang="en-US" dirty="0"/>
          </a:p>
          <a:p>
            <a:r>
              <a:rPr lang="en-US" dirty="0"/>
              <a:t>Scatterplot matrix figures visualized these especially strong</a:t>
            </a:r>
          </a:p>
          <a:p>
            <a:r>
              <a:rPr lang="en-US" dirty="0"/>
              <a:t>	correlations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333228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96C1-5405-4089-B289-342A4395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63" y="88818"/>
            <a:ext cx="10131425" cy="511834"/>
          </a:xfrm>
        </p:spPr>
        <p:txBody>
          <a:bodyPr>
            <a:normAutofit fontScale="90000"/>
          </a:bodyPr>
          <a:lstStyle/>
          <a:p>
            <a:r>
              <a:rPr lang="en-US" dirty="0"/>
              <a:t>Q2a: Eigen Values, Eigen Vectors, &amp; Scree plot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ED5CF4-0F5E-4503-B00F-5B708AED5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44446"/>
              </p:ext>
            </p:extLst>
          </p:nvPr>
        </p:nvGraphicFramePr>
        <p:xfrm>
          <a:off x="447041" y="4257136"/>
          <a:ext cx="3239135" cy="1193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64260954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63785972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130794346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963980385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308953602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Eigenvalues of the Covariance Matrix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9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Eigenvalue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Difference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Proportion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Cumulative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420087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7586309.00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7585711.46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0.9998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0.9998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8744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597.54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183.75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0.9999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648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413.79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298.05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41010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115.73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75.78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1.0000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2653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39.95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1.0000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471771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C36E10-13ED-41F3-B92F-24E1135E4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9654"/>
              </p:ext>
            </p:extLst>
          </p:nvPr>
        </p:nvGraphicFramePr>
        <p:xfrm>
          <a:off x="370206" y="5540525"/>
          <a:ext cx="3392805" cy="1193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50185208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8473293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64623850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21453191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94238340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178091276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Eigenvectors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8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828795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Fire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-.002062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0.097741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0.123122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0.209895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0.965001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1093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Theft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-.000472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0.243967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0.485518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0.798134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-.260257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4290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-.004333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-.252841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0.860436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-.442219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0.012005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5522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0.999954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0.006974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0.004990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-.004031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0.001670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1633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-.008327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0.931101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0.093475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-.351215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-.029860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262050981"/>
                  </a:ext>
                </a:extLst>
              </a:tr>
            </a:tbl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2756D13D-6198-4BFF-B4D2-E87DB4C1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16" y="1656272"/>
            <a:ext cx="7990600" cy="520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60615-A13B-4C56-96A9-5699B7FAFDF4}"/>
              </a:ext>
            </a:extLst>
          </p:cNvPr>
          <p:cNvSpPr txBox="1"/>
          <p:nvPr/>
        </p:nvSpPr>
        <p:spPr>
          <a:xfrm>
            <a:off x="0" y="690114"/>
            <a:ext cx="123075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 Plot figures indicate the effects of not standardizing the variable measures. The inordinate influence of Income corresponds</a:t>
            </a:r>
          </a:p>
          <a:p>
            <a:r>
              <a:rPr lang="en-US" dirty="0"/>
              <a:t>	to a determination of the first principle component that is entirely dominated by that variable, such that no other</a:t>
            </a:r>
          </a:p>
          <a:p>
            <a:r>
              <a:rPr lang="en-US" dirty="0"/>
              <a:t>	components in the analysis are identified as contributing anything  of significance.</a:t>
            </a:r>
          </a:p>
          <a:p>
            <a:endParaRPr lang="en-US" dirty="0"/>
          </a:p>
          <a:p>
            <a:r>
              <a:rPr lang="en-US" dirty="0"/>
              <a:t>This is reflected in the Eigenvalue of the</a:t>
            </a:r>
          </a:p>
          <a:p>
            <a:r>
              <a:rPr lang="en-US" dirty="0"/>
              <a:t>	first principle component in the</a:t>
            </a:r>
          </a:p>
          <a:p>
            <a:r>
              <a:rPr lang="en-US" dirty="0"/>
              <a:t>	covariance matrix, and likewise in</a:t>
            </a:r>
          </a:p>
          <a:p>
            <a:r>
              <a:rPr lang="en-US" dirty="0"/>
              <a:t>	the corresponding Eigenvector.</a:t>
            </a:r>
          </a:p>
          <a:p>
            <a:endParaRPr lang="en-US" dirty="0"/>
          </a:p>
          <a:p>
            <a:r>
              <a:rPr lang="en-US" dirty="0"/>
              <a:t>All weight of the linear combination is</a:t>
            </a:r>
          </a:p>
          <a:p>
            <a:r>
              <a:rPr lang="en-US" dirty="0"/>
              <a:t>	attributed to the influence of Income</a:t>
            </a:r>
          </a:p>
          <a:p>
            <a:r>
              <a:rPr lang="en-US" dirty="0"/>
              <a:t>	in contrast to the other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4C8A-264D-4AA6-98ED-5A613E74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7" y="0"/>
            <a:ext cx="11386868" cy="598098"/>
          </a:xfrm>
        </p:spPr>
        <p:txBody>
          <a:bodyPr>
            <a:normAutofit fontScale="90000"/>
          </a:bodyPr>
          <a:lstStyle/>
          <a:p>
            <a:r>
              <a:rPr lang="en-US" dirty="0"/>
              <a:t>Q2b &amp; C: Summary Stats &amp; Scatterplot Matrix of PCA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7CDA4F-9B26-4AB0-82A1-5442094E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5" y="1052424"/>
            <a:ext cx="6499325" cy="58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2D668-01D2-4B1F-95F9-2CFF3AA5C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86841"/>
              </p:ext>
            </p:extLst>
          </p:nvPr>
        </p:nvGraphicFramePr>
        <p:xfrm>
          <a:off x="1037128" y="4681755"/>
          <a:ext cx="3286760" cy="2110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42292574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34192499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95298985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90293675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30266043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42541090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Pearson Correlation Coefficients, N = 47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Prob &gt; |r| under H0: Rho=0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78964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01653649"/>
                  </a:ext>
                </a:extLst>
              </a:tr>
              <a:tr h="67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Prin2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2070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2533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1.00000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144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1.00000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883030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D53E99-5C2D-4961-BDBF-DED128CC7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13305"/>
              </p:ext>
            </p:extLst>
          </p:nvPr>
        </p:nvGraphicFramePr>
        <p:xfrm>
          <a:off x="454515" y="3577878"/>
          <a:ext cx="4451985" cy="977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990013118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1667239634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9055385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7194141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87926451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36358636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1828166326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1715865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Median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Std Dev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Variance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Minimum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Maximum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939156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Prin1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Prin2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Prin3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Prin4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Prin5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0.00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-0.00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-1.70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-2.53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3.19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-2.77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-1.62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2754.33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24.44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20.34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10.76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6.32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7586309.00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597.54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413.79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115.73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39.95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-5113.17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-35.48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-57.88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-18.99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-10.52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10783.98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62.48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57.33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41.40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16.51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690689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C6C27-203A-4281-8C8C-C9662D8419A5}"/>
              </a:ext>
            </a:extLst>
          </p:cNvPr>
          <p:cNvSpPr txBox="1"/>
          <p:nvPr/>
        </p:nvSpPr>
        <p:spPr>
          <a:xfrm>
            <a:off x="0" y="488393"/>
            <a:ext cx="112115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statistics for the principle components confirmed the effects of not standardizing the variables beforehand. </a:t>
            </a:r>
          </a:p>
          <a:p>
            <a:r>
              <a:rPr lang="en-US" dirty="0"/>
              <a:t>	The variance measures corresponded to those shown</a:t>
            </a:r>
          </a:p>
          <a:p>
            <a:r>
              <a:rPr lang="en-US" dirty="0"/>
              <a:t>	in the Eigenvalue covariance matrix, with the measure</a:t>
            </a:r>
          </a:p>
          <a:p>
            <a:r>
              <a:rPr lang="en-US" dirty="0"/>
              <a:t>	of variance for the Income-heavy principle </a:t>
            </a:r>
          </a:p>
          <a:p>
            <a:r>
              <a:rPr lang="en-US" dirty="0"/>
              <a:t>	component 1 dominating the table as before.</a:t>
            </a:r>
          </a:p>
          <a:p>
            <a:endParaRPr lang="en-US" dirty="0"/>
          </a:p>
          <a:p>
            <a:r>
              <a:rPr lang="en-US" dirty="0"/>
              <a:t>In the Component Scores matrix, all trends visible in the</a:t>
            </a:r>
          </a:p>
          <a:p>
            <a:r>
              <a:rPr lang="en-US" dirty="0"/>
              <a:t>	scatterplot matrix of the original variables are</a:t>
            </a:r>
          </a:p>
          <a:p>
            <a:r>
              <a:rPr lang="en-US" dirty="0"/>
              <a:t>	decomposed by the orthogonal nature of the analytic</a:t>
            </a:r>
          </a:p>
          <a:p>
            <a:r>
              <a:rPr lang="en-US" dirty="0"/>
              <a:t>	procedure. Correlations between components are</a:t>
            </a:r>
          </a:p>
          <a:p>
            <a:r>
              <a:rPr lang="en-US" dirty="0"/>
              <a:t>	reduced down to zero, as indicated in the lower table.</a:t>
            </a:r>
          </a:p>
        </p:txBody>
      </p:sp>
    </p:spTree>
    <p:extLst>
      <p:ext uri="{BB962C8B-B14F-4D97-AF65-F5344CB8AC3E}">
        <p14:creationId xmlns:p14="http://schemas.microsoft.com/office/powerpoint/2010/main" val="56751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FB99-F03C-4546-9966-48E361CC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30716"/>
            <a:ext cx="11938957" cy="564871"/>
          </a:xfrm>
        </p:spPr>
        <p:txBody>
          <a:bodyPr>
            <a:normAutofit fontScale="90000"/>
          </a:bodyPr>
          <a:lstStyle/>
          <a:p>
            <a:r>
              <a:rPr lang="en-US" dirty="0"/>
              <a:t>Q3A &amp; B: Scale-Sensitive PCA Stats, Component Profile Plots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434E04-7061-40A4-BEF9-DD66116D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19265"/>
              </p:ext>
            </p:extLst>
          </p:nvPr>
        </p:nvGraphicFramePr>
        <p:xfrm>
          <a:off x="5319624" y="703229"/>
          <a:ext cx="3239135" cy="1193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137438266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902513087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7318866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408488956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37463152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Eigenvalues of the Correlation Matrix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0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Eigenvalue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Difference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Proportion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Cumulative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37543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2.75861596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1.80893352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0.5517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0.5517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56039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0.94968244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0.19597232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0.1899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0.7417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7158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0.75371012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0.36713571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0.8924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978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0.38657441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0.23515734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0.0773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0.9697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6294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0.15141707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0.0303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1.0000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84317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0BA9B9-CD03-4237-886A-EC57676C7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51081"/>
              </p:ext>
            </p:extLst>
          </p:nvPr>
        </p:nvGraphicFramePr>
        <p:xfrm>
          <a:off x="8659302" y="703229"/>
          <a:ext cx="3400425" cy="1193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3691067672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467452432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857895089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284612138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1485946604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104338264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Eigenvectors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6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Prin5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49744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Fire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0.504823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0.030903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0.189071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0.829630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0.142006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61968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Theft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0.309078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0.832612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0.240781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-.218340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-.324932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6469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0.398535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0.192335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-.816327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-.123544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0.350034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78260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-.505043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0.457245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0.142614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0.137146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0.704777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69487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0.485517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-.244411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0.468559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-.479552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0.504994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897819773"/>
                  </a:ext>
                </a:extLst>
              </a:tr>
            </a:tbl>
          </a:graphicData>
        </a:graphic>
      </p:graphicFrame>
      <p:pic>
        <p:nvPicPr>
          <p:cNvPr id="4097" name="Picture 1">
            <a:extLst>
              <a:ext uri="{FF2B5EF4-FFF2-40B4-BE49-F238E27FC236}">
                <a16:creationId xmlns:a16="http://schemas.microsoft.com/office/drawing/2014/main" id="{D4A0419A-336B-45C5-B58A-BD202947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3" y="4288906"/>
            <a:ext cx="5202478" cy="247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B91DBB8-9A19-45FF-A30C-1D853E89E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32" y="2004798"/>
            <a:ext cx="6504887" cy="475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BF720-22AC-4C5E-80C3-3D1C007D4260}"/>
              </a:ext>
            </a:extLst>
          </p:cNvPr>
          <p:cNvSpPr txBox="1"/>
          <p:nvPr/>
        </p:nvSpPr>
        <p:spPr>
          <a:xfrm>
            <a:off x="0" y="595587"/>
            <a:ext cx="56496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scale-sensitive PCA on the correlation matrix is</a:t>
            </a:r>
          </a:p>
          <a:p>
            <a:r>
              <a:rPr lang="en-US" dirty="0"/>
              <a:t>	used, the inordinate influence of the Income</a:t>
            </a:r>
          </a:p>
          <a:p>
            <a:r>
              <a:rPr lang="en-US" dirty="0"/>
              <a:t>	variable is tempered, producing more reasonable</a:t>
            </a:r>
          </a:p>
          <a:p>
            <a:r>
              <a:rPr lang="en-US" dirty="0"/>
              <a:t>	component 1 Eigenvalue output, and a more</a:t>
            </a:r>
          </a:p>
          <a:p>
            <a:r>
              <a:rPr lang="en-US" dirty="0"/>
              <a:t>	sensible contrast for its Eigenvector coefficients.</a:t>
            </a:r>
          </a:p>
          <a:p>
            <a:endParaRPr lang="en-US" dirty="0"/>
          </a:p>
          <a:p>
            <a:r>
              <a:rPr lang="en-US" dirty="0"/>
              <a:t>The scree plot and component profile plots visualize </a:t>
            </a:r>
          </a:p>
          <a:p>
            <a:r>
              <a:rPr lang="en-US" dirty="0"/>
              <a:t>	this adjustment, reflecting the usefulness of at least </a:t>
            </a:r>
          </a:p>
          <a:p>
            <a:r>
              <a:rPr lang="en-US" dirty="0"/>
              <a:t>	two more interpretable components, the second of </a:t>
            </a:r>
          </a:p>
          <a:p>
            <a:r>
              <a:rPr lang="en-US" dirty="0"/>
              <a:t>	which constructs a contrast corresponding roughly to</a:t>
            </a:r>
          </a:p>
          <a:p>
            <a:r>
              <a:rPr lang="en-US" dirty="0"/>
              <a:t>	the influence of Race, and the third to that of Age </a:t>
            </a:r>
          </a:p>
          <a:p>
            <a:r>
              <a:rPr lang="en-US" dirty="0"/>
              <a:t>	on the analysis. Patterns of the first three component</a:t>
            </a:r>
          </a:p>
          <a:p>
            <a:r>
              <a:rPr lang="en-US" dirty="0"/>
              <a:t>	profiles reflect these interpretable contrasts.</a:t>
            </a:r>
          </a:p>
        </p:txBody>
      </p:sp>
    </p:spTree>
    <p:extLst>
      <p:ext uri="{BB962C8B-B14F-4D97-AF65-F5344CB8AC3E}">
        <p14:creationId xmlns:p14="http://schemas.microsoft.com/office/powerpoint/2010/main" val="380911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1C0-825E-48A1-A78A-50AD5986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849"/>
            <a:ext cx="10804584" cy="425570"/>
          </a:xfrm>
        </p:spPr>
        <p:txBody>
          <a:bodyPr>
            <a:normAutofit fontScale="90000"/>
          </a:bodyPr>
          <a:lstStyle/>
          <a:p>
            <a:r>
              <a:rPr lang="en-US" dirty="0"/>
              <a:t>Q4: Principle Component Regression (VOL|PC1-5)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06EB-0E6E-4B09-A115-896EA42A5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06223"/>
              </p:ext>
            </p:extLst>
          </p:nvPr>
        </p:nvGraphicFramePr>
        <p:xfrm>
          <a:off x="9156447" y="681273"/>
          <a:ext cx="2919095" cy="19114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070">
                  <a:extLst>
                    <a:ext uri="{9D8B030D-6E8A-4147-A177-3AD203B41FA5}">
                      <a16:colId xmlns:a16="http://schemas.microsoft.com/office/drawing/2014/main" val="2371787597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1945450403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964395041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42568151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77556069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Percent Variation Accounted for by Principal Components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8164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Number of Extracted Factors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Model Effects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Dependent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389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Current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Current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545622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55.1723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55.1723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76.1579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76.1579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212763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18.9936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74.1660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6.9181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83.0760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81911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15.0742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89.2402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1.0037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84.0797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937291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7.7315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96.9717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1.4755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85.5552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8917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3.0283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100.0000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0.5055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86.0606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69165407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97BE7FA2-55F7-4420-90BC-2A1760E3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1" y="2638757"/>
            <a:ext cx="5421700" cy="415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C0688BEE-4794-4559-9E19-8A10A154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81" y="2638758"/>
            <a:ext cx="6399361" cy="41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16C-A2FB-4149-9422-9A18CB896A49}"/>
              </a:ext>
            </a:extLst>
          </p:cNvPr>
          <p:cNvSpPr txBox="1"/>
          <p:nvPr/>
        </p:nvSpPr>
        <p:spPr>
          <a:xfrm>
            <a:off x="0" y="561426"/>
            <a:ext cx="9192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of PCR analyzing the influence of the variables on voluntary (VOL) issuing of new policies</a:t>
            </a:r>
          </a:p>
          <a:p>
            <a:r>
              <a:rPr lang="en-US" dirty="0"/>
              <a:t>	by insurance companies to the observed Chicago neighborhoods confirmed the results of</a:t>
            </a:r>
          </a:p>
          <a:p>
            <a:r>
              <a:rPr lang="en-US" dirty="0"/>
              <a:t>	PCA. The percent of variation accounted for by the individual model effects corresponded </a:t>
            </a:r>
          </a:p>
          <a:p>
            <a:r>
              <a:rPr lang="en-US" dirty="0"/>
              <a:t>	to that which was previously identified. R-Square analysis verified 3 to 4 components of</a:t>
            </a:r>
          </a:p>
          <a:p>
            <a:r>
              <a:rPr lang="en-US" dirty="0"/>
              <a:t>	particular interest, the first of which registered a strong direct relation between Income</a:t>
            </a:r>
          </a:p>
          <a:p>
            <a:r>
              <a:rPr lang="en-US" dirty="0"/>
              <a:t>	and the response (VOL), and the second, a moderately strong inverse relation between</a:t>
            </a:r>
          </a:p>
          <a:p>
            <a:r>
              <a:rPr lang="en-US" dirty="0"/>
              <a:t>	percent of minority residents (RACE) and the response (VOL).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166</TotalTime>
  <Words>475</Words>
  <Application>Microsoft Office PowerPoint</Application>
  <PresentationFormat>Widescreen</PresentationFormat>
  <Paragraphs>337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Principle Components Analysis</vt:lpstr>
      <vt:lpstr>Q1: Summary stats, Correlation &amp; Scatterplot Matrices</vt:lpstr>
      <vt:lpstr>Q2a: Eigen Values, Eigen Vectors, &amp; Scree plot</vt:lpstr>
      <vt:lpstr>Q2b &amp; C: Summary Stats &amp; Scatterplot Matrix of PCA</vt:lpstr>
      <vt:lpstr>Q3A &amp; B: Scale-Sensitive PCA Stats, Component Profile Plots</vt:lpstr>
      <vt:lpstr>Q4: Principle Component Regression (VOL|PC1-5)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Components Analysis</dc:title>
  <dc:creator>jkrasmus@outlook.com</dc:creator>
  <cp:lastModifiedBy>jkrasmus@outlook.com</cp:lastModifiedBy>
  <cp:revision>23</cp:revision>
  <dcterms:created xsi:type="dcterms:W3CDTF">2017-06-29T04:50:07Z</dcterms:created>
  <dcterms:modified xsi:type="dcterms:W3CDTF">2017-06-29T07:36:48Z</dcterms:modified>
</cp:coreProperties>
</file>