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8BDD-E0F7-4A7D-977D-C8D7E9B61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Repeated Measures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E537E-5CC1-47EF-856A-E33CBB600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SMU_6372-403 – Applied Statistics</a:t>
            </a:r>
          </a:p>
          <a:p>
            <a:r>
              <a:rPr lang="en-US" dirty="0"/>
              <a:t>Jack K. Rasmus-Vorrath</a:t>
            </a:r>
          </a:p>
          <a:p>
            <a:r>
              <a:rPr lang="en-US" dirty="0"/>
              <a:t>6/14/17</a:t>
            </a:r>
          </a:p>
        </p:txBody>
      </p:sp>
    </p:spTree>
    <p:extLst>
      <p:ext uri="{BB962C8B-B14F-4D97-AF65-F5344CB8AC3E}">
        <p14:creationId xmlns:p14="http://schemas.microsoft.com/office/powerpoint/2010/main" val="58069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EE2A-01F9-400E-ADAD-D77E09DD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1" y="106681"/>
            <a:ext cx="11353799" cy="472439"/>
          </a:xfrm>
        </p:spPr>
        <p:txBody>
          <a:bodyPr>
            <a:normAutofit fontScale="90000"/>
          </a:bodyPr>
          <a:lstStyle/>
          <a:p>
            <a:r>
              <a:rPr lang="en-US" dirty="0"/>
              <a:t>Q2: PROC GLM v. MIXED – Type-3 ANOVA v. Fixed Effects Tables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D2C4CD-ABAF-4270-8776-E1C435EB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4211440"/>
            <a:ext cx="6934199" cy="2070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601BEF-14FA-4D5F-977C-77F8DCFF7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097" y="4110900"/>
            <a:ext cx="4757219" cy="22965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A66862-6831-49AE-A775-0E3F473D934A}"/>
              </a:ext>
            </a:extLst>
          </p:cNvPr>
          <p:cNvSpPr txBox="1"/>
          <p:nvPr/>
        </p:nvSpPr>
        <p:spPr>
          <a:xfrm>
            <a:off x="121921" y="825729"/>
            <a:ext cx="11734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accounting for influence of repeated measures in the data,</a:t>
            </a:r>
          </a:p>
          <a:p>
            <a:r>
              <a:rPr lang="en-US" sz="2400" dirty="0"/>
              <a:t>F-values and P-values have changed for all three predictors of interest:</a:t>
            </a:r>
          </a:p>
          <a:p>
            <a:r>
              <a:rPr lang="en-US" sz="2400" dirty="0"/>
              <a:t>	The Treatment effect has become non-significant </a:t>
            </a:r>
          </a:p>
          <a:p>
            <a:r>
              <a:rPr lang="en-US" sz="2400" dirty="0"/>
              <a:t>				at the alpha = .05 level in the MIXED model.</a:t>
            </a:r>
          </a:p>
          <a:p>
            <a:r>
              <a:rPr lang="en-US" sz="2400" dirty="0"/>
              <a:t>	The Week effect now bears a larger influence, </a:t>
            </a:r>
          </a:p>
          <a:p>
            <a:r>
              <a:rPr lang="en-US" sz="2400" dirty="0"/>
              <a:t>				though it remains statistically non-significant on its own, at p = .3971.</a:t>
            </a:r>
          </a:p>
          <a:p>
            <a:r>
              <a:rPr lang="en-US" sz="2400" dirty="0"/>
              <a:t>	The interaction of the two effects has substantially increased in significance (p =.0027).</a:t>
            </a:r>
          </a:p>
        </p:txBody>
      </p:sp>
    </p:spTree>
    <p:extLst>
      <p:ext uri="{BB962C8B-B14F-4D97-AF65-F5344CB8AC3E}">
        <p14:creationId xmlns:p14="http://schemas.microsoft.com/office/powerpoint/2010/main" val="191447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B92B-A05C-4223-AFE6-8FA7A292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37159"/>
            <a:ext cx="11948159" cy="548641"/>
          </a:xfrm>
        </p:spPr>
        <p:txBody>
          <a:bodyPr>
            <a:normAutofit fontScale="90000"/>
          </a:bodyPr>
          <a:lstStyle/>
          <a:p>
            <a:r>
              <a:rPr lang="en-US" dirty="0"/>
              <a:t>Q3: Interaction &amp; Contrast (Treated v. Control at Week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F5ADB-6AF3-4247-9A3B-BECFDCF6C8CB}"/>
              </a:ext>
            </a:extLst>
          </p:cNvPr>
          <p:cNvSpPr txBox="1"/>
          <p:nvPr/>
        </p:nvSpPr>
        <p:spPr>
          <a:xfrm>
            <a:off x="114513" y="639461"/>
            <a:ext cx="118615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slopes of linear plots and tabular figures from the previous slide, evidence of Treatment*Week interaction was already </a:t>
            </a:r>
          </a:p>
          <a:p>
            <a:r>
              <a:rPr lang="en-US" dirty="0"/>
              <a:t>	evident (p = .0274), becoming more pronounced when accounting for the influence of repeated measures (p = .0027).</a:t>
            </a:r>
          </a:p>
          <a:p>
            <a:r>
              <a:rPr lang="en-US" dirty="0"/>
              <a:t>A contrast of performance by Treated and Control groups at Week 2 indicates a statistically significant </a:t>
            </a:r>
          </a:p>
          <a:p>
            <a:r>
              <a:rPr lang="en-US" dirty="0"/>
              <a:t>	difference in the mean percentage of the response variable, Percentage Correct (p = .0287), </a:t>
            </a:r>
          </a:p>
          <a:p>
            <a:r>
              <a:rPr lang="en-US" dirty="0"/>
              <a:t>	confirming the effect of treatment on short-term memory performance at this time index.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EAFD8-9652-4FBE-B13E-66A7A4C4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278" y="3441562"/>
            <a:ext cx="5804770" cy="3335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4B769A-FFA8-4DD9-B088-04C914EFE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" y="2201704"/>
            <a:ext cx="5880535" cy="1201282"/>
          </a:xfrm>
          <a:prstGeom prst="rect">
            <a:avLst/>
          </a:prstGeom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93C709A3-B58D-4244-BD3B-3B56E2EE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472661"/>
            <a:ext cx="5242560" cy="338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C6DE82-9F14-460F-A4F1-E823E851F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272" y="2465719"/>
            <a:ext cx="5900783" cy="67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2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974A-5E8F-4D4E-8319-80FFEB0B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1" y="106681"/>
            <a:ext cx="12085319" cy="563880"/>
          </a:xfrm>
        </p:spPr>
        <p:txBody>
          <a:bodyPr>
            <a:normAutofit fontScale="90000"/>
          </a:bodyPr>
          <a:lstStyle/>
          <a:p>
            <a:r>
              <a:rPr lang="en-US" dirty="0"/>
              <a:t>Q4: PROC GLM v. </a:t>
            </a:r>
            <a:r>
              <a:rPr lang="en-US" dirty="0" err="1"/>
              <a:t>MiXed</a:t>
            </a:r>
            <a:r>
              <a:rPr lang="en-US" dirty="0"/>
              <a:t> – Treated group Contrast (Week 2 v. 12)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A39E2-286C-41A4-9123-A3C215B8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1" y="5220353"/>
            <a:ext cx="6675119" cy="1476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C3C5B8-A8B3-4C86-949E-3588C27F0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1" y="3217462"/>
            <a:ext cx="6675119" cy="1820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660CA3-FD0E-4D22-8527-124549A75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2396239"/>
            <a:ext cx="6248399" cy="638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5BB2E4-808A-4DB4-95BF-0D1CBCD37B7F}"/>
              </a:ext>
            </a:extLst>
          </p:cNvPr>
          <p:cNvSpPr txBox="1"/>
          <p:nvPr/>
        </p:nvSpPr>
        <p:spPr>
          <a:xfrm>
            <a:off x="106681" y="602007"/>
            <a:ext cx="124325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comparing the output of PROC GLM and MIXED, contrast estimates of Treated group performance at Weeks 2 v. 12</a:t>
            </a:r>
          </a:p>
          <a:p>
            <a:r>
              <a:rPr lang="en-US" dirty="0"/>
              <a:t>	indicated increased statistical significance in the latter procedure.</a:t>
            </a:r>
          </a:p>
          <a:p>
            <a:r>
              <a:rPr lang="en-US" dirty="0"/>
              <a:t>Though the estimate values were near identical, the standard error was reduced, and the t-value increased.</a:t>
            </a:r>
          </a:p>
          <a:p>
            <a:r>
              <a:rPr lang="en-US" dirty="0"/>
              <a:t>Although the corresponding reduction in p-value (from .2206 to .1264) did not attain alpha = .05, the change demonstrated</a:t>
            </a:r>
          </a:p>
          <a:p>
            <a:r>
              <a:rPr lang="en-US" dirty="0"/>
              <a:t>	 the influence of repeated measures on interpreting the difference in Treated short- and long-term memory performance.</a:t>
            </a:r>
          </a:p>
          <a:p>
            <a:r>
              <a:rPr lang="en-US" dirty="0"/>
              <a:t>Intuitively, such a difference should be more substantial if the respective response measures were taken on the same subject.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FE681F4-D53A-4C03-A965-AEE55179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95" y="2539213"/>
            <a:ext cx="5206425" cy="415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16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D076-A38E-41B2-85EC-77701A56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21921"/>
            <a:ext cx="12192000" cy="624840"/>
          </a:xfrm>
        </p:spPr>
        <p:txBody>
          <a:bodyPr>
            <a:normAutofit fontScale="90000"/>
          </a:bodyPr>
          <a:lstStyle/>
          <a:p>
            <a:r>
              <a:rPr lang="en-US" dirty="0"/>
              <a:t>Q5: Contrast – Short-Term Memory (Control v. Treated)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E1A54-CF18-47BF-B3D7-B09BC9C1B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7" y="4169477"/>
            <a:ext cx="11645903" cy="1342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BADBF-D5F6-4F65-AD4F-B5F287F36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74" y="5638959"/>
            <a:ext cx="11783630" cy="1154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1A70E0-232F-43F4-B909-9C2A57440D9F}"/>
              </a:ext>
            </a:extLst>
          </p:cNvPr>
          <p:cNvSpPr txBox="1"/>
          <p:nvPr/>
        </p:nvSpPr>
        <p:spPr>
          <a:xfrm>
            <a:off x="121920" y="746761"/>
            <a:ext cx="120041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output from both the generalized linear and repeated measures models, contrast estimates </a:t>
            </a:r>
          </a:p>
          <a:p>
            <a:r>
              <a:rPr lang="en-US" sz="2400" dirty="0"/>
              <a:t>	of short-term memory performance across Control and Treated groups confirmed</a:t>
            </a:r>
          </a:p>
          <a:p>
            <a:r>
              <a:rPr lang="en-US" sz="2400" dirty="0"/>
              <a:t>	the study’s findings that inhibiting access to the Hippocampus region significantly affected </a:t>
            </a:r>
          </a:p>
          <a:p>
            <a:r>
              <a:rPr lang="en-US" sz="2400" dirty="0"/>
              <a:t>	correct identification of previously learned objects at the Week 2 and Week 4 time indices. </a:t>
            </a:r>
          </a:p>
          <a:p>
            <a:r>
              <a:rPr lang="en-US" sz="2400" dirty="0"/>
              <a:t>As before, the influence of repeated measures affected estimates of the standard error</a:t>
            </a:r>
          </a:p>
          <a:p>
            <a:r>
              <a:rPr lang="en-US" sz="2400" dirty="0"/>
              <a:t>	and the corresponding t- and p-values of the contrasts.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C66A95-912E-4D8E-8276-5C8CBA8D0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887" y="3292122"/>
            <a:ext cx="8011801" cy="7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1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monkey thinking">
            <a:extLst>
              <a:ext uri="{FF2B5EF4-FFF2-40B4-BE49-F238E27FC236}">
                <a16:creationId xmlns:a16="http://schemas.microsoft.com/office/drawing/2014/main" id="{F9692ACA-A377-43E5-BD0D-7C47A260A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80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146</TotalTime>
  <Words>152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Repeated Measures</vt:lpstr>
      <vt:lpstr>Q2: PROC GLM v. MIXED – Type-3 ANOVA v. Fixed Effects Tables</vt:lpstr>
      <vt:lpstr>Q3: Interaction &amp; Contrast (Treated v. Control at Week 2)</vt:lpstr>
      <vt:lpstr>Q4: PROC GLM v. MiXed – Treated group Contrast (Week 2 v. 12)</vt:lpstr>
      <vt:lpstr>Q5: Contrast – Short-Term Memory (Control v. Treated)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Repeated Measures</dc:title>
  <dc:creator>jkrasmus@outlook.com</dc:creator>
  <cp:lastModifiedBy>jkrasmus@outlook.com</cp:lastModifiedBy>
  <cp:revision>22</cp:revision>
  <dcterms:created xsi:type="dcterms:W3CDTF">2017-06-15T06:51:58Z</dcterms:created>
  <dcterms:modified xsi:type="dcterms:W3CDTF">2017-06-15T09:18:36Z</dcterms:modified>
</cp:coreProperties>
</file>