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Default Extension="vml" ContentType="application/vnd.openxmlformats-officedocument.vmlDrawing"/>
  <Default Extension="gif" ContentType="image/gif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15544800" cy="10058400"/>
  <p:notesSz cx="7038975" cy="918527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bg1"/>
    </p:penClr>
  </p:showPr>
  <p:clrMru>
    <a:srgbClr val="0257A1"/>
    <a:srgbClr val="0432FF"/>
    <a:srgbClr val="011893"/>
    <a:srgbClr val="FF6600"/>
    <a:srgbClr val="FF9900"/>
    <a:srgbClr val="FF0000"/>
    <a:srgbClr val="99CCFF"/>
    <a:srgbClr val="9933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882"/>
    <p:restoredTop sz="94596"/>
  </p:normalViewPr>
  <p:slideViewPr>
    <p:cSldViewPr snapToGrid="0">
      <p:cViewPr>
        <p:scale>
          <a:sx n="66" d="100"/>
          <a:sy n="66" d="100"/>
        </p:scale>
        <p:origin x="-738" y="984"/>
      </p:cViewPr>
      <p:guideLst>
        <p:guide orient="horz" pos="1262"/>
        <p:guide pos="720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="" xmlns:a16="http://schemas.microsoft.com/office/drawing/2014/main" id="{9B88ACF4-1A90-4FA5-B1A7-32BC9FA35C5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88" y="0"/>
            <a:ext cx="3049588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39" tIns="0" rIns="19039" bIns="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000" i="1">
                <a:latin typeface="Times New Roman" pitchFamily="-65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>
            <a:extLst>
              <a:ext uri="{FF2B5EF4-FFF2-40B4-BE49-F238E27FC236}">
                <a16:creationId xmlns="" xmlns:a16="http://schemas.microsoft.com/office/drawing/2014/main" id="{FA598B86-C7D0-49D9-80FC-F3554BC03DA1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90975" y="0"/>
            <a:ext cx="3049588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39" tIns="0" rIns="19039" bIns="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000" i="1">
                <a:latin typeface="Times New Roman" pitchFamily="-65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>
            <a:extLst>
              <a:ext uri="{FF2B5EF4-FFF2-40B4-BE49-F238E27FC236}">
                <a16:creationId xmlns="" xmlns:a16="http://schemas.microsoft.com/office/drawing/2014/main" id="{EBDF8AF6-8A90-46FA-B8D5-3EAD11DA6FF7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-1588" y="8726488"/>
            <a:ext cx="3049588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39" tIns="0" rIns="19039" bIns="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000" i="1">
                <a:latin typeface="Times New Roman" pitchFamily="-65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7" name="Rectangle 5">
            <a:extLst>
              <a:ext uri="{FF2B5EF4-FFF2-40B4-BE49-F238E27FC236}">
                <a16:creationId xmlns="" xmlns:a16="http://schemas.microsoft.com/office/drawing/2014/main" id="{D4860C3A-FBD5-4429-A939-F640D48677A0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90975" y="8726488"/>
            <a:ext cx="3049588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39" tIns="0" rIns="19039" bIns="0" numCol="1" anchor="b" anchorCtr="0" compatLnSpc="1">
            <a:prstTxWarp prst="textNoShape">
              <a:avLst/>
            </a:prstTxWarp>
          </a:bodyPr>
          <a:lstStyle>
            <a:lvl1pPr algn="r">
              <a:defRPr sz="1000" i="1"/>
            </a:lvl1pPr>
          </a:lstStyle>
          <a:p>
            <a:fld id="{F496C000-F815-4DAD-ACEF-83A438E2303A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="" xmlns:a16="http://schemas.microsoft.com/office/drawing/2014/main" id="{2B59F395-CD4D-487B-B61A-5BA5538AC9D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88" y="0"/>
            <a:ext cx="3049588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39" tIns="0" rIns="19039" bIns="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000" i="1">
                <a:latin typeface="Times New Roman" pitchFamily="-65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>
            <a:extLst>
              <a:ext uri="{FF2B5EF4-FFF2-40B4-BE49-F238E27FC236}">
                <a16:creationId xmlns="" xmlns:a16="http://schemas.microsoft.com/office/drawing/2014/main" id="{FBD844DA-4F44-4286-997D-BF69ACC8A619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90975" y="0"/>
            <a:ext cx="3049588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39" tIns="0" rIns="19039" bIns="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000" i="1">
                <a:latin typeface="Times New Roman" pitchFamily="-65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>
            <a:extLst>
              <a:ext uri="{FF2B5EF4-FFF2-40B4-BE49-F238E27FC236}">
                <a16:creationId xmlns="" xmlns:a16="http://schemas.microsoft.com/office/drawing/2014/main" id="{1741F64E-3C57-4674-9768-7B3EC199BF1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1588" y="8726488"/>
            <a:ext cx="3049588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39" tIns="0" rIns="19039" bIns="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000" i="1">
                <a:latin typeface="Times New Roman" pitchFamily="-65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3" name="Rectangle 5">
            <a:extLst>
              <a:ext uri="{FF2B5EF4-FFF2-40B4-BE49-F238E27FC236}">
                <a16:creationId xmlns="" xmlns:a16="http://schemas.microsoft.com/office/drawing/2014/main" id="{1A969918-83A2-4004-AE25-5EF824D02F6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90975" y="8726488"/>
            <a:ext cx="3049588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39" tIns="0" rIns="19039" bIns="0" numCol="1" anchor="b" anchorCtr="0" compatLnSpc="1">
            <a:prstTxWarp prst="textNoShape">
              <a:avLst/>
            </a:prstTxWarp>
          </a:bodyPr>
          <a:lstStyle>
            <a:lvl1pPr algn="r">
              <a:defRPr sz="1000" i="1"/>
            </a:lvl1pPr>
          </a:lstStyle>
          <a:p>
            <a:fld id="{F9DC8035-94DA-4E1F-B226-50D4BC19593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054" name="Rectangle 6">
            <a:extLst>
              <a:ext uri="{FF2B5EF4-FFF2-40B4-BE49-F238E27FC236}">
                <a16:creationId xmlns="" xmlns:a16="http://schemas.microsoft.com/office/drawing/2014/main" id="{0D19B617-4AFC-4BAB-AF21-6E64274DFD71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0275" y="4360863"/>
            <a:ext cx="5178425" cy="413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74572" tIns="30146" rIns="74572" bIns="3014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9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36663" y="928688"/>
            <a:ext cx="4583112" cy="29654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690563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Times New Roman" pitchFamily="-65" charset="0"/>
        <a:ea typeface="MS PGothic" pitchFamily="34" charset="-128"/>
        <a:cs typeface="+mn-cs"/>
      </a:defRPr>
    </a:lvl1pPr>
    <a:lvl2pPr marL="349250" algn="l" defTabSz="690563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Times New Roman" pitchFamily="-65" charset="0"/>
        <a:ea typeface="MS PGothic" pitchFamily="34" charset="-128"/>
        <a:cs typeface="+mn-cs"/>
      </a:defRPr>
    </a:lvl2pPr>
    <a:lvl3pPr marL="690563" algn="l" defTabSz="690563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Times New Roman" pitchFamily="-65" charset="0"/>
        <a:ea typeface="MS PGothic" pitchFamily="34" charset="-128"/>
        <a:cs typeface="+mn-cs"/>
      </a:defRPr>
    </a:lvl3pPr>
    <a:lvl4pPr marL="1047750" algn="l" defTabSz="690563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Times New Roman" pitchFamily="-65" charset="0"/>
        <a:ea typeface="MS PGothic" pitchFamily="34" charset="-128"/>
        <a:cs typeface="+mn-cs"/>
      </a:defRPr>
    </a:lvl4pPr>
    <a:lvl5pPr marL="1397000" algn="l" defTabSz="690563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Times New Roman" pitchFamily="-65" charset="0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6F298EE-2382-4F71-A0E8-A16EB91F1812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6148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5225" y="3124200"/>
            <a:ext cx="13214350" cy="2155825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32038" y="5699125"/>
            <a:ext cx="10880725" cy="257175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875" y="403225"/>
            <a:ext cx="13989050" cy="16764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7875" y="2346325"/>
            <a:ext cx="13989050" cy="66389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269663" y="403225"/>
            <a:ext cx="3497262" cy="85820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7875" y="403225"/>
            <a:ext cx="10339388" cy="85820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875" y="403225"/>
            <a:ext cx="13989050" cy="16764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875" y="2346325"/>
            <a:ext cx="13989050" cy="6638925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725" y="6462713"/>
            <a:ext cx="13212763" cy="1998662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725" y="4262438"/>
            <a:ext cx="13212763" cy="2200275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875" y="403225"/>
            <a:ext cx="13989050" cy="16764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7875" y="2346325"/>
            <a:ext cx="6918325" cy="6638925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48600" y="2346325"/>
            <a:ext cx="6918325" cy="6638925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875" y="403225"/>
            <a:ext cx="13989050" cy="16764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7875" y="2251075"/>
            <a:ext cx="6867525" cy="938213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7875" y="3189288"/>
            <a:ext cx="6867525" cy="5795962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96225" y="2251075"/>
            <a:ext cx="6870700" cy="938213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96225" y="3189288"/>
            <a:ext cx="6870700" cy="5795962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875" y="403225"/>
            <a:ext cx="13989050" cy="16764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/>
          <p:cNvPicPr>
            <a:picLocks noChangeAspect="1"/>
          </p:cNvPicPr>
          <p:nvPr userDrawn="1"/>
        </p:nvPicPr>
        <p:blipFill>
          <a:blip r:embed="rId2"/>
          <a:srcRect t="63387"/>
          <a:stretch>
            <a:fillRect/>
          </a:stretch>
        </p:blipFill>
        <p:spPr bwMode="auto">
          <a:xfrm>
            <a:off x="14252575" y="358775"/>
            <a:ext cx="1157288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5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13462000" y="298450"/>
            <a:ext cx="658813" cy="658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83" descr="PerunaRrgb.png"/>
          <p:cNvPicPr>
            <a:picLocks noChangeAspect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415925" y="444500"/>
            <a:ext cx="1293813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>
            <a:extLst>
              <a:ext uri="{FF2B5EF4-FFF2-40B4-BE49-F238E27FC236}">
                <a16:creationId xmlns="" xmlns:a16="http://schemas.microsoft.com/office/drawing/2014/main" id="{4C7FC104-D664-4288-81F2-446AAFEBF9D8}"/>
              </a:ext>
            </a:extLst>
          </p:cNvPr>
          <p:cNvSpPr txBox="1">
            <a:spLocks/>
          </p:cNvSpPr>
          <p:nvPr userDrawn="1"/>
        </p:nvSpPr>
        <p:spPr bwMode="auto">
          <a:xfrm>
            <a:off x="13366750" y="985838"/>
            <a:ext cx="2043113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defRPr/>
            </a:pPr>
            <a:r>
              <a:rPr lang="en-US" altLang="en-US" sz="1600" b="1">
                <a:solidFill>
                  <a:srgbClr val="0257A1"/>
                </a:solidFill>
                <a:latin typeface="Arial" panose="020B0604020202020204" pitchFamily="34" charset="0"/>
              </a:rPr>
              <a:t>DataScience</a:t>
            </a:r>
            <a:r>
              <a:rPr lang="en-US" altLang="en-US" sz="1600" b="1">
                <a:solidFill>
                  <a:srgbClr val="C00000"/>
                </a:solidFill>
                <a:latin typeface="Arial" panose="020B0604020202020204" pitchFamily="34" charset="0"/>
              </a:rPr>
              <a:t>@</a:t>
            </a:r>
            <a:r>
              <a:rPr lang="en-US" altLang="en-US" sz="1600" b="1">
                <a:solidFill>
                  <a:srgbClr val="0257A1"/>
                </a:solidFill>
                <a:latin typeface="Arial" panose="020B0604020202020204" pitchFamily="34" charset="0"/>
              </a:rPr>
              <a:t>SMU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875" y="400050"/>
            <a:ext cx="5113338" cy="1704975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76950" y="400050"/>
            <a:ext cx="8689975" cy="8585200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7875" y="2105025"/>
            <a:ext cx="5113338" cy="68802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6413" y="7040563"/>
            <a:ext cx="9328150" cy="8318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6413" y="898525"/>
            <a:ext cx="9328150" cy="60356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6413" y="7872413"/>
            <a:ext cx="9328150" cy="117951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8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0" y="1455738"/>
            <a:ext cx="15544800" cy="5675312"/>
          </a:xfrm>
          <a:prstGeom prst="rect">
            <a:avLst/>
          </a:prstGeom>
          <a:solidFill>
            <a:srgbClr val="0257A1"/>
          </a:solidFill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83" r:id="rId7"/>
    <p:sldLayoutId id="2147483679" r:id="rId8"/>
    <p:sldLayoutId id="2147483680" r:id="rId9"/>
    <p:sldLayoutId id="2147483681" r:id="rId10"/>
    <p:sldLayoutId id="2147483682" r:id="rId11"/>
  </p:sldLayoutIdLst>
  <p:txStyles>
    <p:titleStyle>
      <a:lvl1pPr algn="ctr" defTabSz="2641600" rtl="0" eaLnBrk="0" fontAlgn="base" hangingPunct="0">
        <a:spcBef>
          <a:spcPct val="0"/>
        </a:spcBef>
        <a:spcAft>
          <a:spcPct val="0"/>
        </a:spcAft>
        <a:defRPr sz="6000">
          <a:solidFill>
            <a:schemeClr val="tx2"/>
          </a:solidFill>
          <a:latin typeface="+mj-lt"/>
          <a:ea typeface="MS PGothic" pitchFamily="34" charset="-128"/>
          <a:cs typeface="+mj-cs"/>
        </a:defRPr>
      </a:lvl1pPr>
      <a:lvl2pPr algn="ctr" defTabSz="2641600" rtl="0" eaLnBrk="0" fontAlgn="base" hangingPunct="0">
        <a:spcBef>
          <a:spcPct val="0"/>
        </a:spcBef>
        <a:spcAft>
          <a:spcPct val="0"/>
        </a:spcAft>
        <a:defRPr sz="6000">
          <a:solidFill>
            <a:schemeClr val="tx2"/>
          </a:solidFill>
          <a:latin typeface="Arial" pitchFamily="-65" charset="0"/>
          <a:ea typeface="MS PGothic" pitchFamily="34" charset="-128"/>
        </a:defRPr>
      </a:lvl2pPr>
      <a:lvl3pPr algn="ctr" defTabSz="2641600" rtl="0" eaLnBrk="0" fontAlgn="base" hangingPunct="0">
        <a:spcBef>
          <a:spcPct val="0"/>
        </a:spcBef>
        <a:spcAft>
          <a:spcPct val="0"/>
        </a:spcAft>
        <a:defRPr sz="6000">
          <a:solidFill>
            <a:schemeClr val="tx2"/>
          </a:solidFill>
          <a:latin typeface="Arial" pitchFamily="-65" charset="0"/>
          <a:ea typeface="MS PGothic" pitchFamily="34" charset="-128"/>
        </a:defRPr>
      </a:lvl3pPr>
      <a:lvl4pPr algn="ctr" defTabSz="2641600" rtl="0" eaLnBrk="0" fontAlgn="base" hangingPunct="0">
        <a:spcBef>
          <a:spcPct val="0"/>
        </a:spcBef>
        <a:spcAft>
          <a:spcPct val="0"/>
        </a:spcAft>
        <a:defRPr sz="6000">
          <a:solidFill>
            <a:schemeClr val="tx2"/>
          </a:solidFill>
          <a:latin typeface="Arial" pitchFamily="-65" charset="0"/>
          <a:ea typeface="MS PGothic" pitchFamily="34" charset="-128"/>
        </a:defRPr>
      </a:lvl4pPr>
      <a:lvl5pPr algn="ctr" defTabSz="2641600" rtl="0" eaLnBrk="0" fontAlgn="base" hangingPunct="0">
        <a:spcBef>
          <a:spcPct val="0"/>
        </a:spcBef>
        <a:spcAft>
          <a:spcPct val="0"/>
        </a:spcAft>
        <a:defRPr sz="6000">
          <a:solidFill>
            <a:schemeClr val="tx2"/>
          </a:solidFill>
          <a:latin typeface="Arial" pitchFamily="-65" charset="0"/>
          <a:ea typeface="MS PGothic" pitchFamily="34" charset="-128"/>
        </a:defRPr>
      </a:lvl5pPr>
      <a:lvl6pPr marL="457200" algn="ctr" defTabSz="2641600" rtl="0" fontAlgn="base">
        <a:spcBef>
          <a:spcPct val="0"/>
        </a:spcBef>
        <a:spcAft>
          <a:spcPct val="0"/>
        </a:spcAft>
        <a:defRPr sz="6000">
          <a:solidFill>
            <a:schemeClr val="tx2"/>
          </a:solidFill>
          <a:latin typeface="Arial" pitchFamily="-65" charset="0"/>
        </a:defRPr>
      </a:lvl6pPr>
      <a:lvl7pPr marL="914400" algn="ctr" defTabSz="2641600" rtl="0" fontAlgn="base">
        <a:spcBef>
          <a:spcPct val="0"/>
        </a:spcBef>
        <a:spcAft>
          <a:spcPct val="0"/>
        </a:spcAft>
        <a:defRPr sz="6000">
          <a:solidFill>
            <a:schemeClr val="tx2"/>
          </a:solidFill>
          <a:latin typeface="Arial" pitchFamily="-65" charset="0"/>
        </a:defRPr>
      </a:lvl7pPr>
      <a:lvl8pPr marL="1371600" algn="ctr" defTabSz="2641600" rtl="0" fontAlgn="base">
        <a:spcBef>
          <a:spcPct val="0"/>
        </a:spcBef>
        <a:spcAft>
          <a:spcPct val="0"/>
        </a:spcAft>
        <a:defRPr sz="6000">
          <a:solidFill>
            <a:schemeClr val="tx2"/>
          </a:solidFill>
          <a:latin typeface="Arial" pitchFamily="-65" charset="0"/>
        </a:defRPr>
      </a:lvl8pPr>
      <a:lvl9pPr marL="1828800" algn="ctr" defTabSz="2641600" rtl="0" fontAlgn="base">
        <a:spcBef>
          <a:spcPct val="0"/>
        </a:spcBef>
        <a:spcAft>
          <a:spcPct val="0"/>
        </a:spcAft>
        <a:defRPr sz="6000">
          <a:solidFill>
            <a:schemeClr val="tx2"/>
          </a:solidFill>
          <a:latin typeface="Arial" pitchFamily="-65" charset="0"/>
        </a:defRPr>
      </a:lvl9pPr>
    </p:titleStyle>
    <p:bodyStyle>
      <a:lvl1pPr marL="114300" indent="-114300" algn="l" defTabSz="2641600" rtl="0" eaLnBrk="0" fontAlgn="base" hangingPunct="0">
        <a:spcBef>
          <a:spcPct val="20000"/>
        </a:spcBef>
        <a:spcAft>
          <a:spcPct val="0"/>
        </a:spcAft>
        <a:buSzPct val="110000"/>
        <a:buChar char="•"/>
        <a:defRPr sz="1400" b="1">
          <a:solidFill>
            <a:schemeClr val="tx1"/>
          </a:solidFill>
          <a:latin typeface="+mn-lt"/>
          <a:ea typeface="MS PGothic" pitchFamily="34" charset="-128"/>
          <a:cs typeface="+mn-cs"/>
        </a:defRPr>
      </a:lvl1pPr>
      <a:lvl2pPr marL="342900" indent="-114300" algn="l" defTabSz="2641600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  <a:ea typeface="MS PGothic" pitchFamily="34" charset="-128"/>
        </a:defRPr>
      </a:lvl2pPr>
      <a:lvl3pPr marL="571500" indent="-114300" algn="l" defTabSz="2641600" rtl="0" eaLnBrk="0" fontAlgn="base" hangingPunct="0">
        <a:lnSpc>
          <a:spcPct val="89000"/>
        </a:lnSpc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  <a:ea typeface="MS PGothic" pitchFamily="34" charset="-128"/>
        </a:defRPr>
      </a:lvl3pPr>
      <a:lvl4pPr marL="800100" indent="-114300" algn="l" defTabSz="2641600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Char char="•"/>
        <a:defRPr sz="1200">
          <a:solidFill>
            <a:schemeClr val="tx1"/>
          </a:solidFill>
          <a:latin typeface="+mn-lt"/>
          <a:ea typeface="MS PGothic" pitchFamily="34" charset="-128"/>
        </a:defRPr>
      </a:lvl4pPr>
      <a:lvl5pPr marL="1028700" indent="-114300" algn="l" defTabSz="2641600" rtl="0" eaLnBrk="0" fontAlgn="base" hangingPunct="0">
        <a:lnSpc>
          <a:spcPct val="69000"/>
        </a:lnSpc>
        <a:spcBef>
          <a:spcPct val="20000"/>
        </a:spcBef>
        <a:spcAft>
          <a:spcPct val="0"/>
        </a:spcAft>
        <a:buChar char="•"/>
        <a:defRPr sz="1200">
          <a:solidFill>
            <a:schemeClr val="tx1"/>
          </a:solidFill>
          <a:latin typeface="+mn-lt"/>
          <a:ea typeface="MS PGothic" pitchFamily="34" charset="-128"/>
        </a:defRPr>
      </a:lvl5pPr>
      <a:lvl6pPr marL="1485900" indent="-114300" algn="l" defTabSz="2641600" rtl="0" fontAlgn="base">
        <a:lnSpc>
          <a:spcPct val="69000"/>
        </a:lnSpc>
        <a:spcBef>
          <a:spcPct val="20000"/>
        </a:spcBef>
        <a:spcAft>
          <a:spcPct val="0"/>
        </a:spcAft>
        <a:buChar char="•"/>
        <a:defRPr sz="1200">
          <a:solidFill>
            <a:schemeClr val="tx1"/>
          </a:solidFill>
          <a:latin typeface="+mn-lt"/>
          <a:ea typeface="ＭＳ Ｐゴシック" pitchFamily="-65" charset="-128"/>
        </a:defRPr>
      </a:lvl6pPr>
      <a:lvl7pPr marL="1943100" indent="-114300" algn="l" defTabSz="2641600" rtl="0" fontAlgn="base">
        <a:lnSpc>
          <a:spcPct val="69000"/>
        </a:lnSpc>
        <a:spcBef>
          <a:spcPct val="20000"/>
        </a:spcBef>
        <a:spcAft>
          <a:spcPct val="0"/>
        </a:spcAft>
        <a:buChar char="•"/>
        <a:defRPr sz="1200">
          <a:solidFill>
            <a:schemeClr val="tx1"/>
          </a:solidFill>
          <a:latin typeface="+mn-lt"/>
          <a:ea typeface="ＭＳ Ｐゴシック" pitchFamily="-65" charset="-128"/>
        </a:defRPr>
      </a:lvl7pPr>
      <a:lvl8pPr marL="2400300" indent="-114300" algn="l" defTabSz="2641600" rtl="0" fontAlgn="base">
        <a:lnSpc>
          <a:spcPct val="69000"/>
        </a:lnSpc>
        <a:spcBef>
          <a:spcPct val="20000"/>
        </a:spcBef>
        <a:spcAft>
          <a:spcPct val="0"/>
        </a:spcAft>
        <a:buChar char="•"/>
        <a:defRPr sz="1200">
          <a:solidFill>
            <a:schemeClr val="tx1"/>
          </a:solidFill>
          <a:latin typeface="+mn-lt"/>
          <a:ea typeface="ＭＳ Ｐゴシック" pitchFamily="-65" charset="-128"/>
        </a:defRPr>
      </a:lvl8pPr>
      <a:lvl9pPr marL="2857500" indent="-114300" algn="l" defTabSz="2641600" rtl="0" fontAlgn="base">
        <a:lnSpc>
          <a:spcPct val="69000"/>
        </a:lnSpc>
        <a:spcBef>
          <a:spcPct val="20000"/>
        </a:spcBef>
        <a:spcAft>
          <a:spcPct val="0"/>
        </a:spcAft>
        <a:buChar char="•"/>
        <a:defRPr sz="1200">
          <a:solidFill>
            <a:schemeClr val="tx1"/>
          </a:solidFill>
          <a:latin typeface="+mn-lt"/>
          <a:ea typeface="ＭＳ Ｐゴシック" pitchFamily="-65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3.png"/><Relationship Id="rId18" Type="http://schemas.openxmlformats.org/officeDocument/2006/relationships/image" Target="../media/image18.gif"/><Relationship Id="rId3" Type="http://schemas.openxmlformats.org/officeDocument/2006/relationships/notesSlide" Target="../notesSlides/notesSlide1.xml"/><Relationship Id="rId21" Type="http://schemas.openxmlformats.org/officeDocument/2006/relationships/image" Target="../media/image21.png"/><Relationship Id="rId7" Type="http://schemas.openxmlformats.org/officeDocument/2006/relationships/image" Target="../media/image8.png"/><Relationship Id="rId12" Type="http://schemas.openxmlformats.org/officeDocument/2006/relationships/image" Target="../media/image12.png"/><Relationship Id="rId17" Type="http://schemas.openxmlformats.org/officeDocument/2006/relationships/image" Target="../media/image17.jpeg"/><Relationship Id="rId25" Type="http://schemas.openxmlformats.org/officeDocument/2006/relationships/image" Target="../media/image25.png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png"/><Relationship Id="rId11" Type="http://schemas.openxmlformats.org/officeDocument/2006/relationships/image" Target="../media/image11.png"/><Relationship Id="rId24" Type="http://schemas.openxmlformats.org/officeDocument/2006/relationships/image" Target="../media/image24.png"/><Relationship Id="rId5" Type="http://schemas.openxmlformats.org/officeDocument/2006/relationships/oleObject" Target="../embeddings/oleObject1.bin"/><Relationship Id="rId15" Type="http://schemas.openxmlformats.org/officeDocument/2006/relationships/image" Target="../media/image15.png"/><Relationship Id="rId23" Type="http://schemas.openxmlformats.org/officeDocument/2006/relationships/image" Target="../media/image23.png"/><Relationship Id="rId10" Type="http://schemas.openxmlformats.org/officeDocument/2006/relationships/image" Target="../media/image10.png"/><Relationship Id="rId19" Type="http://schemas.openxmlformats.org/officeDocument/2006/relationships/image" Target="../media/image19.jpeg"/><Relationship Id="rId4" Type="http://schemas.openxmlformats.org/officeDocument/2006/relationships/image" Target="../media/image6.png"/><Relationship Id="rId9" Type="http://schemas.microsoft.com/office/2007/relationships/hdphoto" Target="../media/hdphoto1.wdp"/><Relationship Id="rId14" Type="http://schemas.openxmlformats.org/officeDocument/2006/relationships/image" Target="../media/image14.jpeg"/><Relationship Id="rId22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Picture 58" descr="C:\Users\Yao\Google Drive\capstone\feature_importance1.pn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34840" y="6724650"/>
            <a:ext cx="3333750" cy="333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14" name="Table 113"/>
          <p:cNvGraphicFramePr>
            <a:graphicFrameLocks noGrp="1"/>
          </p:cNvGraphicFramePr>
          <p:nvPr/>
        </p:nvGraphicFramePr>
        <p:xfrm>
          <a:off x="4460081" y="1774016"/>
          <a:ext cx="6624639" cy="19323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8213"/>
                <a:gridCol w="2208213"/>
                <a:gridCol w="2208213"/>
              </a:tblGrid>
              <a:tr h="26433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Data Scraping</a:t>
                      </a:r>
                    </a:p>
                  </a:txBody>
                  <a:tcPr marL="58633" marR="58633" marT="29317" marB="29317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Feature Creation</a:t>
                      </a:r>
                    </a:p>
                  </a:txBody>
                  <a:tcPr marL="58633" marR="58633" marT="29317" marB="29317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Modeling</a:t>
                      </a:r>
                      <a:endParaRPr lang="en-US" sz="1200" dirty="0"/>
                    </a:p>
                  </a:txBody>
                  <a:tcPr marL="58633" marR="58633" marT="29317" marB="29317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1463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7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633" marR="58633" marT="29317" marB="29317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7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633" marR="58633" marT="29317" marB="29317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 marL="58633" marR="58633" marT="29317" marB="29317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178" name="Group 177"/>
          <p:cNvGrpSpPr/>
          <p:nvPr/>
        </p:nvGrpSpPr>
        <p:grpSpPr>
          <a:xfrm>
            <a:off x="8712722" y="2089788"/>
            <a:ext cx="317195" cy="1609725"/>
            <a:chOff x="6526521" y="2065973"/>
            <a:chExt cx="317195" cy="1609725"/>
          </a:xfrm>
        </p:grpSpPr>
        <p:sp>
          <p:nvSpPr>
            <p:cNvPr id="179" name="Pentagon 178"/>
            <p:cNvSpPr/>
            <p:nvPr/>
          </p:nvSpPr>
          <p:spPr bwMode="auto">
            <a:xfrm>
              <a:off x="6574167" y="2065973"/>
              <a:ext cx="269549" cy="1609725"/>
            </a:xfrm>
            <a:prstGeom prst="homePlate">
              <a:avLst>
                <a:gd name="adj" fmla="val 85212"/>
              </a:avLst>
            </a:prstGeom>
            <a:gradFill flip="none" rotWithShape="1">
              <a:gsLst>
                <a:gs pos="0">
                  <a:srgbClr val="3399FF"/>
                </a:gs>
                <a:gs pos="20000">
                  <a:srgbClr val="00CCCC"/>
                </a:gs>
                <a:gs pos="40000">
                  <a:schemeClr val="accent1">
                    <a:lumMod val="40000"/>
                    <a:lumOff val="60000"/>
                  </a:schemeClr>
                </a:gs>
                <a:gs pos="60000">
                  <a:srgbClr val="0070C0"/>
                </a:gs>
                <a:gs pos="80000">
                  <a:srgbClr val="00B0F0"/>
                </a:gs>
                <a:gs pos="100000">
                  <a:srgbClr val="006699"/>
                </a:gs>
              </a:gsLst>
              <a:lin ang="5400000" scaled="0"/>
              <a:tileRect/>
            </a:gra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65" charset="0"/>
              </a:endParaRPr>
            </a:p>
          </p:txBody>
        </p:sp>
        <p:sp>
          <p:nvSpPr>
            <p:cNvPr id="180" name="Pentagon 179"/>
            <p:cNvSpPr/>
            <p:nvPr/>
          </p:nvSpPr>
          <p:spPr bwMode="auto">
            <a:xfrm>
              <a:off x="6526521" y="2065973"/>
              <a:ext cx="269549" cy="1609725"/>
            </a:xfrm>
            <a:prstGeom prst="homePlate">
              <a:avLst>
                <a:gd name="adj" fmla="val 85212"/>
              </a:avLst>
            </a:prstGeom>
            <a:solidFill>
              <a:schemeClr val="bg1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65" charset="0"/>
              </a:endParaRPr>
            </a:p>
          </p:txBody>
        </p:sp>
      </p:grpSp>
      <p:grpSp>
        <p:nvGrpSpPr>
          <p:cNvPr id="177" name="Group 176"/>
          <p:cNvGrpSpPr/>
          <p:nvPr/>
        </p:nvGrpSpPr>
        <p:grpSpPr>
          <a:xfrm>
            <a:off x="6507469" y="2089788"/>
            <a:ext cx="317195" cy="1609725"/>
            <a:chOff x="6526521" y="2065973"/>
            <a:chExt cx="317195" cy="1609725"/>
          </a:xfrm>
        </p:grpSpPr>
        <p:sp>
          <p:nvSpPr>
            <p:cNvPr id="171" name="Pentagon 170"/>
            <p:cNvSpPr/>
            <p:nvPr/>
          </p:nvSpPr>
          <p:spPr bwMode="auto">
            <a:xfrm>
              <a:off x="6574167" y="2065973"/>
              <a:ext cx="269549" cy="1609725"/>
            </a:xfrm>
            <a:prstGeom prst="homePlate">
              <a:avLst>
                <a:gd name="adj" fmla="val 85212"/>
              </a:avLst>
            </a:prstGeom>
            <a:gradFill flip="none" rotWithShape="1">
              <a:gsLst>
                <a:gs pos="0">
                  <a:srgbClr val="3399FF"/>
                </a:gs>
                <a:gs pos="20000">
                  <a:srgbClr val="00CCCC"/>
                </a:gs>
                <a:gs pos="40000">
                  <a:schemeClr val="accent1">
                    <a:lumMod val="40000"/>
                    <a:lumOff val="60000"/>
                  </a:schemeClr>
                </a:gs>
                <a:gs pos="60000">
                  <a:srgbClr val="0070C0"/>
                </a:gs>
                <a:gs pos="80000">
                  <a:srgbClr val="00B0F0"/>
                </a:gs>
                <a:gs pos="100000">
                  <a:srgbClr val="006699"/>
                </a:gs>
              </a:gsLst>
              <a:lin ang="5400000" scaled="0"/>
              <a:tileRect/>
            </a:gra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65" charset="0"/>
              </a:endParaRPr>
            </a:p>
          </p:txBody>
        </p:sp>
        <p:sp>
          <p:nvSpPr>
            <p:cNvPr id="176" name="Pentagon 175"/>
            <p:cNvSpPr/>
            <p:nvPr/>
          </p:nvSpPr>
          <p:spPr bwMode="auto">
            <a:xfrm>
              <a:off x="6526521" y="2065973"/>
              <a:ext cx="269549" cy="1609725"/>
            </a:xfrm>
            <a:prstGeom prst="homePlate">
              <a:avLst>
                <a:gd name="adj" fmla="val 85212"/>
              </a:avLst>
            </a:prstGeom>
            <a:solidFill>
              <a:schemeClr val="bg1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65" charset="0"/>
              </a:endParaRPr>
            </a:p>
          </p:txBody>
        </p:sp>
      </p:grpSp>
      <p:graphicFrame>
        <p:nvGraphicFramePr>
          <p:cNvPr id="5123" name="Object 2"/>
          <p:cNvGraphicFramePr>
            <a:graphicFrameLocks noChangeAspect="1"/>
          </p:cNvGraphicFramePr>
          <p:nvPr/>
        </p:nvGraphicFramePr>
        <p:xfrm>
          <a:off x="9696450" y="877888"/>
          <a:ext cx="1620838" cy="152400"/>
        </p:xfrm>
        <a:graphic>
          <a:graphicData uri="http://schemas.openxmlformats.org/presentationml/2006/ole">
            <p:oleObj spid="_x0000_s5123" name="Clip" r:id="rId5" imgW="20457143" imgH="13384127" progId="">
              <p:embed/>
            </p:oleObj>
          </a:graphicData>
        </a:graphic>
      </p:graphicFrame>
      <p:sp>
        <p:nvSpPr>
          <p:cNvPr id="4103" name="Rectangle 7">
            <a:extLst>
              <a:ext uri="{FF2B5EF4-FFF2-40B4-BE49-F238E27FC236}">
                <a16:creationId xmlns="" xmlns:a16="http://schemas.microsoft.com/office/drawing/2014/main" id="{98F9E6CA-8A7E-473F-A0FD-62B4357727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128588"/>
            <a:ext cx="7315200" cy="1230312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1">
                  <a:gamma/>
                  <a:tint val="0"/>
                  <a:invGamma/>
                  <a:alpha val="70000"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157162" tIns="77788" rIns="157162" bIns="77788" anchor="ctr"/>
          <a:lstStyle>
            <a:lvl1pPr defTabSz="2641600"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defTabSz="2641600"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en-US" sz="2400" b="1" dirty="0" smtClean="0">
                <a:solidFill>
                  <a:srgbClr val="9E0700"/>
                </a:solidFill>
                <a:latin typeface="Arial" charset="0"/>
              </a:rPr>
              <a:t>Yelp’s Review Filtering Algorithm</a:t>
            </a:r>
            <a:endParaRPr lang="en-US" altLang="en-US" sz="2600" b="1" dirty="0" smtClean="0">
              <a:latin typeface="Arial" charset="0"/>
            </a:endParaRPr>
          </a:p>
          <a:p>
            <a:pPr algn="ctr">
              <a:lnSpc>
                <a:spcPct val="110000"/>
              </a:lnSpc>
              <a:defRPr/>
            </a:pPr>
            <a:r>
              <a:rPr lang="en-US" altLang="en-US" sz="1600" b="1" dirty="0" smtClean="0">
                <a:latin typeface="Arial" charset="0"/>
              </a:rPr>
              <a:t>Yao </a:t>
            </a:r>
            <a:r>
              <a:rPr lang="en-US" altLang="en-US" sz="1600" b="1" dirty="0" err="1" smtClean="0">
                <a:latin typeface="Arial" charset="0"/>
              </a:rPr>
              <a:t>Yao</a:t>
            </a:r>
            <a:r>
              <a:rPr lang="en-US" altLang="en-US" sz="1600" b="1" dirty="0" smtClean="0">
                <a:latin typeface="Arial" charset="0"/>
              </a:rPr>
              <a:t>, Ivelin Angelov, Jack Rasmus-Vorrath, Mooyoung Lee, Daniel W Engels</a:t>
            </a:r>
          </a:p>
          <a:p>
            <a:pPr algn="ctr">
              <a:lnSpc>
                <a:spcPct val="110000"/>
              </a:lnSpc>
              <a:defRPr/>
            </a:pPr>
            <a:r>
              <a:rPr lang="en-US" altLang="en-US" sz="1600" b="1" dirty="0" smtClean="0">
                <a:latin typeface="Arial" charset="0"/>
              </a:rPr>
              <a:t>Master </a:t>
            </a:r>
            <a:r>
              <a:rPr lang="en-US" altLang="en-US" sz="1600" b="1" dirty="0">
                <a:latin typeface="Arial" charset="0"/>
              </a:rPr>
              <a:t>of Science in Data Science</a:t>
            </a:r>
          </a:p>
          <a:p>
            <a:pPr algn="ctr">
              <a:lnSpc>
                <a:spcPct val="90000"/>
              </a:lnSpc>
              <a:defRPr/>
            </a:pPr>
            <a:r>
              <a:rPr lang="en-US" altLang="en-US" sz="1600" b="1" dirty="0">
                <a:latin typeface="Arial" charset="0"/>
              </a:rPr>
              <a:t>Southern Methodist University, Dallas, TX 75275, USA</a:t>
            </a:r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1144588" y="6780213"/>
            <a:ext cx="3238500" cy="66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  <p:sp>
        <p:nvSpPr>
          <p:cNvPr id="5126" name="Rectangle 104"/>
          <p:cNvSpPr>
            <a:spLocks noChangeArrowheads="1"/>
          </p:cNvSpPr>
          <p:nvPr/>
        </p:nvSpPr>
        <p:spPr bwMode="auto">
          <a:xfrm>
            <a:off x="327025" y="2162175"/>
            <a:ext cx="4473575" cy="1160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57162" tIns="77788" rIns="157162" bIns="77788"/>
          <a:lstStyle/>
          <a:p>
            <a:pPr defTabSz="2641600">
              <a:lnSpc>
                <a:spcPct val="90000"/>
              </a:lnSpc>
              <a:spcBef>
                <a:spcPct val="30000"/>
              </a:spcBef>
            </a:pPr>
            <a:endParaRPr lang="en-US" altLang="en-US">
              <a:latin typeface="Arial" pitchFamily="34" charset="0"/>
            </a:endParaRPr>
          </a:p>
        </p:txBody>
      </p:sp>
      <p:grpSp>
        <p:nvGrpSpPr>
          <p:cNvPr id="55" name="Group 54"/>
          <p:cNvGrpSpPr/>
          <p:nvPr/>
        </p:nvGrpSpPr>
        <p:grpSpPr>
          <a:xfrm>
            <a:off x="95250" y="6470650"/>
            <a:ext cx="4505325" cy="3405188"/>
            <a:chOff x="95250" y="6470650"/>
            <a:chExt cx="4505325" cy="3405188"/>
          </a:xfrm>
        </p:grpSpPr>
        <p:sp>
          <p:nvSpPr>
            <p:cNvPr id="5122" name="Rectangle 463"/>
            <p:cNvSpPr>
              <a:spLocks noChangeArrowheads="1"/>
            </p:cNvSpPr>
            <p:nvPr/>
          </p:nvSpPr>
          <p:spPr bwMode="auto">
            <a:xfrm>
              <a:off x="95250" y="6921500"/>
              <a:ext cx="4505325" cy="2908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57162" tIns="77788" rIns="157162" bIns="77788"/>
            <a:lstStyle/>
            <a:p>
              <a:pPr marL="171450" lvl="1" indent="-171450" defTabSz="2641600">
                <a:spcBef>
                  <a:spcPct val="30000"/>
                </a:spcBef>
                <a:buFontTx/>
                <a:buChar char="•"/>
              </a:pPr>
              <a:r>
                <a:rPr lang="en-US" altLang="en-US" sz="1200" b="1" dirty="0" smtClean="0">
                  <a:latin typeface="Arial" pitchFamily="34" charset="0"/>
                </a:rPr>
                <a:t>Only recommended reviews calculate average rating</a:t>
              </a:r>
            </a:p>
            <a:p>
              <a:pPr marL="171450" indent="-171450" defTabSz="2641600">
                <a:spcBef>
                  <a:spcPct val="30000"/>
                </a:spcBef>
                <a:buFontTx/>
                <a:buChar char="•"/>
              </a:pPr>
              <a:r>
                <a:rPr lang="en-US" altLang="en-US" sz="1200" b="1" dirty="0" smtClean="0">
                  <a:latin typeface="Arial" pitchFamily="34" charset="0"/>
                </a:rPr>
                <a:t>Recommended reviews and average ratings:</a:t>
              </a:r>
            </a:p>
            <a:p>
              <a:pPr marL="400050" lvl="1" indent="-171450" defTabSz="2641600">
                <a:spcBef>
                  <a:spcPct val="30000"/>
                </a:spcBef>
                <a:buFontTx/>
                <a:buChar char="•"/>
              </a:pPr>
              <a:r>
                <a:rPr lang="en-US" altLang="en-US" sz="1200" dirty="0" smtClean="0">
                  <a:latin typeface="Arial" pitchFamily="34" charset="0"/>
                </a:rPr>
                <a:t>Influence consumer decisions and business revenue</a:t>
              </a:r>
              <a:endParaRPr lang="en-US" altLang="en-US" sz="1200" baseline="30000" dirty="0" smtClean="0">
                <a:latin typeface="Arial" pitchFamily="34" charset="0"/>
              </a:endParaRPr>
            </a:p>
            <a:p>
              <a:pPr marL="171450" indent="-171450" defTabSz="2641600">
                <a:spcBef>
                  <a:spcPct val="30000"/>
                </a:spcBef>
                <a:buFontTx/>
                <a:buChar char="•"/>
              </a:pPr>
              <a:r>
                <a:rPr lang="en-US" altLang="en-US" sz="1200" b="1" dirty="0" smtClean="0">
                  <a:latin typeface="Arial" pitchFamily="34" charset="0"/>
                </a:rPr>
                <a:t>Not recommended reviews are:</a:t>
              </a:r>
            </a:p>
            <a:p>
              <a:pPr marL="400050" lvl="1" indent="-171450" defTabSz="2641600">
                <a:spcBef>
                  <a:spcPct val="30000"/>
                </a:spcBef>
                <a:buFontTx/>
                <a:buChar char="•"/>
              </a:pPr>
              <a:r>
                <a:rPr lang="en-US" altLang="en-US" sz="1200" dirty="0" smtClean="0">
                  <a:latin typeface="Arial" pitchFamily="34" charset="0"/>
                </a:rPr>
                <a:t>Purchased, bribed, social/political protest, not credible, unrelated, and not understandable</a:t>
              </a:r>
            </a:p>
            <a:p>
              <a:pPr marL="400050" lvl="1" indent="-171450" defTabSz="2641600">
                <a:spcBef>
                  <a:spcPct val="30000"/>
                </a:spcBef>
                <a:buFontTx/>
                <a:buChar char="•"/>
              </a:pPr>
              <a:r>
                <a:rPr lang="en-US" altLang="en-US" sz="1200" dirty="0" smtClean="0">
                  <a:latin typeface="Arial" pitchFamily="34" charset="0"/>
                </a:rPr>
                <a:t>Still accessible, does not censor free speech</a:t>
              </a:r>
            </a:p>
            <a:p>
              <a:pPr marL="400050" lvl="1" indent="-171450" defTabSz="2641600">
                <a:spcBef>
                  <a:spcPct val="30000"/>
                </a:spcBef>
                <a:buFontTx/>
                <a:buChar char="•"/>
              </a:pPr>
              <a:r>
                <a:rPr lang="en-US" altLang="en-US" sz="1200" dirty="0" smtClean="0">
                  <a:latin typeface="Arial" pitchFamily="34" charset="0"/>
                </a:rPr>
                <a:t>Can be recommended when algorithm changes</a:t>
              </a:r>
            </a:p>
            <a:p>
              <a:pPr marL="171450" indent="-171450" defTabSz="2641600">
                <a:lnSpc>
                  <a:spcPts val="1375"/>
                </a:lnSpc>
                <a:spcBef>
                  <a:spcPct val="30000"/>
                </a:spcBef>
                <a:buFontTx/>
                <a:buChar char="•"/>
              </a:pPr>
              <a:r>
                <a:rPr lang="en-US" altLang="en-US" sz="1200" b="1" dirty="0" smtClean="0">
                  <a:latin typeface="Arial" pitchFamily="34" charset="0"/>
                </a:rPr>
                <a:t>Reviews are removed by:</a:t>
              </a:r>
            </a:p>
            <a:p>
              <a:pPr marL="400050" lvl="1" indent="-171450" defTabSz="2641600">
                <a:lnSpc>
                  <a:spcPts val="1375"/>
                </a:lnSpc>
                <a:spcBef>
                  <a:spcPct val="30000"/>
                </a:spcBef>
                <a:buFontTx/>
                <a:buChar char="•"/>
              </a:pPr>
              <a:r>
                <a:rPr lang="en-US" altLang="en-US" sz="1200" dirty="0" smtClean="0">
                  <a:latin typeface="Arial" pitchFamily="34" charset="0"/>
                </a:rPr>
                <a:t>Violating Terms of Service and defamation court rulings</a:t>
              </a:r>
            </a:p>
            <a:p>
              <a:pPr marL="171450" indent="-171450" defTabSz="2641600">
                <a:lnSpc>
                  <a:spcPts val="1375"/>
                </a:lnSpc>
                <a:spcBef>
                  <a:spcPct val="30000"/>
                </a:spcBef>
                <a:buFontTx/>
                <a:buChar char="•"/>
              </a:pPr>
              <a:r>
                <a:rPr lang="en-US" altLang="en-US" sz="1200" b="1" dirty="0" smtClean="0">
                  <a:latin typeface="Arial" pitchFamily="34" charset="0"/>
                </a:rPr>
                <a:t>Filtering algorithm is undisclosed:</a:t>
              </a:r>
            </a:p>
            <a:p>
              <a:pPr marL="400050" lvl="1" indent="-171450" defTabSz="2641600">
                <a:lnSpc>
                  <a:spcPts val="1375"/>
                </a:lnSpc>
                <a:spcBef>
                  <a:spcPct val="30000"/>
                </a:spcBef>
                <a:buFontTx/>
                <a:buChar char="•"/>
              </a:pPr>
              <a:r>
                <a:rPr lang="en-US" altLang="en-US" sz="1200" dirty="0">
                  <a:latin typeface="Arial" pitchFamily="34" charset="0"/>
                </a:rPr>
                <a:t>P</a:t>
              </a:r>
              <a:r>
                <a:rPr lang="en-US" altLang="en-US" sz="1200" dirty="0" smtClean="0">
                  <a:latin typeface="Arial" pitchFamily="34" charset="0"/>
                </a:rPr>
                <a:t>revent manipulating the system</a:t>
              </a:r>
            </a:p>
          </p:txBody>
        </p:sp>
        <p:sp>
          <p:nvSpPr>
            <p:cNvPr id="5128" name="Rectangle 460"/>
            <p:cNvSpPr>
              <a:spLocks noChangeArrowheads="1"/>
            </p:cNvSpPr>
            <p:nvPr/>
          </p:nvSpPr>
          <p:spPr bwMode="auto">
            <a:xfrm>
              <a:off x="182880" y="6654800"/>
              <a:ext cx="4260850" cy="322103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en-US" altLang="en-US"/>
            </a:p>
          </p:txBody>
        </p:sp>
        <p:sp>
          <p:nvSpPr>
            <p:cNvPr id="5129" name="Rectangle 462"/>
            <p:cNvSpPr>
              <a:spLocks noChangeArrowheads="1"/>
            </p:cNvSpPr>
            <p:nvPr/>
          </p:nvSpPr>
          <p:spPr bwMode="auto">
            <a:xfrm>
              <a:off x="322263" y="6470650"/>
              <a:ext cx="3097212" cy="43409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square" lIns="157162" tIns="77788" rIns="157162" bIns="77788">
              <a:spAutoFit/>
            </a:bodyPr>
            <a:lstStyle/>
            <a:p>
              <a:pPr defTabSz="2641600"/>
              <a:r>
                <a:rPr lang="en-US" altLang="en-US" sz="1800" b="1" dirty="0" smtClean="0">
                  <a:solidFill>
                    <a:srgbClr val="9E0700"/>
                  </a:solidFill>
                  <a:latin typeface="Arial" pitchFamily="34" charset="0"/>
                </a:rPr>
                <a:t>Yelp’s Filtering Algorithm</a:t>
              </a:r>
              <a:endParaRPr lang="en-US" altLang="en-US" sz="1800" b="1" dirty="0">
                <a:solidFill>
                  <a:srgbClr val="9E0700"/>
                </a:solidFill>
                <a:latin typeface="Arial" pitchFamily="34" charset="0"/>
              </a:endParaRPr>
            </a:p>
          </p:txBody>
        </p:sp>
      </p:grpSp>
      <p:sp>
        <p:nvSpPr>
          <p:cNvPr id="5130" name="Rectangle 470"/>
          <p:cNvSpPr>
            <a:spLocks noChangeArrowheads="1"/>
          </p:cNvSpPr>
          <p:nvPr/>
        </p:nvSpPr>
        <p:spPr bwMode="auto">
          <a:xfrm>
            <a:off x="11094713" y="2001838"/>
            <a:ext cx="4297680" cy="213201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  <p:sp>
        <p:nvSpPr>
          <p:cNvPr id="5131" name="Rectangle 471"/>
          <p:cNvSpPr>
            <a:spLocks noChangeArrowheads="1"/>
          </p:cNvSpPr>
          <p:nvPr/>
        </p:nvSpPr>
        <p:spPr bwMode="auto">
          <a:xfrm>
            <a:off x="11182344" y="1800225"/>
            <a:ext cx="3869648" cy="434094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157162" tIns="77788" rIns="157162" bIns="77788">
            <a:spAutoFit/>
          </a:bodyPr>
          <a:lstStyle/>
          <a:p>
            <a:pPr defTabSz="2641600"/>
            <a:r>
              <a:rPr lang="en-US" altLang="en-US" sz="1800" b="1" dirty="0" smtClean="0">
                <a:solidFill>
                  <a:srgbClr val="9E0700"/>
                </a:solidFill>
                <a:latin typeface="Arial" pitchFamily="34" charset="0"/>
              </a:rPr>
              <a:t>Multivariate Logistic Regression</a:t>
            </a:r>
            <a:endParaRPr lang="en-US" altLang="en-US" sz="1800" b="1" dirty="0">
              <a:solidFill>
                <a:srgbClr val="993300"/>
              </a:solidFill>
              <a:latin typeface="Arial" pitchFamily="34" charset="0"/>
            </a:endParaRPr>
          </a:p>
        </p:txBody>
      </p:sp>
      <p:sp>
        <p:nvSpPr>
          <p:cNvPr id="5132" name="Rectangle 472"/>
          <p:cNvSpPr>
            <a:spLocks noChangeArrowheads="1"/>
          </p:cNvSpPr>
          <p:nvPr/>
        </p:nvSpPr>
        <p:spPr bwMode="auto">
          <a:xfrm>
            <a:off x="11056932" y="2114551"/>
            <a:ext cx="4473575" cy="207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57162" tIns="77788" rIns="157162" bIns="77788"/>
          <a:lstStyle/>
          <a:p>
            <a:pPr marL="171450" indent="-171450" defTabSz="2641600"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 altLang="en-US" sz="1200" b="1" dirty="0" smtClean="0">
                <a:latin typeface="Arial" pitchFamily="34" charset="0"/>
              </a:rPr>
              <a:t>One unified model for binary prediction</a:t>
            </a:r>
          </a:p>
          <a:p>
            <a:pPr marL="171450" indent="-171450" defTabSz="2641600"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 altLang="en-US" sz="1200" b="1" dirty="0" smtClean="0">
                <a:latin typeface="Arial" pitchFamily="34" charset="0"/>
              </a:rPr>
              <a:t>Features created from metadata:</a:t>
            </a:r>
          </a:p>
          <a:p>
            <a:pPr marL="628650" lvl="1" indent="-171450" defTabSz="2641600"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 altLang="en-US" sz="1200" dirty="0" smtClean="0">
                <a:latin typeface="Arial" pitchFamily="34" charset="0"/>
              </a:rPr>
              <a:t>Converted into numerical</a:t>
            </a:r>
          </a:p>
          <a:p>
            <a:pPr marL="628650" lvl="1" indent="-171450" defTabSz="2641600"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 altLang="en-US" sz="1200" dirty="0" smtClean="0">
                <a:latin typeface="Arial" pitchFamily="34" charset="0"/>
              </a:rPr>
              <a:t>Adjusted for distribution asymmetry</a:t>
            </a:r>
          </a:p>
          <a:p>
            <a:pPr marL="628650" lvl="1" indent="-171450" defTabSz="2641600"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 altLang="en-US" sz="1200" dirty="0" smtClean="0">
                <a:latin typeface="Arial" pitchFamily="34" charset="0"/>
              </a:rPr>
              <a:t>Scaled from 0 to 1</a:t>
            </a:r>
          </a:p>
          <a:p>
            <a:pPr marL="1085850" lvl="2" indent="-171450" defTabSz="2641600"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 altLang="en-US" sz="1200" dirty="0" smtClean="0">
                <a:latin typeface="Arial" pitchFamily="34" charset="0"/>
              </a:rPr>
              <a:t>Direct comparisons</a:t>
            </a:r>
          </a:p>
          <a:p>
            <a:pPr marL="171450" indent="-171450" defTabSz="2641600"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 altLang="en-US" sz="1200" b="1" dirty="0" smtClean="0">
                <a:latin typeface="Arial" pitchFamily="34" charset="0"/>
              </a:rPr>
              <a:t>Coefficients measure feature importance</a:t>
            </a:r>
          </a:p>
          <a:p>
            <a:pPr marL="171450" indent="-171450" defTabSz="2641600"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 altLang="en-US" sz="1200" b="1" dirty="0" smtClean="0">
                <a:latin typeface="Arial" pitchFamily="34" charset="0"/>
              </a:rPr>
              <a:t>Pre-balancing the dataset to 50:50:</a:t>
            </a:r>
          </a:p>
          <a:p>
            <a:pPr marL="628650" lvl="1" indent="-171450" defTabSz="2641600"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 altLang="en-US" sz="1200" dirty="0" smtClean="0">
                <a:latin typeface="Arial" pitchFamily="34" charset="0"/>
              </a:rPr>
              <a:t>Equal emphasis for predicting both review types</a:t>
            </a:r>
          </a:p>
        </p:txBody>
      </p:sp>
      <p:sp>
        <p:nvSpPr>
          <p:cNvPr id="5133" name="Rectangle 563"/>
          <p:cNvSpPr>
            <a:spLocks noChangeArrowheads="1"/>
          </p:cNvSpPr>
          <p:nvPr/>
        </p:nvSpPr>
        <p:spPr bwMode="auto">
          <a:xfrm>
            <a:off x="11045818" y="6439428"/>
            <a:ext cx="4297680" cy="15351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  <p:sp>
        <p:nvSpPr>
          <p:cNvPr id="5134" name="Rectangle 564"/>
          <p:cNvSpPr>
            <a:spLocks noChangeArrowheads="1"/>
          </p:cNvSpPr>
          <p:nvPr/>
        </p:nvSpPr>
        <p:spPr bwMode="auto">
          <a:xfrm>
            <a:off x="11182344" y="6234113"/>
            <a:ext cx="1009891" cy="434094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157162" tIns="77788" rIns="157162" bIns="77788">
            <a:spAutoFit/>
          </a:bodyPr>
          <a:lstStyle/>
          <a:p>
            <a:pPr defTabSz="2641600"/>
            <a:r>
              <a:rPr lang="en-US" altLang="en-US" sz="1800" b="1" dirty="0" smtClean="0">
                <a:solidFill>
                  <a:srgbClr val="9E0700"/>
                </a:solidFill>
                <a:latin typeface="Arial" pitchFamily="34" charset="0"/>
              </a:rPr>
              <a:t>Ethics</a:t>
            </a:r>
            <a:endParaRPr lang="en-US" altLang="en-US" sz="1800" b="1" dirty="0">
              <a:solidFill>
                <a:srgbClr val="9E0700"/>
              </a:solidFill>
              <a:latin typeface="Arial" pitchFamily="34" charset="0"/>
            </a:endParaRPr>
          </a:p>
        </p:txBody>
      </p:sp>
      <p:grpSp>
        <p:nvGrpSpPr>
          <p:cNvPr id="51" name="Group 50"/>
          <p:cNvGrpSpPr/>
          <p:nvPr/>
        </p:nvGrpSpPr>
        <p:grpSpPr>
          <a:xfrm>
            <a:off x="95250" y="3522557"/>
            <a:ext cx="4339590" cy="1716722"/>
            <a:chOff x="95250" y="3497263"/>
            <a:chExt cx="4339590" cy="1716722"/>
          </a:xfrm>
        </p:grpSpPr>
        <p:sp>
          <p:nvSpPr>
            <p:cNvPr id="5127" name="Rectangle 459"/>
            <p:cNvSpPr>
              <a:spLocks noChangeArrowheads="1"/>
            </p:cNvSpPr>
            <p:nvPr/>
          </p:nvSpPr>
          <p:spPr bwMode="auto">
            <a:xfrm>
              <a:off x="95250" y="3867150"/>
              <a:ext cx="4238625" cy="1323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57162" tIns="77788" rIns="157162" bIns="77788"/>
            <a:lstStyle/>
            <a:p>
              <a:pPr marL="115888" indent="-115888" defTabSz="2641600">
                <a:lnSpc>
                  <a:spcPct val="90000"/>
                </a:lnSpc>
                <a:spcBef>
                  <a:spcPct val="30000"/>
                </a:spcBef>
                <a:buFontTx/>
                <a:buChar char="•"/>
              </a:pPr>
              <a:r>
                <a:rPr lang="en-US" altLang="en-US" sz="1200" b="1" dirty="0" smtClean="0">
                  <a:latin typeface="Arial" pitchFamily="34" charset="0"/>
                </a:rPr>
                <a:t>Algorithms can inherently have unethical procedures when filtering out reviews</a:t>
              </a:r>
            </a:p>
            <a:p>
              <a:pPr marL="115888" indent="-115888" defTabSz="2641600">
                <a:lnSpc>
                  <a:spcPct val="90000"/>
                </a:lnSpc>
                <a:spcBef>
                  <a:spcPct val="30000"/>
                </a:spcBef>
                <a:buFontTx/>
                <a:buChar char="•"/>
              </a:pPr>
              <a:r>
                <a:rPr lang="en-US" altLang="en-US" sz="1200" b="1" dirty="0" smtClean="0">
                  <a:latin typeface="Arial" pitchFamily="34" charset="0"/>
                </a:rPr>
                <a:t>Yelp filters reviews to:</a:t>
              </a:r>
            </a:p>
            <a:p>
              <a:pPr marL="354013" lvl="1" indent="-115888" defTabSz="2641600">
                <a:lnSpc>
                  <a:spcPct val="90000"/>
                </a:lnSpc>
                <a:spcBef>
                  <a:spcPct val="30000"/>
                </a:spcBef>
                <a:buFontTx/>
                <a:buChar char="•"/>
              </a:pPr>
              <a:r>
                <a:rPr lang="en-US" altLang="en-US" sz="1200" dirty="0" smtClean="0">
                  <a:latin typeface="Arial" pitchFamily="34" charset="0"/>
                </a:rPr>
                <a:t>Promote quality and reliable information</a:t>
              </a:r>
              <a:endParaRPr lang="en-US" altLang="en-US" sz="1200" baseline="30000" dirty="0" smtClean="0">
                <a:latin typeface="Arial" pitchFamily="34" charset="0"/>
              </a:endParaRPr>
            </a:p>
            <a:p>
              <a:pPr marL="354013" lvl="1" indent="-115888" defTabSz="2641600">
                <a:lnSpc>
                  <a:spcPct val="90000"/>
                </a:lnSpc>
                <a:spcBef>
                  <a:spcPct val="30000"/>
                </a:spcBef>
                <a:buFontTx/>
                <a:buChar char="•"/>
              </a:pPr>
              <a:r>
                <a:rPr lang="en-US" altLang="en-US" sz="1200" dirty="0" smtClean="0">
                  <a:latin typeface="Arial" pitchFamily="34" charset="0"/>
                </a:rPr>
                <a:t>Help consumers gain insight and make decisions</a:t>
              </a:r>
              <a:endParaRPr lang="en-US" altLang="en-US" sz="1200" baseline="30000" dirty="0" smtClean="0">
                <a:latin typeface="Arial" pitchFamily="34" charset="0"/>
              </a:endParaRPr>
            </a:p>
            <a:p>
              <a:pPr marL="354013" lvl="1" indent="-115888" defTabSz="2641600">
                <a:lnSpc>
                  <a:spcPct val="90000"/>
                </a:lnSpc>
                <a:spcBef>
                  <a:spcPct val="30000"/>
                </a:spcBef>
                <a:buFontTx/>
                <a:buChar char="•"/>
              </a:pPr>
              <a:r>
                <a:rPr lang="en-US" altLang="en-US" sz="1200" dirty="0" smtClean="0">
                  <a:latin typeface="Arial" pitchFamily="34" charset="0"/>
                </a:rPr>
                <a:t>Reduce deceptive, disruptive, and paid reviews</a:t>
              </a:r>
              <a:endParaRPr lang="en-US" altLang="en-US" sz="1200" baseline="30000" dirty="0" smtClean="0">
                <a:latin typeface="Arial" pitchFamily="34" charset="0"/>
              </a:endParaRPr>
            </a:p>
          </p:txBody>
        </p:sp>
        <p:sp>
          <p:nvSpPr>
            <p:cNvPr id="5136" name="Rectangle 457"/>
            <p:cNvSpPr>
              <a:spLocks noChangeArrowheads="1"/>
            </p:cNvSpPr>
            <p:nvPr/>
          </p:nvSpPr>
          <p:spPr bwMode="auto">
            <a:xfrm>
              <a:off x="182880" y="3705225"/>
              <a:ext cx="4251960" cy="150876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en-US" altLang="en-US"/>
            </a:p>
          </p:txBody>
        </p:sp>
        <p:sp>
          <p:nvSpPr>
            <p:cNvPr id="5137" name="Rectangle 458"/>
            <p:cNvSpPr>
              <a:spLocks noChangeArrowheads="1"/>
            </p:cNvSpPr>
            <p:nvPr/>
          </p:nvSpPr>
          <p:spPr bwMode="auto">
            <a:xfrm>
              <a:off x="322263" y="3497263"/>
              <a:ext cx="1544638" cy="43409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square" lIns="157162" tIns="77788" rIns="157162" bIns="77788">
              <a:spAutoFit/>
            </a:bodyPr>
            <a:lstStyle/>
            <a:p>
              <a:pPr defTabSz="2641600"/>
              <a:r>
                <a:rPr lang="en-US" altLang="en-US" sz="1800" b="1" dirty="0" smtClean="0">
                  <a:solidFill>
                    <a:srgbClr val="9E0700"/>
                  </a:solidFill>
                  <a:latin typeface="Arial" pitchFamily="34" charset="0"/>
                </a:rPr>
                <a:t>Motivation</a:t>
              </a:r>
              <a:endParaRPr lang="en-US" altLang="en-US" sz="1800" b="1" dirty="0">
                <a:solidFill>
                  <a:srgbClr val="9E0700"/>
                </a:solidFill>
                <a:latin typeface="Arial" pitchFamily="34" charset="0"/>
              </a:endParaRPr>
            </a:p>
          </p:txBody>
        </p:sp>
      </p:grpSp>
      <p:sp>
        <p:nvSpPr>
          <p:cNvPr id="5138" name="Rectangle 476"/>
          <p:cNvSpPr>
            <a:spLocks noChangeArrowheads="1"/>
          </p:cNvSpPr>
          <p:nvPr/>
        </p:nvSpPr>
        <p:spPr bwMode="auto">
          <a:xfrm>
            <a:off x="11058518" y="4369858"/>
            <a:ext cx="4297680" cy="18335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  <p:sp>
        <p:nvSpPr>
          <p:cNvPr id="5139" name="Rectangle 477"/>
          <p:cNvSpPr>
            <a:spLocks noChangeArrowheads="1"/>
          </p:cNvSpPr>
          <p:nvPr/>
        </p:nvSpPr>
        <p:spPr bwMode="auto">
          <a:xfrm>
            <a:off x="11182344" y="4181475"/>
            <a:ext cx="4382609" cy="434094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157162" tIns="77788" rIns="157162" bIns="77788">
            <a:spAutoFit/>
          </a:bodyPr>
          <a:lstStyle/>
          <a:p>
            <a:pPr defTabSz="2641600"/>
            <a:r>
              <a:rPr lang="en-US" altLang="en-US" sz="1800" b="1" dirty="0" smtClean="0">
                <a:solidFill>
                  <a:srgbClr val="9E0700"/>
                </a:solidFill>
                <a:latin typeface="Arial" pitchFamily="34" charset="0"/>
              </a:rPr>
              <a:t>Guideline For Recommended Review</a:t>
            </a:r>
            <a:endParaRPr lang="en-US" altLang="en-US" sz="1800" b="1" dirty="0">
              <a:solidFill>
                <a:srgbClr val="9E0700"/>
              </a:solidFill>
              <a:latin typeface="Arial" pitchFamily="34" charset="0"/>
            </a:endParaRPr>
          </a:p>
        </p:txBody>
      </p:sp>
      <p:sp>
        <p:nvSpPr>
          <p:cNvPr id="5140" name="Rectangle 478"/>
          <p:cNvSpPr>
            <a:spLocks noChangeArrowheads="1"/>
          </p:cNvSpPr>
          <p:nvPr/>
        </p:nvSpPr>
        <p:spPr bwMode="auto">
          <a:xfrm>
            <a:off x="11052169" y="4529138"/>
            <a:ext cx="4473575" cy="1566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57162" tIns="77788" rIns="157162" bIns="77788"/>
          <a:lstStyle/>
          <a:p>
            <a:pPr marL="171450" indent="-171450" defTabSz="2641600"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 altLang="en-US" sz="1200" b="1" dirty="0" smtClean="0">
                <a:latin typeface="Arial" pitchFamily="34" charset="0"/>
              </a:rPr>
              <a:t>Submit for: </a:t>
            </a:r>
            <a:r>
              <a:rPr lang="en-US" altLang="en-US" sz="1200" dirty="0" smtClean="0">
                <a:latin typeface="Arial" pitchFamily="34" charset="0"/>
              </a:rPr>
              <a:t>businesses with less reviews</a:t>
            </a:r>
          </a:p>
          <a:p>
            <a:pPr marL="171450" indent="-171450" defTabSz="2641600"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 altLang="en-US" sz="1200" b="1" dirty="0" smtClean="0">
                <a:latin typeface="Arial" pitchFamily="34" charset="0"/>
              </a:rPr>
              <a:t>Rate: </a:t>
            </a:r>
            <a:r>
              <a:rPr lang="en-US" altLang="en-US" sz="1200" dirty="0" smtClean="0">
                <a:latin typeface="Arial" pitchFamily="34" charset="0"/>
              </a:rPr>
              <a:t>Critically</a:t>
            </a:r>
          </a:p>
          <a:p>
            <a:pPr marL="171450" indent="-171450" defTabSz="2641600"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 altLang="en-US" sz="1200" b="1" dirty="0" smtClean="0">
                <a:latin typeface="Arial" pitchFamily="34" charset="0"/>
              </a:rPr>
              <a:t>Write: </a:t>
            </a:r>
            <a:r>
              <a:rPr lang="en-US" altLang="en-US" sz="1200" dirty="0" smtClean="0">
                <a:latin typeface="Arial" pitchFamily="34" charset="0"/>
              </a:rPr>
              <a:t>Concise overall positive message that express variations in sentiment. Use mild complexity </a:t>
            </a:r>
            <a:r>
              <a:rPr lang="en-US" altLang="en-US" sz="1200" dirty="0" smtClean="0">
                <a:latin typeface="Arial" pitchFamily="34" charset="0"/>
              </a:rPr>
              <a:t>and less </a:t>
            </a:r>
            <a:r>
              <a:rPr lang="en-US" altLang="en-US" sz="1200" dirty="0" smtClean="0">
                <a:latin typeface="Arial" pitchFamily="34" charset="0"/>
              </a:rPr>
              <a:t>common words</a:t>
            </a:r>
          </a:p>
          <a:p>
            <a:pPr marL="171450" indent="-171450" defTabSz="2641600"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 altLang="en-US" sz="1200" b="1" dirty="0" smtClean="0">
                <a:latin typeface="Arial" pitchFamily="34" charset="0"/>
              </a:rPr>
              <a:t>Accumulate: </a:t>
            </a:r>
            <a:r>
              <a:rPr lang="en-US" altLang="en-US" sz="1200" dirty="0" smtClean="0">
                <a:latin typeface="Arial" pitchFamily="34" charset="0"/>
              </a:rPr>
              <a:t>Friends, Total reviews, Total photos, Recent reviews</a:t>
            </a:r>
          </a:p>
          <a:p>
            <a:pPr marL="171450" indent="-171450" defTabSz="2641600"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 altLang="en-US" sz="1200" b="1" dirty="0" smtClean="0">
                <a:latin typeface="Arial" pitchFamily="34" charset="0"/>
              </a:rPr>
              <a:t>Update reviews: </a:t>
            </a:r>
            <a:r>
              <a:rPr lang="en-US" altLang="en-US" sz="1200" dirty="0" smtClean="0">
                <a:latin typeface="Arial" pitchFamily="34" charset="0"/>
              </a:rPr>
              <a:t>Less</a:t>
            </a:r>
          </a:p>
          <a:p>
            <a:pPr marL="171450" indent="-171450" defTabSz="2641600"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endParaRPr lang="en-US" altLang="en-US" sz="1200" b="1" dirty="0">
              <a:latin typeface="Arial" pitchFamily="34" charset="0"/>
            </a:endParaRPr>
          </a:p>
        </p:txBody>
      </p:sp>
      <p:sp>
        <p:nvSpPr>
          <p:cNvPr id="5145" name="Rectangle 104"/>
          <p:cNvSpPr>
            <a:spLocks noChangeArrowheads="1"/>
          </p:cNvSpPr>
          <p:nvPr/>
        </p:nvSpPr>
        <p:spPr bwMode="auto">
          <a:xfrm>
            <a:off x="11058519" y="6557963"/>
            <a:ext cx="4456113" cy="1878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57162" tIns="77788" rIns="157162" bIns="77788"/>
          <a:lstStyle/>
          <a:p>
            <a:pPr marL="171450" indent="-171450" defTabSz="2641600"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 altLang="en-US" sz="1200" b="1" dirty="0" smtClean="0">
                <a:latin typeface="Arial" pitchFamily="34" charset="0"/>
              </a:rPr>
              <a:t>Pooling information towards general consensus: </a:t>
            </a:r>
            <a:r>
              <a:rPr lang="en-US" altLang="en-US" sz="1200" dirty="0">
                <a:latin typeface="Arial" pitchFamily="34" charset="0"/>
              </a:rPr>
              <a:t>m</a:t>
            </a:r>
            <a:r>
              <a:rPr lang="en-US" altLang="en-US" sz="1200" dirty="0" smtClean="0">
                <a:latin typeface="Arial" pitchFamily="34" charset="0"/>
              </a:rPr>
              <a:t>akes Yelp less likely to be wrong and is a justified reflection of the collective experience</a:t>
            </a:r>
          </a:p>
          <a:p>
            <a:pPr marL="171450" indent="-171450" defTabSz="2641600"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 altLang="en-US" sz="1200" b="1" dirty="0" smtClean="0">
                <a:latin typeface="Arial" pitchFamily="34" charset="0"/>
              </a:rPr>
              <a:t>Yelp filters for: </a:t>
            </a:r>
            <a:r>
              <a:rPr lang="en-US" altLang="en-US" sz="1200" dirty="0" smtClean="0">
                <a:latin typeface="Arial" pitchFamily="34" charset="0"/>
              </a:rPr>
              <a:t>Concise and useful information, removal of less credible information</a:t>
            </a:r>
          </a:p>
          <a:p>
            <a:pPr marL="171450" indent="-171450" defTabSz="2641600"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 altLang="en-US" sz="1200" b="1" dirty="0" smtClean="0">
                <a:latin typeface="Arial" pitchFamily="34" charset="0"/>
              </a:rPr>
              <a:t>Dependent on the end user: </a:t>
            </a:r>
            <a:r>
              <a:rPr lang="en-US" altLang="en-US" sz="1200" dirty="0" smtClean="0">
                <a:latin typeface="Arial" pitchFamily="34" charset="0"/>
              </a:rPr>
              <a:t>To take advice from Yelp and to make better informed decisions </a:t>
            </a:r>
          </a:p>
          <a:p>
            <a:pPr marL="171450" indent="-171450" defTabSz="2641600"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endParaRPr lang="en-US" altLang="en-US" sz="1200" b="1" dirty="0" smtClean="0">
              <a:latin typeface="Arial" pitchFamily="34" charset="0"/>
            </a:endParaRPr>
          </a:p>
        </p:txBody>
      </p:sp>
      <p:grpSp>
        <p:nvGrpSpPr>
          <p:cNvPr id="50" name="Group 49"/>
          <p:cNvGrpSpPr/>
          <p:nvPr/>
        </p:nvGrpSpPr>
        <p:grpSpPr>
          <a:xfrm>
            <a:off x="95250" y="1671638"/>
            <a:ext cx="4339590" cy="1753552"/>
            <a:chOff x="95250" y="1671638"/>
            <a:chExt cx="4339590" cy="1753552"/>
          </a:xfrm>
        </p:grpSpPr>
        <p:sp>
          <p:nvSpPr>
            <p:cNvPr id="5146" name="Rectangle 104"/>
            <p:cNvSpPr>
              <a:spLocks noChangeArrowheads="1"/>
            </p:cNvSpPr>
            <p:nvPr/>
          </p:nvSpPr>
          <p:spPr bwMode="auto">
            <a:xfrm>
              <a:off x="95250" y="2027238"/>
              <a:ext cx="4314825" cy="13255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57162" tIns="77788" rIns="157162" bIns="77788"/>
            <a:lstStyle/>
            <a:p>
              <a:pPr marL="115888" indent="-115888" defTabSz="2641600">
                <a:lnSpc>
                  <a:spcPct val="90000"/>
                </a:lnSpc>
                <a:spcBef>
                  <a:spcPct val="30000"/>
                </a:spcBef>
                <a:buFontTx/>
                <a:buChar char="•"/>
              </a:pPr>
              <a:r>
                <a:rPr lang="en-US" altLang="en-US" sz="1200" b="1" dirty="0" smtClean="0">
                  <a:latin typeface="Arial" pitchFamily="34" charset="0"/>
                </a:rPr>
                <a:t>Online third-party crowd-sourced platform for:</a:t>
              </a:r>
            </a:p>
            <a:p>
              <a:pPr marL="344488" lvl="1" indent="-115888" defTabSz="2641600">
                <a:lnSpc>
                  <a:spcPct val="90000"/>
                </a:lnSpc>
                <a:spcBef>
                  <a:spcPct val="30000"/>
                </a:spcBef>
                <a:buFontTx/>
                <a:buChar char="•"/>
              </a:pPr>
              <a:r>
                <a:rPr lang="en-US" altLang="en-US" sz="1200" dirty="0" smtClean="0">
                  <a:latin typeface="Arial" pitchFamily="34" charset="0"/>
                </a:rPr>
                <a:t>Users seeking and submitting advice</a:t>
              </a:r>
            </a:p>
            <a:p>
              <a:pPr marL="344488" lvl="1" indent="-115888" defTabSz="2641600">
                <a:lnSpc>
                  <a:spcPct val="90000"/>
                </a:lnSpc>
                <a:spcBef>
                  <a:spcPct val="30000"/>
                </a:spcBef>
                <a:buFontTx/>
                <a:buChar char="•"/>
              </a:pPr>
              <a:r>
                <a:rPr lang="en-US" altLang="en-US" sz="1200" dirty="0" smtClean="0">
                  <a:latin typeface="Arial" pitchFamily="34" charset="0"/>
                </a:rPr>
                <a:t>Businesses seeking feedback and advertising</a:t>
              </a:r>
            </a:p>
            <a:p>
              <a:pPr marL="344488" lvl="1" indent="-115888" defTabSz="2641600">
                <a:lnSpc>
                  <a:spcPct val="90000"/>
                </a:lnSpc>
                <a:spcBef>
                  <a:spcPct val="30000"/>
                </a:spcBef>
                <a:buFontTx/>
                <a:buChar char="•"/>
              </a:pPr>
              <a:r>
                <a:rPr lang="en-US" altLang="en-US" sz="1200" dirty="0" smtClean="0">
                  <a:latin typeface="Arial" pitchFamily="34" charset="0"/>
                </a:rPr>
                <a:t>Reviews with 1-to-5 star ratings and written text</a:t>
              </a:r>
            </a:p>
            <a:p>
              <a:pPr marL="115888" indent="-115888" defTabSz="2641600">
                <a:lnSpc>
                  <a:spcPct val="90000"/>
                </a:lnSpc>
                <a:spcBef>
                  <a:spcPct val="30000"/>
                </a:spcBef>
                <a:buFontTx/>
                <a:buChar char="•"/>
              </a:pPr>
              <a:r>
                <a:rPr lang="en-US" altLang="en-US" sz="1200" b="1" dirty="0" smtClean="0">
                  <a:latin typeface="Arial" pitchFamily="34" charset="0"/>
                </a:rPr>
                <a:t>155 million total reviews include: 72% recommended, 21% not recommended, and 7% removed</a:t>
              </a:r>
            </a:p>
            <a:p>
              <a:pPr marL="115888" indent="-115888" defTabSz="2641600">
                <a:lnSpc>
                  <a:spcPct val="90000"/>
                </a:lnSpc>
                <a:spcBef>
                  <a:spcPct val="30000"/>
                </a:spcBef>
                <a:buFontTx/>
                <a:buChar char="•"/>
              </a:pPr>
              <a:endParaRPr lang="en-US" altLang="en-US" sz="1200" dirty="0" smtClean="0">
                <a:latin typeface="Arial" pitchFamily="34" charset="0"/>
              </a:endParaRPr>
            </a:p>
          </p:txBody>
        </p:sp>
        <p:sp>
          <p:nvSpPr>
            <p:cNvPr id="5147" name="Rectangle 106"/>
            <p:cNvSpPr>
              <a:spLocks noChangeArrowheads="1"/>
            </p:cNvSpPr>
            <p:nvPr/>
          </p:nvSpPr>
          <p:spPr bwMode="auto">
            <a:xfrm>
              <a:off x="182880" y="1920240"/>
              <a:ext cx="4251960" cy="150495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en-US" altLang="en-US" dirty="0"/>
            </a:p>
          </p:txBody>
        </p:sp>
        <p:sp>
          <p:nvSpPr>
            <p:cNvPr id="5148" name="Rectangle 96"/>
            <p:cNvSpPr>
              <a:spLocks noChangeArrowheads="1"/>
            </p:cNvSpPr>
            <p:nvPr/>
          </p:nvSpPr>
          <p:spPr bwMode="auto">
            <a:xfrm>
              <a:off x="322263" y="1671638"/>
              <a:ext cx="791947" cy="43409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157162" tIns="77788" rIns="157162" bIns="77788">
              <a:spAutoFit/>
            </a:bodyPr>
            <a:lstStyle/>
            <a:p>
              <a:pPr defTabSz="2641600"/>
              <a:r>
                <a:rPr lang="en-US" altLang="en-US" sz="1800" b="1" dirty="0" smtClean="0">
                  <a:solidFill>
                    <a:srgbClr val="9E0700"/>
                  </a:solidFill>
                  <a:latin typeface="Arial" pitchFamily="34" charset="0"/>
                </a:rPr>
                <a:t>Yelp</a:t>
              </a:r>
              <a:endParaRPr lang="en-US" altLang="en-US" sz="1800" b="1" dirty="0">
                <a:solidFill>
                  <a:srgbClr val="9E0700"/>
                </a:solidFill>
                <a:latin typeface="Arial" pitchFamily="34" charset="0"/>
              </a:endParaRP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95250" y="5336646"/>
            <a:ext cx="4337367" cy="1153054"/>
            <a:chOff x="95250" y="5262563"/>
            <a:chExt cx="4337367" cy="1153054"/>
          </a:xfrm>
        </p:grpSpPr>
        <p:sp>
          <p:nvSpPr>
            <p:cNvPr id="5135" name="Rectangle 142"/>
            <p:cNvSpPr>
              <a:spLocks noChangeArrowheads="1"/>
            </p:cNvSpPr>
            <p:nvPr/>
          </p:nvSpPr>
          <p:spPr bwMode="auto">
            <a:xfrm>
              <a:off x="182880" y="5492750"/>
              <a:ext cx="4249737" cy="89746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en-US" altLang="en-US"/>
            </a:p>
          </p:txBody>
        </p:sp>
        <p:sp>
          <p:nvSpPr>
            <p:cNvPr id="5141" name="Rectangle 458"/>
            <p:cNvSpPr>
              <a:spLocks noChangeArrowheads="1"/>
            </p:cNvSpPr>
            <p:nvPr/>
          </p:nvSpPr>
          <p:spPr bwMode="auto">
            <a:xfrm>
              <a:off x="322263" y="5262563"/>
              <a:ext cx="1239839" cy="43409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square" lIns="157162" tIns="77788" rIns="157162" bIns="77788">
              <a:spAutoFit/>
            </a:bodyPr>
            <a:lstStyle/>
            <a:p>
              <a:pPr defTabSz="2641600"/>
              <a:r>
                <a:rPr lang="en-US" altLang="en-US" sz="1800" b="1" dirty="0" smtClean="0">
                  <a:solidFill>
                    <a:srgbClr val="9E0700"/>
                  </a:solidFill>
                  <a:latin typeface="Arial" pitchFamily="34" charset="0"/>
                </a:rPr>
                <a:t>Problem</a:t>
              </a:r>
              <a:endParaRPr lang="en-US" altLang="en-US" sz="1800" b="1" dirty="0">
                <a:solidFill>
                  <a:srgbClr val="9E0700"/>
                </a:solidFill>
                <a:latin typeface="Arial" pitchFamily="34" charset="0"/>
              </a:endParaRPr>
            </a:p>
          </p:txBody>
        </p:sp>
        <p:sp>
          <p:nvSpPr>
            <p:cNvPr id="5149" name="Rectangle 141"/>
            <p:cNvSpPr>
              <a:spLocks noChangeArrowheads="1"/>
            </p:cNvSpPr>
            <p:nvPr/>
          </p:nvSpPr>
          <p:spPr bwMode="auto">
            <a:xfrm>
              <a:off x="95250" y="5573261"/>
              <a:ext cx="4314825" cy="8423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57162" tIns="77788" rIns="157162" bIns="77788"/>
            <a:lstStyle/>
            <a:p>
              <a:pPr marL="171450" indent="-171450" defTabSz="2641600">
                <a:spcBef>
                  <a:spcPct val="30000"/>
                </a:spcBef>
                <a:buFontTx/>
                <a:buChar char="•"/>
              </a:pPr>
              <a:r>
                <a:rPr lang="en-US" altLang="en-US" sz="1200" b="1" dirty="0" smtClean="0">
                  <a:latin typeface="Arial" pitchFamily="34" charset="0"/>
                </a:rPr>
                <a:t>Yelp's filtering algorithm can misclassify:</a:t>
              </a:r>
            </a:p>
            <a:p>
              <a:pPr marL="411163" lvl="1" indent="-171450" defTabSz="2641600">
                <a:spcBef>
                  <a:spcPct val="30000"/>
                </a:spcBef>
                <a:buFontTx/>
                <a:buChar char="•"/>
              </a:pPr>
              <a:r>
                <a:rPr lang="en-US" altLang="en-US" sz="1200" dirty="0" smtClean="0">
                  <a:latin typeface="Arial" pitchFamily="34" charset="0"/>
                </a:rPr>
                <a:t>Credible reviews as not recommended</a:t>
              </a:r>
            </a:p>
            <a:p>
              <a:pPr marL="411163" lvl="1" indent="-171450" defTabSz="2641600">
                <a:spcBef>
                  <a:spcPct val="30000"/>
                </a:spcBef>
                <a:buFontTx/>
                <a:buChar char="•"/>
              </a:pPr>
              <a:r>
                <a:rPr lang="en-US" altLang="en-US" sz="1200" dirty="0" smtClean="0">
                  <a:latin typeface="Arial" pitchFamily="34" charset="0"/>
                </a:rPr>
                <a:t>Deceptive reviews as recommended</a:t>
              </a:r>
            </a:p>
          </p:txBody>
        </p:sp>
      </p:grpSp>
      <p:sp>
        <p:nvSpPr>
          <p:cNvPr id="5150" name="Rectangle 563"/>
          <p:cNvSpPr>
            <a:spLocks noChangeArrowheads="1"/>
          </p:cNvSpPr>
          <p:nvPr/>
        </p:nvSpPr>
        <p:spPr bwMode="auto">
          <a:xfrm>
            <a:off x="11029943" y="8210550"/>
            <a:ext cx="4297680" cy="16668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  <p:sp>
        <p:nvSpPr>
          <p:cNvPr id="5151" name="Rectangle 564"/>
          <p:cNvSpPr>
            <a:spLocks noChangeArrowheads="1"/>
          </p:cNvSpPr>
          <p:nvPr/>
        </p:nvSpPr>
        <p:spPr bwMode="auto">
          <a:xfrm>
            <a:off x="11182344" y="7999413"/>
            <a:ext cx="1703388" cy="43338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157162" tIns="77788" rIns="157162" bIns="77788">
            <a:spAutoFit/>
          </a:bodyPr>
          <a:lstStyle/>
          <a:p>
            <a:pPr defTabSz="2641600"/>
            <a:r>
              <a:rPr lang="en-US" altLang="en-US" sz="1800" b="1" dirty="0">
                <a:solidFill>
                  <a:srgbClr val="9E0700"/>
                </a:solidFill>
                <a:latin typeface="Arial" pitchFamily="34" charset="0"/>
              </a:rPr>
              <a:t>Conclusions</a:t>
            </a:r>
          </a:p>
        </p:txBody>
      </p:sp>
      <p:sp>
        <p:nvSpPr>
          <p:cNvPr id="5152" name="Rectangle 104"/>
          <p:cNvSpPr>
            <a:spLocks noChangeArrowheads="1"/>
          </p:cNvSpPr>
          <p:nvPr/>
        </p:nvSpPr>
        <p:spPr bwMode="auto">
          <a:xfrm>
            <a:off x="11042644" y="8323263"/>
            <a:ext cx="4456113" cy="1165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57162" tIns="77788" rIns="157162" bIns="77788"/>
          <a:lstStyle/>
          <a:p>
            <a:pPr marL="171450" indent="-171450" defTabSz="2641600"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 altLang="en-US" sz="1200" b="1" dirty="0" smtClean="0">
                <a:latin typeface="Arial" pitchFamily="34" charset="0"/>
              </a:rPr>
              <a:t>Yelp’s filtering algorithm promotes: </a:t>
            </a:r>
            <a:r>
              <a:rPr lang="en-US" altLang="en-US" sz="1200" dirty="0" smtClean="0">
                <a:latin typeface="Arial" pitchFamily="34" charset="0"/>
              </a:rPr>
              <a:t>Critical ratings, Genuine reviews, Quality of text (Complexity and Less common words), Reliability of content (Recent reviews and more submitted data activity), Insight (Variation of sentimental context and Collective experience)</a:t>
            </a:r>
          </a:p>
          <a:p>
            <a:pPr marL="171450" indent="-171450" defTabSz="2641600"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 altLang="en-US" sz="1200" b="1" dirty="0" smtClean="0">
                <a:latin typeface="Arial" pitchFamily="34" charset="0"/>
              </a:rPr>
              <a:t>Consumers' decisions based on: </a:t>
            </a:r>
            <a:r>
              <a:rPr lang="en-US" altLang="en-US" sz="1200" dirty="0" smtClean="0">
                <a:latin typeface="Arial" pitchFamily="34" charset="0"/>
              </a:rPr>
              <a:t>Personal discretion </a:t>
            </a:r>
          </a:p>
          <a:p>
            <a:pPr marL="171450" indent="-171450" defTabSz="2641600"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 altLang="en-US" sz="1200" b="1" dirty="0" smtClean="0">
                <a:latin typeface="Arial" pitchFamily="34" charset="0"/>
              </a:rPr>
              <a:t>The filtered reviews and average rating: </a:t>
            </a:r>
            <a:r>
              <a:rPr lang="en-US" altLang="en-US" sz="1200" dirty="0" smtClean="0">
                <a:latin typeface="Arial" pitchFamily="34" charset="0"/>
              </a:rPr>
              <a:t>Justified reflection of the collective experience </a:t>
            </a:r>
          </a:p>
        </p:txBody>
      </p:sp>
      <p:graphicFrame>
        <p:nvGraphicFramePr>
          <p:cNvPr id="57" name="Content Placeholder 8"/>
          <p:cNvGraphicFramePr>
            <a:graphicFrameLocks/>
          </p:cNvGraphicFramePr>
          <p:nvPr/>
        </p:nvGraphicFramePr>
        <p:xfrm>
          <a:off x="7736205" y="3765186"/>
          <a:ext cx="3213100" cy="685800"/>
        </p:xfrm>
        <a:graphic>
          <a:graphicData uri="http://schemas.openxmlformats.org/drawingml/2006/table">
            <a:tbl>
              <a:tblPr/>
              <a:tblGrid>
                <a:gridCol w="1104900"/>
                <a:gridCol w="419100"/>
                <a:gridCol w="317500"/>
                <a:gridCol w="406400"/>
                <a:gridCol w="241300"/>
                <a:gridCol w="400050"/>
                <a:gridCol w="323850"/>
              </a:tblGrid>
              <a:tr h="0"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latin typeface="+mj-lt"/>
                          <a:ea typeface="PMingLiU"/>
                          <a:cs typeface="Times New Roman"/>
                        </a:rPr>
                        <a:t>Naive </a:t>
                      </a:r>
                      <a:r>
                        <a:rPr lang="en-US" sz="900" dirty="0" err="1" smtClean="0">
                          <a:latin typeface="+mj-lt"/>
                          <a:ea typeface="PMingLiU"/>
                          <a:cs typeface="Times New Roman"/>
                        </a:rPr>
                        <a:t>Bayes</a:t>
                      </a:r>
                      <a:endParaRPr lang="en-US" sz="900" dirty="0">
                        <a:latin typeface="+mj-lt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dirty="0" smtClean="0">
                          <a:latin typeface="+mj-lt"/>
                          <a:ea typeface="PMingLiU"/>
                          <a:cs typeface="Times New Roman"/>
                        </a:rPr>
                        <a:t>Label</a:t>
                      </a:r>
                      <a:endParaRPr lang="en-US" sz="900" b="1" dirty="0">
                        <a:latin typeface="+mj-lt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latin typeface="+mj-lt"/>
                          <a:ea typeface="PMingLiU"/>
                          <a:cs typeface="Times New Roman"/>
                        </a:rPr>
                        <a:t>The</a:t>
                      </a:r>
                      <a:endParaRPr lang="en-US" sz="900" dirty="0">
                        <a:latin typeface="+mj-lt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latin typeface="+mj-lt"/>
                          <a:ea typeface="PMingLiU"/>
                          <a:cs typeface="Times New Roman"/>
                        </a:rPr>
                        <a:t>Place</a:t>
                      </a: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latin typeface="+mj-lt"/>
                          <a:ea typeface="PMingLiU"/>
                          <a:cs typeface="Times New Roman"/>
                        </a:rPr>
                        <a:t>Is </a:t>
                      </a: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latin typeface="+mj-lt"/>
                          <a:ea typeface="PMingLiU"/>
                          <a:cs typeface="Times New Roman"/>
                        </a:rPr>
                        <a:t>Good</a:t>
                      </a: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latin typeface="+mj-lt"/>
                          <a:ea typeface="PMingLiU"/>
                          <a:cs typeface="Times New Roman"/>
                        </a:rPr>
                        <a:t>Bad</a:t>
                      </a: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latin typeface="+mj-lt"/>
                          <a:ea typeface="PMingLiU"/>
                          <a:cs typeface="Times New Roman"/>
                        </a:rPr>
                        <a:t>The </a:t>
                      </a:r>
                      <a:r>
                        <a:rPr lang="en-US" sz="900" dirty="0">
                          <a:latin typeface="+mj-lt"/>
                          <a:ea typeface="PMingLiU"/>
                          <a:cs typeface="Times New Roman"/>
                        </a:rPr>
                        <a:t>place is good.</a:t>
                      </a: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latin typeface="+mj-lt"/>
                          <a:ea typeface="PMingLiU"/>
                          <a:cs typeface="Times New Roman"/>
                        </a:rPr>
                        <a:t>1</a:t>
                      </a: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latin typeface="+mj-lt"/>
                          <a:ea typeface="PMingLiU"/>
                          <a:cs typeface="Times New Roman"/>
                        </a:rPr>
                        <a:t>1</a:t>
                      </a: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latin typeface="+mj-lt"/>
                          <a:ea typeface="PMingLiU"/>
                          <a:cs typeface="Times New Roman"/>
                        </a:rPr>
                        <a:t>1</a:t>
                      </a: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latin typeface="+mj-lt"/>
                          <a:ea typeface="PMingLiU"/>
                          <a:cs typeface="Times New Roman"/>
                        </a:rPr>
                        <a:t>1</a:t>
                      </a: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latin typeface="+mj-lt"/>
                          <a:ea typeface="PMingLiU"/>
                          <a:cs typeface="Times New Roman"/>
                        </a:rPr>
                        <a:t>1</a:t>
                      </a: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latin typeface="+mj-lt"/>
                          <a:ea typeface="PMingLiU"/>
                          <a:cs typeface="Times New Roman"/>
                        </a:rPr>
                        <a:t>0</a:t>
                      </a: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16840"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latin typeface="+mj-lt"/>
                          <a:ea typeface="PMingLiU"/>
                          <a:cs typeface="Times New Roman"/>
                        </a:rPr>
                        <a:t>The </a:t>
                      </a:r>
                      <a:r>
                        <a:rPr lang="en-US" sz="900" dirty="0">
                          <a:latin typeface="+mj-lt"/>
                          <a:ea typeface="PMingLiU"/>
                          <a:cs typeface="Times New Roman"/>
                        </a:rPr>
                        <a:t>place is bad.</a:t>
                      </a: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latin typeface="+mj-lt"/>
                          <a:ea typeface="PMingLiU"/>
                          <a:cs typeface="Times New Roman"/>
                        </a:rPr>
                        <a:t>0</a:t>
                      </a: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latin typeface="+mj-lt"/>
                          <a:ea typeface="PMingLiU"/>
                          <a:cs typeface="Times New Roman"/>
                        </a:rPr>
                        <a:t>1</a:t>
                      </a: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latin typeface="+mj-lt"/>
                          <a:ea typeface="PMingLiU"/>
                          <a:cs typeface="Times New Roman"/>
                        </a:rPr>
                        <a:t>1</a:t>
                      </a: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latin typeface="+mj-lt"/>
                          <a:ea typeface="PMingLiU"/>
                          <a:cs typeface="Times New Roman"/>
                        </a:rPr>
                        <a:t>1</a:t>
                      </a: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latin typeface="+mj-lt"/>
                          <a:ea typeface="PMingLiU"/>
                          <a:cs typeface="Times New Roman"/>
                        </a:rPr>
                        <a:t>0</a:t>
                      </a: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latin typeface="+mj-lt"/>
                          <a:ea typeface="PMingLiU"/>
                          <a:cs typeface="Times New Roman"/>
                        </a:rPr>
                        <a:t>1</a:t>
                      </a: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latin typeface="+mj-lt"/>
                          <a:ea typeface="PMingLiU"/>
                          <a:cs typeface="Times New Roman"/>
                        </a:rPr>
                        <a:t>p(label=1)</a:t>
                      </a: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latin typeface="+mj-lt"/>
                          <a:ea typeface="PMingLiU"/>
                          <a:cs typeface="Times New Roman"/>
                        </a:rPr>
                        <a:t>0.5</a:t>
                      </a: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latin typeface="+mj-lt"/>
                          <a:ea typeface="PMingLiU"/>
                          <a:cs typeface="Times New Roman"/>
                        </a:rPr>
                        <a:t>0.5</a:t>
                      </a: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latin typeface="+mj-lt"/>
                          <a:ea typeface="PMingLiU"/>
                          <a:cs typeface="Times New Roman"/>
                        </a:rPr>
                        <a:t>1</a:t>
                      </a: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latin typeface="+mj-lt"/>
                          <a:ea typeface="PMingLiU"/>
                          <a:cs typeface="Times New Roman"/>
                        </a:rPr>
                        <a:t>1</a:t>
                      </a: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dirty="0">
                          <a:latin typeface="+mj-lt"/>
                          <a:ea typeface="PMingLiU"/>
                          <a:cs typeface="Times New Roman"/>
                        </a:rPr>
                        <a:t>1</a:t>
                      </a: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dirty="0">
                          <a:latin typeface="+mj-lt"/>
                          <a:ea typeface="PMingLiU"/>
                          <a:cs typeface="Times New Roman"/>
                        </a:rPr>
                        <a:t>0</a:t>
                      </a: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latin typeface="+mj-lt"/>
                          <a:ea typeface="PMingLiU"/>
                          <a:cs typeface="Times New Roman"/>
                        </a:rPr>
                        <a:t>p(label=0)</a:t>
                      </a: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latin typeface="+mj-lt"/>
                          <a:ea typeface="PMingLiU"/>
                          <a:cs typeface="Times New Roman"/>
                        </a:rPr>
                        <a:t>0.5</a:t>
                      </a: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latin typeface="+mj-lt"/>
                          <a:ea typeface="PMingLiU"/>
                          <a:cs typeface="Times New Roman"/>
                        </a:rPr>
                        <a:t>0.5</a:t>
                      </a: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latin typeface="+mj-lt"/>
                          <a:ea typeface="PMingLiU"/>
                          <a:cs typeface="Times New Roman"/>
                        </a:rPr>
                        <a:t>1</a:t>
                      </a: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latin typeface="+mj-lt"/>
                          <a:ea typeface="PMingLiU"/>
                          <a:cs typeface="Times New Roman"/>
                        </a:rPr>
                        <a:t>1</a:t>
                      </a: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dirty="0">
                          <a:latin typeface="+mj-lt"/>
                          <a:ea typeface="PMingLiU"/>
                          <a:cs typeface="Times New Roman"/>
                        </a:rPr>
                        <a:t>0</a:t>
                      </a: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dirty="0">
                          <a:latin typeface="+mj-lt"/>
                          <a:ea typeface="PMingLiU"/>
                          <a:cs typeface="Times New Roman"/>
                        </a:rPr>
                        <a:t>1</a:t>
                      </a: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60" name="Picture 59"/>
          <p:cNvPicPr/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460240" y="4029404"/>
            <a:ext cx="3276061" cy="2296279"/>
          </a:xfrm>
          <a:prstGeom prst="rect">
            <a:avLst/>
          </a:prstGeom>
          <a:noFill/>
        </p:spPr>
      </p:pic>
      <p:graphicFrame>
        <p:nvGraphicFramePr>
          <p:cNvPr id="68" name="Table 67"/>
          <p:cNvGraphicFramePr>
            <a:graphicFrameLocks noGrp="1"/>
          </p:cNvGraphicFramePr>
          <p:nvPr/>
        </p:nvGraphicFramePr>
        <p:xfrm>
          <a:off x="7736205" y="4846530"/>
          <a:ext cx="3282950" cy="1097280"/>
        </p:xfrm>
        <a:graphic>
          <a:graphicData uri="http://schemas.openxmlformats.org/drawingml/2006/table">
            <a:tbl>
              <a:tblPr/>
              <a:tblGrid>
                <a:gridCol w="869950"/>
                <a:gridCol w="793750"/>
                <a:gridCol w="590550"/>
                <a:gridCol w="438150"/>
                <a:gridCol w="590550"/>
              </a:tblGrid>
              <a:tr h="0"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latin typeface="+mj-lt"/>
                          <a:ea typeface="PMingLiU"/>
                          <a:cs typeface="Times New Roman"/>
                        </a:rPr>
                        <a:t>Text Classifier</a:t>
                      </a:r>
                      <a:endParaRPr lang="en-US" sz="900" dirty="0">
                        <a:latin typeface="+mj-lt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latin typeface="+mj-lt"/>
                          <a:ea typeface="PMingLiU"/>
                          <a:cs typeface="Times New Roman"/>
                        </a:rPr>
                        <a:t>Observations</a:t>
                      </a: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latin typeface="+mj-lt"/>
                          <a:ea typeface="PMingLiU"/>
                          <a:cs typeface="Times New Roman"/>
                        </a:rPr>
                        <a:t>Precision</a:t>
                      </a: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latin typeface="+mj-lt"/>
                          <a:ea typeface="PMingLiU"/>
                          <a:cs typeface="Times New Roman"/>
                        </a:rPr>
                        <a:t>Recall</a:t>
                      </a: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latin typeface="+mj-lt"/>
                          <a:ea typeface="PMingLiU"/>
                          <a:cs typeface="Times New Roman"/>
                        </a:rPr>
                        <a:t>F1-Score</a:t>
                      </a: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latin typeface="+mj-lt"/>
                          <a:ea typeface="PMingLiU"/>
                          <a:cs typeface="Times New Roman"/>
                        </a:rPr>
                        <a:t>Toxic</a:t>
                      </a: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latin typeface="+mj-lt"/>
                          <a:ea typeface="PMingLiU"/>
                          <a:cs typeface="Times New Roman"/>
                        </a:rPr>
                        <a:t>15,294</a:t>
                      </a: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latin typeface="+mj-lt"/>
                          <a:ea typeface="PMingLiU"/>
                          <a:cs typeface="Times New Roman"/>
                        </a:rPr>
                        <a:t>0.96</a:t>
                      </a: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latin typeface="+mj-lt"/>
                          <a:ea typeface="PMingLiU"/>
                          <a:cs typeface="Times New Roman"/>
                        </a:rPr>
                        <a:t>0.96</a:t>
                      </a: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latin typeface="+mj-lt"/>
                          <a:ea typeface="PMingLiU"/>
                          <a:cs typeface="Times New Roman"/>
                        </a:rPr>
                        <a:t>0.96</a:t>
                      </a: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latin typeface="+mj-lt"/>
                          <a:ea typeface="PMingLiU"/>
                          <a:cs typeface="Times New Roman"/>
                        </a:rPr>
                        <a:t>Severely Toxic</a:t>
                      </a: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latin typeface="+mj-lt"/>
                          <a:ea typeface="PMingLiU"/>
                          <a:cs typeface="Times New Roman"/>
                        </a:rPr>
                        <a:t>1,595</a:t>
                      </a: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latin typeface="+mj-lt"/>
                          <a:ea typeface="PMingLiU"/>
                          <a:cs typeface="Times New Roman"/>
                        </a:rPr>
                        <a:t>0.99</a:t>
                      </a: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latin typeface="+mj-lt"/>
                          <a:ea typeface="PMingLiU"/>
                          <a:cs typeface="Times New Roman"/>
                        </a:rPr>
                        <a:t>0.99</a:t>
                      </a: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latin typeface="+mj-lt"/>
                          <a:ea typeface="PMingLiU"/>
                          <a:cs typeface="Times New Roman"/>
                        </a:rPr>
                        <a:t>0.99</a:t>
                      </a: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latin typeface="+mj-lt"/>
                          <a:ea typeface="PMingLiU"/>
                          <a:cs typeface="Times New Roman"/>
                        </a:rPr>
                        <a:t>Obscene</a:t>
                      </a: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latin typeface="+mj-lt"/>
                          <a:ea typeface="PMingLiU"/>
                          <a:cs typeface="Times New Roman"/>
                        </a:rPr>
                        <a:t>8,449</a:t>
                      </a: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latin typeface="+mj-lt"/>
                          <a:ea typeface="PMingLiU"/>
                          <a:cs typeface="Times New Roman"/>
                        </a:rPr>
                        <a:t>0.98</a:t>
                      </a: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latin typeface="+mj-lt"/>
                          <a:ea typeface="PMingLiU"/>
                          <a:cs typeface="Times New Roman"/>
                        </a:rPr>
                        <a:t>0.98</a:t>
                      </a: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latin typeface="+mj-lt"/>
                          <a:ea typeface="PMingLiU"/>
                          <a:cs typeface="Times New Roman"/>
                        </a:rPr>
                        <a:t>0.98</a:t>
                      </a: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latin typeface="+mj-lt"/>
                          <a:ea typeface="PMingLiU"/>
                          <a:cs typeface="Times New Roman"/>
                        </a:rPr>
                        <a:t>Threat</a:t>
                      </a: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latin typeface="+mj-lt"/>
                          <a:ea typeface="PMingLiU"/>
                          <a:cs typeface="Times New Roman"/>
                        </a:rPr>
                        <a:t>478</a:t>
                      </a: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latin typeface="+mj-lt"/>
                          <a:ea typeface="PMingLiU"/>
                          <a:cs typeface="Times New Roman"/>
                        </a:rPr>
                        <a:t>1</a:t>
                      </a: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latin typeface="+mj-lt"/>
                          <a:ea typeface="PMingLiU"/>
                          <a:cs typeface="Times New Roman"/>
                        </a:rPr>
                        <a:t>1</a:t>
                      </a: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latin typeface="+mj-lt"/>
                          <a:ea typeface="PMingLiU"/>
                          <a:cs typeface="Times New Roman"/>
                        </a:rPr>
                        <a:t>1</a:t>
                      </a: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latin typeface="+mj-lt"/>
                          <a:ea typeface="PMingLiU"/>
                          <a:cs typeface="Times New Roman"/>
                        </a:rPr>
                        <a:t>Insult</a:t>
                      </a: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latin typeface="+mj-lt"/>
                          <a:ea typeface="PMingLiU"/>
                          <a:cs typeface="Times New Roman"/>
                        </a:rPr>
                        <a:t>7,877</a:t>
                      </a: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latin typeface="+mj-lt"/>
                          <a:ea typeface="PMingLiU"/>
                          <a:cs typeface="Times New Roman"/>
                        </a:rPr>
                        <a:t>0.97</a:t>
                      </a: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latin typeface="+mj-lt"/>
                          <a:ea typeface="PMingLiU"/>
                          <a:cs typeface="Times New Roman"/>
                        </a:rPr>
                        <a:t>0.97</a:t>
                      </a: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latin typeface="+mj-lt"/>
                          <a:ea typeface="PMingLiU"/>
                          <a:cs typeface="Times New Roman"/>
                        </a:rPr>
                        <a:t>0.97</a:t>
                      </a: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latin typeface="+mj-lt"/>
                          <a:ea typeface="PMingLiU"/>
                          <a:cs typeface="Times New Roman"/>
                        </a:rPr>
                        <a:t>Identity Hate</a:t>
                      </a: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latin typeface="+mj-lt"/>
                          <a:ea typeface="PMingLiU"/>
                          <a:cs typeface="Times New Roman"/>
                        </a:rPr>
                        <a:t>1,405</a:t>
                      </a: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latin typeface="+mj-lt"/>
                          <a:ea typeface="PMingLiU"/>
                          <a:cs typeface="Times New Roman"/>
                        </a:rPr>
                        <a:t>0.99</a:t>
                      </a: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latin typeface="+mj-lt"/>
                          <a:ea typeface="PMingLiU"/>
                          <a:cs typeface="Times New Roman"/>
                        </a:rPr>
                        <a:t>0.99</a:t>
                      </a: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latin typeface="+mj-lt"/>
                          <a:ea typeface="PMingLiU"/>
                          <a:cs typeface="Times New Roman"/>
                        </a:rPr>
                        <a:t>0.99</a:t>
                      </a: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dirty="0" smtClean="0">
                          <a:latin typeface="+mj-lt"/>
                          <a:ea typeface="PMingLiU"/>
                          <a:cs typeface="Times New Roman"/>
                        </a:rPr>
                        <a:t>Deceptive</a:t>
                      </a:r>
                      <a:endParaRPr lang="en-US" sz="900" b="0" dirty="0">
                        <a:latin typeface="+mj-lt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latin typeface="+mj-lt"/>
                          <a:ea typeface="PMingLiU"/>
                          <a:cs typeface="Times New Roman"/>
                        </a:rPr>
                        <a:t>800</a:t>
                      </a:r>
                      <a:endParaRPr lang="en-US" sz="900" dirty="0">
                        <a:latin typeface="+mj-lt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latin typeface="+mj-lt"/>
                          <a:ea typeface="PMingLiU"/>
                          <a:cs typeface="Times New Roman"/>
                        </a:rPr>
                        <a:t>0.88</a:t>
                      </a:r>
                      <a:endParaRPr lang="en-US" sz="900" dirty="0">
                        <a:latin typeface="+mj-lt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latin typeface="+mj-lt"/>
                          <a:ea typeface="PMingLiU"/>
                          <a:cs typeface="Times New Roman"/>
                        </a:rPr>
                        <a:t>0.88</a:t>
                      </a:r>
                      <a:endParaRPr lang="en-US" sz="900" dirty="0">
                        <a:latin typeface="+mj-lt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latin typeface="+mj-lt"/>
                          <a:ea typeface="PMingLiU"/>
                          <a:cs typeface="Times New Roman"/>
                        </a:rPr>
                        <a:t>0.88</a:t>
                      </a:r>
                      <a:endParaRPr lang="en-US" sz="900" dirty="0">
                        <a:latin typeface="+mj-lt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92" name="Table 91"/>
          <p:cNvGraphicFramePr>
            <a:graphicFrameLocks noGrp="1"/>
          </p:cNvGraphicFramePr>
          <p:nvPr/>
        </p:nvGraphicFramePr>
        <p:xfrm>
          <a:off x="4504690" y="6356891"/>
          <a:ext cx="2990850" cy="411480"/>
        </p:xfrm>
        <a:graphic>
          <a:graphicData uri="http://schemas.openxmlformats.org/drawingml/2006/table">
            <a:tbl>
              <a:tblPr/>
              <a:tblGrid>
                <a:gridCol w="577850"/>
                <a:gridCol w="793750"/>
                <a:gridCol w="590550"/>
                <a:gridCol w="438150"/>
                <a:gridCol w="590550"/>
              </a:tblGrid>
              <a:tr h="0"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dirty="0" smtClean="0">
                          <a:latin typeface="+mj-lt"/>
                          <a:ea typeface="PMingLiU"/>
                          <a:cs typeface="Times New Roman"/>
                        </a:rPr>
                        <a:t>Model</a:t>
                      </a:r>
                      <a:endParaRPr lang="en-US" sz="900" b="0" dirty="0">
                        <a:latin typeface="+mj-lt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dirty="0" smtClean="0">
                          <a:latin typeface="+mj-lt"/>
                          <a:ea typeface="PMingLiU"/>
                          <a:cs typeface="Times New Roman"/>
                        </a:rPr>
                        <a:t>Observations</a:t>
                      </a:r>
                      <a:endParaRPr lang="en-US" sz="900" b="0" dirty="0">
                        <a:latin typeface="+mj-lt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dirty="0">
                          <a:latin typeface="+mj-lt"/>
                          <a:ea typeface="PMingLiU"/>
                          <a:cs typeface="Times New Roman"/>
                        </a:rPr>
                        <a:t>Precision</a:t>
                      </a: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dirty="0">
                          <a:latin typeface="+mj-lt"/>
                          <a:ea typeface="PMingLiU"/>
                          <a:cs typeface="Times New Roman"/>
                        </a:rPr>
                        <a:t>Recall</a:t>
                      </a: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dirty="0">
                          <a:latin typeface="+mj-lt"/>
                          <a:ea typeface="PMingLiU"/>
                          <a:cs typeface="Times New Roman"/>
                        </a:rPr>
                        <a:t>F1-Score</a:t>
                      </a: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dirty="0" smtClean="0">
                          <a:latin typeface="+mj-lt"/>
                          <a:ea typeface="PMingLiU"/>
                          <a:cs typeface="Times New Roman"/>
                        </a:rPr>
                        <a:t>Full</a:t>
                      </a:r>
                      <a:endParaRPr lang="en-US" sz="900" b="0" dirty="0">
                        <a:latin typeface="+mj-lt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latin typeface="+mj-lt"/>
                          <a:ea typeface="PMingLiU"/>
                          <a:cs typeface="Times New Roman"/>
                        </a:rPr>
                        <a:t>53,330</a:t>
                      </a:r>
                      <a:endParaRPr lang="en-US" sz="900" dirty="0">
                        <a:latin typeface="+mj-lt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latin typeface="+mj-lt"/>
                          <a:ea typeface="PMingLiU"/>
                          <a:cs typeface="Times New Roman"/>
                        </a:rPr>
                        <a:t>0.80</a:t>
                      </a:r>
                      <a:endParaRPr lang="en-US" sz="900" dirty="0">
                        <a:latin typeface="+mj-lt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latin typeface="+mj-lt"/>
                          <a:ea typeface="PMingLiU"/>
                          <a:cs typeface="Times New Roman"/>
                        </a:rPr>
                        <a:t>0.74</a:t>
                      </a:r>
                      <a:endParaRPr lang="en-US" sz="900" dirty="0">
                        <a:latin typeface="+mj-lt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latin typeface="+mj-lt"/>
                          <a:ea typeface="PMingLiU"/>
                          <a:cs typeface="Times New Roman"/>
                        </a:rPr>
                        <a:t>0.77</a:t>
                      </a:r>
                      <a:endParaRPr lang="en-US" sz="900" dirty="0">
                        <a:latin typeface="+mj-lt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dirty="0" smtClean="0">
                          <a:latin typeface="+mj-lt"/>
                          <a:ea typeface="PMingLiU"/>
                          <a:cs typeface="Times New Roman"/>
                        </a:rPr>
                        <a:t>Reduced</a:t>
                      </a:r>
                      <a:endParaRPr lang="en-US" sz="900" b="0" dirty="0">
                        <a:latin typeface="+mj-lt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PMingLiU"/>
                          <a:cs typeface="Times New Roman"/>
                        </a:rPr>
                        <a:t>53,330</a:t>
                      </a: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latin typeface="+mj-lt"/>
                          <a:ea typeface="PMingLiU"/>
                          <a:cs typeface="Times New Roman"/>
                        </a:rPr>
                        <a:t>0.79</a:t>
                      </a:r>
                      <a:endParaRPr lang="en-US" sz="900" dirty="0">
                        <a:latin typeface="+mj-lt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latin typeface="+mj-lt"/>
                          <a:ea typeface="PMingLiU"/>
                          <a:cs typeface="Times New Roman"/>
                        </a:rPr>
                        <a:t>0.74</a:t>
                      </a:r>
                      <a:endParaRPr lang="en-US" sz="900" dirty="0">
                        <a:latin typeface="+mj-lt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latin typeface="+mj-lt"/>
                          <a:ea typeface="PMingLiU"/>
                          <a:cs typeface="Times New Roman"/>
                        </a:rPr>
                        <a:t>0.77</a:t>
                      </a:r>
                      <a:endParaRPr lang="en-US" sz="900" dirty="0">
                        <a:latin typeface="+mj-lt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3" name="Rectangle 92"/>
          <p:cNvSpPr/>
          <p:nvPr/>
        </p:nvSpPr>
        <p:spPr>
          <a:xfrm>
            <a:off x="4434840" y="3700738"/>
            <a:ext cx="331216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1" dirty="0" smtClean="0">
                <a:latin typeface="+mj-lt"/>
              </a:rPr>
              <a:t>Recursive tree structure: </a:t>
            </a:r>
            <a:r>
              <a:rPr lang="en-US" sz="1000" dirty="0" smtClean="0">
                <a:latin typeface="+mj-lt"/>
              </a:rPr>
              <a:t>Fragments and uses grammar rules to find tonality of nested phrases </a:t>
            </a:r>
            <a:r>
              <a:rPr lang="en-US" sz="1000" dirty="0" err="1" smtClean="0">
                <a:latin typeface="+mj-lt"/>
              </a:rPr>
              <a:t>steming</a:t>
            </a:r>
            <a:r>
              <a:rPr lang="en-US" sz="1000" dirty="0" smtClean="0">
                <a:latin typeface="+mj-lt"/>
              </a:rPr>
              <a:t> from individual words</a:t>
            </a:r>
            <a:endParaRPr lang="en-US" sz="1000" dirty="0">
              <a:latin typeface="+mj-lt"/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7366000" y="4464092"/>
            <a:ext cx="39909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763" indent="-4763">
              <a:lnSpc>
                <a:spcPct val="90000"/>
              </a:lnSpc>
              <a:spcBef>
                <a:spcPts val="1000"/>
              </a:spcBef>
            </a:pPr>
            <a:r>
              <a:rPr lang="en-US" sz="1000" b="1" dirty="0" smtClean="0">
                <a:latin typeface="Arial" charset="0"/>
                <a:ea typeface="Arial" charset="0"/>
                <a:cs typeface="Arial" charset="0"/>
              </a:rPr>
              <a:t>Bag of words</a:t>
            </a:r>
            <a:r>
              <a:rPr lang="en-US" sz="1000" dirty="0" smtClean="0">
                <a:latin typeface="Arial" charset="0"/>
                <a:ea typeface="Arial" charset="0"/>
                <a:cs typeface="Arial" charset="0"/>
              </a:rPr>
              <a:t>: Does not check grammar or word order. Trains words with larger difference in occurrence to classify as labels</a:t>
            </a:r>
          </a:p>
        </p:txBody>
      </p:sp>
      <p:pic>
        <p:nvPicPr>
          <p:cNvPr id="115" name="Picture 14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432958" y="2758355"/>
            <a:ext cx="469132" cy="474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16" name="Group 115"/>
          <p:cNvGrpSpPr/>
          <p:nvPr/>
        </p:nvGrpSpPr>
        <p:grpSpPr>
          <a:xfrm>
            <a:off x="4422306" y="2180632"/>
            <a:ext cx="1171144" cy="947830"/>
            <a:chOff x="690413" y="3927728"/>
            <a:chExt cx="1826422" cy="1478159"/>
          </a:xfrm>
        </p:grpSpPr>
        <p:pic>
          <p:nvPicPr>
            <p:cNvPr id="117" name="Picture 4" descr="Related image"/>
            <p:cNvPicPr>
              <a:picLocks noChangeAspect="1" noChangeArrowheads="1"/>
            </p:cNvPicPr>
            <p:nvPr/>
          </p:nvPicPr>
          <p:blipFill>
            <a:blip r:embed="rId8" cstate="print">
              <a:lum bright="70000" contrast="-70000"/>
              <a:extLst>
                <a:ext uri="{BEBA8EAE-BF5A-486C-A8C5-ECC9F3942E4B}">
                  <a14:imgProps xmlns:a14="http://schemas.microsoft.com/office/drawing/2010/main" xmlns="">
                    <a14:imgLayer r:embed="rId9"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8223" y="3927728"/>
              <a:ext cx="1478159" cy="14781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8" name="Picture 2" descr="Image result for yelp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0413" y="4052243"/>
              <a:ext cx="1826422" cy="11689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19" name="Picture 18" descr="Image result for csv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911188" y="2711547"/>
            <a:ext cx="582943" cy="582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21" name="TextBox 120"/>
          <p:cNvSpPr txBox="1"/>
          <p:nvPr/>
        </p:nvSpPr>
        <p:spPr>
          <a:xfrm>
            <a:off x="5447562" y="2080312"/>
            <a:ext cx="11932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latin typeface="+mj-lt"/>
              </a:rPr>
              <a:t>157 Cities</a:t>
            </a:r>
          </a:p>
          <a:p>
            <a:r>
              <a:rPr lang="en-US" sz="1000" b="1" dirty="0" smtClean="0">
                <a:latin typeface="+mj-lt"/>
              </a:rPr>
              <a:t>676 Restaurants</a:t>
            </a:r>
          </a:p>
          <a:p>
            <a:r>
              <a:rPr lang="en-US" sz="1000" b="1" dirty="0" smtClean="0">
                <a:latin typeface="+mj-lt"/>
              </a:rPr>
              <a:t>347,817 Reviews</a:t>
            </a:r>
            <a:endParaRPr lang="en-US" sz="1000" b="1" dirty="0">
              <a:latin typeface="+mj-lt"/>
            </a:endParaRPr>
          </a:p>
        </p:txBody>
      </p:sp>
      <p:sp>
        <p:nvSpPr>
          <p:cNvPr id="122" name="Rounded Rectangle 121"/>
          <p:cNvSpPr/>
          <p:nvPr/>
        </p:nvSpPr>
        <p:spPr>
          <a:xfrm>
            <a:off x="4476404" y="2089530"/>
            <a:ext cx="6591993" cy="1604584"/>
          </a:xfrm>
          <a:prstGeom prst="roundRect">
            <a:avLst/>
          </a:prstGeom>
          <a:noFill/>
          <a:ln w="38100"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+mj-lt"/>
            </a:endParaRPr>
          </a:p>
        </p:txBody>
      </p:sp>
      <p:grpSp>
        <p:nvGrpSpPr>
          <p:cNvPr id="123" name="Group 122"/>
          <p:cNvGrpSpPr/>
          <p:nvPr/>
        </p:nvGrpSpPr>
        <p:grpSpPr>
          <a:xfrm>
            <a:off x="6708169" y="2162185"/>
            <a:ext cx="1392844" cy="699828"/>
            <a:chOff x="4608080" y="3763623"/>
            <a:chExt cx="2172167" cy="1091397"/>
          </a:xfrm>
        </p:grpSpPr>
        <p:sp>
          <p:nvSpPr>
            <p:cNvPr id="124" name="TextBox 123"/>
            <p:cNvSpPr txBox="1"/>
            <p:nvPr/>
          </p:nvSpPr>
          <p:spPr>
            <a:xfrm>
              <a:off x="4608080" y="4471033"/>
              <a:ext cx="2172167" cy="3839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i="1" dirty="0" smtClean="0">
                  <a:latin typeface="+mj-lt"/>
                </a:rPr>
                <a:t>f(Restaurant, User)</a:t>
              </a:r>
              <a:endParaRPr lang="en-US" sz="1000" i="1" dirty="0">
                <a:latin typeface="+mj-lt"/>
              </a:endParaRPr>
            </a:p>
          </p:txBody>
        </p:sp>
        <p:grpSp>
          <p:nvGrpSpPr>
            <p:cNvPr id="125" name="Group 52"/>
            <p:cNvGrpSpPr/>
            <p:nvPr/>
          </p:nvGrpSpPr>
          <p:grpSpPr>
            <a:xfrm>
              <a:off x="4667552" y="3763623"/>
              <a:ext cx="1863078" cy="748883"/>
              <a:chOff x="4513008" y="3763623"/>
              <a:chExt cx="1863078" cy="748883"/>
            </a:xfrm>
          </p:grpSpPr>
          <p:pic>
            <p:nvPicPr>
              <p:cNvPr id="126" name="Picture 30" descr="Image result for restaurants icon"/>
              <p:cNvPicPr>
                <a:picLocks noChangeAspect="1" noChangeArrowheads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13008" y="3763623"/>
                <a:ext cx="748883" cy="74888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27" name="Picture 32" descr="Image result for user"/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50534" y="3775284"/>
                <a:ext cx="725552" cy="72555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28" name="Plus 127"/>
              <p:cNvSpPr/>
              <p:nvPr/>
            </p:nvSpPr>
            <p:spPr>
              <a:xfrm>
                <a:off x="5250472" y="3932319"/>
                <a:ext cx="411481" cy="411479"/>
              </a:xfrm>
              <a:prstGeom prst="mathPlus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>
                  <a:latin typeface="+mj-lt"/>
                </a:endParaRPr>
              </a:p>
            </p:txBody>
          </p:sp>
        </p:grpSp>
      </p:grpSp>
      <p:grpSp>
        <p:nvGrpSpPr>
          <p:cNvPr id="132" name="Group 131"/>
          <p:cNvGrpSpPr/>
          <p:nvPr/>
        </p:nvGrpSpPr>
        <p:grpSpPr>
          <a:xfrm>
            <a:off x="8846941" y="2103794"/>
            <a:ext cx="1060937" cy="883003"/>
            <a:chOff x="7704896" y="3728440"/>
            <a:chExt cx="1654551" cy="1377059"/>
          </a:xfrm>
        </p:grpSpPr>
        <p:pic>
          <p:nvPicPr>
            <p:cNvPr id="133" name="Picture 46" descr="Image result for balance and scale"/>
            <p:cNvPicPr>
              <a:picLocks noChangeAspect="1" noChangeArrowheads="1"/>
            </p:cNvPicPr>
            <p:nvPr/>
          </p:nvPicPr>
          <p:blipFill rotWithShape="1">
            <a:blip r:embed="rId1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21013" t="20871" r="20649" b="28302"/>
            <a:stretch/>
          </p:blipFill>
          <p:spPr bwMode="auto">
            <a:xfrm>
              <a:off x="8122096" y="3728440"/>
              <a:ext cx="820150" cy="7717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4" name="TextBox 133"/>
            <p:cNvSpPr txBox="1"/>
            <p:nvPr/>
          </p:nvSpPr>
          <p:spPr>
            <a:xfrm>
              <a:off x="7704896" y="4481520"/>
              <a:ext cx="1654551" cy="6239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>
                  <a:latin typeface="+mj-lt"/>
                </a:rPr>
                <a:t>Balance &amp; Scale</a:t>
              </a:r>
              <a:endParaRPr lang="en-US" sz="1000" dirty="0">
                <a:latin typeface="+mj-lt"/>
              </a:endParaRPr>
            </a:p>
          </p:txBody>
        </p:sp>
      </p:grpSp>
      <p:grpSp>
        <p:nvGrpSpPr>
          <p:cNvPr id="135" name="Group 134"/>
          <p:cNvGrpSpPr/>
          <p:nvPr/>
        </p:nvGrpSpPr>
        <p:grpSpPr>
          <a:xfrm>
            <a:off x="9734548" y="2175095"/>
            <a:ext cx="1310918" cy="740401"/>
            <a:chOff x="9004175" y="3702525"/>
            <a:chExt cx="2044402" cy="1154669"/>
          </a:xfrm>
        </p:grpSpPr>
        <p:pic>
          <p:nvPicPr>
            <p:cNvPr id="136" name="Picture 135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9581631" y="3702525"/>
              <a:ext cx="1135852" cy="823532"/>
            </a:xfrm>
            <a:prstGeom prst="rect">
              <a:avLst/>
            </a:prstGeom>
          </p:spPr>
        </p:pic>
        <p:sp>
          <p:nvSpPr>
            <p:cNvPr id="137" name="TextBox 136"/>
            <p:cNvSpPr txBox="1"/>
            <p:nvPr/>
          </p:nvSpPr>
          <p:spPr>
            <a:xfrm>
              <a:off x="9004175" y="4473208"/>
              <a:ext cx="2044402" cy="3839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>
                  <a:latin typeface="+mj-lt"/>
                </a:rPr>
                <a:t>Logistic Regression</a:t>
              </a:r>
              <a:endParaRPr lang="en-US" sz="1000" dirty="0">
                <a:latin typeface="+mj-lt"/>
              </a:endParaRPr>
            </a:p>
          </p:txBody>
        </p:sp>
      </p:grpSp>
      <p:grpSp>
        <p:nvGrpSpPr>
          <p:cNvPr id="138" name="Group 137"/>
          <p:cNvGrpSpPr/>
          <p:nvPr/>
        </p:nvGrpSpPr>
        <p:grpSpPr>
          <a:xfrm>
            <a:off x="9777411" y="2934325"/>
            <a:ext cx="1209675" cy="723383"/>
            <a:chOff x="9227336" y="4972706"/>
            <a:chExt cx="1886510" cy="1128128"/>
          </a:xfrm>
        </p:grpSpPr>
        <p:grpSp>
          <p:nvGrpSpPr>
            <p:cNvPr id="139" name="Group 22"/>
            <p:cNvGrpSpPr>
              <a:grpSpLocks noChangeAspect="1"/>
            </p:cNvGrpSpPr>
            <p:nvPr/>
          </p:nvGrpSpPr>
          <p:grpSpPr>
            <a:xfrm>
              <a:off x="9714566" y="4972706"/>
              <a:ext cx="869983" cy="869983"/>
              <a:chOff x="5760418" y="501858"/>
              <a:chExt cx="1905000" cy="1905000"/>
            </a:xfrm>
          </p:grpSpPr>
          <p:pic>
            <p:nvPicPr>
              <p:cNvPr id="141" name="Picture 48" descr="Image result for magnifying glass"/>
              <p:cNvPicPr>
                <a:picLocks noChangeAspect="1" noChangeArrowheads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5760418" y="501858"/>
                <a:ext cx="1905000" cy="1905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42" name="Rectangle 141"/>
              <p:cNvSpPr/>
              <p:nvPr/>
            </p:nvSpPr>
            <p:spPr>
              <a:xfrm>
                <a:off x="6027642" y="631815"/>
                <a:ext cx="970001" cy="1051019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b="0" cap="none" spc="0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+mj-lt"/>
                  </a:rPr>
                  <a:t>p</a:t>
                </a:r>
                <a:endParaRPr lang="en-US" sz="10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+mj-lt"/>
                </a:endParaRPr>
              </a:p>
            </p:txBody>
          </p:sp>
        </p:grpSp>
        <p:sp>
          <p:nvSpPr>
            <p:cNvPr id="140" name="TextBox 139"/>
            <p:cNvSpPr txBox="1"/>
            <p:nvPr/>
          </p:nvSpPr>
          <p:spPr>
            <a:xfrm>
              <a:off x="9227336" y="5716848"/>
              <a:ext cx="1886510" cy="3839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>
                  <a:latin typeface="+mj-lt"/>
                </a:rPr>
                <a:t>Feature Selection</a:t>
              </a:r>
              <a:endParaRPr lang="en-US" sz="1000" dirty="0">
                <a:latin typeface="+mj-lt"/>
              </a:endParaRPr>
            </a:p>
          </p:txBody>
        </p:sp>
      </p:grpSp>
      <p:grpSp>
        <p:nvGrpSpPr>
          <p:cNvPr id="143" name="Group 142"/>
          <p:cNvGrpSpPr/>
          <p:nvPr/>
        </p:nvGrpSpPr>
        <p:grpSpPr>
          <a:xfrm>
            <a:off x="8927032" y="2769534"/>
            <a:ext cx="891040" cy="891040"/>
            <a:chOff x="7837374" y="4712870"/>
            <a:chExt cx="1389594" cy="1389594"/>
          </a:xfrm>
        </p:grpSpPr>
        <p:pic>
          <p:nvPicPr>
            <p:cNvPr id="144" name="Picture 50" descr="Image result for race checkers"/>
            <p:cNvPicPr>
              <a:picLocks noChangeAspect="1" noChangeArrowheads="1"/>
            </p:cNvPicPr>
            <p:nvPr/>
          </p:nvPicPr>
          <p:blipFill>
            <a:blip r:embed="rId17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37374" y="4712870"/>
              <a:ext cx="1389594" cy="13895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5" name="TextBox 144"/>
            <p:cNvSpPr txBox="1"/>
            <p:nvPr/>
          </p:nvSpPr>
          <p:spPr>
            <a:xfrm>
              <a:off x="7858945" y="5716848"/>
              <a:ext cx="1346451" cy="3839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>
                  <a:latin typeface="+mj-lt"/>
                </a:rPr>
                <a:t>Final Model</a:t>
              </a:r>
              <a:endParaRPr lang="en-US" sz="1000" dirty="0">
                <a:latin typeface="+mj-lt"/>
              </a:endParaRPr>
            </a:p>
          </p:txBody>
        </p:sp>
      </p:grpSp>
      <p:pic>
        <p:nvPicPr>
          <p:cNvPr id="146" name="Picture 52" descr="Related image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9677863" y="2959578"/>
            <a:ext cx="472853" cy="472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47" name="Picture 52" descr="Related image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630228" y="2204083"/>
            <a:ext cx="472853" cy="472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48" name="Picture 52" descr="Related image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0422165" y="2852252"/>
            <a:ext cx="546535" cy="472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58" name="Group 157"/>
          <p:cNvGrpSpPr/>
          <p:nvPr/>
        </p:nvGrpSpPr>
        <p:grpSpPr>
          <a:xfrm>
            <a:off x="7432960" y="2807133"/>
            <a:ext cx="1467516" cy="922296"/>
            <a:chOff x="5366019" y="4779380"/>
            <a:chExt cx="2288619" cy="1438338"/>
          </a:xfrm>
        </p:grpSpPr>
        <p:sp>
          <p:nvSpPr>
            <p:cNvPr id="159" name="TextBox 158"/>
            <p:cNvSpPr txBox="1"/>
            <p:nvPr/>
          </p:nvSpPr>
          <p:spPr>
            <a:xfrm>
              <a:off x="5366019" y="5593739"/>
              <a:ext cx="2288619" cy="6239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>
                  <a:latin typeface="+mj-lt"/>
                </a:rPr>
                <a:t>Deceptive &amp; Extreme Text Classifiers</a:t>
              </a:r>
              <a:endParaRPr lang="en-US" sz="1000" dirty="0">
                <a:latin typeface="+mj-lt"/>
              </a:endParaRPr>
            </a:p>
          </p:txBody>
        </p:sp>
        <p:grpSp>
          <p:nvGrpSpPr>
            <p:cNvPr id="160" name="Group 46"/>
            <p:cNvGrpSpPr/>
            <p:nvPr/>
          </p:nvGrpSpPr>
          <p:grpSpPr>
            <a:xfrm>
              <a:off x="5631049" y="4779380"/>
              <a:ext cx="1758559" cy="1001731"/>
              <a:chOff x="5563441" y="4793788"/>
              <a:chExt cx="1758559" cy="1001731"/>
            </a:xfrm>
          </p:grpSpPr>
          <p:pic>
            <p:nvPicPr>
              <p:cNvPr id="161" name="Picture 44" descr="Image result for toxic"/>
              <p:cNvPicPr>
                <a:picLocks noChangeAspect="1" noChangeArrowheads="1"/>
              </p:cNvPicPr>
              <p:nvPr/>
            </p:nvPicPr>
            <p:blipFill>
              <a:blip r:embed="rId19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08093" y="4793788"/>
                <a:ext cx="813907" cy="100173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2" name="Picture 2"/>
              <p:cNvPicPr>
                <a:picLocks noChangeAspect="1" noChangeArrowheads="1"/>
              </p:cNvPicPr>
              <p:nvPr/>
            </p:nvPicPr>
            <p:blipFill>
              <a:blip r:embed="rId20" cstate="print"/>
              <a:srcRect/>
              <a:stretch>
                <a:fillRect/>
              </a:stretch>
            </p:blipFill>
            <p:spPr bwMode="auto">
              <a:xfrm>
                <a:off x="5563441" y="4928899"/>
                <a:ext cx="810465" cy="7315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sp>
        <p:nvSpPr>
          <p:cNvPr id="163" name="Content Placeholder 2"/>
          <p:cNvSpPr txBox="1">
            <a:spLocks/>
          </p:cNvSpPr>
          <p:nvPr/>
        </p:nvSpPr>
        <p:spPr>
          <a:xfrm>
            <a:off x="4510085" y="3236850"/>
            <a:ext cx="2621280" cy="564897"/>
          </a:xfrm>
          <a:prstGeom prst="rect">
            <a:avLst/>
          </a:prstGeom>
        </p:spPr>
        <p:txBody>
          <a:bodyPr>
            <a:noAutofit/>
          </a:bodyPr>
          <a:lstStyle/>
          <a:p>
            <a:pPr marR="0" lvl="0" algn="l" defTabSz="26416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10000"/>
              <a:tabLst/>
              <a:defRPr/>
            </a:pPr>
            <a:r>
              <a:rPr kumimoji="0" lang="en-US" sz="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MS PGothic" pitchFamily="34" charset="-128"/>
                <a:cs typeface="Arial" pitchFamily="34" charset="0"/>
              </a:rPr>
              <a:t>Proportional subgroup:</a:t>
            </a:r>
            <a:r>
              <a:rPr kumimoji="0" lang="en-US" sz="800" b="1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MS PGothic" pitchFamily="34" charset="-128"/>
                <a:cs typeface="Arial" pitchFamily="34" charset="0"/>
              </a:rPr>
              <a:t> </a:t>
            </a:r>
            <a:r>
              <a:rPr lang="en-US" sz="800" kern="0" dirty="0" smtClean="0">
                <a:latin typeface="+mj-lt"/>
                <a:cs typeface="Arial" pitchFamily="34" charset="0"/>
              </a:rPr>
              <a:t>data </a:t>
            </a:r>
            <a:r>
              <a: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MS PGothic" pitchFamily="34" charset="-128"/>
                <a:cs typeface="Arial" pitchFamily="34" charset="0"/>
              </a:rPr>
              <a:t>consistency</a:t>
            </a:r>
            <a:endParaRPr kumimoji="0" lang="en-US" sz="800" b="0" i="0" u="none" strike="noStrike" kern="0" cap="none" spc="0" normalizeH="0" baseline="3000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MS PGothic" pitchFamily="34" charset="-128"/>
              <a:cs typeface="Arial" pitchFamily="34" charset="0"/>
            </a:endParaRPr>
          </a:p>
          <a:p>
            <a:pPr marL="0" marR="0" lvl="1" algn="l" defTabSz="26416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MS PGothic" pitchFamily="34" charset="-128"/>
                <a:cs typeface="Arial" pitchFamily="34" charset="0"/>
              </a:rPr>
              <a:t>1) Cluster</a:t>
            </a:r>
            <a:r>
              <a: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MS PGothic" pitchFamily="34" charset="-128"/>
                <a:cs typeface="Arial" pitchFamily="34" charset="0"/>
              </a:rPr>
              <a:t>: Sample cities that adopt Yelp</a:t>
            </a:r>
          </a:p>
          <a:p>
            <a:pPr marL="0" marR="0" lvl="1" algn="l" defTabSz="26416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MS PGothic" pitchFamily="34" charset="-128"/>
                <a:cs typeface="Arial" pitchFamily="34" charset="0"/>
              </a:rPr>
              <a:t>2) Stratify</a:t>
            </a:r>
            <a:r>
              <a: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MS PGothic" pitchFamily="34" charset="-128"/>
                <a:cs typeface="Arial" pitchFamily="34" charset="0"/>
              </a:rPr>
              <a:t>: Sample restaurants from cluster</a:t>
            </a:r>
          </a:p>
        </p:txBody>
      </p:sp>
      <p:grpSp>
        <p:nvGrpSpPr>
          <p:cNvPr id="193" name="Group 192"/>
          <p:cNvGrpSpPr/>
          <p:nvPr/>
        </p:nvGrpSpPr>
        <p:grpSpPr>
          <a:xfrm>
            <a:off x="6615818" y="2864451"/>
            <a:ext cx="1050279" cy="853482"/>
            <a:chOff x="6615818" y="2864451"/>
            <a:chExt cx="1050279" cy="853482"/>
          </a:xfrm>
        </p:grpSpPr>
        <p:grpSp>
          <p:nvGrpSpPr>
            <p:cNvPr id="192" name="Group 191"/>
            <p:cNvGrpSpPr/>
            <p:nvPr/>
          </p:nvGrpSpPr>
          <p:grpSpPr>
            <a:xfrm>
              <a:off x="6843049" y="2864451"/>
              <a:ext cx="595817" cy="649481"/>
              <a:chOff x="6844001" y="2864451"/>
              <a:chExt cx="595817" cy="649481"/>
            </a:xfrm>
          </p:grpSpPr>
          <p:pic>
            <p:nvPicPr>
              <p:cNvPr id="181" name="Picture 20"/>
              <p:cNvPicPr>
                <a:picLocks noChangeAspect="1" noChangeArrowheads="1"/>
              </p:cNvPicPr>
              <p:nvPr/>
            </p:nvPicPr>
            <p:blipFill>
              <a:blip r:embed="rId21">
                <a:clrChange>
                  <a:clrFrom>
                    <a:srgbClr val="FAFAFA"/>
                  </a:clrFrom>
                  <a:clrTo>
                    <a:srgbClr val="FAFAFA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6844001" y="2864451"/>
                <a:ext cx="593913" cy="588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85" name="Rectangle 184"/>
              <p:cNvSpPr/>
              <p:nvPr/>
            </p:nvSpPr>
            <p:spPr bwMode="auto">
              <a:xfrm>
                <a:off x="7173118" y="3374232"/>
                <a:ext cx="266700" cy="139700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-65" charset="0"/>
                </a:endParaRPr>
              </a:p>
            </p:txBody>
          </p:sp>
          <p:cxnSp>
            <p:nvCxnSpPr>
              <p:cNvPr id="189" name="Straight Connector 188"/>
              <p:cNvCxnSpPr/>
              <p:nvPr/>
            </p:nvCxnSpPr>
            <p:spPr bwMode="auto">
              <a:xfrm>
                <a:off x="7215187" y="3363913"/>
                <a:ext cx="150019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  <p:sp>
          <p:nvSpPr>
            <p:cNvPr id="151" name="TextBox 14"/>
            <p:cNvSpPr txBox="1"/>
            <p:nvPr/>
          </p:nvSpPr>
          <p:spPr>
            <a:xfrm>
              <a:off x="6615818" y="3317823"/>
              <a:ext cx="105027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>
                  <a:latin typeface="+mj-lt"/>
                </a:rPr>
                <a:t>Spelling &amp; Readability</a:t>
              </a:r>
              <a:endParaRPr lang="en-US" sz="1000" dirty="0">
                <a:latin typeface="+mj-lt"/>
              </a:endParaRPr>
            </a:p>
          </p:txBody>
        </p:sp>
      </p:grpSp>
      <p:pic>
        <p:nvPicPr>
          <p:cNvPr id="120" name="Picture 28" descr="Image result for arrow"/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9143654">
            <a:off x="5379145" y="2502540"/>
            <a:ext cx="755634" cy="648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84" name="Group 183"/>
          <p:cNvGrpSpPr/>
          <p:nvPr/>
        </p:nvGrpSpPr>
        <p:grpSpPr>
          <a:xfrm>
            <a:off x="7925763" y="2120902"/>
            <a:ext cx="1066800" cy="745407"/>
            <a:chOff x="7925763" y="2120902"/>
            <a:chExt cx="1066800" cy="745407"/>
          </a:xfrm>
        </p:grpSpPr>
        <p:sp>
          <p:nvSpPr>
            <p:cNvPr id="131" name="TextBox 130"/>
            <p:cNvSpPr txBox="1"/>
            <p:nvPr/>
          </p:nvSpPr>
          <p:spPr>
            <a:xfrm>
              <a:off x="7925763" y="2620088"/>
              <a:ext cx="10668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>
                  <a:latin typeface="+mj-lt"/>
                </a:rPr>
                <a:t>NLP Sentiment</a:t>
              </a:r>
              <a:endParaRPr lang="en-US" sz="1000" dirty="0">
                <a:latin typeface="+mj-lt"/>
              </a:endParaRPr>
            </a:p>
          </p:txBody>
        </p:sp>
        <p:pic>
          <p:nvPicPr>
            <p:cNvPr id="5124" name="Picture 4"/>
            <p:cNvPicPr>
              <a:picLocks noChangeAspect="1" noChangeArrowheads="1"/>
            </p:cNvPicPr>
            <p:nvPr/>
          </p:nvPicPr>
          <p:blipFill>
            <a:blip r:embed="rId23"/>
            <a:srcRect/>
            <a:stretch>
              <a:fillRect/>
            </a:stretch>
          </p:blipFill>
          <p:spPr bwMode="auto">
            <a:xfrm>
              <a:off x="8191034" y="2120902"/>
              <a:ext cx="536258" cy="5410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95" name="Rectangle 194"/>
          <p:cNvSpPr/>
          <p:nvPr/>
        </p:nvSpPr>
        <p:spPr>
          <a:xfrm>
            <a:off x="7611745" y="5956916"/>
            <a:ext cx="361188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1" dirty="0" smtClean="0">
                <a:latin typeface="+mj-lt"/>
              </a:rPr>
              <a:t>Final Model</a:t>
            </a:r>
            <a:r>
              <a:rPr lang="en-US" sz="1000" dirty="0" smtClean="0">
                <a:latin typeface="+mj-lt"/>
              </a:rPr>
              <a:t>: Insignificant features by p-value are removed</a:t>
            </a:r>
            <a:endParaRPr lang="en-US" sz="1000" dirty="0">
              <a:latin typeface="+mj-lt"/>
            </a:endParaRPr>
          </a:p>
        </p:txBody>
      </p:sp>
      <p:pic>
        <p:nvPicPr>
          <p:cNvPr id="197" name="Picture 196" descr="C:\Users\Yao\Google Drive\capstone\feature_importance2.png"/>
          <p:cNvPicPr>
            <a:picLocks noChangeAspect="1"/>
          </p:cNvPicPr>
          <p:nvPr/>
        </p:nvPicPr>
        <p:blipFill>
          <a:blip r:embed="rId24" cstate="print"/>
          <a:srcRect/>
          <a:stretch>
            <a:fillRect/>
          </a:stretch>
        </p:blipFill>
        <p:spPr bwMode="auto">
          <a:xfrm>
            <a:off x="7679056" y="6724650"/>
            <a:ext cx="3333750" cy="333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91" name="Table 90"/>
          <p:cNvGraphicFramePr>
            <a:graphicFrameLocks noGrp="1"/>
          </p:cNvGraphicFramePr>
          <p:nvPr/>
        </p:nvGraphicFramePr>
        <p:xfrm>
          <a:off x="7736205" y="6219731"/>
          <a:ext cx="3244850" cy="548640"/>
        </p:xfrm>
        <a:graphic>
          <a:graphicData uri="http://schemas.openxmlformats.org/drawingml/2006/table">
            <a:tbl>
              <a:tblPr/>
              <a:tblGrid>
                <a:gridCol w="1454150"/>
                <a:gridCol w="895350"/>
                <a:gridCol w="895350"/>
              </a:tblGrid>
              <a:tr h="0"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latin typeface="+mj-lt"/>
                          <a:ea typeface="PMingLiU"/>
                          <a:cs typeface="Times New Roman"/>
                        </a:rPr>
                        <a:t>Reduced Model</a:t>
                      </a:r>
                      <a:endParaRPr lang="en-US" sz="900" dirty="0">
                        <a:latin typeface="+mj-lt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latin typeface="+mj-lt"/>
                          <a:ea typeface="PMingLiU"/>
                          <a:cs typeface="Times New Roman"/>
                        </a:rPr>
                        <a:t>Predicted Not </a:t>
                      </a:r>
                      <a:endParaRPr lang="en-US" sz="900" dirty="0" smtClean="0">
                        <a:latin typeface="+mj-lt"/>
                        <a:ea typeface="PMingLiU"/>
                        <a:cs typeface="Times New Roman"/>
                      </a:endParaRPr>
                    </a:p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latin typeface="+mj-lt"/>
                          <a:ea typeface="PMingLiU"/>
                          <a:cs typeface="Times New Roman"/>
                        </a:rPr>
                        <a:t>Recommended</a:t>
                      </a:r>
                      <a:endParaRPr lang="en-US" sz="900" dirty="0">
                        <a:latin typeface="+mj-lt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latin typeface="+mj-lt"/>
                          <a:ea typeface="PMingLiU"/>
                          <a:cs typeface="Times New Roman"/>
                        </a:rPr>
                        <a:t>Predicted </a:t>
                      </a:r>
                      <a:endParaRPr lang="en-US" sz="900" dirty="0" smtClean="0">
                        <a:latin typeface="+mj-lt"/>
                        <a:ea typeface="PMingLiU"/>
                        <a:cs typeface="Times New Roman"/>
                      </a:endParaRPr>
                    </a:p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latin typeface="+mj-lt"/>
                          <a:ea typeface="PMingLiU"/>
                          <a:cs typeface="Times New Roman"/>
                        </a:rPr>
                        <a:t>Recommended</a:t>
                      </a:r>
                      <a:endParaRPr lang="en-US" sz="900" dirty="0">
                        <a:latin typeface="+mj-lt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latin typeface="+mj-lt"/>
                          <a:ea typeface="PMingLiU"/>
                          <a:cs typeface="Times New Roman"/>
                        </a:rPr>
                        <a:t>Actual Not Recommended</a:t>
                      </a: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latin typeface="+mj-lt"/>
                          <a:ea typeface="PMingLiU"/>
                          <a:cs typeface="Times New Roman"/>
                        </a:rPr>
                        <a:t>21639</a:t>
                      </a: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latin typeface="+mj-lt"/>
                          <a:ea typeface="PMingLiU"/>
                          <a:cs typeface="Times New Roman"/>
                        </a:rPr>
                        <a:t>5026</a:t>
                      </a: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latin typeface="+mj-lt"/>
                          <a:ea typeface="PMingLiU"/>
                          <a:cs typeface="Times New Roman"/>
                        </a:rPr>
                        <a:t>Actual Recommended</a:t>
                      </a: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latin typeface="+mj-lt"/>
                          <a:ea typeface="PMingLiU"/>
                          <a:cs typeface="Times New Roman"/>
                        </a:rPr>
                        <a:t>6913</a:t>
                      </a: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latin typeface="+mj-lt"/>
                          <a:ea typeface="PMingLiU"/>
                          <a:cs typeface="Times New Roman"/>
                        </a:rPr>
                        <a:t>19752</a:t>
                      </a: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7" name="Rectangle 96"/>
          <p:cNvSpPr/>
          <p:nvPr/>
        </p:nvSpPr>
        <p:spPr>
          <a:xfrm>
            <a:off x="5683250" y="6876078"/>
            <a:ext cx="83693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b="1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(Full Model)</a:t>
            </a:r>
            <a:endParaRPr lang="en-US" sz="800" dirty="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8921749" y="6876078"/>
            <a:ext cx="1112839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b="1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(Reduced Model)</a:t>
            </a:r>
            <a:endParaRPr lang="en-US" sz="800" dirty="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  <p:pic>
        <p:nvPicPr>
          <p:cNvPr id="99" name="Picture 98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3537645" y="5631542"/>
            <a:ext cx="716892" cy="716892"/>
          </a:xfrm>
          <a:prstGeom prst="rect">
            <a:avLst/>
          </a:prstGeom>
        </p:spPr>
      </p:pic>
    </p:spTree>
  </p:cSld>
  <p:clrMapOvr>
    <a:masterClrMapping/>
  </p:clrMapOvr>
  <p:transition/>
</p:sld>
</file>

<file path=ppt/theme/theme1.xml><?xml version="1.0" encoding="utf-8"?>
<a:theme xmlns:a="http://schemas.openxmlformats.org/drawingml/2006/main" name="Desktop">
  <a:themeElements>
    <a:clrScheme name="Desktop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sktop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pitchFamily="-65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pitchFamily="-65" charset="0"/>
          </a:defRPr>
        </a:defPPr>
      </a:lstStyle>
    </a:lnDef>
  </a:objectDefaults>
  <a:extraClrSchemeLst>
    <a:extraClrScheme>
      <a:clrScheme name="Desktop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ktop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ktop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ktop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ktop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ktop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ktop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644</TotalTime>
  <Words>658</Words>
  <Application>Microsoft Office PowerPoint</Application>
  <PresentationFormat>Custom</PresentationFormat>
  <Paragraphs>181</Paragraphs>
  <Slides>1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Desktop</vt:lpstr>
      <vt:lpstr>Clip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Engels</dc:creator>
  <cp:lastModifiedBy>Yao</cp:lastModifiedBy>
  <cp:revision>20</cp:revision>
  <dcterms:created xsi:type="dcterms:W3CDTF">2015-10-22T04:37:18Z</dcterms:created>
  <dcterms:modified xsi:type="dcterms:W3CDTF">2018-07-13T04:26:16Z</dcterms:modified>
</cp:coreProperties>
</file>