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66" r:id="rId6"/>
    <p:sldId id="26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04" autoAdjust="0"/>
    <p:restoredTop sz="94660"/>
  </p:normalViewPr>
  <p:slideViewPr>
    <p:cSldViewPr snapToGrid="0">
      <p:cViewPr>
        <p:scale>
          <a:sx n="68" d="100"/>
          <a:sy n="68" d="100"/>
        </p:scale>
        <p:origin x="54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 UNIVARIATE</a:t>
            </a:r>
          </a:p>
        </p:txBody>
      </p:sp>
      <p:sp>
        <p:nvSpPr>
          <p:cNvPr id="3" name="Subtitle 2"/>
          <p:cNvSpPr>
            <a:spLocks noGrp="1"/>
          </p:cNvSpPr>
          <p:nvPr>
            <p:ph type="subTitle" idx="1"/>
          </p:nvPr>
        </p:nvSpPr>
        <p:spPr/>
        <p:txBody>
          <a:bodyPr/>
          <a:lstStyle/>
          <a:p>
            <a:r>
              <a:rPr lang="en-US" dirty="0"/>
              <a:t>SMU MSDS 6306</a:t>
            </a:r>
          </a:p>
          <a:p>
            <a:r>
              <a:rPr lang="en-US" dirty="0"/>
              <a:t>5/23/17</a:t>
            </a:r>
          </a:p>
          <a:p>
            <a:r>
              <a:rPr lang="en-US" dirty="0"/>
              <a:t>Jack K. Rasmus-Vorrath | Mohan Nepal</a:t>
            </a:r>
          </a:p>
        </p:txBody>
      </p:sp>
    </p:spTree>
    <p:extLst>
      <p:ext uri="{BB962C8B-B14F-4D97-AF65-F5344CB8AC3E}">
        <p14:creationId xmlns:p14="http://schemas.microsoft.com/office/powerpoint/2010/main" val="259251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16" y="0"/>
            <a:ext cx="10131425" cy="836674"/>
          </a:xfrm>
        </p:spPr>
        <p:txBody>
          <a:bodyPr/>
          <a:lstStyle/>
          <a:p>
            <a:r>
              <a:rPr lang="en-US" dirty="0"/>
              <a:t>Testing for Location &amp; Nonparametric tests</a:t>
            </a:r>
          </a:p>
        </p:txBody>
      </p:sp>
      <p:sp>
        <p:nvSpPr>
          <p:cNvPr id="4" name="TextBox 3"/>
          <p:cNvSpPr txBox="1"/>
          <p:nvPr/>
        </p:nvSpPr>
        <p:spPr>
          <a:xfrm>
            <a:off x="490929" y="836674"/>
            <a:ext cx="11561163" cy="1477328"/>
          </a:xfrm>
          <a:prstGeom prst="rect">
            <a:avLst/>
          </a:prstGeom>
          <a:noFill/>
        </p:spPr>
        <p:txBody>
          <a:bodyPr wrap="square" rtlCol="0">
            <a:spAutoFit/>
          </a:bodyPr>
          <a:lstStyle/>
          <a:p>
            <a:r>
              <a:rPr lang="en-US" dirty="0"/>
              <a:t>Title ‘Analysis of Female Height Data’;</a:t>
            </a:r>
          </a:p>
          <a:p>
            <a:r>
              <a:rPr lang="en-US" dirty="0" err="1"/>
              <a:t>Ods</a:t>
            </a:r>
            <a:r>
              <a:rPr lang="en-US" dirty="0"/>
              <a:t> select </a:t>
            </a:r>
            <a:r>
              <a:rPr lang="en-US" dirty="0" err="1"/>
              <a:t>TestForLocation</a:t>
            </a:r>
            <a:r>
              <a:rPr lang="en-US" dirty="0"/>
              <a:t> </a:t>
            </a:r>
            <a:r>
              <a:rPr lang="en-US" dirty="0" err="1"/>
              <a:t>LocationCounts</a:t>
            </a:r>
            <a:r>
              <a:rPr lang="en-US" dirty="0"/>
              <a:t>;</a:t>
            </a:r>
          </a:p>
          <a:p>
            <a:r>
              <a:rPr lang="en-US" dirty="0"/>
              <a:t>Proc univariate data = Heights mu0 = 66 </a:t>
            </a:r>
            <a:r>
              <a:rPr lang="en-US" dirty="0" err="1"/>
              <a:t>loccount</a:t>
            </a:r>
            <a:r>
              <a:rPr lang="en-US" dirty="0"/>
              <a:t>;		#sets H0 value and produces count table of applicable values</a:t>
            </a:r>
          </a:p>
          <a:p>
            <a:r>
              <a:rPr lang="en-US" dirty="0"/>
              <a:t>	</a:t>
            </a:r>
            <a:r>
              <a:rPr lang="en-US" dirty="0" err="1"/>
              <a:t>var</a:t>
            </a:r>
            <a:r>
              <a:rPr lang="en-US" dirty="0"/>
              <a:t> Height;</a:t>
            </a:r>
          </a:p>
          <a:p>
            <a:r>
              <a:rPr lang="en-US" dirty="0"/>
              <a:t>Run;</a:t>
            </a:r>
          </a:p>
        </p:txBody>
      </p:sp>
      <p:pic>
        <p:nvPicPr>
          <p:cNvPr id="7" name="Picture 6"/>
          <p:cNvPicPr>
            <a:picLocks noChangeAspect="1"/>
          </p:cNvPicPr>
          <p:nvPr/>
        </p:nvPicPr>
        <p:blipFill>
          <a:blip r:embed="rId2"/>
          <a:stretch>
            <a:fillRect/>
          </a:stretch>
        </p:blipFill>
        <p:spPr>
          <a:xfrm>
            <a:off x="7778873" y="1963711"/>
            <a:ext cx="3984659" cy="4626899"/>
          </a:xfrm>
          <a:prstGeom prst="rect">
            <a:avLst/>
          </a:prstGeom>
        </p:spPr>
      </p:pic>
      <p:pic>
        <p:nvPicPr>
          <p:cNvPr id="9" name="Picture 8"/>
          <p:cNvPicPr>
            <a:picLocks noChangeAspect="1"/>
          </p:cNvPicPr>
          <p:nvPr/>
        </p:nvPicPr>
        <p:blipFill>
          <a:blip r:embed="rId3"/>
          <a:stretch>
            <a:fillRect/>
          </a:stretch>
        </p:blipFill>
        <p:spPr>
          <a:xfrm>
            <a:off x="4321303" y="2146891"/>
            <a:ext cx="3315163" cy="1195915"/>
          </a:xfrm>
          <a:prstGeom prst="rect">
            <a:avLst/>
          </a:prstGeom>
        </p:spPr>
      </p:pic>
      <p:pic>
        <p:nvPicPr>
          <p:cNvPr id="11" name="Picture 10"/>
          <p:cNvPicPr>
            <a:picLocks noChangeAspect="1"/>
          </p:cNvPicPr>
          <p:nvPr/>
        </p:nvPicPr>
        <p:blipFill>
          <a:blip r:embed="rId4"/>
          <a:stretch>
            <a:fillRect/>
          </a:stretch>
        </p:blipFill>
        <p:spPr>
          <a:xfrm>
            <a:off x="4321302" y="3624219"/>
            <a:ext cx="3315163" cy="1133180"/>
          </a:xfrm>
          <a:prstGeom prst="rect">
            <a:avLst/>
          </a:prstGeom>
        </p:spPr>
      </p:pic>
      <p:pic>
        <p:nvPicPr>
          <p:cNvPr id="13" name="Picture 12"/>
          <p:cNvPicPr>
            <a:picLocks noChangeAspect="1"/>
          </p:cNvPicPr>
          <p:nvPr/>
        </p:nvPicPr>
        <p:blipFill>
          <a:blip r:embed="rId5"/>
          <a:stretch>
            <a:fillRect/>
          </a:stretch>
        </p:blipFill>
        <p:spPr>
          <a:xfrm>
            <a:off x="4321303" y="4996687"/>
            <a:ext cx="3315163" cy="1434092"/>
          </a:xfrm>
          <a:prstGeom prst="rect">
            <a:avLst/>
          </a:prstGeom>
        </p:spPr>
      </p:pic>
      <p:sp>
        <p:nvSpPr>
          <p:cNvPr id="14" name="TextBox 13"/>
          <p:cNvSpPr txBox="1"/>
          <p:nvPr/>
        </p:nvSpPr>
        <p:spPr>
          <a:xfrm>
            <a:off x="0" y="4267640"/>
            <a:ext cx="4931764" cy="369332"/>
          </a:xfrm>
          <a:prstGeom prst="rect">
            <a:avLst/>
          </a:prstGeom>
          <a:noFill/>
        </p:spPr>
        <p:txBody>
          <a:bodyPr wrap="square" rtlCol="0">
            <a:spAutoFit/>
          </a:bodyPr>
          <a:lstStyle/>
          <a:p>
            <a:r>
              <a:rPr lang="en-US" dirty="0"/>
              <a:t>FOR MORE: (Signed-Rank Test)</a:t>
            </a:r>
          </a:p>
        </p:txBody>
      </p:sp>
      <p:sp>
        <p:nvSpPr>
          <p:cNvPr id="15" name="TextBox 14"/>
          <p:cNvSpPr txBox="1"/>
          <p:nvPr/>
        </p:nvSpPr>
        <p:spPr>
          <a:xfrm>
            <a:off x="427220" y="4790403"/>
            <a:ext cx="3751676" cy="923330"/>
          </a:xfrm>
          <a:prstGeom prst="rect">
            <a:avLst/>
          </a:prstGeom>
          <a:noFill/>
        </p:spPr>
        <p:txBody>
          <a:bodyPr wrap="square" rtlCol="0">
            <a:spAutoFit/>
          </a:bodyPr>
          <a:lstStyle/>
          <a:p>
            <a:r>
              <a:rPr lang="en-US" dirty="0"/>
              <a:t>http://www.stat.purdue.edu/~tqin/system101/method/method_wilcoxon_signed_rank_sas.htm</a:t>
            </a:r>
          </a:p>
        </p:txBody>
      </p:sp>
    </p:spTree>
    <p:extLst>
      <p:ext uri="{BB962C8B-B14F-4D97-AF65-F5344CB8AC3E}">
        <p14:creationId xmlns:p14="http://schemas.microsoft.com/office/powerpoint/2010/main" val="211109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explore, and Model Distributions</a:t>
            </a:r>
          </a:p>
        </p:txBody>
      </p:sp>
      <p:sp>
        <p:nvSpPr>
          <p:cNvPr id="3" name="Content Placeholder 2"/>
          <p:cNvSpPr>
            <a:spLocks noGrp="1"/>
          </p:cNvSpPr>
          <p:nvPr>
            <p:ph idx="1"/>
          </p:nvPr>
        </p:nvSpPr>
        <p:spPr/>
        <p:txBody>
          <a:bodyPr/>
          <a:lstStyle/>
          <a:p>
            <a:r>
              <a:rPr lang="en-US" dirty="0"/>
              <a:t>Use tables and graphical displays (such as histograms and nonparametric density estimates) to find key features of distributions, identify outliers and extreme observations, determine the need for data transformations, and compare distributions.</a:t>
            </a:r>
          </a:p>
          <a:p>
            <a:endParaRPr lang="en-US" dirty="0"/>
          </a:p>
          <a:p>
            <a:endParaRPr lang="en-US" dirty="0"/>
          </a:p>
          <a:p>
            <a:r>
              <a:rPr lang="en-US" dirty="0"/>
              <a:t>Produce descriptive and comparative statistics and graphics</a:t>
            </a:r>
          </a:p>
          <a:p>
            <a:r>
              <a:rPr lang="en-US" dirty="0"/>
              <a:t>Assess goodness of fit with hypothesis tests and graphical displays (probability plots, QQ plots).</a:t>
            </a:r>
          </a:p>
          <a:p>
            <a:r>
              <a:rPr lang="en-US" dirty="0"/>
              <a:t>Validate distributional assumptions</a:t>
            </a:r>
          </a:p>
          <a:p>
            <a:r>
              <a:rPr lang="en-US" dirty="0"/>
              <a:t>Perform nonparametric tests and compute robust estimates of location and scale.</a:t>
            </a:r>
          </a:p>
        </p:txBody>
      </p:sp>
      <p:sp>
        <p:nvSpPr>
          <p:cNvPr id="6" name="TextBox 5"/>
          <p:cNvSpPr txBox="1"/>
          <p:nvPr/>
        </p:nvSpPr>
        <p:spPr>
          <a:xfrm>
            <a:off x="685801" y="1881201"/>
            <a:ext cx="3777521" cy="369332"/>
          </a:xfrm>
          <a:prstGeom prst="rect">
            <a:avLst/>
          </a:prstGeom>
          <a:noFill/>
        </p:spPr>
        <p:txBody>
          <a:bodyPr wrap="square" rtlCol="0">
            <a:spAutoFit/>
          </a:bodyPr>
          <a:lstStyle/>
          <a:p>
            <a:r>
              <a:rPr lang="en-US" dirty="0"/>
              <a:t>OVERVIEW:</a:t>
            </a:r>
          </a:p>
        </p:txBody>
      </p:sp>
      <p:sp>
        <p:nvSpPr>
          <p:cNvPr id="7" name="TextBox 6"/>
          <p:cNvSpPr txBox="1"/>
          <p:nvPr/>
        </p:nvSpPr>
        <p:spPr>
          <a:xfrm>
            <a:off x="685801" y="3597301"/>
            <a:ext cx="2072389" cy="369332"/>
          </a:xfrm>
          <a:prstGeom prst="rect">
            <a:avLst/>
          </a:prstGeom>
          <a:noFill/>
        </p:spPr>
        <p:txBody>
          <a:bodyPr wrap="square" rtlCol="0">
            <a:spAutoFit/>
          </a:bodyPr>
          <a:lstStyle/>
          <a:p>
            <a:r>
              <a:rPr lang="en-US" dirty="0"/>
              <a:t>IN PARTICULAR:</a:t>
            </a:r>
          </a:p>
        </p:txBody>
      </p:sp>
    </p:spTree>
    <p:extLst>
      <p:ext uri="{BB962C8B-B14F-4D97-AF65-F5344CB8AC3E}">
        <p14:creationId xmlns:p14="http://schemas.microsoft.com/office/powerpoint/2010/main" val="143161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98" y="147688"/>
            <a:ext cx="10044228" cy="493335"/>
          </a:xfrm>
        </p:spPr>
        <p:txBody>
          <a:bodyPr>
            <a:normAutofit fontScale="90000"/>
          </a:bodyPr>
          <a:lstStyle/>
          <a:p>
            <a:r>
              <a:rPr lang="en-US" dirty="0"/>
              <a:t>COMMON OPTIONS AND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1961193"/>
              </p:ext>
            </p:extLst>
          </p:nvPr>
        </p:nvGraphicFramePr>
        <p:xfrm>
          <a:off x="1470583" y="791166"/>
          <a:ext cx="8993169" cy="5292080"/>
        </p:xfrm>
        <a:graphic>
          <a:graphicData uri="http://schemas.openxmlformats.org/drawingml/2006/table">
            <a:tbl>
              <a:tblPr firstRow="1" bandRow="1">
                <a:tableStyleId>{5C22544A-7EE6-4342-B048-85BDC9FD1C3A}</a:tableStyleId>
              </a:tblPr>
              <a:tblGrid>
                <a:gridCol w="1361199">
                  <a:extLst>
                    <a:ext uri="{9D8B030D-6E8A-4147-A177-3AD203B41FA5}">
                      <a16:colId xmlns:a16="http://schemas.microsoft.com/office/drawing/2014/main" val="4047370465"/>
                    </a:ext>
                  </a:extLst>
                </a:gridCol>
                <a:gridCol w="2798702">
                  <a:extLst>
                    <a:ext uri="{9D8B030D-6E8A-4147-A177-3AD203B41FA5}">
                      <a16:colId xmlns:a16="http://schemas.microsoft.com/office/drawing/2014/main" val="3936407278"/>
                    </a:ext>
                  </a:extLst>
                </a:gridCol>
                <a:gridCol w="2014347">
                  <a:extLst>
                    <a:ext uri="{9D8B030D-6E8A-4147-A177-3AD203B41FA5}">
                      <a16:colId xmlns:a16="http://schemas.microsoft.com/office/drawing/2014/main" val="2878064897"/>
                    </a:ext>
                  </a:extLst>
                </a:gridCol>
                <a:gridCol w="2818921">
                  <a:extLst>
                    <a:ext uri="{9D8B030D-6E8A-4147-A177-3AD203B41FA5}">
                      <a16:colId xmlns:a16="http://schemas.microsoft.com/office/drawing/2014/main" val="3578857556"/>
                    </a:ext>
                  </a:extLst>
                </a:gridCol>
              </a:tblGrid>
              <a:tr h="664053">
                <a:tc gridSpan="2">
                  <a:txBody>
                    <a:bodyPr/>
                    <a:lstStyle/>
                    <a:p>
                      <a:r>
                        <a:rPr lang="en-US" sz="1400" dirty="0"/>
                        <a:t>&lt;OPTIONS&gt;</a:t>
                      </a:r>
                    </a:p>
                  </a:txBody>
                  <a:tcPr/>
                </a:tc>
                <a:tc hMerge="1">
                  <a:txBody>
                    <a:bodyPr/>
                    <a:lstStyle/>
                    <a:p>
                      <a:endParaRPr lang="en-US" dirty="0"/>
                    </a:p>
                  </a:txBody>
                  <a:tcPr/>
                </a:tc>
                <a:tc gridSpan="2">
                  <a:txBody>
                    <a:bodyPr/>
                    <a:lstStyle/>
                    <a:p>
                      <a:r>
                        <a:rPr lang="en-US" sz="1400" dirty="0"/>
                        <a:t>&lt;STATEMENTS&gt;</a:t>
                      </a:r>
                    </a:p>
                  </a:txBody>
                  <a:tcPr/>
                </a:tc>
                <a:tc hMerge="1">
                  <a:txBody>
                    <a:bodyPr/>
                    <a:lstStyle/>
                    <a:p>
                      <a:endParaRPr lang="en-US" dirty="0"/>
                    </a:p>
                  </a:txBody>
                  <a:tcPr/>
                </a:tc>
                <a:extLst>
                  <a:ext uri="{0D108BD9-81ED-4DB2-BD59-A6C34878D82A}">
                    <a16:rowId xmlns:a16="http://schemas.microsoft.com/office/drawing/2014/main" val="3299485734"/>
                  </a:ext>
                </a:extLst>
              </a:tr>
              <a:tr h="664053">
                <a:tc>
                  <a:txBody>
                    <a:bodyPr/>
                    <a:lstStyle/>
                    <a:p>
                      <a:r>
                        <a:rPr lang="en-US" sz="1400" b="1" dirty="0"/>
                        <a:t>OPTION</a:t>
                      </a:r>
                    </a:p>
                  </a:txBody>
                  <a:tcPr/>
                </a:tc>
                <a:tc>
                  <a:txBody>
                    <a:bodyPr/>
                    <a:lstStyle/>
                    <a:p>
                      <a:r>
                        <a:rPr lang="en-US" sz="1400" b="1" dirty="0"/>
                        <a:t>Meaning</a:t>
                      </a:r>
                    </a:p>
                  </a:txBody>
                  <a:tcPr/>
                </a:tc>
                <a:tc>
                  <a:txBody>
                    <a:bodyPr/>
                    <a:lstStyle/>
                    <a:p>
                      <a:r>
                        <a:rPr lang="en-US" sz="1400" b="1" dirty="0"/>
                        <a:t>STATEMENT</a:t>
                      </a:r>
                    </a:p>
                  </a:txBody>
                  <a:tcPr/>
                </a:tc>
                <a:tc>
                  <a:txBody>
                    <a:bodyPr/>
                    <a:lstStyle/>
                    <a:p>
                      <a:r>
                        <a:rPr lang="en-US" sz="1400" b="1" dirty="0"/>
                        <a:t>Meaning</a:t>
                      </a:r>
                    </a:p>
                  </a:txBody>
                  <a:tcPr/>
                </a:tc>
                <a:extLst>
                  <a:ext uri="{0D108BD9-81ED-4DB2-BD59-A6C34878D82A}">
                    <a16:rowId xmlns:a16="http://schemas.microsoft.com/office/drawing/2014/main" val="3275063199"/>
                  </a:ext>
                </a:extLst>
              </a:tr>
              <a:tr h="690708">
                <a:tc>
                  <a:txBody>
                    <a:bodyPr/>
                    <a:lstStyle/>
                    <a:p>
                      <a:r>
                        <a:rPr lang="en-US" sz="1400" dirty="0"/>
                        <a:t>DATA=</a:t>
                      </a:r>
                    </a:p>
                  </a:txBody>
                  <a:tcPr/>
                </a:tc>
                <a:tc>
                  <a:txBody>
                    <a:bodyPr/>
                    <a:lstStyle/>
                    <a:p>
                      <a:r>
                        <a:rPr lang="en-US" sz="1400" dirty="0"/>
                        <a:t>DATA set to use for analysis</a:t>
                      </a:r>
                    </a:p>
                  </a:txBody>
                  <a:tcPr/>
                </a:tc>
                <a:tc>
                  <a:txBody>
                    <a:bodyPr/>
                    <a:lstStyle/>
                    <a:p>
                      <a:r>
                        <a:rPr lang="en-US" sz="1400" dirty="0"/>
                        <a:t>VAR variables(s);</a:t>
                      </a:r>
                    </a:p>
                  </a:txBody>
                  <a:tcPr/>
                </a:tc>
                <a:tc>
                  <a:txBody>
                    <a:bodyPr/>
                    <a:lstStyle/>
                    <a:p>
                      <a:r>
                        <a:rPr lang="en-US" sz="1400" dirty="0"/>
                        <a:t>Variable(s) to consider for analysis</a:t>
                      </a:r>
                    </a:p>
                  </a:txBody>
                  <a:tcPr/>
                </a:tc>
                <a:extLst>
                  <a:ext uri="{0D108BD9-81ED-4DB2-BD59-A6C34878D82A}">
                    <a16:rowId xmlns:a16="http://schemas.microsoft.com/office/drawing/2014/main" val="612611982"/>
                  </a:ext>
                </a:extLst>
              </a:tr>
              <a:tr h="664053">
                <a:tc>
                  <a:txBody>
                    <a:bodyPr/>
                    <a:lstStyle/>
                    <a:p>
                      <a:r>
                        <a:rPr lang="en-US" sz="1400" dirty="0"/>
                        <a:t>ALPHA = p</a:t>
                      </a:r>
                    </a:p>
                  </a:txBody>
                  <a:tcPr/>
                </a:tc>
                <a:tc>
                  <a:txBody>
                    <a:bodyPr/>
                    <a:lstStyle/>
                    <a:p>
                      <a:r>
                        <a:rPr lang="en-US" sz="1400" dirty="0"/>
                        <a:t>Confidence level for the analysis</a:t>
                      </a:r>
                    </a:p>
                  </a:txBody>
                  <a:tcPr/>
                </a:tc>
                <a:tc>
                  <a:txBody>
                    <a:bodyPr/>
                    <a:lstStyle/>
                    <a:p>
                      <a:r>
                        <a:rPr lang="en-US" sz="1400" dirty="0"/>
                        <a:t>BY variables(s);</a:t>
                      </a:r>
                    </a:p>
                  </a:txBody>
                  <a:tcPr/>
                </a:tc>
                <a:tc>
                  <a:txBody>
                    <a:bodyPr/>
                    <a:lstStyle/>
                    <a:p>
                      <a:r>
                        <a:rPr lang="en-US" sz="1400" dirty="0"/>
                        <a:t>Data that need to be sorted first before performing analysis for each category</a:t>
                      </a:r>
                    </a:p>
                  </a:txBody>
                  <a:tcPr/>
                </a:tc>
                <a:extLst>
                  <a:ext uri="{0D108BD9-81ED-4DB2-BD59-A6C34878D82A}">
                    <a16:rowId xmlns:a16="http://schemas.microsoft.com/office/drawing/2014/main" val="1288363548"/>
                  </a:ext>
                </a:extLst>
              </a:tr>
              <a:tr h="1146173">
                <a:tc>
                  <a:txBody>
                    <a:bodyPr/>
                    <a:lstStyle/>
                    <a:p>
                      <a:r>
                        <a:rPr lang="en-US" sz="1400" dirty="0"/>
                        <a:t>MUO = n</a:t>
                      </a:r>
                    </a:p>
                  </a:txBody>
                  <a:tcPr/>
                </a:tc>
                <a:tc>
                  <a:txBody>
                    <a:bodyPr/>
                    <a:lstStyle/>
                    <a:p>
                      <a:r>
                        <a:rPr lang="en-US" sz="1400" dirty="0"/>
                        <a:t>Value of location parameter t-test, signed test</a:t>
                      </a:r>
                    </a:p>
                  </a:txBody>
                  <a:tcPr/>
                </a:tc>
                <a:tc>
                  <a:txBody>
                    <a:bodyPr/>
                    <a:lstStyle/>
                    <a:p>
                      <a:r>
                        <a:rPr lang="en-US" sz="1400" dirty="0"/>
                        <a:t>CLASS variables(s);</a:t>
                      </a:r>
                    </a:p>
                  </a:txBody>
                  <a:tcPr/>
                </a:tc>
                <a:tc>
                  <a:txBody>
                    <a:bodyPr/>
                    <a:lstStyle/>
                    <a:p>
                      <a:r>
                        <a:rPr lang="en-US" sz="1400" dirty="0"/>
                        <a:t>Variables(s)  to group the data when creating Histogram</a:t>
                      </a:r>
                    </a:p>
                  </a:txBody>
                  <a:tcPr/>
                </a:tc>
                <a:extLst>
                  <a:ext uri="{0D108BD9-81ED-4DB2-BD59-A6C34878D82A}">
                    <a16:rowId xmlns:a16="http://schemas.microsoft.com/office/drawing/2014/main" val="1344515579"/>
                  </a:ext>
                </a:extLst>
              </a:tr>
              <a:tr h="664053">
                <a:tc>
                  <a:txBody>
                    <a:bodyPr/>
                    <a:lstStyle/>
                    <a:p>
                      <a:r>
                        <a:rPr lang="en-US" sz="1400" dirty="0"/>
                        <a:t>PLOTS</a:t>
                      </a:r>
                    </a:p>
                  </a:txBody>
                  <a:tcPr/>
                </a:tc>
                <a:tc>
                  <a:txBody>
                    <a:bodyPr/>
                    <a:lstStyle/>
                    <a:p>
                      <a:r>
                        <a:rPr lang="en-US" sz="1400" dirty="0"/>
                        <a:t>Request various plot like stem-and-leaf, box, histogram, normal probability plot.</a:t>
                      </a:r>
                    </a:p>
                  </a:txBody>
                  <a:tcPr/>
                </a:tc>
                <a:tc>
                  <a:txBody>
                    <a:bodyPr/>
                    <a:lstStyle/>
                    <a:p>
                      <a:r>
                        <a:rPr lang="en-US" sz="1400" dirty="0"/>
                        <a:t>OUTPUT</a:t>
                      </a:r>
                    </a:p>
                  </a:txBody>
                  <a:tcPr/>
                </a:tc>
                <a:tc>
                  <a:txBody>
                    <a:bodyPr/>
                    <a:lstStyle/>
                    <a:p>
                      <a:r>
                        <a:rPr lang="en-US" sz="1400" dirty="0"/>
                        <a:t>Output dataset and statistics to include in the analysis</a:t>
                      </a:r>
                    </a:p>
                  </a:txBody>
                  <a:tcPr/>
                </a:tc>
                <a:extLst>
                  <a:ext uri="{0D108BD9-81ED-4DB2-BD59-A6C34878D82A}">
                    <a16:rowId xmlns:a16="http://schemas.microsoft.com/office/drawing/2014/main" val="1218787274"/>
                  </a:ext>
                </a:extLst>
              </a:tr>
              <a:tr h="664053">
                <a:tc>
                  <a:txBody>
                    <a:bodyPr/>
                    <a:lstStyle/>
                    <a:p>
                      <a:r>
                        <a:rPr lang="en-US" sz="1400" dirty="0"/>
                        <a:t>NOPRINT</a:t>
                      </a:r>
                    </a:p>
                  </a:txBody>
                  <a:tcPr/>
                </a:tc>
                <a:tc>
                  <a:txBody>
                    <a:bodyPr/>
                    <a:lstStyle/>
                    <a:p>
                      <a:r>
                        <a:rPr lang="en-US" sz="1400" dirty="0"/>
                        <a:t>Suppress the output of descriptive statistics.</a:t>
                      </a:r>
                    </a:p>
                  </a:txBody>
                  <a:tcPr/>
                </a:tc>
                <a:tc>
                  <a:txBody>
                    <a:bodyPr/>
                    <a:lstStyle/>
                    <a:p>
                      <a:r>
                        <a:rPr lang="en-US" sz="1400" dirty="0"/>
                        <a:t>HISTOGRAM</a:t>
                      </a:r>
                    </a:p>
                  </a:txBody>
                  <a:tcPr/>
                </a:tc>
                <a:tc>
                  <a:txBody>
                    <a:bodyPr/>
                    <a:lstStyle/>
                    <a:p>
                      <a:r>
                        <a:rPr lang="en-US" sz="1400" dirty="0"/>
                        <a:t>Produces Histogram for specified variables.</a:t>
                      </a:r>
                    </a:p>
                  </a:txBody>
                  <a:tcPr/>
                </a:tc>
                <a:extLst>
                  <a:ext uri="{0D108BD9-81ED-4DB2-BD59-A6C34878D82A}">
                    <a16:rowId xmlns:a16="http://schemas.microsoft.com/office/drawing/2014/main" val="1920226984"/>
                  </a:ext>
                </a:extLst>
              </a:tr>
            </a:tbl>
          </a:graphicData>
        </a:graphic>
      </p:graphicFrame>
    </p:spTree>
    <p:extLst>
      <p:ext uri="{BB962C8B-B14F-4D97-AF65-F5344CB8AC3E}">
        <p14:creationId xmlns:p14="http://schemas.microsoft.com/office/powerpoint/2010/main" val="2464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84" y="4454"/>
            <a:ext cx="10131425" cy="768544"/>
          </a:xfrm>
        </p:spPr>
        <p:txBody>
          <a:bodyPr/>
          <a:lstStyle/>
          <a:p>
            <a:r>
              <a:rPr lang="en-US" dirty="0"/>
              <a:t>UNIVARIATE VS Means</a:t>
            </a:r>
          </a:p>
        </p:txBody>
      </p:sp>
      <p:sp>
        <p:nvSpPr>
          <p:cNvPr id="3" name="Content Placeholder 2"/>
          <p:cNvSpPr>
            <a:spLocks noGrp="1"/>
          </p:cNvSpPr>
          <p:nvPr>
            <p:ph idx="1"/>
          </p:nvPr>
        </p:nvSpPr>
        <p:spPr>
          <a:xfrm>
            <a:off x="1110603" y="2941079"/>
            <a:ext cx="6025488" cy="3403160"/>
          </a:xfrm>
        </p:spPr>
        <p:txBody>
          <a:bodyPr>
            <a:normAutofit lnSpcReduction="10000"/>
          </a:bodyPr>
          <a:lstStyle/>
          <a:p>
            <a:pPr marL="0" indent="0">
              <a:buNone/>
            </a:pPr>
            <a:endParaRPr lang="en-US" dirty="0"/>
          </a:p>
          <a:p>
            <a:pPr marL="0" indent="0">
              <a:buNone/>
            </a:pPr>
            <a:r>
              <a:rPr lang="en-US" dirty="0"/>
              <a:t>PROC UNIVARIATE:</a:t>
            </a:r>
          </a:p>
          <a:p>
            <a:pPr marL="0" indent="0">
              <a:buNone/>
            </a:pPr>
            <a:r>
              <a:rPr lang="en-US" dirty="0"/>
              <a:t>	Syntax:</a:t>
            </a:r>
          </a:p>
          <a:p>
            <a:pPr marL="0" indent="0">
              <a:buNone/>
            </a:pPr>
            <a:r>
              <a:rPr lang="en-US" dirty="0"/>
              <a:t> 		PROC UNIVARIATE &lt;Options&gt;; &lt;Statements&gt;;</a:t>
            </a:r>
          </a:p>
          <a:p>
            <a:pPr marL="0" indent="0">
              <a:buNone/>
            </a:pPr>
            <a:r>
              <a:rPr lang="en-US" dirty="0"/>
              <a:t>	Example:</a:t>
            </a:r>
          </a:p>
          <a:p>
            <a:pPr marL="914400" lvl="2" indent="0">
              <a:buNone/>
            </a:pPr>
            <a:r>
              <a:rPr lang="en-US" sz="1800" dirty="0"/>
              <a:t>PROC MEANS DATA="/home/mohann0/MSDS6306-403/SASDATA/coronary";  </a:t>
            </a:r>
          </a:p>
          <a:p>
            <a:pPr marL="914400" lvl="2" indent="0">
              <a:buNone/>
            </a:pPr>
            <a:r>
              <a:rPr lang="en-US" sz="1800" dirty="0"/>
              <a:t>VAR SBP;</a:t>
            </a:r>
          </a:p>
          <a:p>
            <a:pPr marL="914400" lvl="2" indent="0">
              <a:buNone/>
            </a:pPr>
            <a:r>
              <a:rPr lang="en-US" sz="1800" dirty="0"/>
              <a:t>RUN;</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7206603" y="2734663"/>
            <a:ext cx="3058837" cy="3609576"/>
          </a:xfrm>
          <a:prstGeom prst="rect">
            <a:avLst/>
          </a:prstGeom>
        </p:spPr>
      </p:pic>
      <p:pic>
        <p:nvPicPr>
          <p:cNvPr id="5" name="Picture 4"/>
          <p:cNvPicPr>
            <a:picLocks noChangeAspect="1"/>
          </p:cNvPicPr>
          <p:nvPr/>
        </p:nvPicPr>
        <p:blipFill>
          <a:blip r:embed="rId3"/>
          <a:stretch>
            <a:fillRect/>
          </a:stretch>
        </p:blipFill>
        <p:spPr>
          <a:xfrm>
            <a:off x="10514974" y="2734663"/>
            <a:ext cx="1381345" cy="2218046"/>
          </a:xfrm>
          <a:prstGeom prst="rect">
            <a:avLst/>
          </a:prstGeom>
        </p:spPr>
      </p:pic>
      <p:pic>
        <p:nvPicPr>
          <p:cNvPr id="6" name="Picture 5"/>
          <p:cNvPicPr>
            <a:picLocks noChangeAspect="1"/>
          </p:cNvPicPr>
          <p:nvPr/>
        </p:nvPicPr>
        <p:blipFill>
          <a:blip r:embed="rId4"/>
          <a:stretch>
            <a:fillRect/>
          </a:stretch>
        </p:blipFill>
        <p:spPr>
          <a:xfrm>
            <a:off x="10473604" y="5019755"/>
            <a:ext cx="1434253" cy="1348509"/>
          </a:xfrm>
          <a:prstGeom prst="rect">
            <a:avLst/>
          </a:prstGeom>
        </p:spPr>
      </p:pic>
      <p:pic>
        <p:nvPicPr>
          <p:cNvPr id="16" name="Picture 15"/>
          <p:cNvPicPr>
            <a:picLocks noChangeAspect="1"/>
          </p:cNvPicPr>
          <p:nvPr/>
        </p:nvPicPr>
        <p:blipFill>
          <a:blip r:embed="rId5"/>
          <a:stretch>
            <a:fillRect/>
          </a:stretch>
        </p:blipFill>
        <p:spPr>
          <a:xfrm>
            <a:off x="7206603" y="1201361"/>
            <a:ext cx="4529768" cy="1221261"/>
          </a:xfrm>
          <a:prstGeom prst="rect">
            <a:avLst/>
          </a:prstGeom>
        </p:spPr>
      </p:pic>
      <p:sp>
        <p:nvSpPr>
          <p:cNvPr id="17" name="Rectangle 16"/>
          <p:cNvSpPr/>
          <p:nvPr/>
        </p:nvSpPr>
        <p:spPr>
          <a:xfrm>
            <a:off x="1110603" y="1034397"/>
            <a:ext cx="6096000" cy="1754326"/>
          </a:xfrm>
          <a:prstGeom prst="rect">
            <a:avLst/>
          </a:prstGeom>
        </p:spPr>
        <p:txBody>
          <a:bodyPr>
            <a:spAutoFit/>
          </a:bodyPr>
          <a:lstStyle/>
          <a:p>
            <a:r>
              <a:rPr lang="en-US" b="1" dirty="0"/>
              <a:t>PROC MEANS:</a:t>
            </a:r>
          </a:p>
          <a:p>
            <a:endParaRPr lang="en-US" b="1" dirty="0"/>
          </a:p>
          <a:p>
            <a:pPr lvl="1"/>
            <a:r>
              <a:rPr lang="en-US" dirty="0"/>
              <a:t>PROC MEANS DATA="/home/mohann0/MSDS6306-403/SASDATA/coronary";  </a:t>
            </a:r>
          </a:p>
          <a:p>
            <a:pPr lvl="1"/>
            <a:r>
              <a:rPr lang="en-US" dirty="0"/>
              <a:t> VAR SBP;</a:t>
            </a:r>
          </a:p>
          <a:p>
            <a:pPr lvl="1"/>
            <a:r>
              <a:rPr lang="en-US" dirty="0"/>
              <a:t>RUN;</a:t>
            </a:r>
          </a:p>
        </p:txBody>
      </p:sp>
    </p:spTree>
    <p:extLst>
      <p:ext uri="{BB962C8B-B14F-4D97-AF65-F5344CB8AC3E}">
        <p14:creationId xmlns:p14="http://schemas.microsoft.com/office/powerpoint/2010/main" val="163231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452487"/>
          </a:xfrm>
        </p:spPr>
        <p:txBody>
          <a:bodyPr>
            <a:normAutofit fontScale="90000"/>
          </a:bodyPr>
          <a:lstStyle/>
          <a:p>
            <a:r>
              <a:rPr lang="en-US" dirty="0"/>
              <a:t>HISTOGRAM</a:t>
            </a:r>
          </a:p>
        </p:txBody>
      </p:sp>
      <p:sp>
        <p:nvSpPr>
          <p:cNvPr id="3" name="Content Placeholder 2"/>
          <p:cNvSpPr>
            <a:spLocks noGrp="1"/>
          </p:cNvSpPr>
          <p:nvPr>
            <p:ph idx="1"/>
          </p:nvPr>
        </p:nvSpPr>
        <p:spPr>
          <a:xfrm>
            <a:off x="782425" y="735292"/>
            <a:ext cx="8606672" cy="2837468"/>
          </a:xfrm>
        </p:spPr>
        <p:txBody>
          <a:bodyPr/>
          <a:lstStyle/>
          <a:p>
            <a:pPr marL="0" indent="0">
              <a:buNone/>
            </a:pPr>
            <a:r>
              <a:rPr lang="en-US" dirty="0"/>
              <a:t>PROC UNIVARIATE DATA="/home/mohann0/MSDS6306-403/SASDATA/WOUND" NOPRINT;</a:t>
            </a:r>
          </a:p>
          <a:p>
            <a:pPr marL="0" indent="0">
              <a:buNone/>
            </a:pPr>
            <a:r>
              <a:rPr lang="en-US" dirty="0"/>
              <a:t>  CLASS RACE_CAT;</a:t>
            </a:r>
          </a:p>
          <a:p>
            <a:pPr marL="0" indent="0">
              <a:buNone/>
            </a:pPr>
            <a:r>
              <a:rPr lang="en-US" dirty="0"/>
              <a:t>  LABEL RACE_CAT="RACE";</a:t>
            </a:r>
          </a:p>
          <a:p>
            <a:pPr marL="0" indent="0">
              <a:buNone/>
            </a:pPr>
            <a:r>
              <a:rPr lang="en-US" dirty="0"/>
              <a:t>  VAR SBP;</a:t>
            </a:r>
          </a:p>
          <a:p>
            <a:pPr marL="0" indent="0">
              <a:buNone/>
            </a:pPr>
            <a:r>
              <a:rPr lang="en-US" dirty="0"/>
              <a:t>  HISTOGRAM /NORMAL (COLOR=GREEN W=5) NROWS=3;</a:t>
            </a:r>
          </a:p>
          <a:p>
            <a:pPr marL="0" indent="0">
              <a:buNone/>
            </a:pPr>
            <a:r>
              <a:rPr lang="en-US" dirty="0"/>
              <a:t>RUN;</a:t>
            </a:r>
          </a:p>
          <a:p>
            <a:pPr marL="0" indent="0">
              <a:buNone/>
            </a:pPr>
            <a:r>
              <a:rPr lang="en-US" dirty="0"/>
              <a:t>TITLE;FOOTNOTE;</a:t>
            </a:r>
          </a:p>
        </p:txBody>
      </p:sp>
      <p:pic>
        <p:nvPicPr>
          <p:cNvPr id="5" name="Picture 4"/>
          <p:cNvPicPr>
            <a:picLocks noChangeAspect="1"/>
          </p:cNvPicPr>
          <p:nvPr/>
        </p:nvPicPr>
        <p:blipFill>
          <a:blip r:embed="rId2"/>
          <a:stretch>
            <a:fillRect/>
          </a:stretch>
        </p:blipFill>
        <p:spPr>
          <a:xfrm>
            <a:off x="7083928" y="1229285"/>
            <a:ext cx="4610337" cy="3664138"/>
          </a:xfrm>
          <a:prstGeom prst="rect">
            <a:avLst/>
          </a:prstGeom>
        </p:spPr>
      </p:pic>
    </p:spTree>
    <p:extLst>
      <p:ext uri="{BB962C8B-B14F-4D97-AF65-F5344CB8AC3E}">
        <p14:creationId xmlns:p14="http://schemas.microsoft.com/office/powerpoint/2010/main" val="420239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71" y="245097"/>
            <a:ext cx="10053655" cy="377072"/>
          </a:xfrm>
        </p:spPr>
        <p:txBody>
          <a:bodyPr>
            <a:normAutofit fontScale="90000"/>
          </a:bodyPr>
          <a:lstStyle/>
          <a:p>
            <a:r>
              <a:rPr lang="en-US" dirty="0"/>
              <a:t>CLASS Statement</a:t>
            </a:r>
          </a:p>
        </p:txBody>
      </p:sp>
      <p:pic>
        <p:nvPicPr>
          <p:cNvPr id="6" name="Content Placeholder 5"/>
          <p:cNvPicPr>
            <a:picLocks noGrp="1" noChangeAspect="1"/>
          </p:cNvPicPr>
          <p:nvPr>
            <p:ph idx="1"/>
          </p:nvPr>
        </p:nvPicPr>
        <p:blipFill>
          <a:blip r:embed="rId2"/>
          <a:stretch>
            <a:fillRect/>
          </a:stretch>
        </p:blipFill>
        <p:spPr>
          <a:xfrm>
            <a:off x="7426320" y="1068146"/>
            <a:ext cx="4555148" cy="3353026"/>
          </a:xfrm>
        </p:spPr>
      </p:pic>
      <p:sp>
        <p:nvSpPr>
          <p:cNvPr id="7" name="Rectangle 6"/>
          <p:cNvSpPr/>
          <p:nvPr/>
        </p:nvSpPr>
        <p:spPr>
          <a:xfrm>
            <a:off x="763571" y="867267"/>
            <a:ext cx="6570483" cy="3970318"/>
          </a:xfrm>
          <a:prstGeom prst="rect">
            <a:avLst/>
          </a:prstGeom>
        </p:spPr>
        <p:txBody>
          <a:bodyPr wrap="square">
            <a:spAutoFit/>
          </a:bodyPr>
          <a:lstStyle/>
          <a:p>
            <a:r>
              <a:rPr lang="en-US" dirty="0"/>
              <a:t>PROC FORMAT;</a:t>
            </a:r>
          </a:p>
          <a:p>
            <a:r>
              <a:rPr lang="en-US" dirty="0"/>
              <a:t>VALUE FMTWOUND 0="NONPENETRATE"</a:t>
            </a:r>
          </a:p>
          <a:p>
            <a:r>
              <a:rPr lang="en-US" dirty="0"/>
              <a:t>               1="PENETRATE";</a:t>
            </a:r>
          </a:p>
          <a:p>
            <a:r>
              <a:rPr lang="en-US" dirty="0"/>
              <a:t>RUN;</a:t>
            </a:r>
          </a:p>
          <a:p>
            <a:r>
              <a:rPr lang="en-US" dirty="0"/>
              <a:t>TITLE 'HISTOGRAMS of SBP by GENDER and WOUND TYPE';</a:t>
            </a:r>
          </a:p>
          <a:p>
            <a:r>
              <a:rPr lang="en-US" dirty="0"/>
              <a:t>PROC UNIVARIATE DATA="/home/mohann0/MSDS6306-403/SASDATA/WOUND" NOPRINT;</a:t>
            </a:r>
          </a:p>
          <a:p>
            <a:r>
              <a:rPr lang="en-US" dirty="0"/>
              <a:t>  CLASS WOUND GENDER;</a:t>
            </a:r>
          </a:p>
          <a:p>
            <a:r>
              <a:rPr lang="en-US" dirty="0"/>
              <a:t>  VAR SBP;</a:t>
            </a:r>
          </a:p>
          <a:p>
            <a:r>
              <a:rPr lang="en-US" dirty="0"/>
              <a:t>  HISTOGRAM / NROWS=2 NCOLS=2 CFILL=BLUE PFILL=M3N45;</a:t>
            </a:r>
          </a:p>
          <a:p>
            <a:r>
              <a:rPr lang="en-US" dirty="0"/>
              <a:t>  INSET N='N:' (4.0) MIN='MIN:' (4.1) MAX='MAX:' (4.1)</a:t>
            </a:r>
          </a:p>
          <a:p>
            <a:r>
              <a:rPr lang="en-US" dirty="0"/>
              <a:t>               / NOFRAME POSITION=NE HEIGHT=2;</a:t>
            </a:r>
          </a:p>
          <a:p>
            <a:r>
              <a:rPr lang="en-US" dirty="0"/>
              <a:t>  FORMAT WOUND FMTWOUND.;</a:t>
            </a:r>
          </a:p>
          <a:p>
            <a:r>
              <a:rPr lang="en-US" dirty="0"/>
              <a:t>RUN;</a:t>
            </a:r>
          </a:p>
        </p:txBody>
      </p:sp>
    </p:spTree>
    <p:extLst>
      <p:ext uri="{BB962C8B-B14F-4D97-AF65-F5344CB8AC3E}">
        <p14:creationId xmlns:p14="http://schemas.microsoft.com/office/powerpoint/2010/main" val="410806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55" y="-244839"/>
            <a:ext cx="10131425" cy="1456267"/>
          </a:xfrm>
        </p:spPr>
        <p:txBody>
          <a:bodyPr/>
          <a:lstStyle/>
          <a:p>
            <a:r>
              <a:rPr lang="en-US" dirty="0"/>
              <a:t>Identifying Extreme Observations and Values</a:t>
            </a:r>
          </a:p>
        </p:txBody>
      </p:sp>
      <p:sp>
        <p:nvSpPr>
          <p:cNvPr id="3" name="Content Placeholder 2"/>
          <p:cNvSpPr>
            <a:spLocks noGrp="1"/>
          </p:cNvSpPr>
          <p:nvPr>
            <p:ph idx="1"/>
          </p:nvPr>
        </p:nvSpPr>
        <p:spPr>
          <a:xfrm>
            <a:off x="479685" y="942674"/>
            <a:ext cx="10526842" cy="2730372"/>
          </a:xfrm>
        </p:spPr>
        <p:txBody>
          <a:bodyPr/>
          <a:lstStyle/>
          <a:p>
            <a:pPr marL="0" indent="0">
              <a:buNone/>
            </a:pPr>
            <a:r>
              <a:rPr lang="en-US" dirty="0"/>
              <a:t>Title ‘Extreme Blood Pressure Observations’;</a:t>
            </a:r>
          </a:p>
          <a:p>
            <a:pPr marL="0" indent="0">
              <a:buNone/>
            </a:pPr>
            <a:r>
              <a:rPr lang="en-US" dirty="0" err="1"/>
              <a:t>Ods</a:t>
            </a:r>
            <a:r>
              <a:rPr lang="en-US" dirty="0"/>
              <a:t> select </a:t>
            </a:r>
            <a:r>
              <a:rPr lang="en-US" dirty="0" err="1"/>
              <a:t>ExtremeObs</a:t>
            </a:r>
            <a:r>
              <a:rPr lang="en-US" dirty="0"/>
              <a:t>;				#restricts output to </a:t>
            </a:r>
            <a:r>
              <a:rPr lang="en-US" dirty="0" err="1"/>
              <a:t>ExtremeObs</a:t>
            </a:r>
            <a:r>
              <a:rPr lang="en-US" dirty="0"/>
              <a:t> table</a:t>
            </a:r>
          </a:p>
          <a:p>
            <a:pPr marL="0" indent="0">
              <a:buNone/>
            </a:pPr>
            <a:r>
              <a:rPr lang="en-US" dirty="0"/>
              <a:t>Proc univariate data = </a:t>
            </a:r>
            <a:r>
              <a:rPr lang="en-US" dirty="0" err="1"/>
              <a:t>Bpressure</a:t>
            </a:r>
            <a:r>
              <a:rPr lang="en-US" dirty="0"/>
              <a:t> </a:t>
            </a:r>
            <a:r>
              <a:rPr lang="en-US" dirty="0" err="1"/>
              <a:t>nextrval</a:t>
            </a:r>
            <a:r>
              <a:rPr lang="en-US" dirty="0"/>
              <a:t> = 5;	#specifies number of extreme values shown at each table end</a:t>
            </a:r>
          </a:p>
          <a:p>
            <a:pPr marL="0" indent="0">
              <a:buNone/>
            </a:pPr>
            <a:r>
              <a:rPr lang="en-US" dirty="0"/>
              <a:t>	</a:t>
            </a:r>
            <a:r>
              <a:rPr lang="en-US" dirty="0" err="1"/>
              <a:t>var</a:t>
            </a:r>
            <a:r>
              <a:rPr lang="en-US" dirty="0"/>
              <a:t> Systolic Diastolic;</a:t>
            </a:r>
          </a:p>
          <a:p>
            <a:pPr marL="0" indent="0">
              <a:buNone/>
            </a:pPr>
            <a:r>
              <a:rPr lang="en-US" dirty="0"/>
              <a:t>	id </a:t>
            </a:r>
            <a:r>
              <a:rPr lang="en-US" dirty="0" err="1"/>
              <a:t>PatientID</a:t>
            </a:r>
            <a:r>
              <a:rPr lang="en-US" dirty="0"/>
              <a:t>;</a:t>
            </a:r>
          </a:p>
          <a:p>
            <a:pPr marL="0" indent="0">
              <a:buNone/>
            </a:pPr>
            <a:r>
              <a:rPr lang="en-US" dirty="0"/>
              <a:t>Run;</a:t>
            </a:r>
          </a:p>
          <a:p>
            <a:pPr marL="0" indent="0">
              <a:buNone/>
            </a:pPr>
            <a:endParaRPr lang="en-US" dirty="0"/>
          </a:p>
        </p:txBody>
      </p:sp>
      <p:pic>
        <p:nvPicPr>
          <p:cNvPr id="12" name="Picture 11"/>
          <p:cNvPicPr>
            <a:picLocks noChangeAspect="1"/>
          </p:cNvPicPr>
          <p:nvPr/>
        </p:nvPicPr>
        <p:blipFill>
          <a:blip r:embed="rId2"/>
          <a:stretch>
            <a:fillRect/>
          </a:stretch>
        </p:blipFill>
        <p:spPr>
          <a:xfrm>
            <a:off x="7658636" y="2307860"/>
            <a:ext cx="4033693" cy="3985482"/>
          </a:xfrm>
          <a:prstGeom prst="rect">
            <a:avLst/>
          </a:prstGeom>
        </p:spPr>
      </p:pic>
      <p:sp>
        <p:nvSpPr>
          <p:cNvPr id="13" name="TextBox 12"/>
          <p:cNvSpPr txBox="1"/>
          <p:nvPr/>
        </p:nvSpPr>
        <p:spPr>
          <a:xfrm>
            <a:off x="979314" y="4860560"/>
            <a:ext cx="6156004" cy="646331"/>
          </a:xfrm>
          <a:prstGeom prst="rect">
            <a:avLst/>
          </a:prstGeom>
          <a:noFill/>
        </p:spPr>
        <p:txBody>
          <a:bodyPr wrap="square" rtlCol="0">
            <a:spAutoFit/>
          </a:bodyPr>
          <a:lstStyle/>
          <a:p>
            <a:r>
              <a:rPr lang="en-US" dirty="0"/>
              <a:t>http://support.sas.com/documentation/cdl/en/procstat/63104/HTML/default/viewer.htm#procstat_univariate_sect050.htm</a:t>
            </a:r>
          </a:p>
        </p:txBody>
      </p:sp>
      <p:sp>
        <p:nvSpPr>
          <p:cNvPr id="14" name="TextBox 13"/>
          <p:cNvSpPr txBox="1"/>
          <p:nvPr/>
        </p:nvSpPr>
        <p:spPr>
          <a:xfrm>
            <a:off x="479685" y="4300601"/>
            <a:ext cx="4931764" cy="369332"/>
          </a:xfrm>
          <a:prstGeom prst="rect">
            <a:avLst/>
          </a:prstGeom>
          <a:noFill/>
        </p:spPr>
        <p:txBody>
          <a:bodyPr wrap="square" rtlCol="0">
            <a:spAutoFit/>
          </a:bodyPr>
          <a:lstStyle/>
          <a:p>
            <a:r>
              <a:rPr lang="en-US" dirty="0"/>
              <a:t>FOR MORE: (Tables for Summary Statistics)</a:t>
            </a:r>
          </a:p>
        </p:txBody>
      </p:sp>
    </p:spTree>
    <p:extLst>
      <p:ext uri="{BB962C8B-B14F-4D97-AF65-F5344CB8AC3E}">
        <p14:creationId xmlns:p14="http://schemas.microsoft.com/office/powerpoint/2010/main" val="380705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31" y="0"/>
            <a:ext cx="10856625" cy="911624"/>
          </a:xfrm>
        </p:spPr>
        <p:txBody>
          <a:bodyPr/>
          <a:lstStyle/>
          <a:p>
            <a:r>
              <a:rPr lang="en-US" dirty="0"/>
              <a:t>Fitted Normal Curves On Comparative Histograms</a:t>
            </a:r>
          </a:p>
        </p:txBody>
      </p:sp>
      <p:sp>
        <p:nvSpPr>
          <p:cNvPr id="5" name="TextBox 4"/>
          <p:cNvSpPr txBox="1"/>
          <p:nvPr/>
        </p:nvSpPr>
        <p:spPr>
          <a:xfrm>
            <a:off x="379751" y="911624"/>
            <a:ext cx="11812249" cy="1754326"/>
          </a:xfrm>
          <a:prstGeom prst="rect">
            <a:avLst/>
          </a:prstGeom>
          <a:noFill/>
        </p:spPr>
        <p:txBody>
          <a:bodyPr wrap="square" rtlCol="0">
            <a:spAutoFit/>
          </a:bodyPr>
          <a:lstStyle/>
          <a:p>
            <a:r>
              <a:rPr lang="en-US" dirty="0"/>
              <a:t>Title ‘Comparative Analysis of Lot Source’;</a:t>
            </a:r>
          </a:p>
          <a:p>
            <a:r>
              <a:rPr lang="en-US" dirty="0"/>
              <a:t>Proc univariate data = Channel </a:t>
            </a:r>
            <a:r>
              <a:rPr lang="en-US" dirty="0" err="1"/>
              <a:t>noprint</a:t>
            </a:r>
            <a:r>
              <a:rPr lang="en-US" dirty="0"/>
              <a:t>;</a:t>
            </a:r>
          </a:p>
          <a:p>
            <a:r>
              <a:rPr lang="en-US" dirty="0"/>
              <a:t>	Class Lot;</a:t>
            </a:r>
          </a:p>
          <a:p>
            <a:r>
              <a:rPr lang="en-US" dirty="0"/>
              <a:t>	Histogram Length / </a:t>
            </a:r>
            <a:r>
              <a:rPr lang="en-US" dirty="0" err="1"/>
              <a:t>nrows</a:t>
            </a:r>
            <a:r>
              <a:rPr lang="en-US" dirty="0"/>
              <a:t> = 3 </a:t>
            </a:r>
            <a:r>
              <a:rPr lang="en-US" dirty="0" err="1"/>
              <a:t>intertile</a:t>
            </a:r>
            <a:r>
              <a:rPr lang="en-US" dirty="0"/>
              <a:t> = 1 </a:t>
            </a:r>
            <a:r>
              <a:rPr lang="en-US" dirty="0" err="1"/>
              <a:t>cprop</a:t>
            </a:r>
            <a:r>
              <a:rPr lang="en-US" dirty="0"/>
              <a:t> normal(</a:t>
            </a:r>
            <a:r>
              <a:rPr lang="en-US" dirty="0" err="1"/>
              <a:t>noprint</a:t>
            </a:r>
            <a:r>
              <a:rPr lang="en-US" dirty="0"/>
              <a:t>);		#</a:t>
            </a:r>
            <a:r>
              <a:rPr lang="en-US" dirty="0" err="1"/>
              <a:t>cprop</a:t>
            </a:r>
            <a:r>
              <a:rPr lang="en-US" dirty="0"/>
              <a:t> requests shaded bars above each tile</a:t>
            </a:r>
          </a:p>
          <a:p>
            <a:r>
              <a:rPr lang="en-US" dirty="0"/>
              <a:t>	Inset n = “N” / </a:t>
            </a:r>
            <a:r>
              <a:rPr lang="en-US" dirty="0" err="1"/>
              <a:t>pos</a:t>
            </a:r>
            <a:r>
              <a:rPr lang="en-US" dirty="0"/>
              <a:t> = </a:t>
            </a:r>
            <a:r>
              <a:rPr lang="en-US" dirty="0" err="1"/>
              <a:t>nw</a:t>
            </a:r>
            <a:r>
              <a:rPr lang="en-US" dirty="0"/>
              <a:t>;</a:t>
            </a:r>
          </a:p>
          <a:p>
            <a:r>
              <a:rPr lang="en-US" dirty="0"/>
              <a:t>Run;</a:t>
            </a:r>
          </a:p>
        </p:txBody>
      </p:sp>
      <p:pic>
        <p:nvPicPr>
          <p:cNvPr id="7" name="Picture 6"/>
          <p:cNvPicPr>
            <a:picLocks noChangeAspect="1"/>
          </p:cNvPicPr>
          <p:nvPr/>
        </p:nvPicPr>
        <p:blipFill>
          <a:blip r:embed="rId2"/>
          <a:stretch>
            <a:fillRect/>
          </a:stretch>
        </p:blipFill>
        <p:spPr>
          <a:xfrm>
            <a:off x="6115986" y="2233534"/>
            <a:ext cx="5952221" cy="4511901"/>
          </a:xfrm>
          <a:prstGeom prst="rect">
            <a:avLst/>
          </a:prstGeom>
        </p:spPr>
      </p:pic>
      <p:sp>
        <p:nvSpPr>
          <p:cNvPr id="8" name="TextBox 7"/>
          <p:cNvSpPr txBox="1"/>
          <p:nvPr/>
        </p:nvSpPr>
        <p:spPr>
          <a:xfrm>
            <a:off x="479685" y="4300601"/>
            <a:ext cx="4931764" cy="369332"/>
          </a:xfrm>
          <a:prstGeom prst="rect">
            <a:avLst/>
          </a:prstGeom>
          <a:noFill/>
        </p:spPr>
        <p:txBody>
          <a:bodyPr wrap="square" rtlCol="0">
            <a:spAutoFit/>
          </a:bodyPr>
          <a:lstStyle/>
          <a:p>
            <a:r>
              <a:rPr lang="en-US" dirty="0"/>
              <a:t>FOR MORE: (Lognormal, Weibull, Gamma Curves)</a:t>
            </a:r>
          </a:p>
        </p:txBody>
      </p:sp>
      <p:sp>
        <p:nvSpPr>
          <p:cNvPr id="9" name="TextBox 8"/>
          <p:cNvSpPr txBox="1"/>
          <p:nvPr/>
        </p:nvSpPr>
        <p:spPr>
          <a:xfrm>
            <a:off x="951876" y="4819835"/>
            <a:ext cx="4811842" cy="923330"/>
          </a:xfrm>
          <a:prstGeom prst="rect">
            <a:avLst/>
          </a:prstGeom>
          <a:noFill/>
        </p:spPr>
        <p:txBody>
          <a:bodyPr wrap="square" rtlCol="0">
            <a:spAutoFit/>
          </a:bodyPr>
          <a:lstStyle/>
          <a:p>
            <a:r>
              <a:rPr lang="en-US" dirty="0"/>
              <a:t>http://support.sas.com/documentation/cdl/en/procstat/63104/HTML/default/viewer.htm#procstat_univariate_sect077.htm</a:t>
            </a:r>
          </a:p>
        </p:txBody>
      </p:sp>
    </p:spTree>
    <p:extLst>
      <p:ext uri="{BB962C8B-B14F-4D97-AF65-F5344CB8AC3E}">
        <p14:creationId xmlns:p14="http://schemas.microsoft.com/office/powerpoint/2010/main" val="10201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25" y="0"/>
            <a:ext cx="10131425" cy="821683"/>
          </a:xfrm>
        </p:spPr>
        <p:txBody>
          <a:bodyPr/>
          <a:lstStyle/>
          <a:p>
            <a:r>
              <a:rPr lang="en-US" dirty="0"/>
              <a:t>Modeling a data distribution</a:t>
            </a:r>
          </a:p>
        </p:txBody>
      </p:sp>
      <p:sp>
        <p:nvSpPr>
          <p:cNvPr id="4" name="TextBox 3"/>
          <p:cNvSpPr txBox="1"/>
          <p:nvPr/>
        </p:nvSpPr>
        <p:spPr>
          <a:xfrm>
            <a:off x="395315" y="821683"/>
            <a:ext cx="11401943" cy="3139321"/>
          </a:xfrm>
          <a:prstGeom prst="rect">
            <a:avLst/>
          </a:prstGeom>
          <a:noFill/>
        </p:spPr>
        <p:txBody>
          <a:bodyPr wrap="square" rtlCol="0">
            <a:spAutoFit/>
          </a:bodyPr>
          <a:lstStyle/>
          <a:p>
            <a:r>
              <a:rPr lang="en-US" dirty="0"/>
              <a:t>Title ‘Position Deviation Analysis’;</a:t>
            </a:r>
          </a:p>
          <a:p>
            <a:r>
              <a:rPr lang="en-US" dirty="0" err="1"/>
              <a:t>Ods</a:t>
            </a:r>
            <a:r>
              <a:rPr lang="en-US" dirty="0"/>
              <a:t> graphics on;</a:t>
            </a:r>
          </a:p>
          <a:p>
            <a:r>
              <a:rPr lang="en-US" dirty="0" err="1"/>
              <a:t>Ods</a:t>
            </a:r>
            <a:r>
              <a:rPr lang="en-US" dirty="0"/>
              <a:t> select Moments </a:t>
            </a:r>
            <a:r>
              <a:rPr lang="en-US" dirty="0" err="1"/>
              <a:t>TestsForNormality</a:t>
            </a:r>
            <a:r>
              <a:rPr lang="en-US" dirty="0"/>
              <a:t> </a:t>
            </a:r>
            <a:r>
              <a:rPr lang="en-US" dirty="0" err="1"/>
              <a:t>ProbPlot</a:t>
            </a:r>
            <a:r>
              <a:rPr lang="en-US" dirty="0"/>
              <a:t>;					#produces selected ODS Graphics output</a:t>
            </a:r>
          </a:p>
          <a:p>
            <a:r>
              <a:rPr lang="en-US" dirty="0"/>
              <a:t>Proc univariate data = Aircraft </a:t>
            </a:r>
            <a:r>
              <a:rPr lang="en-US" dirty="0" err="1"/>
              <a:t>normaltest</a:t>
            </a:r>
            <a:r>
              <a:rPr lang="en-US" dirty="0"/>
              <a:t>;						#requests tests for normality</a:t>
            </a:r>
          </a:p>
          <a:p>
            <a:r>
              <a:rPr lang="en-US" dirty="0"/>
              <a:t>	</a:t>
            </a:r>
            <a:r>
              <a:rPr lang="en-US" dirty="0" err="1"/>
              <a:t>var</a:t>
            </a:r>
            <a:r>
              <a:rPr lang="en-US" dirty="0"/>
              <a:t> Deviation;</a:t>
            </a:r>
          </a:p>
          <a:p>
            <a:r>
              <a:rPr lang="en-US" dirty="0"/>
              <a:t>	</a:t>
            </a:r>
            <a:r>
              <a:rPr lang="en-US" dirty="0" err="1"/>
              <a:t>probplot</a:t>
            </a:r>
            <a:r>
              <a:rPr lang="en-US" dirty="0"/>
              <a:t> Deviation / normal (mu = </a:t>
            </a:r>
            <a:r>
              <a:rPr lang="en-US" dirty="0" err="1"/>
              <a:t>est</a:t>
            </a:r>
            <a:r>
              <a:rPr lang="en-US" dirty="0"/>
              <a:t> sigma = </a:t>
            </a:r>
            <a:r>
              <a:rPr lang="en-US" dirty="0" err="1"/>
              <a:t>est</a:t>
            </a:r>
            <a:r>
              <a:rPr lang="en-US" dirty="0"/>
              <a:t>) square;		#using parameter estimates from data</a:t>
            </a:r>
          </a:p>
          <a:p>
            <a:r>
              <a:rPr lang="en-US" dirty="0"/>
              <a:t>	label Deviation = ‘Position Deviation’;</a:t>
            </a:r>
          </a:p>
          <a:p>
            <a:r>
              <a:rPr lang="en-US" dirty="0"/>
              <a:t>	inset mean </a:t>
            </a:r>
            <a:r>
              <a:rPr lang="en-US" dirty="0" err="1"/>
              <a:t>std</a:t>
            </a:r>
            <a:r>
              <a:rPr lang="en-US" dirty="0"/>
              <a:t> / format = 6.4;</a:t>
            </a:r>
          </a:p>
          <a:p>
            <a:r>
              <a:rPr lang="en-US" dirty="0"/>
              <a:t>Run;</a:t>
            </a:r>
          </a:p>
          <a:p>
            <a:r>
              <a:rPr lang="en-US" dirty="0" err="1"/>
              <a:t>Ods</a:t>
            </a:r>
            <a:r>
              <a:rPr lang="en-US" dirty="0"/>
              <a:t> graphics off;</a:t>
            </a:r>
          </a:p>
          <a:p>
            <a:r>
              <a:rPr lang="en-US" dirty="0"/>
              <a:t>	</a:t>
            </a:r>
          </a:p>
        </p:txBody>
      </p:sp>
      <p:pic>
        <p:nvPicPr>
          <p:cNvPr id="6" name="Picture 5"/>
          <p:cNvPicPr>
            <a:picLocks noChangeAspect="1"/>
          </p:cNvPicPr>
          <p:nvPr/>
        </p:nvPicPr>
        <p:blipFill>
          <a:blip r:embed="rId2"/>
          <a:stretch>
            <a:fillRect/>
          </a:stretch>
        </p:blipFill>
        <p:spPr>
          <a:xfrm>
            <a:off x="3907263" y="2918924"/>
            <a:ext cx="3185920" cy="3727527"/>
          </a:xfrm>
          <a:prstGeom prst="rect">
            <a:avLst/>
          </a:prstGeom>
        </p:spPr>
      </p:pic>
      <p:pic>
        <p:nvPicPr>
          <p:cNvPr id="8" name="Picture 7"/>
          <p:cNvPicPr>
            <a:picLocks noChangeAspect="1"/>
          </p:cNvPicPr>
          <p:nvPr/>
        </p:nvPicPr>
        <p:blipFill>
          <a:blip r:embed="rId3"/>
          <a:stretch>
            <a:fillRect/>
          </a:stretch>
        </p:blipFill>
        <p:spPr>
          <a:xfrm>
            <a:off x="7195278" y="2918923"/>
            <a:ext cx="4806169" cy="3727528"/>
          </a:xfrm>
          <a:prstGeom prst="rect">
            <a:avLst/>
          </a:prstGeom>
        </p:spPr>
      </p:pic>
      <p:sp>
        <p:nvSpPr>
          <p:cNvPr id="9" name="TextBox 8"/>
          <p:cNvSpPr txBox="1"/>
          <p:nvPr/>
        </p:nvSpPr>
        <p:spPr>
          <a:xfrm>
            <a:off x="0" y="4413355"/>
            <a:ext cx="4931764" cy="369332"/>
          </a:xfrm>
          <a:prstGeom prst="rect">
            <a:avLst/>
          </a:prstGeom>
          <a:noFill/>
        </p:spPr>
        <p:txBody>
          <a:bodyPr wrap="square" rtlCol="0">
            <a:spAutoFit/>
          </a:bodyPr>
          <a:lstStyle/>
          <a:p>
            <a:r>
              <a:rPr lang="en-US" dirty="0"/>
              <a:t>FOR MORE: (Probability-Probability Plot)</a:t>
            </a:r>
          </a:p>
        </p:txBody>
      </p:sp>
      <p:sp>
        <p:nvSpPr>
          <p:cNvPr id="10" name="TextBox 9"/>
          <p:cNvSpPr txBox="1"/>
          <p:nvPr/>
        </p:nvSpPr>
        <p:spPr>
          <a:xfrm>
            <a:off x="395315" y="4903910"/>
            <a:ext cx="3316573" cy="1200329"/>
          </a:xfrm>
          <a:prstGeom prst="rect">
            <a:avLst/>
          </a:prstGeom>
          <a:noFill/>
        </p:spPr>
        <p:txBody>
          <a:bodyPr wrap="square" rtlCol="0">
            <a:spAutoFit/>
          </a:bodyPr>
          <a:lstStyle/>
          <a:p>
            <a:r>
              <a:rPr lang="en-US" dirty="0"/>
              <a:t>http://support.sas.com/documentation/cdl/en/procstat/63104/HTML/default/viewer.htm#procstat_univariate_sect017.htm</a:t>
            </a:r>
          </a:p>
        </p:txBody>
      </p:sp>
    </p:spTree>
    <p:extLst>
      <p:ext uri="{BB962C8B-B14F-4D97-AF65-F5344CB8AC3E}">
        <p14:creationId xmlns:p14="http://schemas.microsoft.com/office/powerpoint/2010/main" val="953471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429</TotalTime>
  <Words>671</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PROC UNIVARIATE</vt:lpstr>
      <vt:lpstr>Summarize, explore, and Model Distributions</vt:lpstr>
      <vt:lpstr>COMMON OPTIONS AND STATEMENTS</vt:lpstr>
      <vt:lpstr>UNIVARIATE VS Means</vt:lpstr>
      <vt:lpstr>HISTOGRAM</vt:lpstr>
      <vt:lpstr>CLASS Statement</vt:lpstr>
      <vt:lpstr>Identifying Extreme Observations and Values</vt:lpstr>
      <vt:lpstr>Fitted Normal Curves On Comparative Histograms</vt:lpstr>
      <vt:lpstr>Modeling a data distribution</vt:lpstr>
      <vt:lpstr>Testing for Location &amp; Nonparametric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 UNIVARIATE</dc:title>
  <dc:creator>jkrasmus@outlook.com</dc:creator>
  <cp:lastModifiedBy>jkrasmus@outlook.com</cp:lastModifiedBy>
  <cp:revision>30</cp:revision>
  <dcterms:created xsi:type="dcterms:W3CDTF">2017-05-20T10:58:27Z</dcterms:created>
  <dcterms:modified xsi:type="dcterms:W3CDTF">2017-05-23T07:00:27Z</dcterms:modified>
</cp:coreProperties>
</file>