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24688800" cy="16459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75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44899" algn="l" rtl="0" fontAlgn="base">
      <a:spcBef>
        <a:spcPct val="0"/>
      </a:spcBef>
      <a:spcAft>
        <a:spcPct val="0"/>
      </a:spcAft>
      <a:defRPr sz="1275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89798" algn="l" rtl="0" fontAlgn="base">
      <a:spcBef>
        <a:spcPct val="0"/>
      </a:spcBef>
      <a:spcAft>
        <a:spcPct val="0"/>
      </a:spcAft>
      <a:defRPr sz="1275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734698" algn="l" rtl="0" fontAlgn="base">
      <a:spcBef>
        <a:spcPct val="0"/>
      </a:spcBef>
      <a:spcAft>
        <a:spcPct val="0"/>
      </a:spcAft>
      <a:defRPr sz="1275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79597" algn="l" rtl="0" fontAlgn="base">
      <a:spcBef>
        <a:spcPct val="0"/>
      </a:spcBef>
      <a:spcAft>
        <a:spcPct val="0"/>
      </a:spcAft>
      <a:defRPr sz="1275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224496" algn="l" defTabSz="489798" rtl="0" eaLnBrk="1" latinLnBrk="0" hangingPunct="1">
      <a:defRPr sz="1275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1469395" algn="l" defTabSz="489798" rtl="0" eaLnBrk="1" latinLnBrk="0" hangingPunct="1">
      <a:defRPr sz="1275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1714295" algn="l" defTabSz="489798" rtl="0" eaLnBrk="1" latinLnBrk="0" hangingPunct="1">
      <a:defRPr sz="1275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1959194" algn="l" defTabSz="489798" rtl="0" eaLnBrk="1" latinLnBrk="0" hangingPunct="1">
      <a:defRPr sz="1275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84" userDrawn="1">
          <p15:clr>
            <a:srgbClr val="A4A3A4"/>
          </p15:clr>
        </p15:guide>
        <p15:guide id="2" pos="7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8AD"/>
    <a:srgbClr val="4FB7AD"/>
    <a:srgbClr val="FFFF00"/>
    <a:srgbClr val="FFCCFF"/>
    <a:srgbClr val="FF0066"/>
    <a:srgbClr val="FF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7059" autoAdjust="0"/>
  </p:normalViewPr>
  <p:slideViewPr>
    <p:cSldViewPr>
      <p:cViewPr varScale="1">
        <p:scale>
          <a:sx n="29" d="100"/>
          <a:sy n="29" d="100"/>
        </p:scale>
        <p:origin x="-1764" y="330"/>
      </p:cViewPr>
      <p:guideLst>
        <p:guide orient="horz" pos="5184"/>
        <p:guide pos="7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2693671"/>
            <a:ext cx="2098548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8644891"/>
            <a:ext cx="185166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9CCF8-F7A9-47D7-86D1-45B0D70918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55EBB-0B19-4395-A372-C7548BAF1B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67924" y="876300"/>
            <a:ext cx="5323523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7356" y="876300"/>
            <a:ext cx="15661958" cy="13948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46C3C-6559-4191-B550-A1E953A97E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71C9-7ABB-4222-903B-53D4804268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98" y="4103375"/>
            <a:ext cx="2129409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498" y="11014715"/>
            <a:ext cx="2129409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F8D8B-C10E-4F6E-926A-F091264192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7355" y="4381500"/>
            <a:ext cx="1049274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98705" y="4381500"/>
            <a:ext cx="1049274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493CB-57CB-47DB-B0ED-A8157BA299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876304"/>
            <a:ext cx="21294090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0573" y="4034791"/>
            <a:ext cx="1044451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573" y="6012180"/>
            <a:ext cx="10444518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98706" y="4034791"/>
            <a:ext cx="1049595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98706" y="6012180"/>
            <a:ext cx="10495956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D59CD-7453-4C9B-A2BF-E2AEC6BFBE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B56AD-1C3B-4B9A-AB70-4747DA34A4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2D894-A4D9-4834-B5A8-08203D487F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0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1097280"/>
            <a:ext cx="7962781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956" y="2369824"/>
            <a:ext cx="12498705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1" y="4937760"/>
            <a:ext cx="7962781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34F0A-6B12-47A1-AEFB-F7B9BA5602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1097280"/>
            <a:ext cx="7962781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95956" y="2369824"/>
            <a:ext cx="12498705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1" y="4937760"/>
            <a:ext cx="7962781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5A1EB-EE56-4987-BC80-FB31968092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7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7355" y="876304"/>
            <a:ext cx="2129409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7355" y="4381500"/>
            <a:ext cx="2129409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7355" y="15255244"/>
            <a:ext cx="55549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8165" y="15255244"/>
            <a:ext cx="833247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36465" y="15255244"/>
            <a:ext cx="55549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C661E25-388D-417C-8957-8976B369B9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tif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/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6" y="0"/>
            <a:ext cx="24791665" cy="21335149"/>
          </a:xfrm>
          <a:prstGeom prst="rect">
            <a:avLst/>
          </a:prstGeom>
        </p:spPr>
      </p:pic>
      <p:pic>
        <p:nvPicPr>
          <p:cNvPr id="1028" name="Picture 4" descr="D:\Dropbox\229_Project_Shared\1_Core\9_VLFeat\yong_fea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7" t="13010" r="16219" b="16785"/>
          <a:stretch/>
        </p:blipFill>
        <p:spPr bwMode="auto">
          <a:xfrm>
            <a:off x="13183090" y="4087629"/>
            <a:ext cx="3886549" cy="40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xtBox 174"/>
          <p:cNvSpPr txBox="1"/>
          <p:nvPr/>
        </p:nvSpPr>
        <p:spPr>
          <a:xfrm>
            <a:off x="700021" y="3797042"/>
            <a:ext cx="6239562" cy="452431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any great works of ancient Chinese calligraphy were carved onto stone tablets. However, after centuries of weathering,  many of the characters on these stones have been rendered incomplete.</a:t>
            </a:r>
          </a:p>
          <a:p>
            <a:pPr marL="342900" indent="-342900" algn="just">
              <a:buFont typeface="Arial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 smtClean="0"/>
              <a:t>Inspired by this problem, we sought to answer the following question: is it possible to apply machine learning techniques to recognize the font style of a given calligraphy character, and ultimately, to reconstruct the same character in its original style?</a:t>
            </a:r>
            <a:endParaRPr lang="en-US" sz="24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664136" y="2667000"/>
            <a:ext cx="6008121" cy="656095"/>
            <a:chOff x="1219200" y="2589029"/>
            <a:chExt cx="6008121" cy="656095"/>
          </a:xfrm>
        </p:grpSpPr>
        <p:grpSp>
          <p:nvGrpSpPr>
            <p:cNvPr id="106" name="Group 105"/>
            <p:cNvGrpSpPr/>
            <p:nvPr/>
          </p:nvGrpSpPr>
          <p:grpSpPr>
            <a:xfrm>
              <a:off x="3020350" y="2589029"/>
              <a:ext cx="4206971" cy="656095"/>
              <a:chOff x="3020350" y="2589029"/>
              <a:chExt cx="4206971" cy="65609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676443" y="2640075"/>
                <a:ext cx="3550878" cy="553998"/>
                <a:chOff x="4526865" y="8620582"/>
                <a:chExt cx="5440340" cy="738664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4526865" y="8620582"/>
                  <a:ext cx="322020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Motivation</a:t>
                  </a:r>
                  <a:endParaRPr lang="en-US" sz="3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747072" y="9096417"/>
                  <a:ext cx="2220133" cy="0"/>
                </a:xfrm>
                <a:prstGeom prst="line">
                  <a:avLst/>
                </a:prstGeom>
                <a:ln w="5715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0350" y="2589029"/>
                <a:ext cx="656095" cy="656095"/>
              </a:xfrm>
              <a:prstGeom prst="rect">
                <a:avLst/>
              </a:prstGeom>
            </p:spPr>
          </p:pic>
        </p:grpSp>
        <p:cxnSp>
          <p:nvCxnSpPr>
            <p:cNvPr id="121" name="Straight Connector 120"/>
            <p:cNvCxnSpPr/>
            <p:nvPr/>
          </p:nvCxnSpPr>
          <p:spPr>
            <a:xfrm flipH="1">
              <a:off x="1219200" y="2917076"/>
              <a:ext cx="1449068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2">
                      <a:lumMod val="2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9103174" y="2778973"/>
            <a:ext cx="6337879" cy="656095"/>
            <a:chOff x="1219200" y="2589029"/>
            <a:chExt cx="6337879" cy="656095"/>
          </a:xfrm>
        </p:grpSpPr>
        <p:grpSp>
          <p:nvGrpSpPr>
            <p:cNvPr id="125" name="Group 124"/>
            <p:cNvGrpSpPr/>
            <p:nvPr/>
          </p:nvGrpSpPr>
          <p:grpSpPr>
            <a:xfrm>
              <a:off x="3020350" y="2589029"/>
              <a:ext cx="4536729" cy="656095"/>
              <a:chOff x="3020350" y="2589029"/>
              <a:chExt cx="4536729" cy="656095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3527930" y="2640077"/>
                <a:ext cx="4029149" cy="553998"/>
                <a:chOff x="4299327" y="8620585"/>
                <a:chExt cx="6173104" cy="73866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4299327" y="8620585"/>
                  <a:ext cx="4429019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Classification</a:t>
                  </a:r>
                  <a:endParaRPr lang="en-US" sz="3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8252298" y="9096417"/>
                  <a:ext cx="2220133" cy="0"/>
                </a:xfrm>
                <a:prstGeom prst="line">
                  <a:avLst/>
                </a:prstGeom>
                <a:ln w="5715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0350" y="2589029"/>
                <a:ext cx="656095" cy="656095"/>
              </a:xfrm>
              <a:prstGeom prst="rect">
                <a:avLst/>
              </a:prstGeom>
            </p:spPr>
          </p:pic>
        </p:grpSp>
        <p:cxnSp>
          <p:nvCxnSpPr>
            <p:cNvPr id="126" name="Straight Connector 125"/>
            <p:cNvCxnSpPr/>
            <p:nvPr/>
          </p:nvCxnSpPr>
          <p:spPr>
            <a:xfrm flipH="1">
              <a:off x="1219200" y="2917076"/>
              <a:ext cx="1449068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2">
                      <a:lumMod val="2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664136" y="8520569"/>
            <a:ext cx="6008121" cy="709571"/>
            <a:chOff x="1219200" y="3194073"/>
            <a:chExt cx="6008121" cy="709571"/>
          </a:xfrm>
        </p:grpSpPr>
        <p:grpSp>
          <p:nvGrpSpPr>
            <p:cNvPr id="132" name="Group 131"/>
            <p:cNvGrpSpPr/>
            <p:nvPr/>
          </p:nvGrpSpPr>
          <p:grpSpPr>
            <a:xfrm>
              <a:off x="2963491" y="3194073"/>
              <a:ext cx="4263830" cy="709571"/>
              <a:chOff x="2963491" y="3194073"/>
              <a:chExt cx="4263830" cy="709571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3676443" y="3194073"/>
                <a:ext cx="3550878" cy="553998"/>
                <a:chOff x="4526865" y="9359246"/>
                <a:chExt cx="5440340" cy="738664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4526865" y="9359246"/>
                  <a:ext cx="322020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Challenges</a:t>
                  </a:r>
                  <a:endParaRPr lang="en-US" sz="3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7747072" y="9750985"/>
                  <a:ext cx="2220133" cy="0"/>
                </a:xfrm>
                <a:prstGeom prst="line">
                  <a:avLst/>
                </a:prstGeom>
                <a:ln w="5715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3491" y="3247549"/>
                <a:ext cx="656095" cy="656095"/>
              </a:xfrm>
              <a:prstGeom prst="rect">
                <a:avLst/>
              </a:prstGeom>
            </p:spPr>
          </p:pic>
        </p:grpSp>
        <p:cxnSp>
          <p:nvCxnSpPr>
            <p:cNvPr id="133" name="Straight Connector 132"/>
            <p:cNvCxnSpPr/>
            <p:nvPr/>
          </p:nvCxnSpPr>
          <p:spPr>
            <a:xfrm flipH="1">
              <a:off x="1219200" y="3544482"/>
              <a:ext cx="1449068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2">
                      <a:lumMod val="2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17449800" y="2932929"/>
            <a:ext cx="6648593" cy="656095"/>
            <a:chOff x="1219200" y="2589029"/>
            <a:chExt cx="6648593" cy="656095"/>
          </a:xfrm>
        </p:grpSpPr>
        <p:grpSp>
          <p:nvGrpSpPr>
            <p:cNvPr id="139" name="Group 138"/>
            <p:cNvGrpSpPr/>
            <p:nvPr/>
          </p:nvGrpSpPr>
          <p:grpSpPr>
            <a:xfrm>
              <a:off x="3020350" y="2589029"/>
              <a:ext cx="4847443" cy="656095"/>
              <a:chOff x="3020350" y="2589029"/>
              <a:chExt cx="4847443" cy="656095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3527930" y="2640077"/>
                <a:ext cx="4339863" cy="553998"/>
                <a:chOff x="4299327" y="8620585"/>
                <a:chExt cx="6649152" cy="738664"/>
              </a:xfrm>
            </p:grpSpPr>
            <p:sp>
              <p:nvSpPr>
                <p:cNvPr id="143" name="TextBox 142"/>
                <p:cNvSpPr txBox="1"/>
                <p:nvPr/>
              </p:nvSpPr>
              <p:spPr>
                <a:xfrm>
                  <a:off x="4299327" y="8620585"/>
                  <a:ext cx="4429019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Transformation</a:t>
                  </a:r>
                  <a:endParaRPr lang="en-US" sz="3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8728346" y="9023090"/>
                  <a:ext cx="2220133" cy="0"/>
                </a:xfrm>
                <a:prstGeom prst="line">
                  <a:avLst/>
                </a:prstGeom>
                <a:ln w="5715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0350" y="2589029"/>
                <a:ext cx="656095" cy="656095"/>
              </a:xfrm>
              <a:prstGeom prst="rect">
                <a:avLst/>
              </a:prstGeom>
            </p:spPr>
          </p:pic>
        </p:grpSp>
        <p:cxnSp>
          <p:nvCxnSpPr>
            <p:cNvPr id="140" name="Straight Connector 139"/>
            <p:cNvCxnSpPr/>
            <p:nvPr/>
          </p:nvCxnSpPr>
          <p:spPr>
            <a:xfrm flipH="1">
              <a:off x="1219200" y="2917076"/>
              <a:ext cx="1449068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2">
                      <a:lumMod val="2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4173" y="334083"/>
            <a:ext cx="16200455" cy="2391816"/>
            <a:chOff x="1273984" y="184895"/>
            <a:chExt cx="17735070" cy="2391816"/>
          </a:xfrm>
        </p:grpSpPr>
        <p:grpSp>
          <p:nvGrpSpPr>
            <p:cNvPr id="151" name="Group 150"/>
            <p:cNvGrpSpPr/>
            <p:nvPr/>
          </p:nvGrpSpPr>
          <p:grpSpPr>
            <a:xfrm>
              <a:off x="1273984" y="184896"/>
              <a:ext cx="512560" cy="2391815"/>
              <a:chOff x="1273984" y="184896"/>
              <a:chExt cx="512560" cy="2391815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273984" y="511928"/>
                <a:ext cx="512560" cy="1737751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  <a:effectLst>
                <a:outerShdw blurRad="1041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66748" y="184896"/>
                <a:ext cx="327032" cy="32703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366748" y="2249679"/>
                <a:ext cx="327032" cy="32703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9" name="Straight Connector 148"/>
            <p:cNvCxnSpPr/>
            <p:nvPr/>
          </p:nvCxnSpPr>
          <p:spPr>
            <a:xfrm>
              <a:off x="1786544" y="511928"/>
              <a:ext cx="167099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63500">
                <a:schemeClr val="bg2">
                  <a:lumMod val="9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786544" y="2228207"/>
              <a:ext cx="167099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63500">
                <a:schemeClr val="bg2">
                  <a:lumMod val="9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18496494" y="184895"/>
              <a:ext cx="512560" cy="2391815"/>
              <a:chOff x="5911070" y="184896"/>
              <a:chExt cx="512560" cy="2391815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5911070" y="511928"/>
                <a:ext cx="512560" cy="1737751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  <a:effectLst>
                <a:outerShdw blurRad="1041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003834" y="184896"/>
                <a:ext cx="327032" cy="32703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6003834" y="2249679"/>
                <a:ext cx="327032" cy="32703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383333" y="12883923"/>
            <a:ext cx="6288924" cy="656095"/>
            <a:chOff x="1219200" y="2589029"/>
            <a:chExt cx="6288924" cy="656095"/>
          </a:xfrm>
        </p:grpSpPr>
        <p:grpSp>
          <p:nvGrpSpPr>
            <p:cNvPr id="160" name="Group 159"/>
            <p:cNvGrpSpPr/>
            <p:nvPr/>
          </p:nvGrpSpPr>
          <p:grpSpPr>
            <a:xfrm>
              <a:off x="3020350" y="2589029"/>
              <a:ext cx="4487774" cy="656095"/>
              <a:chOff x="3020350" y="2589029"/>
              <a:chExt cx="4487774" cy="656095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3676443" y="2640075"/>
                <a:ext cx="3831681" cy="553998"/>
                <a:chOff x="4526865" y="8620582"/>
                <a:chExt cx="5870561" cy="738664"/>
              </a:xfrm>
            </p:grpSpPr>
            <p:sp>
              <p:nvSpPr>
                <p:cNvPr id="164" name="TextBox 163"/>
                <p:cNvSpPr txBox="1"/>
                <p:nvPr/>
              </p:nvSpPr>
              <p:spPr>
                <a:xfrm>
                  <a:off x="4526865" y="8620582"/>
                  <a:ext cx="379310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Methodology</a:t>
                  </a:r>
                  <a:endParaRPr lang="en-US" sz="3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177293" y="8964529"/>
                  <a:ext cx="2220133" cy="0"/>
                </a:xfrm>
                <a:prstGeom prst="line">
                  <a:avLst/>
                </a:prstGeom>
                <a:ln w="5715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0350" y="2589029"/>
                <a:ext cx="656095" cy="656095"/>
              </a:xfrm>
              <a:prstGeom prst="rect">
                <a:avLst/>
              </a:prstGeom>
            </p:spPr>
          </p:pic>
        </p:grpSp>
        <p:cxnSp>
          <p:nvCxnSpPr>
            <p:cNvPr id="161" name="Straight Connector 160"/>
            <p:cNvCxnSpPr/>
            <p:nvPr/>
          </p:nvCxnSpPr>
          <p:spPr>
            <a:xfrm flipH="1">
              <a:off x="1219200" y="2917076"/>
              <a:ext cx="1449068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2">
                      <a:lumMod val="2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6" b="57761"/>
          <a:stretch/>
        </p:blipFill>
        <p:spPr>
          <a:xfrm>
            <a:off x="6939583" y="857643"/>
            <a:ext cx="11015364" cy="804622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6524283" y="1590032"/>
            <a:ext cx="1267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Chinese Calligraphy Font Classification and Transformation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3169268" y="14069410"/>
            <a:ext cx="10950608" cy="2123658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Stanford CS229 2016-Autumn</a:t>
            </a:r>
          </a:p>
          <a:p>
            <a:pPr algn="r">
              <a:lnSpc>
                <a:spcPct val="150000"/>
              </a:lnSpc>
            </a:pPr>
            <a:r>
              <a:rPr lang="en-US" sz="3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 Deng       </a:t>
            </a:r>
            <a:r>
              <a:rPr lang="en-US" sz="3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Liyi</a:t>
            </a:r>
            <a:r>
              <a:rPr lang="en-US" sz="3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Wang     </a:t>
            </a:r>
            <a:r>
              <a:rPr lang="en-US" sz="3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Zhaolin</a:t>
            </a:r>
            <a:r>
              <a:rPr lang="en-US" sz="3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Ren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https://</a:t>
            </a:r>
            <a:r>
              <a:rPr lang="en-US" sz="2800" i="1" dirty="0" err="1" smtClean="0"/>
              <a:t>github.com</a:t>
            </a:r>
            <a:r>
              <a:rPr lang="en-US" sz="2800" i="1" dirty="0" smtClean="0"/>
              <a:t>/dengl11/Chinese-Calligraphy-Character-Reconstruction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57697" y="9325909"/>
            <a:ext cx="6239562" cy="341632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400" dirty="0" smtClean="0"/>
              <a:t>Pictorial in nature, Chinese characters are  significantly more complicated to process than their English counterparts.</a:t>
            </a:r>
          </a:p>
          <a:p>
            <a:pPr marL="342900" indent="-342900" algn="just">
              <a:buFont typeface="Arial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 smtClean="0"/>
              <a:t>Classification of the font style of a Chinese character relies on our ability to extract the relevant discriminative features. However, recognizing these distinctive features is a highly non-trivial problem.</a:t>
            </a:r>
            <a:endParaRPr lang="en-US" sz="2400" dirty="0"/>
          </a:p>
        </p:txBody>
      </p:sp>
      <p:sp>
        <p:nvSpPr>
          <p:cNvPr id="192" name="矩形 191"/>
          <p:cNvSpPr/>
          <p:nvPr/>
        </p:nvSpPr>
        <p:spPr>
          <a:xfrm>
            <a:off x="18856969" y="4154193"/>
            <a:ext cx="4520228" cy="85493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18790575" y="9752029"/>
            <a:ext cx="4520228" cy="3659171"/>
            <a:chOff x="18835413" y="5135870"/>
            <a:chExt cx="4520228" cy="3659171"/>
          </a:xfrm>
        </p:grpSpPr>
        <p:pic>
          <p:nvPicPr>
            <p:cNvPr id="1036" name="Picture 12" descr="D:\Dropbox\229_Project_Shared\1_Core\7_TensorFlow\frame-3-layer-9-row-1000-char-1000iter\step_0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8154" y="5441195"/>
              <a:ext cx="4152266" cy="92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D:\Dropbox\229_Project_Shared\1_Core\7_TensorFlow\frame-3-layer-9-row-1000-char-1000iter\step_090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8154" y="7659187"/>
              <a:ext cx="4152266" cy="92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D:\Dropbox\229_Project_Shared\1_Core\7_TensorFlow\frame-3-layer-9-row-1000-char-1000iter\step_0300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8154" y="6550191"/>
              <a:ext cx="4152266" cy="92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18835413" y="5135870"/>
              <a:ext cx="4520228" cy="3659171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8733255" y="4178133"/>
            <a:ext cx="4697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1200" dirty="0" smtClean="0"/>
              <a:t>中文字体识别与重建</a:t>
            </a:r>
            <a:endParaRPr lang="en-US" altLang="zh-CN" sz="2400" b="1" spc="1200" dirty="0" smtClean="0"/>
          </a:p>
          <a:p>
            <a:pPr algn="ctr"/>
            <a:r>
              <a:rPr lang="zh-CN" altLang="en-US" sz="2400" b="1" spc="1200" dirty="0" smtClean="0"/>
              <a:t>卷积神经网络之实践</a:t>
            </a:r>
            <a:endParaRPr lang="zh-CN" altLang="en-US" sz="2400" b="1" spc="1200" dirty="0"/>
          </a:p>
        </p:txBody>
      </p:sp>
      <p:sp>
        <p:nvSpPr>
          <p:cNvPr id="81" name="下箭头 80"/>
          <p:cNvSpPr/>
          <p:nvPr/>
        </p:nvSpPr>
        <p:spPr>
          <a:xfrm>
            <a:off x="24449616" y="10352814"/>
            <a:ext cx="238283" cy="48106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686800" y="3818054"/>
            <a:ext cx="4750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zh-CN" sz="2200" b="1" dirty="0" smtClean="0"/>
              <a:t>Approach 1: </a:t>
            </a:r>
            <a:r>
              <a:rPr lang="en-US" altLang="zh-CN" sz="2200" b="1" i="1" dirty="0" smtClean="0"/>
              <a:t>SIFT-</a:t>
            </a:r>
            <a:r>
              <a:rPr lang="en-US" altLang="zh-CN" sz="2200" b="1" i="1" dirty="0" err="1" smtClean="0"/>
              <a:t>kNN</a:t>
            </a:r>
            <a:endParaRPr lang="en-US" altLang="zh-CN" sz="2200" b="1" i="1" dirty="0" smtClean="0"/>
          </a:p>
        </p:txBody>
      </p:sp>
      <p:sp>
        <p:nvSpPr>
          <p:cNvPr id="199" name="TextBox 198"/>
          <p:cNvSpPr txBox="1"/>
          <p:nvPr/>
        </p:nvSpPr>
        <p:spPr>
          <a:xfrm>
            <a:off x="8917769" y="11987139"/>
            <a:ext cx="4649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zh-CN" sz="2200" b="1" dirty="0" smtClean="0"/>
              <a:t>Approach 2: </a:t>
            </a:r>
            <a:r>
              <a:rPr lang="en-US" altLang="zh-CN" sz="2200" b="1" i="1" dirty="0" err="1" smtClean="0"/>
              <a:t>Keras</a:t>
            </a:r>
            <a:r>
              <a:rPr lang="en-US" altLang="zh-CN" sz="2200" b="1" i="1" dirty="0" smtClean="0"/>
              <a:t>-CNN</a:t>
            </a:r>
            <a:endParaRPr lang="zh-CN" altLang="en-US" sz="2200" b="1" i="1" dirty="0"/>
          </a:p>
        </p:txBody>
      </p:sp>
      <p:grpSp>
        <p:nvGrpSpPr>
          <p:cNvPr id="157" name="组合 156"/>
          <p:cNvGrpSpPr/>
          <p:nvPr/>
        </p:nvGrpSpPr>
        <p:grpSpPr>
          <a:xfrm>
            <a:off x="9411873" y="13198072"/>
            <a:ext cx="8054860" cy="1979501"/>
            <a:chOff x="9078166" y="10661513"/>
            <a:chExt cx="8455217" cy="2550457"/>
          </a:xfrm>
        </p:grpSpPr>
        <p:grpSp>
          <p:nvGrpSpPr>
            <p:cNvPr id="120" name="组合 119"/>
            <p:cNvGrpSpPr/>
            <p:nvPr/>
          </p:nvGrpSpPr>
          <p:grpSpPr>
            <a:xfrm>
              <a:off x="9078166" y="10661513"/>
              <a:ext cx="8352087" cy="2550457"/>
              <a:chOff x="8772204" y="9866861"/>
              <a:chExt cx="8352087" cy="2550457"/>
            </a:xfrm>
          </p:grpSpPr>
          <p:pic>
            <p:nvPicPr>
              <p:cNvPr id="1042" name="Picture 1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2204" y="9866861"/>
                <a:ext cx="4091434" cy="2550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3" name="Picture 1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91314" y="9866861"/>
                <a:ext cx="4032977" cy="2546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2" name="TextBox 121"/>
            <p:cNvSpPr txBox="1"/>
            <p:nvPr/>
          </p:nvSpPr>
          <p:spPr>
            <a:xfrm>
              <a:off x="16551580" y="11350819"/>
              <a:ext cx="981803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99.9%</a:t>
              </a:r>
              <a:endParaRPr lang="zh-CN" altLang="en-US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075479" y="5014740"/>
            <a:ext cx="3973480" cy="3308000"/>
            <a:chOff x="9538554" y="5240645"/>
            <a:chExt cx="3973480" cy="33080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554" y="5688791"/>
              <a:ext cx="3973480" cy="2859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8" name="组合 17"/>
            <p:cNvGrpSpPr/>
            <p:nvPr/>
          </p:nvGrpSpPr>
          <p:grpSpPr>
            <a:xfrm>
              <a:off x="10025669" y="5240645"/>
              <a:ext cx="2318731" cy="448146"/>
              <a:chOff x="10662761" y="4392313"/>
              <a:chExt cx="3005204" cy="504903"/>
            </a:xfrm>
          </p:grpSpPr>
          <p:pic>
            <p:nvPicPr>
              <p:cNvPr id="1030" name="Picture 6" descr="D:\Dropbox\229_Project_Shared\1_Core\9_VLFeat\char_img\Li\li_0996.png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434" r="18021" b="23306"/>
              <a:stretch/>
            </p:blipFill>
            <p:spPr bwMode="auto">
              <a:xfrm>
                <a:off x="11268593" y="4409748"/>
                <a:ext cx="581541" cy="4700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D:\Dropbox\229_Project_Shared\1_Core\9_VLFeat\char_img\Kai\kai_0996.png"/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568" r="19295" b="9334"/>
              <a:stretch/>
            </p:blipFill>
            <p:spPr bwMode="auto">
              <a:xfrm>
                <a:off x="11910927" y="4392313"/>
                <a:ext cx="490359" cy="504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D:\Dropbox\229_Project_Shared\1_Core\9_VLFeat\char_img\SoftXing\SoftXing_0996.png"/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12234" b="20218"/>
              <a:stretch/>
            </p:blipFill>
            <p:spPr bwMode="auto">
              <a:xfrm>
                <a:off x="12527628" y="4392313"/>
                <a:ext cx="555439" cy="504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Picture 9" descr="D:\Dropbox\229_Project_Shared\1_Core\9_VLFeat\char_img\Zhuan\zhuan_0996.png"/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234" b="19452"/>
              <a:stretch/>
            </p:blipFill>
            <p:spPr bwMode="auto">
              <a:xfrm>
                <a:off x="13155423" y="4392313"/>
                <a:ext cx="512542" cy="504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D:\Dropbox\229_Project_Shared\1_Core\9_VLFeat\char_img\Song\song_0996.png"/>
              <p:cNvPicPr>
                <a:picLocks noChangeAspect="1" noChangeArrowheads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176" b="21281"/>
              <a:stretch/>
            </p:blipFill>
            <p:spPr bwMode="auto">
              <a:xfrm>
                <a:off x="10662761" y="4409747"/>
                <a:ext cx="482601" cy="470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5" name="TextBox 204"/>
          <p:cNvSpPr txBox="1"/>
          <p:nvPr/>
        </p:nvSpPr>
        <p:spPr>
          <a:xfrm>
            <a:off x="9158394" y="4292025"/>
            <a:ext cx="370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i="1" dirty="0" smtClean="0"/>
              <a:t>1000 Training Characters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i="1" dirty="0" smtClean="0"/>
              <a:t>Choose k</a:t>
            </a:r>
            <a:r>
              <a:rPr lang="en-US" altLang="zh-CN" sz="1200" i="1" dirty="0" smtClean="0"/>
              <a:t>1 </a:t>
            </a:r>
            <a:r>
              <a:rPr lang="en-US" altLang="zh-CN" sz="1600" i="1" dirty="0" smtClean="0"/>
              <a:t>= 3,   k</a:t>
            </a:r>
            <a:r>
              <a:rPr lang="en-US" altLang="zh-CN" sz="1200" i="1" dirty="0" smtClean="0"/>
              <a:t>2</a:t>
            </a:r>
            <a:r>
              <a:rPr lang="en-US" altLang="zh-CN" sz="1600" i="1" dirty="0" smtClean="0"/>
              <a:t> = 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9304316" y="12521625"/>
            <a:ext cx="5525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i="1" dirty="0"/>
              <a:t>5</a:t>
            </a:r>
            <a:r>
              <a:rPr lang="en-US" altLang="zh-CN" sz="1600" i="1" dirty="0" smtClean="0"/>
              <a:t>00 Training Characters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i="1" dirty="0" smtClean="0"/>
              <a:t>1 layer neural network, 32 output filters with size 5x5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016708" y="12988434"/>
            <a:ext cx="1103168" cy="1103168"/>
            <a:chOff x="23016708" y="12988434"/>
            <a:chExt cx="1103168" cy="1103168"/>
          </a:xfrm>
        </p:grpSpPr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6708" y="12988434"/>
              <a:ext cx="1103168" cy="1103168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8232" y="13149305"/>
              <a:ext cx="800120" cy="781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97" y="13930731"/>
            <a:ext cx="5687479" cy="182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01" y="8224374"/>
            <a:ext cx="7052718" cy="294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724" y="5034504"/>
            <a:ext cx="3487450" cy="471752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8415</TotalTime>
  <Words>194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</dc:creator>
  <cp:lastModifiedBy>Microsoft</cp:lastModifiedBy>
  <cp:revision>461</cp:revision>
  <cp:lastPrinted>2016-12-05T15:16:07Z</cp:lastPrinted>
  <dcterms:created xsi:type="dcterms:W3CDTF">2007-03-07T02:31:39Z</dcterms:created>
  <dcterms:modified xsi:type="dcterms:W3CDTF">2016-12-12T08:16:30Z</dcterms:modified>
</cp:coreProperties>
</file>