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3"/>
    <p:sldId id="257" r:id="rId4"/>
    <p:sldId id="258" r:id="rId5"/>
    <p:sldId id="259" r:id="rId6"/>
    <p:sldId id="273" r:id="rId7"/>
    <p:sldId id="287" r:id="rId8"/>
    <p:sldId id="269" r:id="rId9"/>
    <p:sldId id="274" r:id="rId10"/>
    <p:sldId id="270" r:id="rId11"/>
    <p:sldId id="275" r:id="rId12"/>
    <p:sldId id="276" r:id="rId13"/>
    <p:sldId id="288" r:id="rId15"/>
    <p:sldId id="261" r:id="rId16"/>
    <p:sldId id="277" r:id="rId17"/>
    <p:sldId id="278" r:id="rId18"/>
    <p:sldId id="279" r:id="rId19"/>
    <p:sldId id="304" r:id="rId20"/>
    <p:sldId id="292" r:id="rId21"/>
    <p:sldId id="305" r:id="rId22"/>
    <p:sldId id="282" r:id="rId23"/>
    <p:sldId id="265" r:id="rId24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3" autoAdjust="0"/>
    <p:restoredTop sz="98289" autoAdjust="0"/>
  </p:normalViewPr>
  <p:slideViewPr>
    <p:cSldViewPr snapToGrid="0" snapToObjects="1">
      <p:cViewPr varScale="1">
        <p:scale>
          <a:sx n="125" d="100"/>
          <a:sy n="125" d="100"/>
        </p:scale>
        <p:origin x="160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B2D4BA-A0D7-0547-A32D-6EE5A1FC049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050A87-04B6-A544-A546-A437D7A8F3D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sz="1200" dirty="0"/>
              <a:t>$&lt;</a:t>
            </a:r>
            <a:r>
              <a:rPr kumimoji="1" lang="zh-CN" altLang="en-US" sz="1200" dirty="0"/>
              <a:t>表示所有的依赖目标集，即所有的</a:t>
            </a:r>
            <a:r>
              <a:rPr kumimoji="1" lang="en-US" altLang="zh-CN" sz="1200" dirty="0"/>
              <a:t>.c</a:t>
            </a:r>
            <a:r>
              <a:rPr kumimoji="1" lang="zh-CN" altLang="en-US" sz="1200" dirty="0"/>
              <a:t>文件</a:t>
            </a:r>
            <a:endParaRPr kumimoji="1" lang="en-US" altLang="zh-CN" sz="1200" dirty="0"/>
          </a:p>
          <a:p>
            <a:pPr marL="0" indent="0">
              <a:buNone/>
            </a:pPr>
            <a:r>
              <a:rPr kumimoji="1" lang="en-US" altLang="zh-CN" sz="1200" dirty="0"/>
              <a:t>$@</a:t>
            </a:r>
            <a:r>
              <a:rPr kumimoji="1" lang="zh-CN" altLang="en-US" sz="1200" dirty="0"/>
              <a:t>表示所有的目标集，即所有的</a:t>
            </a:r>
            <a:r>
              <a:rPr kumimoji="1" lang="en-US" altLang="zh-CN" sz="1200" dirty="0"/>
              <a:t>.</a:t>
            </a:r>
            <a:r>
              <a:rPr kumimoji="1" lang="en-US" altLang="zh-CN" sz="1200" dirty="0" err="1"/>
              <a:t>o</a:t>
            </a:r>
            <a:r>
              <a:rPr kumimoji="1" lang="en-US" altLang="en-US" sz="1200" dirty="0" err="1"/>
              <a:t>文件</a:t>
            </a:r>
            <a:endParaRPr kumimoji="1" lang="en-US" altLang="zh-CN" sz="12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050A87-04B6-A544-A546-A437D7A8F3D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5C71E-893C-7B4D-8F8B-065C314C2A9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0F83B-9A10-6747-8E8F-79AFB421D17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5C71E-893C-7B4D-8F8B-065C314C2A9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0F83B-9A10-6747-8E8F-79AFB421D17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5C71E-893C-7B4D-8F8B-065C314C2A9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0F83B-9A10-6747-8E8F-79AFB421D17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5C71E-893C-7B4D-8F8B-065C314C2A9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0F83B-9A10-6747-8E8F-79AFB421D17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5C71E-893C-7B4D-8F8B-065C314C2A9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0F83B-9A10-6747-8E8F-79AFB421D17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5C71E-893C-7B4D-8F8B-065C314C2A9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0F83B-9A10-6747-8E8F-79AFB421D17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5C71E-893C-7B4D-8F8B-065C314C2A9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0F83B-9A10-6747-8E8F-79AFB421D17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5C71E-893C-7B4D-8F8B-065C314C2A9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0F83B-9A10-6747-8E8F-79AFB421D17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5C71E-893C-7B4D-8F8B-065C314C2A9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0F83B-9A10-6747-8E8F-79AFB421D17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5C71E-893C-7B4D-8F8B-065C314C2A9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0F83B-9A10-6747-8E8F-79AFB421D17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5C71E-893C-7B4D-8F8B-065C314C2A9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0F83B-9A10-6747-8E8F-79AFB421D17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5C71E-893C-7B4D-8F8B-065C314C2A9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0F83B-9A10-6747-8E8F-79AFB421D17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Bomb</a:t>
            </a:r>
            <a:r>
              <a:rPr kumimoji="1" lang="zh-CN" altLang="en-US" dirty="0"/>
              <a:t>实验相关内容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/>
              <a:t>柴云鹏</a:t>
            </a:r>
            <a:endParaRPr kumimoji="1" lang="en-US" altLang="zh-CN" dirty="0"/>
          </a:p>
          <a:p>
            <a:r>
              <a:rPr kumimoji="1" lang="en-US" altLang="zh-CN" dirty="0" err="1"/>
              <a:t>ypchai@ruc.edu.cn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Makefile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986"/>
          </a:xfrm>
        </p:spPr>
        <p:txBody>
          <a:bodyPr>
            <a:normAutofit fontScale="92500" lnSpcReduction="20000"/>
          </a:bodyPr>
          <a:lstStyle/>
          <a:p>
            <a:r>
              <a:rPr kumimoji="1" lang="zh-CN" altLang="en-US" dirty="0"/>
              <a:t>集成编译链接的工具（类似批处理）</a:t>
            </a:r>
            <a:endParaRPr kumimoji="1" lang="en-US" altLang="zh-CN" dirty="0"/>
          </a:p>
          <a:p>
            <a:r>
              <a:rPr kumimoji="1" lang="en-US" altLang="zh-CN" dirty="0"/>
              <a:t>Make</a:t>
            </a:r>
            <a:r>
              <a:rPr kumimoji="1" lang="zh-CN" altLang="en-US" dirty="0"/>
              <a:t>即可进行所有工作</a:t>
            </a:r>
            <a:endParaRPr kumimoji="1" lang="en-US" altLang="zh-CN" dirty="0"/>
          </a:p>
          <a:p>
            <a:r>
              <a:rPr kumimoji="1" lang="zh-CN" altLang="en-US" dirty="0"/>
              <a:t>文件</a:t>
            </a:r>
            <a:r>
              <a:rPr kumimoji="1" lang="en-US" altLang="zh-CN" dirty="0" err="1"/>
              <a:t>Makefile</a:t>
            </a:r>
            <a:r>
              <a:rPr kumimoji="1" lang="zh-CN" altLang="en-US" dirty="0"/>
              <a:t>或</a:t>
            </a:r>
            <a:r>
              <a:rPr kumimoji="1" lang="en-US" altLang="zh-CN" dirty="0" err="1"/>
              <a:t>makefile</a:t>
            </a:r>
            <a:r>
              <a:rPr kumimoji="1" lang="zh-CN" altLang="en-US" dirty="0"/>
              <a:t>内容：</a:t>
            </a:r>
            <a:endParaRPr kumimoji="1" lang="en-US" altLang="zh-CN" dirty="0"/>
          </a:p>
          <a:p>
            <a:pPr marL="457200" lvl="1" indent="0">
              <a:buNone/>
            </a:pPr>
            <a:r>
              <a:rPr kumimoji="1" lang="en-US" altLang="zh-CN" dirty="0" err="1"/>
              <a:t>hw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hw.o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helper.o</a:t>
            </a:r>
            <a:endParaRPr kumimoji="1" lang="en-US" altLang="zh-CN" dirty="0"/>
          </a:p>
          <a:p>
            <a:pPr marL="457200" lvl="1" indent="0">
              <a:buNone/>
            </a:pPr>
            <a:r>
              <a:rPr kumimoji="1" lang="en-US" altLang="zh-CN" dirty="0"/>
              <a:t>	</a:t>
            </a:r>
            <a:r>
              <a:rPr kumimoji="1" lang="en-US" altLang="zh-CN" dirty="0" err="1"/>
              <a:t>gcc</a:t>
            </a:r>
            <a:r>
              <a:rPr kumimoji="1" lang="zh-CN" altLang="en-US" dirty="0"/>
              <a:t> </a:t>
            </a:r>
            <a:r>
              <a:rPr kumimoji="1" lang="en-US" altLang="zh-CN" dirty="0"/>
              <a:t>–o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hw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hw.o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helper.o</a:t>
            </a:r>
            <a:r>
              <a:rPr kumimoji="1" lang="zh-CN" altLang="en-US" dirty="0"/>
              <a:t> </a:t>
            </a:r>
            <a:r>
              <a:rPr kumimoji="1" lang="en-US" altLang="zh-CN" dirty="0"/>
              <a:t>–lm</a:t>
            </a:r>
            <a:r>
              <a:rPr kumimoji="1" lang="zh-CN" altLang="en-US" dirty="0"/>
              <a:t>（链接库</a:t>
            </a:r>
            <a:r>
              <a:rPr kumimoji="1" lang="en-US" altLang="zh-CN" dirty="0"/>
              <a:t>m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pPr marL="457200" lvl="1" indent="0">
              <a:buNone/>
            </a:pPr>
            <a:r>
              <a:rPr kumimoji="1" lang="en-US" altLang="zh-CN" dirty="0" err="1"/>
              <a:t>hw.o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hw.c</a:t>
            </a:r>
            <a:endParaRPr kumimoji="1" lang="en-US" altLang="zh-CN" dirty="0"/>
          </a:p>
          <a:p>
            <a:pPr marL="457200" lvl="1" indent="0">
              <a:buNone/>
            </a:pPr>
            <a:r>
              <a:rPr kumimoji="1" lang="en-US" altLang="zh-CN" dirty="0"/>
              <a:t>	</a:t>
            </a:r>
            <a:r>
              <a:rPr kumimoji="1" lang="en-US" altLang="zh-CN" dirty="0" err="1"/>
              <a:t>gcc</a:t>
            </a:r>
            <a:r>
              <a:rPr kumimoji="1" lang="zh-CN" altLang="en-US" dirty="0"/>
              <a:t> </a:t>
            </a:r>
            <a:r>
              <a:rPr kumimoji="1" lang="en-US" altLang="zh-CN" dirty="0"/>
              <a:t>–O</a:t>
            </a:r>
            <a:r>
              <a:rPr kumimoji="1" lang="zh-CN" altLang="en-US" dirty="0"/>
              <a:t> </a:t>
            </a:r>
            <a:r>
              <a:rPr kumimoji="1" lang="en-US" altLang="zh-CN" dirty="0"/>
              <a:t>–Wall</a:t>
            </a:r>
            <a:r>
              <a:rPr kumimoji="1" lang="zh-CN" altLang="en-US" dirty="0"/>
              <a:t> </a:t>
            </a:r>
            <a:r>
              <a:rPr kumimoji="1" lang="en-US" altLang="zh-CN" dirty="0"/>
              <a:t>–c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hw.c</a:t>
            </a:r>
            <a:endParaRPr kumimoji="1" lang="en-US" altLang="zh-CN" dirty="0"/>
          </a:p>
          <a:p>
            <a:pPr marL="457200" lvl="1" indent="0">
              <a:buNone/>
            </a:pPr>
            <a:r>
              <a:rPr kumimoji="1" lang="en-US" altLang="zh-CN" dirty="0" err="1"/>
              <a:t>helper.o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helper.c</a:t>
            </a:r>
            <a:endParaRPr kumimoji="1" lang="en-US" altLang="zh-CN" dirty="0"/>
          </a:p>
          <a:p>
            <a:pPr marL="457200" lvl="1" indent="0">
              <a:buNone/>
            </a:pPr>
            <a:r>
              <a:rPr kumimoji="1" lang="en-US" altLang="zh-CN" dirty="0"/>
              <a:t>	</a:t>
            </a:r>
            <a:r>
              <a:rPr kumimoji="1" lang="en-US" altLang="zh-CN" dirty="0" err="1"/>
              <a:t>gcc</a:t>
            </a:r>
            <a:r>
              <a:rPr kumimoji="1" lang="zh-CN" altLang="en-US" dirty="0"/>
              <a:t> </a:t>
            </a:r>
            <a:r>
              <a:rPr kumimoji="1" lang="en-US" altLang="zh-CN" dirty="0"/>
              <a:t>–O</a:t>
            </a:r>
            <a:r>
              <a:rPr kumimoji="1" lang="zh-CN" altLang="en-US" dirty="0"/>
              <a:t> </a:t>
            </a:r>
            <a:r>
              <a:rPr kumimoji="1" lang="en-US" altLang="zh-CN" dirty="0"/>
              <a:t>–Wall</a:t>
            </a:r>
            <a:r>
              <a:rPr kumimoji="1" lang="zh-CN" altLang="en-US" dirty="0"/>
              <a:t> </a:t>
            </a:r>
            <a:r>
              <a:rPr kumimoji="1" lang="en-US" altLang="zh-CN" dirty="0"/>
              <a:t>–c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helper.c</a:t>
            </a:r>
            <a:endParaRPr kumimoji="1" lang="en-US" altLang="zh-CN" dirty="0"/>
          </a:p>
          <a:p>
            <a:pPr marL="457200" lvl="1" indent="0">
              <a:buNone/>
            </a:pPr>
            <a:r>
              <a:rPr kumimoji="1" lang="en-US" altLang="zh-CN" dirty="0"/>
              <a:t>clean:</a:t>
            </a:r>
            <a:endParaRPr kumimoji="1" lang="en-US" altLang="zh-CN" dirty="0"/>
          </a:p>
          <a:p>
            <a:pPr marL="457200" lvl="1" indent="0">
              <a:buNone/>
            </a:pPr>
            <a:r>
              <a:rPr kumimoji="1" lang="en-US" altLang="zh-CN" dirty="0"/>
              <a:t>	</a:t>
            </a:r>
            <a:r>
              <a:rPr kumimoji="1" lang="en-US" altLang="zh-CN" dirty="0" err="1"/>
              <a:t>rm</a:t>
            </a:r>
            <a:r>
              <a:rPr kumimoji="1" lang="zh-CN" altLang="en-US" dirty="0"/>
              <a:t> </a:t>
            </a:r>
            <a:r>
              <a:rPr kumimoji="1" lang="en-US" altLang="zh-CN" dirty="0"/>
              <a:t>–f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hw.o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helper.o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hw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更标准的</a:t>
            </a:r>
            <a:r>
              <a:rPr kumimoji="1" lang="en-US" altLang="zh-CN" dirty="0" err="1"/>
              <a:t>Makefile</a:t>
            </a:r>
            <a:r>
              <a:rPr kumimoji="1" lang="zh-CN" altLang="en-US" dirty="0"/>
              <a:t>写法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4076394" cy="504956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kumimoji="1" lang="zh-CN" altLang="en-US" dirty="0">
                <a:solidFill>
                  <a:srgbClr val="7F7F7F"/>
                </a:solidFill>
              </a:rPr>
              <a:t># </a:t>
            </a:r>
            <a:r>
              <a:rPr kumimoji="1" lang="en-US" altLang="zh-CN" dirty="0">
                <a:solidFill>
                  <a:srgbClr val="7F7F7F"/>
                </a:solidFill>
              </a:rPr>
              <a:t>specify</a:t>
            </a:r>
            <a:r>
              <a:rPr kumimoji="1" lang="zh-CN" altLang="en-US" dirty="0">
                <a:solidFill>
                  <a:srgbClr val="7F7F7F"/>
                </a:solidFill>
              </a:rPr>
              <a:t> </a:t>
            </a:r>
            <a:r>
              <a:rPr kumimoji="1" lang="en-US" altLang="zh-CN" dirty="0">
                <a:solidFill>
                  <a:srgbClr val="7F7F7F"/>
                </a:solidFill>
              </a:rPr>
              <a:t>all</a:t>
            </a:r>
            <a:r>
              <a:rPr kumimoji="1" lang="zh-CN" altLang="en-US" dirty="0">
                <a:solidFill>
                  <a:srgbClr val="7F7F7F"/>
                </a:solidFill>
              </a:rPr>
              <a:t> </a:t>
            </a:r>
            <a:r>
              <a:rPr kumimoji="1" lang="en-US" altLang="zh-CN" dirty="0">
                <a:solidFill>
                  <a:srgbClr val="7F7F7F"/>
                </a:solidFill>
              </a:rPr>
              <a:t>source</a:t>
            </a:r>
            <a:r>
              <a:rPr kumimoji="1" lang="zh-CN" altLang="en-US" dirty="0">
                <a:solidFill>
                  <a:srgbClr val="7F7F7F"/>
                </a:solidFill>
              </a:rPr>
              <a:t> </a:t>
            </a:r>
            <a:r>
              <a:rPr kumimoji="1" lang="en-US" altLang="zh-CN" dirty="0">
                <a:solidFill>
                  <a:srgbClr val="7F7F7F"/>
                </a:solidFill>
              </a:rPr>
              <a:t>files</a:t>
            </a:r>
            <a:r>
              <a:rPr kumimoji="1" lang="zh-CN" altLang="en-US" dirty="0">
                <a:solidFill>
                  <a:srgbClr val="7F7F7F"/>
                </a:solidFill>
              </a:rPr>
              <a:t> </a:t>
            </a:r>
            <a:r>
              <a:rPr kumimoji="1" lang="en-US" altLang="zh-CN" dirty="0">
                <a:solidFill>
                  <a:srgbClr val="7F7F7F"/>
                </a:solidFill>
              </a:rPr>
              <a:t>here</a:t>
            </a:r>
            <a:endParaRPr kumimoji="1" lang="en-US" altLang="zh-CN" dirty="0">
              <a:solidFill>
                <a:srgbClr val="7F7F7F"/>
              </a:solidFill>
            </a:endParaRPr>
          </a:p>
          <a:p>
            <a:pPr marL="0" indent="0">
              <a:buNone/>
            </a:pPr>
            <a:r>
              <a:rPr kumimoji="1" lang="en-US" altLang="zh-CN" dirty="0"/>
              <a:t>SRCS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hw.c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helper.c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zh-CN" dirty="0">
                <a:solidFill>
                  <a:srgbClr val="7F7F7F"/>
                </a:solidFill>
              </a:rPr>
              <a:t>#</a:t>
            </a:r>
            <a:r>
              <a:rPr kumimoji="1" lang="zh-CN" altLang="en-US" dirty="0">
                <a:solidFill>
                  <a:srgbClr val="7F7F7F"/>
                </a:solidFill>
              </a:rPr>
              <a:t> </a:t>
            </a:r>
            <a:r>
              <a:rPr kumimoji="1" lang="en-US" altLang="zh-CN" dirty="0">
                <a:solidFill>
                  <a:srgbClr val="7F7F7F"/>
                </a:solidFill>
              </a:rPr>
              <a:t>specify</a:t>
            </a:r>
            <a:r>
              <a:rPr kumimoji="1" lang="zh-CN" altLang="en-US" dirty="0">
                <a:solidFill>
                  <a:srgbClr val="7F7F7F"/>
                </a:solidFill>
              </a:rPr>
              <a:t> </a:t>
            </a:r>
            <a:r>
              <a:rPr kumimoji="1" lang="en-US" altLang="zh-CN" dirty="0">
                <a:solidFill>
                  <a:srgbClr val="7F7F7F"/>
                </a:solidFill>
              </a:rPr>
              <a:t>target</a:t>
            </a:r>
            <a:r>
              <a:rPr kumimoji="1" lang="zh-CN" altLang="en-US" dirty="0">
                <a:solidFill>
                  <a:srgbClr val="7F7F7F"/>
                </a:solidFill>
              </a:rPr>
              <a:t> </a:t>
            </a:r>
            <a:r>
              <a:rPr kumimoji="1" lang="en-US" altLang="zh-CN" dirty="0">
                <a:solidFill>
                  <a:srgbClr val="7F7F7F"/>
                </a:solidFill>
              </a:rPr>
              <a:t>here</a:t>
            </a:r>
            <a:r>
              <a:rPr kumimoji="1" lang="zh-CN" altLang="en-US" dirty="0">
                <a:solidFill>
                  <a:srgbClr val="7F7F7F"/>
                </a:solidFill>
              </a:rPr>
              <a:t> </a:t>
            </a:r>
            <a:r>
              <a:rPr kumimoji="1" lang="en-US" altLang="zh-CN" dirty="0">
                <a:solidFill>
                  <a:srgbClr val="7F7F7F"/>
                </a:solidFill>
              </a:rPr>
              <a:t>(name</a:t>
            </a:r>
            <a:r>
              <a:rPr kumimoji="1" lang="zh-CN" altLang="en-US" dirty="0">
                <a:solidFill>
                  <a:srgbClr val="7F7F7F"/>
                </a:solidFill>
              </a:rPr>
              <a:t> </a:t>
            </a:r>
            <a:r>
              <a:rPr kumimoji="1" lang="en-US" altLang="zh-CN" dirty="0">
                <a:solidFill>
                  <a:srgbClr val="7F7F7F"/>
                </a:solidFill>
              </a:rPr>
              <a:t>of</a:t>
            </a:r>
            <a:r>
              <a:rPr kumimoji="1" lang="zh-CN" altLang="en-US" dirty="0">
                <a:solidFill>
                  <a:srgbClr val="7F7F7F"/>
                </a:solidFill>
              </a:rPr>
              <a:t> </a:t>
            </a:r>
            <a:r>
              <a:rPr kumimoji="1" lang="en-US" altLang="zh-CN" dirty="0">
                <a:solidFill>
                  <a:srgbClr val="7F7F7F"/>
                </a:solidFill>
              </a:rPr>
              <a:t>executable)</a:t>
            </a:r>
            <a:endParaRPr kumimoji="1" lang="en-US" altLang="zh-CN" dirty="0">
              <a:solidFill>
                <a:srgbClr val="7F7F7F"/>
              </a:solidFill>
            </a:endParaRPr>
          </a:p>
          <a:p>
            <a:pPr marL="0" indent="0">
              <a:buNone/>
            </a:pPr>
            <a:r>
              <a:rPr kumimoji="1" lang="en-US" altLang="zh-CN" dirty="0"/>
              <a:t>TARG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hw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zh-CN" dirty="0">
                <a:solidFill>
                  <a:srgbClr val="7F7F7F"/>
                </a:solidFill>
              </a:rPr>
              <a:t>#</a:t>
            </a:r>
            <a:r>
              <a:rPr kumimoji="1" lang="zh-CN" altLang="en-US" dirty="0">
                <a:solidFill>
                  <a:srgbClr val="7F7F7F"/>
                </a:solidFill>
              </a:rPr>
              <a:t> </a:t>
            </a:r>
            <a:r>
              <a:rPr kumimoji="1" lang="en-US" altLang="zh-CN" dirty="0">
                <a:solidFill>
                  <a:srgbClr val="7F7F7F"/>
                </a:solidFill>
              </a:rPr>
              <a:t>specify</a:t>
            </a:r>
            <a:r>
              <a:rPr kumimoji="1" lang="zh-CN" altLang="en-US" dirty="0">
                <a:solidFill>
                  <a:srgbClr val="7F7F7F"/>
                </a:solidFill>
              </a:rPr>
              <a:t> </a:t>
            </a:r>
            <a:r>
              <a:rPr kumimoji="1" lang="en-US" altLang="zh-CN" dirty="0">
                <a:solidFill>
                  <a:srgbClr val="7F7F7F"/>
                </a:solidFill>
              </a:rPr>
              <a:t>compiler</a:t>
            </a:r>
            <a:r>
              <a:rPr kumimoji="1" lang="zh-CN" altLang="en-US" dirty="0">
                <a:solidFill>
                  <a:srgbClr val="7F7F7F"/>
                </a:solidFill>
              </a:rPr>
              <a:t>, </a:t>
            </a:r>
            <a:r>
              <a:rPr kumimoji="1" lang="en-US" altLang="zh-CN" dirty="0">
                <a:solidFill>
                  <a:srgbClr val="7F7F7F"/>
                </a:solidFill>
              </a:rPr>
              <a:t>compiler</a:t>
            </a:r>
            <a:r>
              <a:rPr kumimoji="1" lang="zh-CN" altLang="en-US" dirty="0">
                <a:solidFill>
                  <a:srgbClr val="7F7F7F"/>
                </a:solidFill>
              </a:rPr>
              <a:t> </a:t>
            </a:r>
            <a:r>
              <a:rPr kumimoji="1" lang="en-US" altLang="zh-CN" dirty="0">
                <a:solidFill>
                  <a:srgbClr val="7F7F7F"/>
                </a:solidFill>
              </a:rPr>
              <a:t>flags,</a:t>
            </a:r>
            <a:r>
              <a:rPr kumimoji="1" lang="zh-CN" altLang="en-US" dirty="0">
                <a:solidFill>
                  <a:srgbClr val="7F7F7F"/>
                </a:solidFill>
              </a:rPr>
              <a:t> </a:t>
            </a:r>
            <a:r>
              <a:rPr kumimoji="1" lang="en-US" altLang="zh-CN" dirty="0">
                <a:solidFill>
                  <a:srgbClr val="7F7F7F"/>
                </a:solidFill>
              </a:rPr>
              <a:t>and</a:t>
            </a:r>
            <a:r>
              <a:rPr kumimoji="1" lang="zh-CN" altLang="en-US" dirty="0">
                <a:solidFill>
                  <a:srgbClr val="7F7F7F"/>
                </a:solidFill>
              </a:rPr>
              <a:t> </a:t>
            </a:r>
            <a:r>
              <a:rPr kumimoji="1" lang="en-US" altLang="zh-CN" dirty="0">
                <a:solidFill>
                  <a:srgbClr val="7F7F7F"/>
                </a:solidFill>
              </a:rPr>
              <a:t>needed</a:t>
            </a:r>
            <a:r>
              <a:rPr kumimoji="1" lang="zh-CN" altLang="en-US" dirty="0">
                <a:solidFill>
                  <a:srgbClr val="7F7F7F"/>
                </a:solidFill>
              </a:rPr>
              <a:t> </a:t>
            </a:r>
            <a:r>
              <a:rPr kumimoji="1" lang="en-US" altLang="zh-CN" dirty="0">
                <a:solidFill>
                  <a:srgbClr val="7F7F7F"/>
                </a:solidFill>
              </a:rPr>
              <a:t>libs</a:t>
            </a:r>
            <a:r>
              <a:rPr kumimoji="1" lang="zh-CN" altLang="en-US" dirty="0">
                <a:solidFill>
                  <a:srgbClr val="7F7F7F"/>
                </a:solidFill>
              </a:rPr>
              <a:t> </a:t>
            </a:r>
            <a:endParaRPr kumimoji="1" lang="en-US" altLang="zh-CN" dirty="0">
              <a:solidFill>
                <a:srgbClr val="7F7F7F"/>
              </a:solidFill>
            </a:endParaRPr>
          </a:p>
          <a:p>
            <a:pPr marL="0" indent="0">
              <a:buNone/>
            </a:pPr>
            <a:r>
              <a:rPr kumimoji="1" lang="en-US" altLang="zh-CN" dirty="0"/>
              <a:t>CC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gcc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OPTS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-Wall</a:t>
            </a:r>
            <a:r>
              <a:rPr kumimoji="1" lang="zh-CN" altLang="en-US" dirty="0"/>
              <a:t> </a:t>
            </a:r>
            <a:r>
              <a:rPr kumimoji="1" lang="en-US" altLang="zh-CN" dirty="0"/>
              <a:t>–O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LIBS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-lm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zh-CN" altLang="zh-CN" dirty="0">
                <a:solidFill>
                  <a:srgbClr val="7F7F7F"/>
                </a:solidFill>
              </a:rPr>
              <a:t>#</a:t>
            </a:r>
            <a:r>
              <a:rPr kumimoji="1" lang="en-US" altLang="zh-CN" dirty="0">
                <a:solidFill>
                  <a:srgbClr val="7F7F7F"/>
                </a:solidFill>
              </a:rPr>
              <a:t>this</a:t>
            </a:r>
            <a:r>
              <a:rPr kumimoji="1" lang="zh-CN" altLang="en-US" dirty="0">
                <a:solidFill>
                  <a:srgbClr val="7F7F7F"/>
                </a:solidFill>
              </a:rPr>
              <a:t> </a:t>
            </a:r>
            <a:r>
              <a:rPr kumimoji="1" lang="en-US" altLang="zh-CN" dirty="0">
                <a:solidFill>
                  <a:srgbClr val="7F7F7F"/>
                </a:solidFill>
              </a:rPr>
              <a:t>translates</a:t>
            </a:r>
            <a:r>
              <a:rPr kumimoji="1" lang="zh-CN" altLang="en-US" dirty="0">
                <a:solidFill>
                  <a:srgbClr val="7F7F7F"/>
                </a:solidFill>
              </a:rPr>
              <a:t> </a:t>
            </a:r>
            <a:r>
              <a:rPr kumimoji="1" lang="en-US" altLang="zh-CN" dirty="0">
                <a:solidFill>
                  <a:srgbClr val="7F7F7F"/>
                </a:solidFill>
              </a:rPr>
              <a:t>.c</a:t>
            </a:r>
            <a:r>
              <a:rPr kumimoji="1" lang="zh-CN" altLang="en-US" dirty="0">
                <a:solidFill>
                  <a:srgbClr val="7F7F7F"/>
                </a:solidFill>
              </a:rPr>
              <a:t> </a:t>
            </a:r>
            <a:r>
              <a:rPr kumimoji="1" lang="en-US" altLang="zh-CN" dirty="0">
                <a:solidFill>
                  <a:srgbClr val="7F7F7F"/>
                </a:solidFill>
              </a:rPr>
              <a:t>files</a:t>
            </a:r>
            <a:r>
              <a:rPr kumimoji="1" lang="zh-CN" altLang="en-US" dirty="0">
                <a:solidFill>
                  <a:srgbClr val="7F7F7F"/>
                </a:solidFill>
              </a:rPr>
              <a:t> </a:t>
            </a:r>
            <a:r>
              <a:rPr kumimoji="1" lang="en-US" altLang="zh-CN" dirty="0">
                <a:solidFill>
                  <a:srgbClr val="7F7F7F"/>
                </a:solidFill>
              </a:rPr>
              <a:t>in</a:t>
            </a:r>
            <a:r>
              <a:rPr kumimoji="1" lang="zh-CN" altLang="en-US" dirty="0">
                <a:solidFill>
                  <a:srgbClr val="7F7F7F"/>
                </a:solidFill>
              </a:rPr>
              <a:t> </a:t>
            </a:r>
            <a:r>
              <a:rPr kumimoji="1" lang="en-US" altLang="zh-CN" dirty="0" err="1">
                <a:solidFill>
                  <a:srgbClr val="7F7F7F"/>
                </a:solidFill>
              </a:rPr>
              <a:t>src</a:t>
            </a:r>
            <a:r>
              <a:rPr kumimoji="1" lang="zh-CN" altLang="en-US" dirty="0">
                <a:solidFill>
                  <a:srgbClr val="7F7F7F"/>
                </a:solidFill>
              </a:rPr>
              <a:t> </a:t>
            </a:r>
            <a:r>
              <a:rPr kumimoji="1" lang="en-US" altLang="zh-CN" dirty="0">
                <a:solidFill>
                  <a:srgbClr val="7F7F7F"/>
                </a:solidFill>
              </a:rPr>
              <a:t>list</a:t>
            </a:r>
            <a:r>
              <a:rPr kumimoji="1" lang="zh-CN" altLang="en-US" dirty="0">
                <a:solidFill>
                  <a:srgbClr val="7F7F7F"/>
                </a:solidFill>
              </a:rPr>
              <a:t> </a:t>
            </a:r>
            <a:r>
              <a:rPr kumimoji="1" lang="en-US" altLang="zh-CN" dirty="0">
                <a:solidFill>
                  <a:srgbClr val="7F7F7F"/>
                </a:solidFill>
              </a:rPr>
              <a:t>to</a:t>
            </a:r>
            <a:r>
              <a:rPr kumimoji="1" lang="zh-CN" altLang="en-US" dirty="0">
                <a:solidFill>
                  <a:srgbClr val="7F7F7F"/>
                </a:solidFill>
              </a:rPr>
              <a:t> </a:t>
            </a:r>
            <a:r>
              <a:rPr kumimoji="1" lang="en-US" altLang="zh-CN" dirty="0">
                <a:solidFill>
                  <a:srgbClr val="7F7F7F"/>
                </a:solidFill>
              </a:rPr>
              <a:t>.o’s</a:t>
            </a:r>
            <a:endParaRPr kumimoji="1" lang="en-US" altLang="zh-CN" dirty="0">
              <a:solidFill>
                <a:srgbClr val="7F7F7F"/>
              </a:solidFill>
            </a:endParaRPr>
          </a:p>
          <a:p>
            <a:pPr marL="0" indent="0">
              <a:buNone/>
            </a:pPr>
            <a:r>
              <a:rPr kumimoji="1" lang="en-US" altLang="zh-CN" dirty="0"/>
              <a:t>OBJS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$(</a:t>
            </a:r>
            <a:r>
              <a:rPr kumimoji="1" lang="en-US" altLang="zh-CN" dirty="0" err="1"/>
              <a:t>SRCS:.c</a:t>
            </a:r>
            <a:r>
              <a:rPr kumimoji="1" lang="en-US" altLang="zh-CN" dirty="0"/>
              <a:t>=.o)</a:t>
            </a:r>
            <a:endParaRPr kumimoji="1" lang="en-US" altLang="zh-CN" dirty="0"/>
          </a:p>
        </p:txBody>
      </p:sp>
      <p:sp>
        <p:nvSpPr>
          <p:cNvPr id="4" name="内容占位符 2"/>
          <p:cNvSpPr txBox="1"/>
          <p:nvPr/>
        </p:nvSpPr>
        <p:spPr>
          <a:xfrm>
            <a:off x="4728923" y="1600200"/>
            <a:ext cx="4076394" cy="504956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/>
              <a:buNone/>
            </a:pPr>
            <a:r>
              <a:rPr kumimoji="1" lang="zh-CN" altLang="zh-CN" sz="2200" dirty="0">
                <a:solidFill>
                  <a:schemeClr val="bg1">
                    <a:lumMod val="50000"/>
                  </a:schemeClr>
                </a:solidFill>
              </a:rPr>
              <a:t># </a:t>
            </a:r>
            <a:r>
              <a:rPr kumimoji="1" lang="en-US" altLang="zh-CN" sz="2200" dirty="0">
                <a:solidFill>
                  <a:schemeClr val="bg1">
                    <a:lumMod val="50000"/>
                  </a:schemeClr>
                </a:solidFill>
              </a:rPr>
              <a:t>all</a:t>
            </a:r>
            <a:r>
              <a:rPr kumimoji="1" lang="zh-CN" altLang="en-US" sz="2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en-US" altLang="zh-CN" sz="2200" dirty="0">
                <a:solidFill>
                  <a:schemeClr val="bg1">
                    <a:lumMod val="50000"/>
                  </a:schemeClr>
                </a:solidFill>
              </a:rPr>
              <a:t>is</a:t>
            </a:r>
            <a:r>
              <a:rPr kumimoji="1" lang="zh-CN" altLang="en-US" sz="2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en-US" altLang="zh-CN" sz="2200" dirty="0">
                <a:solidFill>
                  <a:schemeClr val="bg1">
                    <a:lumMod val="50000"/>
                  </a:schemeClr>
                </a:solidFill>
              </a:rPr>
              <a:t>not</a:t>
            </a:r>
            <a:r>
              <a:rPr kumimoji="1" lang="zh-CN" altLang="en-US" sz="2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en-US" altLang="zh-CN" sz="2200" dirty="0">
                <a:solidFill>
                  <a:schemeClr val="bg1">
                    <a:lumMod val="50000"/>
                  </a:schemeClr>
                </a:solidFill>
              </a:rPr>
              <a:t>really</a:t>
            </a:r>
            <a:r>
              <a:rPr kumimoji="1" lang="zh-CN" altLang="en-US" sz="2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en-US" altLang="zh-CN" sz="2200" dirty="0">
                <a:solidFill>
                  <a:schemeClr val="bg1">
                    <a:lumMod val="50000"/>
                  </a:schemeClr>
                </a:solidFill>
              </a:rPr>
              <a:t>needed,</a:t>
            </a:r>
            <a:r>
              <a:rPr kumimoji="1" lang="zh-CN" altLang="en-US" sz="2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en-US" altLang="zh-CN" sz="2200" dirty="0">
                <a:solidFill>
                  <a:schemeClr val="bg1">
                    <a:lumMod val="50000"/>
                  </a:schemeClr>
                </a:solidFill>
              </a:rPr>
              <a:t>but</a:t>
            </a:r>
            <a:r>
              <a:rPr kumimoji="1" lang="zh-CN" altLang="en-US" sz="2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en-US" altLang="zh-CN" sz="2200" dirty="0">
                <a:solidFill>
                  <a:schemeClr val="bg1">
                    <a:lumMod val="50000"/>
                  </a:schemeClr>
                </a:solidFill>
              </a:rPr>
              <a:t>is</a:t>
            </a:r>
            <a:r>
              <a:rPr kumimoji="1" lang="zh-CN" altLang="en-US" sz="2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en-US" altLang="zh-CN" sz="2200" dirty="0">
                <a:solidFill>
                  <a:schemeClr val="bg1">
                    <a:lumMod val="50000"/>
                  </a:schemeClr>
                </a:solidFill>
              </a:rPr>
              <a:t>used</a:t>
            </a:r>
            <a:r>
              <a:rPr kumimoji="1" lang="zh-CN" altLang="en-US" sz="2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en-US" altLang="zh-CN" sz="2200" dirty="0">
                <a:solidFill>
                  <a:schemeClr val="bg1">
                    <a:lumMod val="50000"/>
                  </a:schemeClr>
                </a:solidFill>
              </a:rPr>
              <a:t>to</a:t>
            </a:r>
            <a:r>
              <a:rPr kumimoji="1" lang="zh-CN" altLang="en-US" sz="2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en-US" altLang="zh-CN" sz="2200" dirty="0">
                <a:solidFill>
                  <a:schemeClr val="bg1">
                    <a:lumMod val="50000"/>
                  </a:schemeClr>
                </a:solidFill>
              </a:rPr>
              <a:t>generate</a:t>
            </a:r>
            <a:r>
              <a:rPr kumimoji="1" lang="zh-CN" altLang="en-US" sz="2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en-US" altLang="zh-CN" sz="2200" dirty="0">
                <a:solidFill>
                  <a:schemeClr val="bg1">
                    <a:lumMod val="50000"/>
                  </a:schemeClr>
                </a:solidFill>
              </a:rPr>
              <a:t>the</a:t>
            </a:r>
            <a:r>
              <a:rPr kumimoji="1" lang="zh-CN" altLang="en-US" sz="2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en-US" altLang="zh-CN" sz="2200" dirty="0">
                <a:solidFill>
                  <a:schemeClr val="bg1">
                    <a:lumMod val="50000"/>
                  </a:schemeClr>
                </a:solidFill>
              </a:rPr>
              <a:t>target</a:t>
            </a:r>
            <a:endParaRPr kumimoji="1" lang="en-US" altLang="zh-CN" sz="22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Font typeface="Arial" panose="020B0604020202020204"/>
              <a:buNone/>
            </a:pPr>
            <a:r>
              <a:rPr kumimoji="1" lang="en-US" altLang="zh-CN" sz="2200" dirty="0"/>
              <a:t>All: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$</a:t>
            </a:r>
            <a:r>
              <a:rPr kumimoji="1" lang="zh-CN" altLang="en-US" sz="2200" dirty="0"/>
              <a:t>(</a:t>
            </a:r>
            <a:r>
              <a:rPr kumimoji="1" lang="en-US" altLang="zh-CN" sz="2200" dirty="0"/>
              <a:t>TARG)</a:t>
            </a:r>
            <a:endParaRPr kumimoji="1" lang="en-US" altLang="zh-CN" sz="2200" dirty="0"/>
          </a:p>
          <a:p>
            <a:pPr marL="0" indent="0">
              <a:buFont typeface="Arial" panose="020B0604020202020204"/>
              <a:buNone/>
            </a:pPr>
            <a:r>
              <a:rPr kumimoji="1" lang="zh-CN" altLang="zh-CN" sz="2200" dirty="0">
                <a:solidFill>
                  <a:srgbClr val="7F7F7F"/>
                </a:solidFill>
              </a:rPr>
              <a:t># </a:t>
            </a:r>
            <a:r>
              <a:rPr kumimoji="1" lang="en-US" altLang="zh-CN" sz="2200" dirty="0">
                <a:solidFill>
                  <a:srgbClr val="7F7F7F"/>
                </a:solidFill>
              </a:rPr>
              <a:t>this</a:t>
            </a:r>
            <a:r>
              <a:rPr kumimoji="1" lang="zh-CN" altLang="en-US" sz="2200" dirty="0">
                <a:solidFill>
                  <a:srgbClr val="7F7F7F"/>
                </a:solidFill>
              </a:rPr>
              <a:t> </a:t>
            </a:r>
            <a:r>
              <a:rPr kumimoji="1" lang="en-US" altLang="zh-CN" sz="2200" dirty="0">
                <a:solidFill>
                  <a:srgbClr val="7F7F7F"/>
                </a:solidFill>
              </a:rPr>
              <a:t>generates</a:t>
            </a:r>
            <a:r>
              <a:rPr kumimoji="1" lang="zh-CN" altLang="en-US" sz="2200" dirty="0">
                <a:solidFill>
                  <a:srgbClr val="7F7F7F"/>
                </a:solidFill>
              </a:rPr>
              <a:t> </a:t>
            </a:r>
            <a:r>
              <a:rPr kumimoji="1" lang="en-US" altLang="zh-CN" sz="2200" dirty="0">
                <a:solidFill>
                  <a:srgbClr val="7F7F7F"/>
                </a:solidFill>
              </a:rPr>
              <a:t>the</a:t>
            </a:r>
            <a:r>
              <a:rPr kumimoji="1" lang="zh-CN" altLang="en-US" sz="2200" dirty="0">
                <a:solidFill>
                  <a:srgbClr val="7F7F7F"/>
                </a:solidFill>
              </a:rPr>
              <a:t> </a:t>
            </a:r>
            <a:r>
              <a:rPr kumimoji="1" lang="en-US" altLang="zh-CN" sz="2200" dirty="0">
                <a:solidFill>
                  <a:srgbClr val="7F7F7F"/>
                </a:solidFill>
              </a:rPr>
              <a:t>target</a:t>
            </a:r>
            <a:r>
              <a:rPr kumimoji="1" lang="zh-CN" altLang="en-US" sz="2200" dirty="0">
                <a:solidFill>
                  <a:srgbClr val="7F7F7F"/>
                </a:solidFill>
              </a:rPr>
              <a:t> </a:t>
            </a:r>
            <a:r>
              <a:rPr kumimoji="1" lang="en-US" altLang="zh-CN" sz="2200" dirty="0">
                <a:solidFill>
                  <a:srgbClr val="7F7F7F"/>
                </a:solidFill>
              </a:rPr>
              <a:t>executable</a:t>
            </a:r>
            <a:endParaRPr kumimoji="1" lang="en-US" altLang="zh-CN" sz="2200" dirty="0">
              <a:solidFill>
                <a:srgbClr val="7F7F7F"/>
              </a:solidFill>
            </a:endParaRPr>
          </a:p>
          <a:p>
            <a:pPr marL="0" indent="0">
              <a:buFont typeface="Arial" panose="020B0604020202020204"/>
              <a:buNone/>
            </a:pPr>
            <a:r>
              <a:rPr kumimoji="1" lang="en-US" altLang="zh-CN" sz="2200" dirty="0"/>
              <a:t>$(TARG):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$(OBJS)</a:t>
            </a:r>
            <a:endParaRPr kumimoji="1" lang="en-US" altLang="zh-CN" sz="2200" dirty="0"/>
          </a:p>
          <a:p>
            <a:pPr marL="0" indent="0">
              <a:buNone/>
            </a:pPr>
            <a:r>
              <a:rPr kumimoji="1" lang="en-US" altLang="zh-CN" sz="2200" dirty="0"/>
              <a:t>	$(CC)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–o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$(TARG)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$(OBJS)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$(LIBS)</a:t>
            </a:r>
            <a:endParaRPr kumimoji="1" lang="en-US" altLang="zh-CN" sz="2200" dirty="0"/>
          </a:p>
          <a:p>
            <a:pPr marL="0" indent="0">
              <a:buNone/>
            </a:pPr>
            <a:r>
              <a:rPr kumimoji="1" lang="en-US" altLang="zh-CN" sz="2200" dirty="0">
                <a:solidFill>
                  <a:srgbClr val="7F7F7F"/>
                </a:solidFill>
              </a:rPr>
              <a:t>#</a:t>
            </a:r>
            <a:r>
              <a:rPr kumimoji="1" lang="zh-CN" altLang="en-US" sz="2200" dirty="0">
                <a:solidFill>
                  <a:srgbClr val="7F7F7F"/>
                </a:solidFill>
              </a:rPr>
              <a:t> </a:t>
            </a:r>
            <a:r>
              <a:rPr kumimoji="1" lang="en-US" altLang="zh-CN" sz="2200" dirty="0">
                <a:solidFill>
                  <a:srgbClr val="7F7F7F"/>
                </a:solidFill>
              </a:rPr>
              <a:t>this</a:t>
            </a:r>
            <a:r>
              <a:rPr kumimoji="1" lang="zh-CN" altLang="en-US" sz="2200" dirty="0">
                <a:solidFill>
                  <a:srgbClr val="7F7F7F"/>
                </a:solidFill>
              </a:rPr>
              <a:t> </a:t>
            </a:r>
            <a:r>
              <a:rPr kumimoji="1" lang="en-US" altLang="zh-CN" sz="2200" dirty="0">
                <a:solidFill>
                  <a:srgbClr val="7F7F7F"/>
                </a:solidFill>
              </a:rPr>
              <a:t>is</a:t>
            </a:r>
            <a:r>
              <a:rPr kumimoji="1" lang="zh-CN" altLang="en-US" sz="2200" dirty="0">
                <a:solidFill>
                  <a:srgbClr val="7F7F7F"/>
                </a:solidFill>
              </a:rPr>
              <a:t> </a:t>
            </a:r>
            <a:r>
              <a:rPr kumimoji="1" lang="en-US" altLang="zh-CN" sz="2200" dirty="0">
                <a:solidFill>
                  <a:srgbClr val="7F7F7F"/>
                </a:solidFill>
              </a:rPr>
              <a:t>a</a:t>
            </a:r>
            <a:r>
              <a:rPr kumimoji="1" lang="zh-CN" altLang="en-US" sz="2200" dirty="0">
                <a:solidFill>
                  <a:srgbClr val="7F7F7F"/>
                </a:solidFill>
              </a:rPr>
              <a:t> </a:t>
            </a:r>
            <a:r>
              <a:rPr kumimoji="1" lang="en-US" altLang="zh-CN" sz="2200" dirty="0">
                <a:solidFill>
                  <a:srgbClr val="7F7F7F"/>
                </a:solidFill>
              </a:rPr>
              <a:t>generic</a:t>
            </a:r>
            <a:r>
              <a:rPr kumimoji="1" lang="zh-CN" altLang="en-US" sz="2200" dirty="0">
                <a:solidFill>
                  <a:srgbClr val="7F7F7F"/>
                </a:solidFill>
              </a:rPr>
              <a:t> </a:t>
            </a:r>
            <a:r>
              <a:rPr kumimoji="1" lang="en-US" altLang="zh-CN" sz="2200" dirty="0">
                <a:solidFill>
                  <a:srgbClr val="7F7F7F"/>
                </a:solidFill>
              </a:rPr>
              <a:t>rule</a:t>
            </a:r>
            <a:r>
              <a:rPr kumimoji="1" lang="zh-CN" altLang="en-US" sz="2200" dirty="0">
                <a:solidFill>
                  <a:srgbClr val="7F7F7F"/>
                </a:solidFill>
              </a:rPr>
              <a:t> </a:t>
            </a:r>
            <a:r>
              <a:rPr kumimoji="1" lang="en-US" altLang="zh-CN" sz="2200" dirty="0">
                <a:solidFill>
                  <a:srgbClr val="7F7F7F"/>
                </a:solidFill>
              </a:rPr>
              <a:t>for</a:t>
            </a:r>
            <a:r>
              <a:rPr kumimoji="1" lang="zh-CN" altLang="en-US" sz="2200" dirty="0">
                <a:solidFill>
                  <a:srgbClr val="7F7F7F"/>
                </a:solidFill>
              </a:rPr>
              <a:t> </a:t>
            </a:r>
            <a:r>
              <a:rPr kumimoji="1" lang="en-US" altLang="zh-CN" sz="2200" dirty="0">
                <a:solidFill>
                  <a:srgbClr val="7F7F7F"/>
                </a:solidFill>
              </a:rPr>
              <a:t>.o</a:t>
            </a:r>
            <a:r>
              <a:rPr kumimoji="1" lang="zh-CN" altLang="en-US" sz="2200" dirty="0">
                <a:solidFill>
                  <a:srgbClr val="7F7F7F"/>
                </a:solidFill>
              </a:rPr>
              <a:t> </a:t>
            </a:r>
            <a:r>
              <a:rPr kumimoji="1" lang="en-US" altLang="zh-CN" sz="2200" dirty="0">
                <a:solidFill>
                  <a:srgbClr val="7F7F7F"/>
                </a:solidFill>
              </a:rPr>
              <a:t>files</a:t>
            </a:r>
            <a:endParaRPr kumimoji="1" lang="en-US" altLang="zh-CN" sz="2200" dirty="0">
              <a:solidFill>
                <a:srgbClr val="7F7F7F"/>
              </a:solidFill>
            </a:endParaRPr>
          </a:p>
          <a:p>
            <a:pPr marL="0" indent="0">
              <a:buNone/>
            </a:pPr>
            <a:r>
              <a:rPr kumimoji="1" lang="en-US" altLang="zh-CN" sz="2200" dirty="0"/>
              <a:t>%.o: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%.c</a:t>
            </a:r>
            <a:endParaRPr kumimoji="1" lang="en-US" altLang="zh-CN" sz="2200" dirty="0"/>
          </a:p>
          <a:p>
            <a:pPr marL="0" indent="0">
              <a:buNone/>
            </a:pPr>
            <a:r>
              <a:rPr kumimoji="1" lang="en-US" altLang="zh-CN" sz="2200" dirty="0"/>
              <a:t>	$(CC)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$(OPTS)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–c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$&lt;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-o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$@</a:t>
            </a:r>
            <a:endParaRPr kumimoji="1" lang="en-US" altLang="zh-CN" sz="2200" dirty="0"/>
          </a:p>
          <a:p>
            <a:pPr marL="0" indent="0">
              <a:buNone/>
            </a:pPr>
            <a:r>
              <a:rPr kumimoji="1" lang="zh-CN" altLang="zh-CN" sz="2200" dirty="0">
                <a:solidFill>
                  <a:srgbClr val="7F7F7F"/>
                </a:solidFill>
              </a:rPr>
              <a:t>#</a:t>
            </a:r>
            <a:r>
              <a:rPr kumimoji="1" lang="zh-CN" altLang="en-US" sz="2200" dirty="0">
                <a:solidFill>
                  <a:srgbClr val="7F7F7F"/>
                </a:solidFill>
              </a:rPr>
              <a:t> </a:t>
            </a:r>
            <a:r>
              <a:rPr kumimoji="1" lang="en-US" altLang="zh-CN" sz="2200" dirty="0">
                <a:solidFill>
                  <a:srgbClr val="7F7F7F"/>
                </a:solidFill>
              </a:rPr>
              <a:t>and</a:t>
            </a:r>
            <a:r>
              <a:rPr kumimoji="1" lang="zh-CN" altLang="en-US" sz="2200" dirty="0">
                <a:solidFill>
                  <a:srgbClr val="7F7F7F"/>
                </a:solidFill>
              </a:rPr>
              <a:t> </a:t>
            </a:r>
            <a:r>
              <a:rPr kumimoji="1" lang="en-US" altLang="zh-CN" sz="2200" dirty="0">
                <a:solidFill>
                  <a:srgbClr val="7F7F7F"/>
                </a:solidFill>
              </a:rPr>
              <a:t>finally,</a:t>
            </a:r>
            <a:r>
              <a:rPr kumimoji="1" lang="zh-CN" altLang="en-US" sz="2200" dirty="0">
                <a:solidFill>
                  <a:srgbClr val="7F7F7F"/>
                </a:solidFill>
              </a:rPr>
              <a:t> </a:t>
            </a:r>
            <a:r>
              <a:rPr kumimoji="1" lang="en-US" altLang="zh-CN" sz="2200" dirty="0">
                <a:solidFill>
                  <a:srgbClr val="7F7F7F"/>
                </a:solidFill>
              </a:rPr>
              <a:t>a</a:t>
            </a:r>
            <a:r>
              <a:rPr kumimoji="1" lang="zh-CN" altLang="en-US" sz="2200" dirty="0">
                <a:solidFill>
                  <a:srgbClr val="7F7F7F"/>
                </a:solidFill>
              </a:rPr>
              <a:t> </a:t>
            </a:r>
            <a:r>
              <a:rPr kumimoji="1" lang="en-US" altLang="zh-CN" sz="2200" dirty="0">
                <a:solidFill>
                  <a:srgbClr val="7F7F7F"/>
                </a:solidFill>
              </a:rPr>
              <a:t>clean</a:t>
            </a:r>
            <a:r>
              <a:rPr kumimoji="1" lang="zh-CN" altLang="en-US" sz="2200" dirty="0">
                <a:solidFill>
                  <a:srgbClr val="7F7F7F"/>
                </a:solidFill>
              </a:rPr>
              <a:t> </a:t>
            </a:r>
            <a:r>
              <a:rPr kumimoji="1" lang="en-US" altLang="zh-CN" sz="2200" dirty="0">
                <a:solidFill>
                  <a:srgbClr val="7F7F7F"/>
                </a:solidFill>
              </a:rPr>
              <a:t>line</a:t>
            </a:r>
            <a:endParaRPr kumimoji="1" lang="en-US" altLang="zh-CN" sz="2200" dirty="0">
              <a:solidFill>
                <a:srgbClr val="7F7F7F"/>
              </a:solidFill>
            </a:endParaRPr>
          </a:p>
          <a:p>
            <a:pPr marL="0" indent="0">
              <a:buNone/>
            </a:pPr>
            <a:r>
              <a:rPr kumimoji="1" lang="en-US" altLang="zh-CN" sz="2200" dirty="0"/>
              <a:t>clean:</a:t>
            </a:r>
            <a:endParaRPr kumimoji="1" lang="en-US" altLang="zh-CN" sz="2200" dirty="0"/>
          </a:p>
          <a:p>
            <a:pPr marL="0" indent="0">
              <a:buNone/>
            </a:pPr>
            <a:r>
              <a:rPr kumimoji="1" lang="en-US" altLang="zh-CN" sz="2200" dirty="0"/>
              <a:t>	</a:t>
            </a:r>
            <a:r>
              <a:rPr kumimoji="1" lang="en-US" altLang="zh-CN" sz="2200" dirty="0" err="1"/>
              <a:t>rm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–f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$(OBJS)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$(TARG)</a:t>
            </a:r>
            <a:endParaRPr kumimoji="1" lang="en-US" altLang="zh-CN" sz="2200" dirty="0"/>
          </a:p>
          <a:p>
            <a:pPr marL="0" indent="0">
              <a:buNone/>
            </a:pPr>
            <a:endParaRPr kumimoji="1" lang="en-US" altLang="zh-CN" sz="2200" dirty="0"/>
          </a:p>
          <a:p>
            <a:pPr marL="0" indent="0">
              <a:buNone/>
            </a:pPr>
            <a:endParaRPr kumimoji="1" lang="en-US" altLang="zh-CN" sz="2200" dirty="0"/>
          </a:p>
          <a:p>
            <a:pPr marL="0" indent="0">
              <a:buNone/>
            </a:pPr>
            <a:endParaRPr kumimoji="1" lang="en-US" altLang="zh-CN" sz="22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内容讲解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Linux</a:t>
            </a:r>
            <a:r>
              <a:rPr kumimoji="1" lang="zh-CN" altLang="en-US" dirty="0"/>
              <a:t>服务器登录和基本操作</a:t>
            </a:r>
            <a:endParaRPr kumimoji="1" lang="en-US" altLang="zh-CN" dirty="0"/>
          </a:p>
          <a:p>
            <a:r>
              <a:rPr kumimoji="1" lang="en-US" altLang="zh-CN" dirty="0" err="1"/>
              <a:t>gcc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/>
              <a:t>make</a:t>
            </a:r>
            <a:r>
              <a:rPr kumimoji="1" lang="zh-CN" altLang="en-US" dirty="0"/>
              <a:t> </a:t>
            </a:r>
            <a:r>
              <a:rPr kumimoji="1" lang="en-US" altLang="zh-CN" dirty="0"/>
              <a:t>file</a:t>
            </a:r>
            <a:r>
              <a:rPr kumimoji="1" lang="zh-CN" altLang="en-US" dirty="0"/>
              <a:t>使用方法</a:t>
            </a:r>
            <a:endParaRPr kumimoji="1" lang="en-US" altLang="zh-CN" dirty="0"/>
          </a:p>
          <a:p>
            <a:r>
              <a:rPr kumimoji="1" lang="en-US" altLang="zh-CN" b="1" dirty="0" err="1">
                <a:solidFill>
                  <a:srgbClr val="E46C0A"/>
                </a:solidFill>
              </a:rPr>
              <a:t>gdb</a:t>
            </a:r>
            <a:r>
              <a:rPr kumimoji="1" lang="zh-CN" altLang="en-US" b="1" dirty="0">
                <a:solidFill>
                  <a:srgbClr val="E46C0A"/>
                </a:solidFill>
              </a:rPr>
              <a:t>使用方法</a:t>
            </a:r>
            <a:endParaRPr kumimoji="1" lang="en-US" altLang="zh-CN" b="1" dirty="0">
              <a:solidFill>
                <a:srgbClr val="E46C0A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gdb</a:t>
            </a:r>
            <a:r>
              <a:rPr kumimoji="1" lang="zh-CN" altLang="en-US" dirty="0"/>
              <a:t>使用方法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GDB</a:t>
            </a:r>
            <a:r>
              <a:rPr kumimoji="1" lang="zh-CN" altLang="en-US" dirty="0"/>
              <a:t>是什么？</a:t>
            </a:r>
            <a:endParaRPr kumimoji="1" lang="en-US" altLang="zh-CN" dirty="0"/>
          </a:p>
          <a:p>
            <a:pPr lvl="1"/>
            <a:r>
              <a:rPr lang="en-US" altLang="zh-CN" dirty="0"/>
              <a:t>GDB</a:t>
            </a:r>
            <a:r>
              <a:rPr lang="zh-CN" altLang="en-US" dirty="0"/>
              <a:t>是一个由</a:t>
            </a:r>
            <a:r>
              <a:rPr lang="en-US" altLang="zh-CN" dirty="0"/>
              <a:t>GNU</a:t>
            </a:r>
            <a:r>
              <a:rPr lang="zh-CN" altLang="en-US" dirty="0"/>
              <a:t>开源组织发布的、</a:t>
            </a:r>
            <a:r>
              <a:rPr lang="en-US" altLang="zh-CN" dirty="0"/>
              <a:t>UNIX/LINUX</a:t>
            </a:r>
            <a:r>
              <a:rPr lang="zh-CN" altLang="en-US" dirty="0"/>
              <a:t>操作系统下的、基于命令行的、功能强大的程序调试工具。 对于一名</a:t>
            </a:r>
            <a:r>
              <a:rPr lang="en-US" altLang="zh-CN" dirty="0"/>
              <a:t>Linux</a:t>
            </a:r>
            <a:r>
              <a:rPr lang="zh-CN" altLang="en-US" dirty="0"/>
              <a:t>下工作的</a:t>
            </a:r>
            <a:r>
              <a:rPr lang="en-US" altLang="zh-CN" dirty="0"/>
              <a:t>c/</a:t>
            </a:r>
            <a:r>
              <a:rPr lang="en-US" altLang="zh-CN" dirty="0" err="1"/>
              <a:t>c++</a:t>
            </a:r>
            <a:r>
              <a:rPr lang="zh-CN" altLang="en-US" dirty="0"/>
              <a:t>程序员，</a:t>
            </a:r>
            <a:r>
              <a:rPr lang="en-US" altLang="zh-CN" dirty="0" err="1"/>
              <a:t>gdb</a:t>
            </a:r>
            <a:r>
              <a:rPr lang="zh-CN" altLang="en-US" dirty="0"/>
              <a:t>是必不可少的工具</a:t>
            </a:r>
            <a:r>
              <a:rPr lang="zh-CN" altLang="en-US" sz="3200" dirty="0"/>
              <a:t>。</a:t>
            </a:r>
            <a:endParaRPr kumimoji="1" lang="zh-CN" altLang="en-US" dirty="0"/>
          </a:p>
          <a:p>
            <a:pPr lvl="1"/>
            <a:endParaRPr kumimoji="1"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gdb</a:t>
            </a:r>
            <a:r>
              <a:rPr kumimoji="1" lang="zh-CN" altLang="en-US" dirty="0"/>
              <a:t>使用方法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一般来说，</a:t>
            </a:r>
            <a:r>
              <a:rPr lang="en-US" altLang="zh-CN" dirty="0"/>
              <a:t>GDB</a:t>
            </a:r>
            <a:r>
              <a:rPr lang="zh-CN" altLang="en-US" dirty="0"/>
              <a:t>主要帮忙你完成下面四个方面的功能：</a:t>
            </a:r>
            <a:endParaRPr lang="en-US" altLang="zh-CN" dirty="0"/>
          </a:p>
          <a:p>
            <a:pPr lvl="1"/>
            <a:r>
              <a:rPr lang="en-US" altLang="zh-CN" dirty="0"/>
              <a:t>1</a:t>
            </a:r>
            <a:r>
              <a:rPr lang="zh-CN" altLang="en-US" dirty="0"/>
              <a:t>、启动你的程序，可以按照你的自定义的要求随心所欲的运行程序。</a:t>
            </a:r>
            <a:endParaRPr lang="en-US" altLang="zh-CN" dirty="0"/>
          </a:p>
          <a:p>
            <a:pPr lvl="1"/>
            <a:r>
              <a:rPr lang="en-US" altLang="zh-CN" dirty="0"/>
              <a:t>2</a:t>
            </a:r>
            <a:r>
              <a:rPr lang="zh-CN" altLang="en-US" dirty="0"/>
              <a:t>、可让被调试的程序在你所指定的调置的断点处停住。（断点可以是条件表达式）</a:t>
            </a:r>
            <a:endParaRPr lang="en-US" altLang="zh-CN" dirty="0"/>
          </a:p>
          <a:p>
            <a:pPr lvl="1"/>
            <a:r>
              <a:rPr lang="en-US" altLang="zh-CN" dirty="0"/>
              <a:t>3</a:t>
            </a:r>
            <a:r>
              <a:rPr lang="zh-CN" altLang="en-US" dirty="0"/>
              <a:t>、当程序被停住时，可以检查此时你的程序中所发生的事。</a:t>
            </a:r>
            <a:endParaRPr lang="en-US" altLang="zh-CN" dirty="0"/>
          </a:p>
          <a:p>
            <a:pPr lvl="1"/>
            <a:r>
              <a:rPr lang="en-US" altLang="zh-CN" dirty="0"/>
              <a:t>4</a:t>
            </a:r>
            <a:r>
              <a:rPr lang="zh-CN" altLang="en-US" dirty="0"/>
              <a:t>、动态的改变你程序的执行环境。</a:t>
            </a:r>
            <a:br>
              <a:rPr lang="zh-CN" altLang="en-US" dirty="0"/>
            </a:br>
            <a:endParaRPr kumimoji="1" lang="zh-CN" altLang="en-US" dirty="0"/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gdb</a:t>
            </a:r>
            <a:r>
              <a:rPr kumimoji="1" lang="zh-CN" altLang="en-US" dirty="0"/>
              <a:t>使用方法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/>
          <p:nvPr/>
        </p:nvGraphicFramePr>
        <p:xfrm>
          <a:off x="1029394" y="1690688"/>
          <a:ext cx="7150193" cy="4409440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5743687"/>
                <a:gridCol w="1406506"/>
              </a:tblGrid>
              <a:tr h="28461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</a:rPr>
                        <a:t>显示当前源码：</a:t>
                      </a:r>
                      <a:r>
                        <a:rPr lang="en-US" sz="1800" dirty="0">
                          <a:effectLst/>
                        </a:rPr>
                        <a:t>list [</a:t>
                      </a:r>
                      <a:r>
                        <a:rPr lang="en-US" sz="1800" dirty="0" err="1">
                          <a:effectLst/>
                        </a:rPr>
                        <a:t>linenum</a:t>
                      </a:r>
                      <a:r>
                        <a:rPr lang="en-US" sz="1800" dirty="0">
                          <a:effectLst/>
                        </a:rPr>
                        <a:t>]</a:t>
                      </a:r>
                      <a:endParaRPr lang="zh-CN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0800" marR="50800" marT="50800" marB="50800"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l</a:t>
                      </a:r>
                      <a:endParaRPr lang="zh-CN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0800" marR="50800" marT="50800" marB="50800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461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</a:rPr>
                        <a:t>搜索字符串：</a:t>
                      </a:r>
                      <a:r>
                        <a:rPr lang="en-US" sz="1800" dirty="0">
                          <a:effectLst/>
                        </a:rPr>
                        <a:t>search  </a:t>
                      </a:r>
                      <a:r>
                        <a:rPr lang="en-US" sz="1800" dirty="0" err="1">
                          <a:effectLst/>
                        </a:rPr>
                        <a:t>str</a:t>
                      </a:r>
                      <a:endParaRPr lang="zh-CN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0800" marR="50800" marT="50800" marB="50800"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zh-CN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0800" marR="50800" marT="50800" marB="50800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151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800" dirty="0">
                          <a:solidFill>
                            <a:srgbClr val="E46C0A"/>
                          </a:solidFill>
                          <a:effectLst/>
                        </a:rPr>
                        <a:t>设置断点：</a:t>
                      </a:r>
                      <a:r>
                        <a:rPr lang="en-US" sz="1800" dirty="0">
                          <a:solidFill>
                            <a:srgbClr val="E46C0A"/>
                          </a:solidFill>
                          <a:effectLst/>
                        </a:rPr>
                        <a:t>break </a:t>
                      </a:r>
                      <a:r>
                        <a:rPr lang="en-US" sz="1800" dirty="0" err="1">
                          <a:solidFill>
                            <a:srgbClr val="E46C0A"/>
                          </a:solidFill>
                          <a:effectLst/>
                        </a:rPr>
                        <a:t>linenum|func</a:t>
                      </a:r>
                      <a:endParaRPr lang="zh-CN" sz="1800" dirty="0">
                        <a:solidFill>
                          <a:srgbClr val="E46C0A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800" dirty="0">
                          <a:solidFill>
                            <a:srgbClr val="E46C0A"/>
                          </a:solidFill>
                          <a:effectLst/>
                        </a:rPr>
                        <a:t>设置在某个程序某个函数的断点：</a:t>
                      </a:r>
                      <a:r>
                        <a:rPr lang="en-US" sz="1800" dirty="0">
                          <a:solidFill>
                            <a:srgbClr val="E46C0A"/>
                          </a:solidFill>
                          <a:effectLst/>
                        </a:rPr>
                        <a:t>break </a:t>
                      </a:r>
                      <a:r>
                        <a:rPr lang="en-US" sz="1800" dirty="0" err="1">
                          <a:solidFill>
                            <a:srgbClr val="E46C0A"/>
                          </a:solidFill>
                          <a:effectLst/>
                        </a:rPr>
                        <a:t>program:func</a:t>
                      </a:r>
                      <a:endParaRPr lang="zh-CN" sz="1800" dirty="0">
                        <a:solidFill>
                          <a:srgbClr val="E46C0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0800" marR="50800" marT="50800" marB="50800"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E46C0A"/>
                          </a:solidFill>
                          <a:effectLst/>
                        </a:rPr>
                        <a:t>b</a:t>
                      </a:r>
                      <a:endParaRPr lang="zh-CN" sz="1800" dirty="0">
                        <a:solidFill>
                          <a:srgbClr val="E46C0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0800" marR="50800" marT="50800" marB="50800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461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</a:rPr>
                        <a:t>查看断点：</a:t>
                      </a:r>
                      <a:r>
                        <a:rPr lang="en-US" sz="1800" dirty="0">
                          <a:effectLst/>
                        </a:rPr>
                        <a:t>info break</a:t>
                      </a:r>
                      <a:endParaRPr lang="zh-CN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0800" marR="50800" marT="50800" marB="50800"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Info b</a:t>
                      </a:r>
                      <a:endParaRPr lang="zh-CN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0800" marR="50800" marT="50800" marB="50800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461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</a:rPr>
                        <a:t>删除断点：</a:t>
                      </a:r>
                      <a:r>
                        <a:rPr lang="en-US" sz="1800" dirty="0">
                          <a:effectLst/>
                        </a:rPr>
                        <a:t>delete break</a:t>
                      </a:r>
                      <a:endParaRPr lang="zh-CN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0800" marR="50800" marT="50800" marB="50800"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d </a:t>
                      </a:r>
                      <a:r>
                        <a:rPr lang="zh-CN" sz="1800" dirty="0">
                          <a:effectLst/>
                        </a:rPr>
                        <a:t>断点号</a:t>
                      </a:r>
                      <a:endParaRPr lang="zh-CN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0800" marR="50800" marT="50800" marB="50800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461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800" dirty="0">
                          <a:solidFill>
                            <a:srgbClr val="E46C0A"/>
                          </a:solidFill>
                          <a:effectLst/>
                        </a:rPr>
                        <a:t>运行调试</a:t>
                      </a:r>
                      <a:r>
                        <a:rPr lang="en-US" sz="1800" dirty="0">
                          <a:solidFill>
                            <a:srgbClr val="E46C0A"/>
                          </a:solidFill>
                          <a:effectLst/>
                        </a:rPr>
                        <a:t>|</a:t>
                      </a:r>
                      <a:r>
                        <a:rPr lang="zh-CN" sz="1800" dirty="0">
                          <a:solidFill>
                            <a:srgbClr val="E46C0A"/>
                          </a:solidFill>
                          <a:effectLst/>
                        </a:rPr>
                        <a:t>重启调试：</a:t>
                      </a:r>
                      <a:r>
                        <a:rPr lang="en-US" sz="1800" dirty="0">
                          <a:solidFill>
                            <a:srgbClr val="E46C0A"/>
                          </a:solidFill>
                          <a:effectLst/>
                        </a:rPr>
                        <a:t>run</a:t>
                      </a:r>
                      <a:endParaRPr lang="zh-CN" sz="1800" dirty="0">
                        <a:solidFill>
                          <a:srgbClr val="E46C0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0800" marR="50800" marT="50800" marB="50800"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E46C0A"/>
                          </a:solidFill>
                          <a:effectLst/>
                        </a:rPr>
                        <a:t>r</a:t>
                      </a:r>
                      <a:endParaRPr lang="zh-CN" sz="1800" dirty="0">
                        <a:solidFill>
                          <a:srgbClr val="E46C0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0800" marR="50800" marT="50800" marB="50800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461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800" dirty="0">
                          <a:solidFill>
                            <a:srgbClr val="E46C0A"/>
                          </a:solidFill>
                          <a:effectLst/>
                        </a:rPr>
                        <a:t>输出变量</a:t>
                      </a:r>
                      <a:r>
                        <a:rPr lang="en-US" sz="1800" dirty="0">
                          <a:solidFill>
                            <a:srgbClr val="E46C0A"/>
                          </a:solidFill>
                          <a:effectLst/>
                        </a:rPr>
                        <a:t>/</a:t>
                      </a:r>
                      <a:r>
                        <a:rPr lang="zh-CN" sz="1800" dirty="0">
                          <a:solidFill>
                            <a:srgbClr val="E46C0A"/>
                          </a:solidFill>
                          <a:effectLst/>
                        </a:rPr>
                        <a:t>表达式信息：</a:t>
                      </a:r>
                      <a:r>
                        <a:rPr lang="en-US" sz="1800" dirty="0">
                          <a:solidFill>
                            <a:srgbClr val="E46C0A"/>
                          </a:solidFill>
                          <a:effectLst/>
                        </a:rPr>
                        <a:t>print [</a:t>
                      </a:r>
                      <a:r>
                        <a:rPr lang="zh-CN" sz="1800" dirty="0">
                          <a:solidFill>
                            <a:srgbClr val="E46C0A"/>
                          </a:solidFill>
                          <a:effectLst/>
                        </a:rPr>
                        <a:t>变量</a:t>
                      </a:r>
                      <a:r>
                        <a:rPr lang="en-US" sz="1800" dirty="0">
                          <a:solidFill>
                            <a:srgbClr val="E46C0A"/>
                          </a:solidFill>
                          <a:effectLst/>
                        </a:rPr>
                        <a:t>/</a:t>
                      </a:r>
                      <a:r>
                        <a:rPr lang="zh-CN" sz="1800" dirty="0">
                          <a:solidFill>
                            <a:srgbClr val="E46C0A"/>
                          </a:solidFill>
                          <a:effectLst/>
                        </a:rPr>
                        <a:t>表达式</a:t>
                      </a:r>
                      <a:r>
                        <a:rPr lang="en-US" sz="1800" dirty="0">
                          <a:solidFill>
                            <a:srgbClr val="E46C0A"/>
                          </a:solidFill>
                          <a:effectLst/>
                        </a:rPr>
                        <a:t>]</a:t>
                      </a:r>
                      <a:endParaRPr lang="zh-CN" sz="1800" dirty="0">
                        <a:solidFill>
                          <a:srgbClr val="E46C0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0800" marR="50800" marT="50800" marB="50800"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E46C0A"/>
                          </a:solidFill>
                          <a:effectLst/>
                        </a:rPr>
                        <a:t>p</a:t>
                      </a:r>
                      <a:endParaRPr lang="zh-CN" sz="1800" dirty="0">
                        <a:solidFill>
                          <a:srgbClr val="E46C0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0800" marR="50800" marT="50800" marB="50800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461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800" dirty="0">
                          <a:solidFill>
                            <a:srgbClr val="E46C0A"/>
                          </a:solidFill>
                          <a:effectLst/>
                        </a:rPr>
                        <a:t>单步调试：</a:t>
                      </a:r>
                      <a:r>
                        <a:rPr lang="en-US" sz="1800" dirty="0">
                          <a:solidFill>
                            <a:srgbClr val="E46C0A"/>
                          </a:solidFill>
                          <a:effectLst/>
                        </a:rPr>
                        <a:t>next</a:t>
                      </a:r>
                      <a:endParaRPr lang="zh-CN" sz="1800" dirty="0">
                        <a:solidFill>
                          <a:srgbClr val="E46C0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0800" marR="50800" marT="50800" marB="50800"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E46C0A"/>
                          </a:solidFill>
                          <a:effectLst/>
                        </a:rPr>
                        <a:t>n</a:t>
                      </a:r>
                      <a:r>
                        <a:rPr lang="en-US" sz="1800" dirty="0">
                          <a:effectLst/>
                          <a:sym typeface="+mn-ea"/>
                        </a:rPr>
                        <a:t>i</a:t>
                      </a:r>
                      <a:endParaRPr lang="zh-CN" sz="1800" dirty="0">
                        <a:solidFill>
                          <a:srgbClr val="E46C0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0800" marR="50800" marT="50800" marB="50800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461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800" dirty="0">
                          <a:solidFill>
                            <a:srgbClr val="E46C0A"/>
                          </a:solidFill>
                          <a:effectLst/>
                        </a:rPr>
                        <a:t>跟入函数调试：</a:t>
                      </a:r>
                      <a:r>
                        <a:rPr lang="en-US" sz="1800" dirty="0">
                          <a:solidFill>
                            <a:srgbClr val="E46C0A"/>
                          </a:solidFill>
                          <a:effectLst/>
                        </a:rPr>
                        <a:t>step</a:t>
                      </a:r>
                      <a:endParaRPr lang="zh-CN" sz="1800" dirty="0">
                        <a:solidFill>
                          <a:srgbClr val="E46C0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0800" marR="50800" marT="50800" marB="50800"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E46C0A"/>
                          </a:solidFill>
                          <a:effectLst/>
                        </a:rPr>
                        <a:t>s</a:t>
                      </a:r>
                      <a:endParaRPr lang="zh-CN" sz="1800" dirty="0">
                        <a:solidFill>
                          <a:srgbClr val="E46C0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0800" marR="50800" marT="50800" marB="50800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461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800" dirty="0">
                          <a:solidFill>
                            <a:srgbClr val="E46C0A"/>
                          </a:solidFill>
                          <a:effectLst/>
                        </a:rPr>
                        <a:t>执行到下一断点：</a:t>
                      </a:r>
                      <a:r>
                        <a:rPr lang="en-US" sz="1800" dirty="0">
                          <a:solidFill>
                            <a:srgbClr val="E46C0A"/>
                          </a:solidFill>
                          <a:effectLst/>
                        </a:rPr>
                        <a:t>continue</a:t>
                      </a:r>
                      <a:endParaRPr lang="zh-CN" sz="1800" dirty="0">
                        <a:solidFill>
                          <a:srgbClr val="E46C0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0800" marR="50800" marT="50800" marB="50800"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E46C0A"/>
                          </a:solidFill>
                          <a:effectLst/>
                        </a:rPr>
                        <a:t>c</a:t>
                      </a:r>
                      <a:endParaRPr lang="zh-CN" sz="1800" dirty="0">
                        <a:solidFill>
                          <a:srgbClr val="E46C0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0800" marR="50800" marT="50800" marB="50800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461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</a:rPr>
                        <a:t>退出调试：</a:t>
                      </a:r>
                      <a:r>
                        <a:rPr lang="en-US" sz="1800" dirty="0">
                          <a:effectLst/>
                        </a:rPr>
                        <a:t>quit</a:t>
                      </a:r>
                      <a:endParaRPr lang="zh-CN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0800" marR="50800" marT="50800" marB="50800"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CN" sz="1800" dirty="0">
                          <a:effectLst/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endParaRPr lang="zh-CN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0800" marR="50800" marT="50800" marB="50800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gdb</a:t>
            </a:r>
            <a:r>
              <a:rPr kumimoji="1" lang="zh-CN" altLang="en-US" dirty="0"/>
              <a:t>使用方法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1" y="1600200"/>
            <a:ext cx="4035428" cy="4913022"/>
          </a:xfrm>
        </p:spPr>
        <p:txBody>
          <a:bodyPr>
            <a:normAutofit fontScale="85000" lnSpcReduction="20000"/>
          </a:bodyPr>
          <a:lstStyle/>
          <a:p>
            <a:r>
              <a:rPr kumimoji="1" lang="en-US" altLang="zh-CN" dirty="0" err="1"/>
              <a:t>Buggy.c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zh-CN" dirty="0"/>
              <a:t>#</a:t>
            </a:r>
            <a:r>
              <a:rPr kumimoji="1" lang="en-US" altLang="zh-CN" dirty="0"/>
              <a:t>include</a:t>
            </a:r>
            <a:r>
              <a:rPr kumimoji="1" lang="zh-CN" altLang="en-US" dirty="0"/>
              <a:t> </a:t>
            </a:r>
            <a:r>
              <a:rPr kumimoji="1" lang="en-US" altLang="zh-CN" dirty="0"/>
              <a:t>&lt;</a:t>
            </a:r>
            <a:r>
              <a:rPr kumimoji="1" lang="en-US" altLang="zh-CN" dirty="0" err="1"/>
              <a:t>stdio.h</a:t>
            </a:r>
            <a:r>
              <a:rPr kumimoji="1" lang="en-US" altLang="zh-CN" dirty="0"/>
              <a:t>&gt;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 err="1"/>
              <a:t>Struct</a:t>
            </a:r>
            <a:r>
              <a:rPr kumimoji="1" lang="zh-CN" altLang="en-US" dirty="0"/>
              <a:t> </a:t>
            </a:r>
            <a:r>
              <a:rPr kumimoji="1" lang="en-US" altLang="zh-CN" dirty="0"/>
              <a:t>Data</a:t>
            </a:r>
            <a:r>
              <a:rPr kumimoji="1" lang="zh-CN" altLang="en-US" dirty="0"/>
              <a:t> </a:t>
            </a:r>
            <a:r>
              <a:rPr kumimoji="1" lang="en-US" altLang="zh-CN" dirty="0"/>
              <a:t>{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	</a:t>
            </a:r>
            <a:r>
              <a:rPr kumimoji="1" lang="en-US" altLang="zh-CN" dirty="0" err="1"/>
              <a:t>int</a:t>
            </a:r>
            <a:r>
              <a:rPr kumimoji="1" lang="zh-CN" altLang="en-US" dirty="0"/>
              <a:t> </a:t>
            </a:r>
            <a:r>
              <a:rPr kumimoji="1" lang="en-US" altLang="zh-CN" dirty="0"/>
              <a:t>x;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zh-CN" dirty="0"/>
              <a:t>}</a:t>
            </a:r>
            <a:r>
              <a:rPr kumimoji="1" lang="en-US" altLang="zh-CN" dirty="0"/>
              <a:t>;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 err="1"/>
              <a:t>Int</a:t>
            </a:r>
            <a:r>
              <a:rPr kumimoji="1" lang="zh-CN" altLang="en-US" dirty="0"/>
              <a:t> </a:t>
            </a:r>
            <a:r>
              <a:rPr kumimoji="1" lang="en-US" altLang="zh-CN" dirty="0"/>
              <a:t>main</a:t>
            </a:r>
            <a:r>
              <a:rPr kumimoji="1" lang="zh-CN" altLang="en-US" dirty="0"/>
              <a:t> 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int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argc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/>
              <a:t>char</a:t>
            </a:r>
            <a:r>
              <a:rPr kumimoji="1" lang="zh-CN" altLang="en-US" dirty="0"/>
              <a:t> *</a:t>
            </a:r>
            <a:r>
              <a:rPr kumimoji="1" lang="en-US" altLang="zh-CN" dirty="0" err="1"/>
              <a:t>argv</a:t>
            </a:r>
            <a:r>
              <a:rPr kumimoji="1" lang="en-US" altLang="zh-CN" dirty="0"/>
              <a:t>[])</a:t>
            </a:r>
            <a:r>
              <a:rPr kumimoji="1" lang="zh-CN" altLang="en-US" dirty="0"/>
              <a:t> </a:t>
            </a:r>
            <a:r>
              <a:rPr kumimoji="1" lang="en-US" altLang="zh-CN" dirty="0"/>
              <a:t>{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	</a:t>
            </a:r>
            <a:r>
              <a:rPr kumimoji="1" lang="en-US" altLang="zh-CN" dirty="0" err="1"/>
              <a:t>struct</a:t>
            </a:r>
            <a:r>
              <a:rPr kumimoji="1" lang="zh-CN" altLang="en-US" dirty="0"/>
              <a:t> </a:t>
            </a:r>
            <a:r>
              <a:rPr kumimoji="1" lang="en-US" altLang="zh-CN" dirty="0"/>
              <a:t>Data</a:t>
            </a:r>
            <a:r>
              <a:rPr kumimoji="1" lang="zh-CN" altLang="en-US" dirty="0"/>
              <a:t> *</a:t>
            </a:r>
            <a:r>
              <a:rPr kumimoji="1" lang="en-US" altLang="zh-CN" dirty="0"/>
              <a:t>p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NULL;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	</a:t>
            </a:r>
            <a:r>
              <a:rPr kumimoji="1" lang="en-US" altLang="zh-CN" dirty="0" err="1"/>
              <a:t>printf</a:t>
            </a:r>
            <a:r>
              <a:rPr kumimoji="1" lang="en-US" altLang="zh-CN" dirty="0"/>
              <a:t>(“%d\n”,</a:t>
            </a:r>
            <a:r>
              <a:rPr kumimoji="1" lang="zh-CN" altLang="en-US" dirty="0"/>
              <a:t> </a:t>
            </a:r>
            <a:r>
              <a:rPr kumimoji="1" lang="en-US" altLang="zh-CN" dirty="0"/>
              <a:t>p-&gt;x);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zh-CN" dirty="0"/>
              <a:t>}</a:t>
            </a:r>
            <a:endParaRPr kumimoji="1" lang="zh-CN" altLang="en-US" dirty="0"/>
          </a:p>
        </p:txBody>
      </p:sp>
      <p:sp>
        <p:nvSpPr>
          <p:cNvPr id="4" name="内容占位符 2"/>
          <p:cNvSpPr txBox="1"/>
          <p:nvPr/>
        </p:nvSpPr>
        <p:spPr>
          <a:xfrm>
            <a:off x="4847668" y="1752600"/>
            <a:ext cx="4069312" cy="49130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&gt;</a:t>
            </a:r>
            <a:r>
              <a:rPr kumimoji="1" lang="en-US" altLang="zh-CN" dirty="0" err="1"/>
              <a:t>gdb</a:t>
            </a:r>
            <a:r>
              <a:rPr kumimoji="1" lang="zh-CN" altLang="en-US" dirty="0"/>
              <a:t> </a:t>
            </a:r>
            <a:r>
              <a:rPr kumimoji="1" lang="en-US" altLang="zh-CN" dirty="0"/>
              <a:t>buggy</a:t>
            </a:r>
            <a:endParaRPr kumimoji="1" lang="en-US" altLang="zh-CN" dirty="0"/>
          </a:p>
          <a:p>
            <a:r>
              <a:rPr kumimoji="1" lang="en-US" altLang="zh-CN" dirty="0"/>
              <a:t>(</a:t>
            </a:r>
            <a:r>
              <a:rPr kumimoji="1" lang="en-US" altLang="zh-CN" dirty="0" err="1"/>
              <a:t>gdb</a:t>
            </a:r>
            <a:r>
              <a:rPr kumimoji="1" lang="en-US" altLang="zh-CN" dirty="0"/>
              <a:t>)run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zh-CN" dirty="0"/>
              <a:t>-</a:t>
            </a:r>
            <a:r>
              <a:rPr kumimoji="1" lang="en-US" altLang="zh-CN" dirty="0"/>
              <a:t>&gt;</a:t>
            </a:r>
            <a:r>
              <a:rPr kumimoji="1" lang="zh-CN" altLang="en-US" dirty="0"/>
              <a:t> </a:t>
            </a:r>
            <a:r>
              <a:rPr kumimoji="1" lang="en-US" altLang="zh-CN" dirty="0"/>
              <a:t>segmentation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fault</a:t>
            </a:r>
            <a:endParaRPr kumimoji="1" lang="en-US" altLang="zh-CN" dirty="0"/>
          </a:p>
          <a:p>
            <a:r>
              <a:rPr kumimoji="1" lang="en-US" altLang="zh-CN" dirty="0"/>
              <a:t>(</a:t>
            </a:r>
            <a:r>
              <a:rPr kumimoji="1" lang="en-US" altLang="zh-CN" dirty="0" err="1"/>
              <a:t>gdb</a:t>
            </a:r>
            <a:r>
              <a:rPr kumimoji="1" lang="en-US" altLang="zh-CN" dirty="0"/>
              <a:t>)</a:t>
            </a:r>
            <a:r>
              <a:rPr kumimoji="1" lang="zh-CN" altLang="en-US" dirty="0"/>
              <a:t> </a:t>
            </a:r>
            <a:r>
              <a:rPr kumimoji="1" lang="en-US" altLang="zh-CN" dirty="0"/>
              <a:t>print</a:t>
            </a:r>
            <a:r>
              <a:rPr kumimoji="1" lang="zh-CN" altLang="en-US" dirty="0"/>
              <a:t> </a:t>
            </a:r>
            <a:r>
              <a:rPr kumimoji="1" lang="en-US" altLang="zh-CN" dirty="0"/>
              <a:t>p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zh-CN" dirty="0"/>
              <a:t>1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(Data</a:t>
            </a:r>
            <a:r>
              <a:rPr kumimoji="1" lang="zh-CN" altLang="en-US" dirty="0"/>
              <a:t> *</a:t>
            </a:r>
            <a:r>
              <a:rPr kumimoji="1" lang="en-US" altLang="zh-CN" dirty="0"/>
              <a:t>)</a:t>
            </a:r>
            <a:r>
              <a:rPr kumimoji="1" lang="zh-CN" altLang="en-US" dirty="0"/>
              <a:t> </a:t>
            </a:r>
            <a:r>
              <a:rPr kumimoji="1" lang="en-US" altLang="zh-CN" dirty="0"/>
              <a:t>0x0</a:t>
            </a:r>
            <a:endParaRPr kumimoji="1" lang="en-US" altLang="zh-CN" dirty="0"/>
          </a:p>
          <a:p>
            <a:r>
              <a:rPr kumimoji="1" lang="en-US" altLang="zh-CN" dirty="0"/>
              <a:t>(</a:t>
            </a:r>
            <a:r>
              <a:rPr kumimoji="1" lang="en-US" altLang="zh-CN" dirty="0" err="1"/>
              <a:t>gdb</a:t>
            </a:r>
            <a:r>
              <a:rPr kumimoji="1" lang="en-US" altLang="zh-CN" dirty="0"/>
              <a:t>)</a:t>
            </a:r>
            <a:r>
              <a:rPr kumimoji="1" lang="zh-CN" altLang="en-US" dirty="0"/>
              <a:t> </a:t>
            </a:r>
            <a:r>
              <a:rPr kumimoji="1" lang="en-US" altLang="zh-CN" dirty="0"/>
              <a:t>break</a:t>
            </a:r>
            <a:r>
              <a:rPr kumimoji="1" lang="zh-CN" altLang="en-US" dirty="0"/>
              <a:t> </a:t>
            </a:r>
            <a:r>
              <a:rPr kumimoji="1" lang="en-US" altLang="zh-CN" dirty="0"/>
              <a:t>main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gdb</a:t>
            </a:r>
            <a:r>
              <a:rPr kumimoji="1" lang="zh-CN" altLang="en-US" dirty="0"/>
              <a:t>使用方法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cs typeface="Songti SC Regular"/>
              </a:rPr>
              <a:t>set </a:t>
            </a:r>
            <a:r>
              <a:rPr lang="en-US" altLang="zh-TW" dirty="0" err="1">
                <a:cs typeface="Songti SC Regular"/>
              </a:rPr>
              <a:t>args</a:t>
            </a:r>
            <a:r>
              <a:rPr lang="en-US" altLang="zh-TW" dirty="0">
                <a:cs typeface="Songti SC Regular"/>
              </a:rPr>
              <a:t> </a:t>
            </a:r>
            <a:r>
              <a:rPr lang="zh-TW" altLang="en-US" dirty="0">
                <a:cs typeface="Songti SC Regular"/>
              </a:rPr>
              <a:t>可指定运行时参数</a:t>
            </a:r>
            <a:endParaRPr lang="en-US" altLang="zh-TW" dirty="0">
              <a:cs typeface="Songti SC Regular"/>
            </a:endParaRPr>
          </a:p>
          <a:p>
            <a:pPr lvl="1"/>
            <a:r>
              <a:rPr lang="en-US" altLang="zh-TW" dirty="0">
                <a:cs typeface="Songti SC Regular"/>
              </a:rPr>
              <a:t>set </a:t>
            </a:r>
            <a:r>
              <a:rPr lang="en-US" altLang="zh-TW" dirty="0" err="1">
                <a:cs typeface="Songti SC Regular"/>
              </a:rPr>
              <a:t>args</a:t>
            </a:r>
            <a:r>
              <a:rPr lang="en-US" altLang="zh-TW" dirty="0">
                <a:cs typeface="Songti SC Regular"/>
              </a:rPr>
              <a:t> 10 20 30 40 50</a:t>
            </a:r>
            <a:endParaRPr lang="zh-TW" altLang="en-US" dirty="0">
              <a:cs typeface="Songti SC Regular"/>
            </a:endParaRPr>
          </a:p>
          <a:p>
            <a:r>
              <a:rPr lang="en-US" altLang="zh-TW" dirty="0">
                <a:cs typeface="Songti SC Regular"/>
              </a:rPr>
              <a:t>show </a:t>
            </a:r>
            <a:r>
              <a:rPr lang="en-US" altLang="zh-TW" dirty="0" err="1">
                <a:cs typeface="Songti SC Regular"/>
              </a:rPr>
              <a:t>args</a:t>
            </a:r>
            <a:r>
              <a:rPr lang="en-US" altLang="zh-TW" dirty="0">
                <a:cs typeface="Songti SC Regular"/>
              </a:rPr>
              <a:t> </a:t>
            </a:r>
            <a:r>
              <a:rPr lang="zh-TW" altLang="en-US" dirty="0">
                <a:cs typeface="Songti SC Regular"/>
              </a:rPr>
              <a:t>命令可以查看设置好的运行参数。 </a:t>
            </a:r>
            <a:endParaRPr lang="zh-TW" altLang="en-US" dirty="0">
              <a:cs typeface="Songti SC Regular"/>
            </a:endParaRPr>
          </a:p>
          <a:p>
            <a:endParaRPr kumimoji="1" lang="zh-CN" altLang="en-US" dirty="0">
              <a:cs typeface="Songti SC Regular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gdb</a:t>
            </a:r>
            <a:r>
              <a:rPr kumimoji="1" lang="zh-CN" altLang="en-US" dirty="0"/>
              <a:t>调试汇编程序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40266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显示寄存器的值</a:t>
            </a:r>
            <a:endParaRPr lang="en-US" altLang="zh-CN" dirty="0"/>
          </a:p>
          <a:p>
            <a:pPr lvl="1"/>
            <a:r>
              <a:rPr lang="en-US" altLang="zh-CN" dirty="0"/>
              <a:t>(</a:t>
            </a:r>
            <a:r>
              <a:rPr lang="en-US" altLang="zh-CN" dirty="0" err="1"/>
              <a:t>gdb</a:t>
            </a:r>
            <a:r>
              <a:rPr lang="en-US" altLang="zh-CN" dirty="0"/>
              <a:t>) print $</a:t>
            </a:r>
            <a:r>
              <a:rPr lang="en-US" altLang="zh-CN" dirty="0" err="1"/>
              <a:t>rbp</a:t>
            </a:r>
            <a:endParaRPr lang="en-US" altLang="zh-CN" dirty="0"/>
          </a:p>
          <a:p>
            <a:r>
              <a:rPr lang="zh-CN" altLang="en-US" dirty="0"/>
              <a:t>要执行到下一行</a:t>
            </a:r>
            <a:endParaRPr lang="zh-CN" altLang="en-US" dirty="0"/>
          </a:p>
          <a:p>
            <a:pPr lvl="1"/>
            <a:r>
              <a:rPr lang="en-US" altLang="zh-CN" dirty="0"/>
              <a:t>(</a:t>
            </a:r>
            <a:r>
              <a:rPr lang="en-US" altLang="zh-CN" dirty="0" err="1"/>
              <a:t>gdb</a:t>
            </a:r>
            <a:r>
              <a:rPr lang="en-US" altLang="zh-CN" dirty="0"/>
              <a:t>) </a:t>
            </a:r>
            <a:r>
              <a:rPr lang="en-US" altLang="zh-CN" dirty="0" err="1"/>
              <a:t>nexti</a:t>
            </a:r>
            <a:endParaRPr lang="en-US" altLang="zh-CN" dirty="0"/>
          </a:p>
          <a:p>
            <a:r>
              <a:rPr lang="zh-CN" altLang="en-US" dirty="0"/>
              <a:t>进入函数调用（汇编指令是 </a:t>
            </a:r>
            <a:r>
              <a:rPr lang="en-US" altLang="zh-CN" dirty="0"/>
              <a:t>call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 </a:t>
            </a:r>
            <a:r>
              <a:rPr lang="en-US" altLang="zh-CN" dirty="0"/>
              <a:t>(</a:t>
            </a:r>
            <a:r>
              <a:rPr lang="en-US" altLang="zh-CN" dirty="0" err="1"/>
              <a:t>gdb</a:t>
            </a:r>
            <a:r>
              <a:rPr lang="en-US" altLang="zh-CN" dirty="0"/>
              <a:t>) </a:t>
            </a:r>
            <a:r>
              <a:rPr lang="en-US" altLang="zh-CN" dirty="0" err="1"/>
              <a:t>stepi</a:t>
            </a:r>
            <a:endParaRPr lang="en-US" altLang="zh-CN" dirty="0"/>
          </a:p>
          <a:p>
            <a:r>
              <a:rPr lang="zh-CN" altLang="en-US" dirty="0"/>
              <a:t>直接运行到这个函数结束</a:t>
            </a:r>
            <a:endParaRPr lang="zh-CN" altLang="en-US" dirty="0"/>
          </a:p>
          <a:p>
            <a:pPr lvl="1"/>
            <a:r>
              <a:rPr lang="en-US" altLang="zh-CN" dirty="0"/>
              <a:t>(</a:t>
            </a:r>
            <a:r>
              <a:rPr lang="en-US" altLang="zh-CN" dirty="0" err="1"/>
              <a:t>gdb</a:t>
            </a:r>
            <a:r>
              <a:rPr lang="en-US" altLang="zh-CN" dirty="0"/>
              <a:t>) finish</a:t>
            </a:r>
            <a:endParaRPr lang="en-US" altLang="zh-CN" dirty="0"/>
          </a:p>
          <a:p>
            <a:r>
              <a:rPr lang="zh-CN" altLang="en-US" dirty="0"/>
              <a:t>任意汇编指令上添加断点</a:t>
            </a:r>
            <a:endParaRPr lang="zh-CN" altLang="en-US" dirty="0"/>
          </a:p>
          <a:p>
            <a:pPr lvl="1"/>
            <a:r>
              <a:rPr lang="en-US" altLang="zh-CN" dirty="0"/>
              <a:t>(</a:t>
            </a:r>
            <a:r>
              <a:rPr lang="en-US" altLang="zh-CN" dirty="0" err="1"/>
              <a:t>gdb</a:t>
            </a:r>
            <a:r>
              <a:rPr lang="en-US" altLang="zh-CN" dirty="0"/>
              <a:t>) break *0x400486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Gdb</a:t>
            </a:r>
            <a:r>
              <a:rPr kumimoji="1" lang="zh-CN" altLang="en-US" dirty="0"/>
              <a:t>查看内存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1" y="1600200"/>
            <a:ext cx="4452166" cy="5067003"/>
          </a:xfrm>
        </p:spPr>
        <p:txBody>
          <a:bodyPr>
            <a:normAutofit fontScale="70000" lnSpcReduction="20000"/>
          </a:bodyPr>
          <a:lstStyle/>
          <a:p>
            <a:r>
              <a:rPr lang="zh-CN" altLang="zh-CN" dirty="0"/>
              <a:t>x /nfu</a:t>
            </a:r>
            <a:endParaRPr lang="zh-CN" altLang="zh-CN" dirty="0"/>
          </a:p>
          <a:p>
            <a:pPr lvl="1"/>
            <a:r>
              <a:rPr lang="zh-CN" altLang="zh-CN" dirty="0"/>
              <a:t>x 是 examine 的缩写</a:t>
            </a:r>
            <a:endParaRPr lang="zh-CN" altLang="zh-CN" dirty="0"/>
          </a:p>
          <a:p>
            <a:pPr lvl="1"/>
            <a:r>
              <a:rPr lang="zh-CN" altLang="zh-CN" b="1" dirty="0"/>
              <a:t>n表示要显示的内存单元的个数</a:t>
            </a:r>
            <a:endParaRPr lang="zh-CN" altLang="zh-CN" dirty="0"/>
          </a:p>
          <a:p>
            <a:pPr lvl="1"/>
            <a:r>
              <a:rPr lang="zh-CN" altLang="zh-CN" b="1" dirty="0"/>
              <a:t>f表示显示方式, 可取如下值</a:t>
            </a:r>
            <a:endParaRPr lang="en-US" altLang="zh-CN" b="1" dirty="0"/>
          </a:p>
          <a:p>
            <a:pPr lvl="2"/>
            <a:r>
              <a:rPr lang="zh-CN" altLang="zh-CN" dirty="0"/>
              <a:t>x 按十六进制格式显示变量。</a:t>
            </a:r>
            <a:endParaRPr lang="zh-CN" altLang="zh-CN" dirty="0"/>
          </a:p>
          <a:p>
            <a:pPr lvl="2"/>
            <a:r>
              <a:rPr lang="zh-CN" altLang="zh-CN" dirty="0"/>
              <a:t>d 按十进制格式显示变量。</a:t>
            </a:r>
            <a:endParaRPr lang="zh-CN" altLang="zh-CN" dirty="0"/>
          </a:p>
          <a:p>
            <a:pPr lvl="2"/>
            <a:r>
              <a:rPr lang="zh-CN" altLang="zh-CN" dirty="0"/>
              <a:t>u 按十进制格式显示无符号整型。</a:t>
            </a:r>
            <a:endParaRPr lang="zh-CN" altLang="zh-CN" dirty="0"/>
          </a:p>
          <a:p>
            <a:pPr lvl="2"/>
            <a:r>
              <a:rPr lang="zh-CN" altLang="zh-CN" dirty="0"/>
              <a:t>o 按八进制格式显示变量。</a:t>
            </a:r>
            <a:endParaRPr lang="zh-CN" altLang="zh-CN" dirty="0"/>
          </a:p>
          <a:p>
            <a:pPr lvl="2"/>
            <a:r>
              <a:rPr lang="zh-CN" altLang="zh-CN" dirty="0"/>
              <a:t>t 按二进制格式显示变量。</a:t>
            </a:r>
            <a:endParaRPr lang="zh-CN" altLang="zh-CN" dirty="0"/>
          </a:p>
          <a:p>
            <a:pPr lvl="2"/>
            <a:r>
              <a:rPr lang="zh-CN" altLang="zh-CN" dirty="0"/>
              <a:t>a 按十六进制格式显示变量。</a:t>
            </a:r>
            <a:endParaRPr lang="zh-CN" altLang="zh-CN" dirty="0"/>
          </a:p>
          <a:p>
            <a:pPr lvl="2"/>
            <a:r>
              <a:rPr lang="zh-CN" altLang="zh-CN" dirty="0"/>
              <a:t>i 指令地址格式</a:t>
            </a:r>
            <a:endParaRPr lang="zh-CN" altLang="zh-CN" dirty="0"/>
          </a:p>
          <a:p>
            <a:pPr lvl="2"/>
            <a:r>
              <a:rPr lang="zh-CN" altLang="zh-CN" dirty="0"/>
              <a:t>c 按字符格式显示变量。</a:t>
            </a:r>
            <a:endParaRPr lang="zh-CN" altLang="zh-CN" dirty="0"/>
          </a:p>
          <a:p>
            <a:pPr lvl="2"/>
            <a:r>
              <a:rPr lang="zh-CN" altLang="zh-CN" dirty="0"/>
              <a:t>f 按浮点数格式显示变量。</a:t>
            </a:r>
            <a:endParaRPr lang="zh-CN" altLang="zh-CN" dirty="0"/>
          </a:p>
          <a:p>
            <a:pPr lvl="1"/>
            <a:r>
              <a:rPr lang="zh-CN" altLang="zh-CN" b="1" dirty="0"/>
              <a:t>u表示一个地址单元的长度</a:t>
            </a:r>
            <a:endParaRPr lang="en-US" altLang="zh-CN" b="1" dirty="0"/>
          </a:p>
          <a:p>
            <a:pPr lvl="2"/>
            <a:r>
              <a:rPr lang="zh-CN" altLang="zh-CN" dirty="0"/>
              <a:t>b表示单字节，</a:t>
            </a:r>
            <a:endParaRPr lang="zh-CN" altLang="zh-CN" dirty="0"/>
          </a:p>
          <a:p>
            <a:pPr lvl="2"/>
            <a:r>
              <a:rPr lang="zh-CN" altLang="zh-CN" dirty="0"/>
              <a:t>h表示双字节，</a:t>
            </a:r>
            <a:endParaRPr lang="zh-CN" altLang="zh-CN" dirty="0"/>
          </a:p>
          <a:p>
            <a:pPr lvl="2"/>
            <a:r>
              <a:rPr lang="zh-CN" altLang="zh-CN" dirty="0"/>
              <a:t>w表示四字节，</a:t>
            </a:r>
            <a:endParaRPr lang="zh-CN" altLang="zh-CN" dirty="0"/>
          </a:p>
          <a:p>
            <a:pPr lvl="2"/>
            <a:r>
              <a:rPr lang="zh-CN" altLang="zh-CN" dirty="0"/>
              <a:t>g表示八字节</a:t>
            </a:r>
            <a:endParaRPr lang="zh-CN" altLang="zh-CN" dirty="0"/>
          </a:p>
          <a:p>
            <a:pPr lvl="1"/>
            <a:endParaRPr lang="zh-CN" altLang="zh-CN" dirty="0"/>
          </a:p>
          <a:p>
            <a:pPr lvl="1"/>
            <a:endParaRPr kumimoji="1" lang="zh-CN" altLang="en-US" dirty="0"/>
          </a:p>
        </p:txBody>
      </p:sp>
      <p:sp>
        <p:nvSpPr>
          <p:cNvPr id="4" name="内容占位符 2"/>
          <p:cNvSpPr txBox="1"/>
          <p:nvPr/>
        </p:nvSpPr>
        <p:spPr>
          <a:xfrm>
            <a:off x="5061767" y="1600200"/>
            <a:ext cx="3625033" cy="50670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zh-CN" sz="2400" dirty="0"/>
              <a:t>举例</a:t>
            </a:r>
            <a:endParaRPr lang="zh-CN" altLang="zh-CN" sz="2400" dirty="0"/>
          </a:p>
          <a:p>
            <a:pPr lvl="1"/>
            <a:r>
              <a:rPr lang="zh-CN" altLang="zh-CN" sz="2000" dirty="0"/>
              <a:t>x/3uh buf </a:t>
            </a:r>
            <a:endParaRPr lang="zh-CN" altLang="zh-CN" sz="2000" dirty="0"/>
          </a:p>
          <a:p>
            <a:pPr lvl="1"/>
            <a:r>
              <a:rPr lang="zh-CN" altLang="zh-CN" sz="2000" dirty="0"/>
              <a:t>表示从内存地址buf读取内容，</a:t>
            </a:r>
            <a:endParaRPr lang="zh-CN" altLang="zh-CN" sz="2000" dirty="0"/>
          </a:p>
          <a:p>
            <a:pPr lvl="1"/>
            <a:r>
              <a:rPr lang="zh-CN" altLang="zh-CN" sz="2000" dirty="0"/>
              <a:t>h表示以双字节为一个单位，</a:t>
            </a:r>
            <a:endParaRPr lang="zh-CN" altLang="zh-CN" sz="2000" dirty="0"/>
          </a:p>
          <a:p>
            <a:pPr lvl="1"/>
            <a:r>
              <a:rPr lang="zh-CN" altLang="zh-CN" sz="2000" dirty="0"/>
              <a:t>3表示三个单位，</a:t>
            </a:r>
            <a:endParaRPr lang="zh-CN" altLang="zh-CN" sz="2000" dirty="0"/>
          </a:p>
          <a:p>
            <a:pPr lvl="1"/>
            <a:r>
              <a:rPr lang="zh-CN" altLang="zh-CN" sz="2000" dirty="0"/>
              <a:t>u表示按十六进制显示</a:t>
            </a:r>
            <a:endParaRPr lang="zh-CN" altLang="zh-CN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实验内容和要求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0296"/>
          </a:xfrm>
        </p:spPr>
        <p:txBody>
          <a:bodyPr/>
          <a:lstStyle/>
          <a:p>
            <a:r>
              <a:rPr kumimoji="1" lang="zh-CN" altLang="en-US" dirty="0"/>
              <a:t>拆弹！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可执行文件</a:t>
            </a:r>
            <a:r>
              <a:rPr kumimoji="1" lang="en-US" altLang="zh-CN" dirty="0"/>
              <a:t>bomb</a:t>
            </a:r>
            <a:r>
              <a:rPr kumimoji="1" lang="zh-CN" altLang="en-US" dirty="0"/>
              <a:t>包括</a:t>
            </a:r>
            <a:r>
              <a:rPr kumimoji="1" lang="en-US" altLang="zh-CN" dirty="0"/>
              <a:t>6</a:t>
            </a:r>
            <a:r>
              <a:rPr kumimoji="1" lang="zh-CN" altLang="en-US" dirty="0"/>
              <a:t>道密码，必须全都解开；输错密码会导致炸弹爆炸；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此外还包含一个隐藏关！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注意：在线系统随机生成密码，每个人的都不相同；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方法：反汇编、</a:t>
            </a:r>
            <a:r>
              <a:rPr kumimoji="1" lang="en-US" altLang="zh-CN" dirty="0"/>
              <a:t>GDB</a:t>
            </a:r>
            <a:r>
              <a:rPr kumimoji="1" lang="zh-CN" altLang="en-US" dirty="0"/>
              <a:t>调试（</a:t>
            </a:r>
            <a:r>
              <a:rPr kumimoji="1" lang="en-US" altLang="zh-CN" dirty="0"/>
              <a:t>Linux</a:t>
            </a:r>
            <a:r>
              <a:rPr kumimoji="1" lang="zh-CN" altLang="en-US" dirty="0"/>
              <a:t>环境）；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实验报告：详细求解密码的过程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GDB</a:t>
            </a:r>
            <a:r>
              <a:rPr lang="zh-CN" altLang="en-US" dirty="0"/>
              <a:t>调试正在运行进程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ps</a:t>
            </a:r>
            <a:r>
              <a:rPr lang="zh-CN" altLang="en-US" dirty="0"/>
              <a:t>获得进程号（</a:t>
            </a:r>
            <a:r>
              <a:rPr lang="en-US" altLang="zh-CN" dirty="0" err="1"/>
              <a:t>pid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 err="1"/>
              <a:t>gdb</a:t>
            </a:r>
            <a:r>
              <a:rPr lang="en-US" altLang="zh-CN" dirty="0"/>
              <a:t> attach </a:t>
            </a:r>
            <a:r>
              <a:rPr lang="en-US" altLang="zh-CN" dirty="0" err="1"/>
              <a:t>pid</a:t>
            </a:r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14155" y="0"/>
            <a:ext cx="5143500" cy="68580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50628" y="2744565"/>
            <a:ext cx="334414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/>
                <a:ea typeface="黑体" panose="02010609060101010101" charset="-122"/>
                <a:cs typeface="Impact" panose="020B0806030902050204"/>
              </a:rPr>
              <a:t>ENJOY</a:t>
            </a:r>
            <a:r>
              <a:rPr kumimoji="1" lang="zh-CN" altLang="en-US" sz="6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/>
                <a:ea typeface="黑体" panose="02010609060101010101" charset="-122"/>
                <a:cs typeface="Impact" panose="020B0806030902050204"/>
              </a:rPr>
              <a:t> </a:t>
            </a:r>
            <a:r>
              <a:rPr kumimoji="1" lang="en-US" altLang="zh-CN" sz="6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/>
                <a:ea typeface="黑体" panose="02010609060101010101" charset="-122"/>
                <a:cs typeface="Impact" panose="020B0806030902050204"/>
              </a:rPr>
              <a:t>IT</a:t>
            </a:r>
            <a:r>
              <a:rPr kumimoji="1" lang="zh-CN" altLang="en-US" sz="6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/>
                <a:ea typeface="黑体" panose="02010609060101010101" charset="-122"/>
                <a:cs typeface="Impact" panose="020B0806030902050204"/>
              </a:rPr>
              <a:t>!</a:t>
            </a:r>
            <a:endParaRPr kumimoji="1" lang="zh-CN" altLang="en-US" sz="6600" b="1" dirty="0">
              <a:solidFill>
                <a:schemeClr val="tx1">
                  <a:lumMod val="50000"/>
                  <a:lumOff val="50000"/>
                </a:schemeClr>
              </a:solidFill>
              <a:latin typeface="Impact" panose="020B0806030902050204"/>
              <a:ea typeface="黑体" panose="02010609060101010101" charset="-122"/>
              <a:cs typeface="Impact" panose="020B080603090205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内容讲解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b="1" dirty="0">
                <a:solidFill>
                  <a:srgbClr val="E46C0A"/>
                </a:solidFill>
              </a:rPr>
              <a:t>Linux</a:t>
            </a:r>
            <a:r>
              <a:rPr kumimoji="1" lang="zh-CN" altLang="en-US" b="1" dirty="0">
                <a:solidFill>
                  <a:srgbClr val="E46C0A"/>
                </a:solidFill>
              </a:rPr>
              <a:t>服务器登录和基本操作</a:t>
            </a:r>
            <a:endParaRPr kumimoji="1" lang="en-US" altLang="zh-CN" b="1" dirty="0">
              <a:solidFill>
                <a:srgbClr val="E46C0A"/>
              </a:solidFill>
            </a:endParaRPr>
          </a:p>
          <a:p>
            <a:r>
              <a:rPr kumimoji="1" lang="en-US" altLang="zh-CN" dirty="0" err="1"/>
              <a:t>gcc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/>
              <a:t>make</a:t>
            </a:r>
            <a:r>
              <a:rPr kumimoji="1" lang="zh-CN" altLang="en-US" dirty="0"/>
              <a:t> </a:t>
            </a:r>
            <a:r>
              <a:rPr kumimoji="1" lang="en-US" altLang="zh-CN" dirty="0"/>
              <a:t>file</a:t>
            </a:r>
            <a:r>
              <a:rPr kumimoji="1" lang="zh-CN" altLang="en-US" dirty="0"/>
              <a:t>使用方法</a:t>
            </a:r>
            <a:endParaRPr kumimoji="1" lang="en-US" altLang="zh-CN" dirty="0"/>
          </a:p>
          <a:p>
            <a:r>
              <a:rPr kumimoji="1" lang="en-US" altLang="zh-CN" dirty="0" err="1"/>
              <a:t>gdb</a:t>
            </a:r>
            <a:r>
              <a:rPr kumimoji="1" lang="zh-CN" altLang="en-US" dirty="0"/>
              <a:t>使用方法</a:t>
            </a:r>
            <a:endParaRPr kumimoji="1" lang="en-US" altLang="zh-C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Linux</a:t>
            </a:r>
            <a:r>
              <a:rPr kumimoji="1" lang="zh-CN" altLang="en-US" dirty="0"/>
              <a:t>服务器登录和基本操作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76877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登录工具</a:t>
            </a:r>
            <a:r>
              <a:rPr kumimoji="1" lang="en-US" altLang="zh-CN" dirty="0"/>
              <a:t> (windows)</a:t>
            </a:r>
            <a:r>
              <a:rPr kumimoji="1" lang="zh-CN" altLang="en-US" dirty="0"/>
              <a:t>：</a:t>
            </a:r>
            <a:r>
              <a:rPr kumimoji="1" lang="en-US" altLang="zh-CN" dirty="0" err="1"/>
              <a:t>putty.exe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协议：</a:t>
            </a:r>
            <a:r>
              <a:rPr kumimoji="1" lang="en-US" altLang="zh-CN" dirty="0" err="1"/>
              <a:t>ssh</a:t>
            </a:r>
            <a:r>
              <a:rPr kumimoji="1" lang="zh-CN" altLang="en-US" dirty="0"/>
              <a:t>协议（端口</a:t>
            </a:r>
            <a:r>
              <a:rPr kumimoji="1" lang="en-US" altLang="zh-CN" dirty="0"/>
              <a:t>22</a:t>
            </a:r>
            <a:r>
              <a:rPr kumimoji="1" lang="zh-CN" altLang="en-US" dirty="0"/>
              <a:t>）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r>
              <a:rPr kumimoji="1" lang="zh-CN" altLang="en-US" dirty="0"/>
              <a:t>本机与服务器文件互传：</a:t>
            </a:r>
            <a:r>
              <a:rPr kumimoji="1" lang="en-US" altLang="zh-CN" dirty="0" err="1"/>
              <a:t>psftp.exe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open &lt;domain&gt;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lcd</a:t>
            </a:r>
            <a:r>
              <a:rPr kumimoji="1" lang="zh-CN" altLang="en-US" dirty="0"/>
              <a:t> </a:t>
            </a:r>
            <a:r>
              <a:rPr kumimoji="1" lang="en-US" altLang="zh-CN" dirty="0"/>
              <a:t>XXX</a:t>
            </a:r>
            <a:r>
              <a:rPr kumimoji="1" lang="zh-CN" altLang="en-US" dirty="0"/>
              <a:t> </a:t>
            </a:r>
            <a:r>
              <a:rPr kumimoji="1" lang="en-US" altLang="zh-CN" dirty="0"/>
              <a:t>(</a:t>
            </a:r>
            <a:r>
              <a:rPr kumimoji="1" lang="zh-CN" altLang="en-US" dirty="0"/>
              <a:t>改变本机目录）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get</a:t>
            </a:r>
            <a:r>
              <a:rPr kumimoji="1" lang="zh-CN" altLang="en-US" dirty="0"/>
              <a:t> </a:t>
            </a:r>
            <a:r>
              <a:rPr kumimoji="1" lang="en-US" altLang="zh-CN" dirty="0"/>
              <a:t>xxx</a:t>
            </a:r>
            <a:r>
              <a:rPr kumimoji="1" lang="zh-CN" altLang="en-US" dirty="0"/>
              <a:t> </a:t>
            </a:r>
            <a:r>
              <a:rPr kumimoji="1" lang="en-US" altLang="zh-CN" dirty="0"/>
              <a:t>(</a:t>
            </a:r>
            <a:r>
              <a:rPr kumimoji="1" lang="zh-CN" altLang="en-US" dirty="0"/>
              <a:t>从服务器下载文件</a:t>
            </a:r>
            <a:r>
              <a:rPr kumimoji="1" lang="en-US" altLang="zh-CN" dirty="0"/>
              <a:t>)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put</a:t>
            </a:r>
            <a:r>
              <a:rPr kumimoji="1" lang="zh-CN" altLang="en-US" dirty="0"/>
              <a:t> </a:t>
            </a:r>
            <a:r>
              <a:rPr kumimoji="1" lang="en-US" altLang="zh-CN" dirty="0"/>
              <a:t>xxx</a:t>
            </a:r>
            <a:r>
              <a:rPr kumimoji="1" lang="zh-CN" altLang="en-US" dirty="0"/>
              <a:t> </a:t>
            </a:r>
            <a:r>
              <a:rPr kumimoji="1" lang="en-US" altLang="zh-CN" dirty="0"/>
              <a:t>(</a:t>
            </a:r>
            <a:r>
              <a:rPr kumimoji="1" lang="zh-CN" altLang="en-US" dirty="0"/>
              <a:t>从本机上传文件</a:t>
            </a:r>
            <a:r>
              <a:rPr kumimoji="1" lang="en-US" altLang="zh-CN" dirty="0"/>
              <a:t>)</a:t>
            </a:r>
            <a:endParaRPr kumimoji="1" lang="en-US" altLang="zh-C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Linux</a:t>
            </a:r>
            <a:r>
              <a:rPr kumimoji="1" lang="zh-CN" altLang="en-US" dirty="0"/>
              <a:t>服务器登录和基本操作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76877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Linux</a:t>
            </a:r>
            <a:r>
              <a:rPr kumimoji="1" lang="zh-CN" altLang="en-US" dirty="0"/>
              <a:t>常用命令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ls</a:t>
            </a:r>
            <a:r>
              <a:rPr kumimoji="1" lang="en-US" altLang="zh-CN" dirty="0"/>
              <a:t>;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ll</a:t>
            </a:r>
            <a:r>
              <a:rPr kumimoji="1" lang="en-US" altLang="zh-CN" dirty="0"/>
              <a:t>;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pwd</a:t>
            </a:r>
            <a:r>
              <a:rPr kumimoji="1" lang="zh-CN" altLang="zh-CN" dirty="0"/>
              <a:t>;</a:t>
            </a:r>
            <a:r>
              <a:rPr kumimoji="1" lang="en-US" altLang="zh-CN" dirty="0"/>
              <a:t>cd;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mkdir</a:t>
            </a:r>
            <a:r>
              <a:rPr kumimoji="1" lang="en-US" altLang="zh-CN" dirty="0"/>
              <a:t>;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chmod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cp</a:t>
            </a:r>
            <a:r>
              <a:rPr kumimoji="1" lang="en-US" altLang="zh-CN" dirty="0"/>
              <a:t>; mv; </a:t>
            </a:r>
            <a:r>
              <a:rPr kumimoji="1" lang="en-US" altLang="zh-CN" dirty="0" err="1"/>
              <a:t>rm</a:t>
            </a:r>
            <a:r>
              <a:rPr kumimoji="1" lang="zh-CN" altLang="en-US" dirty="0"/>
              <a:t> </a:t>
            </a:r>
            <a:r>
              <a:rPr kumimoji="1" lang="en-US" altLang="zh-CN" dirty="0"/>
              <a:t>–</a:t>
            </a:r>
            <a:r>
              <a:rPr kumimoji="1" lang="en-US" altLang="zh-CN" dirty="0" err="1"/>
              <a:t>fr</a:t>
            </a:r>
            <a:r>
              <a:rPr kumimoji="1" lang="zh-CN" altLang="en-US" dirty="0"/>
              <a:t> </a:t>
            </a:r>
            <a:r>
              <a:rPr kumimoji="1" lang="zh-CN" altLang="zh-CN" dirty="0"/>
              <a:t>.</a:t>
            </a:r>
            <a:r>
              <a:rPr kumimoji="1" lang="en-US" altLang="zh-CN" dirty="0"/>
              <a:t>/XXX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vi;</a:t>
            </a:r>
            <a:r>
              <a:rPr kumimoji="1" lang="zh-CN" altLang="en-US" dirty="0"/>
              <a:t> </a:t>
            </a:r>
            <a:r>
              <a:rPr kumimoji="1" lang="en-US" altLang="zh-CN" dirty="0"/>
              <a:t>vim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df</a:t>
            </a:r>
            <a:r>
              <a:rPr kumimoji="1" lang="en-US" altLang="zh-CN" dirty="0"/>
              <a:t>;</a:t>
            </a:r>
            <a:r>
              <a:rPr kumimoji="1" lang="zh-CN" altLang="en-US" dirty="0"/>
              <a:t> </a:t>
            </a:r>
            <a:r>
              <a:rPr kumimoji="1" lang="en-US" altLang="zh-CN" dirty="0"/>
              <a:t>top;</a:t>
            </a:r>
            <a:r>
              <a:rPr kumimoji="1" lang="zh-CN" altLang="en-US" dirty="0"/>
              <a:t> </a:t>
            </a:r>
            <a:r>
              <a:rPr kumimoji="1" lang="en-US" altLang="zh-CN" dirty="0"/>
              <a:t>free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tar</a:t>
            </a:r>
            <a:r>
              <a:rPr kumimoji="1" lang="zh-CN" altLang="en-US" dirty="0"/>
              <a:t> </a:t>
            </a:r>
            <a:r>
              <a:rPr kumimoji="1" lang="en-US" altLang="zh-CN" dirty="0"/>
              <a:t>(z)</a:t>
            </a:r>
            <a:r>
              <a:rPr kumimoji="1" lang="en-US" altLang="zh-CN" dirty="0" err="1"/>
              <a:t>xvf</a:t>
            </a:r>
            <a:r>
              <a:rPr kumimoji="1" lang="zh-CN" altLang="en-US" dirty="0"/>
              <a:t> </a:t>
            </a:r>
            <a:r>
              <a:rPr kumimoji="1" lang="is-IS" altLang="zh-CN" dirty="0"/>
              <a:t>…</a:t>
            </a:r>
            <a:r>
              <a:rPr kumimoji="1" lang="en-US" altLang="zh-CN" dirty="0"/>
              <a:t>;</a:t>
            </a:r>
            <a:r>
              <a:rPr kumimoji="1" lang="zh-CN" altLang="en-US" dirty="0"/>
              <a:t> </a:t>
            </a:r>
            <a:r>
              <a:rPr kumimoji="1" lang="en-US" altLang="zh-CN" dirty="0"/>
              <a:t>tar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zcvf</a:t>
            </a:r>
            <a:r>
              <a:rPr kumimoji="1" lang="zh-CN" altLang="en-US" dirty="0"/>
              <a:t> </a:t>
            </a:r>
            <a:r>
              <a:rPr kumimoji="1" lang="is-IS" altLang="zh-CN" dirty="0"/>
              <a:t>…</a:t>
            </a:r>
            <a:r>
              <a:rPr kumimoji="1" lang="en-US" altLang="zh-CN" dirty="0"/>
              <a:t>;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gzip</a:t>
            </a:r>
            <a:r>
              <a:rPr kumimoji="1" lang="zh-CN" altLang="en-US" dirty="0"/>
              <a:t> </a:t>
            </a:r>
            <a:r>
              <a:rPr kumimoji="1" lang="is-IS" altLang="zh-CN" dirty="0"/>
              <a:t>…</a:t>
            </a:r>
            <a:r>
              <a:rPr kumimoji="1" lang="en-US" altLang="zh-CN" dirty="0"/>
              <a:t>;</a:t>
            </a:r>
            <a:r>
              <a:rPr kumimoji="1" lang="zh-CN" altLang="en-US" dirty="0"/>
              <a:t> </a:t>
            </a:r>
            <a:r>
              <a:rPr kumimoji="1" lang="en-US" altLang="zh-CN" dirty="0"/>
              <a:t>unzip</a:t>
            </a:r>
            <a:r>
              <a:rPr kumimoji="1" lang="zh-CN" altLang="en-US" dirty="0"/>
              <a:t> </a:t>
            </a:r>
            <a:r>
              <a:rPr kumimoji="1" lang="is-IS" altLang="zh-CN" dirty="0"/>
              <a:t>…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find;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grep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ifconfig</a:t>
            </a:r>
            <a:r>
              <a:rPr kumimoji="1" lang="en-US" altLang="zh-CN" dirty="0"/>
              <a:t>; ping</a:t>
            </a:r>
            <a:endParaRPr kumimoji="1" lang="en-US" altLang="zh-C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内容讲解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Linux</a:t>
            </a:r>
            <a:r>
              <a:rPr kumimoji="1" lang="zh-CN" altLang="en-US" dirty="0"/>
              <a:t>服务器登录和基本操作</a:t>
            </a:r>
            <a:endParaRPr kumimoji="1" lang="en-US" altLang="zh-CN" dirty="0"/>
          </a:p>
          <a:p>
            <a:r>
              <a:rPr kumimoji="1" lang="en-US" altLang="zh-CN" b="1" dirty="0" err="1">
                <a:solidFill>
                  <a:srgbClr val="E46C0A"/>
                </a:solidFill>
              </a:rPr>
              <a:t>gcc</a:t>
            </a:r>
            <a:r>
              <a:rPr kumimoji="1" lang="en-US" altLang="zh-CN" b="1" dirty="0">
                <a:solidFill>
                  <a:srgbClr val="E46C0A"/>
                </a:solidFill>
              </a:rPr>
              <a:t>,</a:t>
            </a:r>
            <a:r>
              <a:rPr kumimoji="1" lang="zh-CN" altLang="en-US" b="1" dirty="0">
                <a:solidFill>
                  <a:srgbClr val="E46C0A"/>
                </a:solidFill>
              </a:rPr>
              <a:t> </a:t>
            </a:r>
            <a:r>
              <a:rPr kumimoji="1" lang="en-US" altLang="zh-CN" b="1" dirty="0">
                <a:solidFill>
                  <a:srgbClr val="E46C0A"/>
                </a:solidFill>
              </a:rPr>
              <a:t>make</a:t>
            </a:r>
            <a:r>
              <a:rPr kumimoji="1" lang="zh-CN" altLang="en-US" b="1" dirty="0">
                <a:solidFill>
                  <a:srgbClr val="E46C0A"/>
                </a:solidFill>
              </a:rPr>
              <a:t> </a:t>
            </a:r>
            <a:r>
              <a:rPr kumimoji="1" lang="en-US" altLang="zh-CN" b="1" dirty="0">
                <a:solidFill>
                  <a:srgbClr val="E46C0A"/>
                </a:solidFill>
              </a:rPr>
              <a:t>file</a:t>
            </a:r>
            <a:r>
              <a:rPr kumimoji="1" lang="zh-CN" altLang="en-US" b="1" dirty="0">
                <a:solidFill>
                  <a:srgbClr val="E46C0A"/>
                </a:solidFill>
              </a:rPr>
              <a:t>使用方法</a:t>
            </a:r>
            <a:endParaRPr kumimoji="1" lang="en-US" altLang="zh-CN" b="1" dirty="0">
              <a:solidFill>
                <a:srgbClr val="E46C0A"/>
              </a:solidFill>
            </a:endParaRPr>
          </a:p>
          <a:p>
            <a:r>
              <a:rPr kumimoji="1" lang="en-US" altLang="zh-CN" dirty="0" err="1"/>
              <a:t>gdb</a:t>
            </a:r>
            <a:r>
              <a:rPr kumimoji="1" lang="zh-CN" altLang="en-US" dirty="0"/>
              <a:t>使用方法</a:t>
            </a:r>
            <a:endParaRPr kumimoji="1" lang="en-US" altLang="zh-C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gcc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/>
              <a:t>make</a:t>
            </a:r>
            <a:r>
              <a:rPr kumimoji="1" lang="zh-CN" altLang="en-US" dirty="0"/>
              <a:t> </a:t>
            </a:r>
            <a:r>
              <a:rPr kumimoji="1" lang="en-US" altLang="zh-CN" dirty="0"/>
              <a:t>file</a:t>
            </a:r>
            <a:r>
              <a:rPr kumimoji="1" lang="zh-CN" altLang="en-US" dirty="0"/>
              <a:t>使用方法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17441"/>
          </a:xfrm>
        </p:spPr>
        <p:txBody>
          <a:bodyPr>
            <a:normAutofit/>
          </a:bodyPr>
          <a:lstStyle/>
          <a:p>
            <a:r>
              <a:rPr lang="en-US" altLang="zh-CN" dirty="0" err="1">
                <a:latin typeface="Tahoma" panose="020B0604030504040204" charset="0"/>
                <a:ea typeface="宋体" panose="02010600030101010101" pitchFamily="2" charset="-122"/>
              </a:rPr>
              <a:t>gcc</a:t>
            </a:r>
            <a:r>
              <a:rPr lang="zh-CN" altLang="en-US" dirty="0">
                <a:latin typeface="Tahoma" panose="020B0604030504040204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latin typeface="Tahoma" panose="020B0604030504040204" charset="0"/>
                <a:ea typeface="宋体" panose="02010600030101010101" pitchFamily="2" charset="-122"/>
              </a:rPr>
              <a:t>(–O1)</a:t>
            </a:r>
            <a:r>
              <a:rPr lang="zh-CN" altLang="en-US" dirty="0">
                <a:latin typeface="Tahoma" panose="020B0604030504040204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latin typeface="Tahoma" panose="020B0604030504040204" charset="0"/>
                <a:ea typeface="宋体" panose="02010600030101010101" pitchFamily="2" charset="-122"/>
              </a:rPr>
              <a:t>–o</a:t>
            </a:r>
            <a:r>
              <a:rPr lang="zh-CN" altLang="en-US" dirty="0">
                <a:latin typeface="Tahoma" panose="020B0604030504040204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latin typeface="Tahoma" panose="020B0604030504040204" charset="0"/>
                <a:ea typeface="宋体" panose="02010600030101010101" pitchFamily="2" charset="-122"/>
              </a:rPr>
              <a:t>p</a:t>
            </a:r>
            <a:r>
              <a:rPr lang="zh-CN" altLang="en-US" dirty="0">
                <a:latin typeface="Tahoma" panose="020B0604030504040204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latin typeface="Tahoma" panose="020B0604030504040204" charset="0"/>
                <a:ea typeface="宋体" panose="02010600030101010101" pitchFamily="2" charset="-122"/>
              </a:rPr>
              <a:t>p1.c</a:t>
            </a:r>
            <a:r>
              <a:rPr lang="zh-CN" altLang="en-US" dirty="0">
                <a:latin typeface="Tahoma" panose="020B0604030504040204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latin typeface="Tahoma" panose="020B0604030504040204" charset="0"/>
                <a:ea typeface="宋体" panose="02010600030101010101" pitchFamily="2" charset="-122"/>
              </a:rPr>
              <a:t>p2.c</a:t>
            </a:r>
            <a:endParaRPr lang="en-US" altLang="zh-CN" dirty="0">
              <a:latin typeface="Tahoma" panose="020B0604030504040204" charset="0"/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latin typeface="Tahoma" panose="020B0604030504040204" charset="0"/>
                <a:ea typeface="宋体" panose="02010600030101010101" pitchFamily="2" charset="-122"/>
              </a:rPr>
              <a:t>C</a:t>
            </a:r>
            <a:r>
              <a:rPr lang="zh-CN" altLang="en-US" dirty="0">
                <a:latin typeface="Tahoma" panose="020B0604030504040204" charset="0"/>
                <a:ea typeface="宋体" panose="02010600030101010101" pitchFamily="2" charset="-122"/>
              </a:rPr>
              <a:t>预处理器，扩展源代码（</a:t>
            </a:r>
            <a:r>
              <a:rPr lang="en-US" altLang="zh-CN" dirty="0">
                <a:latin typeface="Tahoma" panose="020B0604030504040204" charset="0"/>
                <a:ea typeface="宋体" panose="02010600030101010101" pitchFamily="2" charset="-122"/>
              </a:rPr>
              <a:t>#include,</a:t>
            </a:r>
            <a:r>
              <a:rPr lang="zh-CN" altLang="en-US" dirty="0">
                <a:latin typeface="Tahoma" panose="020B0604030504040204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latin typeface="Tahoma" panose="020B0604030504040204" charset="0"/>
                <a:ea typeface="宋体" panose="02010600030101010101" pitchFamily="2" charset="-122"/>
              </a:rPr>
              <a:t>#define</a:t>
            </a:r>
            <a:r>
              <a:rPr lang="zh-CN" altLang="en-US" dirty="0">
                <a:latin typeface="Tahoma" panose="020B0604030504040204" charset="0"/>
                <a:ea typeface="宋体" panose="02010600030101010101" pitchFamily="2" charset="-122"/>
              </a:rPr>
              <a:t>）</a:t>
            </a:r>
            <a:endParaRPr lang="en-US" altLang="zh-CN" dirty="0">
              <a:latin typeface="Tahoma" panose="020B0604030504040204" charset="0"/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latin typeface="Tahoma" panose="020B0604030504040204" charset="0"/>
                <a:ea typeface="宋体" panose="02010600030101010101" pitchFamily="2" charset="-122"/>
              </a:rPr>
              <a:t>编译器，生成汇编代码</a:t>
            </a:r>
            <a:r>
              <a:rPr lang="en-US" altLang="zh-CN" dirty="0">
                <a:latin typeface="Tahoma" panose="020B0604030504040204" charset="0"/>
                <a:ea typeface="宋体" panose="02010600030101010101" pitchFamily="2" charset="-122"/>
              </a:rPr>
              <a:t>p1.s</a:t>
            </a:r>
            <a:r>
              <a:rPr lang="zh-CN" altLang="en-US" dirty="0">
                <a:latin typeface="Tahoma" panose="020B0604030504040204" charset="0"/>
                <a:ea typeface="宋体" panose="02010600030101010101" pitchFamily="2" charset="-122"/>
              </a:rPr>
              <a:t>，</a:t>
            </a:r>
            <a:r>
              <a:rPr lang="en-US" altLang="zh-CN" dirty="0">
                <a:latin typeface="Tahoma" panose="020B0604030504040204" charset="0"/>
                <a:ea typeface="宋体" panose="02010600030101010101" pitchFamily="2" charset="-122"/>
              </a:rPr>
              <a:t>p2.s</a:t>
            </a:r>
            <a:endParaRPr lang="en-US" altLang="zh-CN" dirty="0">
              <a:latin typeface="Tahoma" panose="020B0604030504040204" charset="0"/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latin typeface="Tahoma" panose="020B0604030504040204" charset="0"/>
                <a:ea typeface="宋体" panose="02010600030101010101" pitchFamily="2" charset="-122"/>
              </a:rPr>
              <a:t>汇编器，生成目标代码</a:t>
            </a:r>
            <a:r>
              <a:rPr lang="en-US" altLang="zh-CN" dirty="0">
                <a:latin typeface="Tahoma" panose="020B0604030504040204" charset="0"/>
                <a:ea typeface="宋体" panose="02010600030101010101" pitchFamily="2" charset="-122"/>
              </a:rPr>
              <a:t>p1.o</a:t>
            </a:r>
            <a:r>
              <a:rPr lang="zh-CN" altLang="en-US" dirty="0">
                <a:latin typeface="Tahoma" panose="020B0604030504040204" charset="0"/>
                <a:ea typeface="宋体" panose="02010600030101010101" pitchFamily="2" charset="-122"/>
              </a:rPr>
              <a:t>，</a:t>
            </a:r>
            <a:r>
              <a:rPr lang="en-US" altLang="zh-CN" dirty="0">
                <a:latin typeface="Tahoma" panose="020B0604030504040204" charset="0"/>
                <a:ea typeface="宋体" panose="02010600030101010101" pitchFamily="2" charset="-122"/>
              </a:rPr>
              <a:t>p2.o</a:t>
            </a:r>
            <a:endParaRPr lang="en-US" altLang="zh-CN" dirty="0">
              <a:latin typeface="Tahoma" panose="020B0604030504040204" charset="0"/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latin typeface="Tahoma" panose="020B0604030504040204" charset="0"/>
                <a:ea typeface="宋体" panose="02010600030101010101" pitchFamily="2" charset="-122"/>
              </a:rPr>
              <a:t>链接器，生成可执行代码文件</a:t>
            </a:r>
            <a:r>
              <a:rPr lang="en-US" altLang="zh-CN" dirty="0">
                <a:latin typeface="Tahoma" panose="020B0604030504040204" charset="0"/>
                <a:ea typeface="宋体" panose="02010600030101010101" pitchFamily="2" charset="-122"/>
              </a:rPr>
              <a:t>p</a:t>
            </a:r>
            <a:endParaRPr lang="en-US" altLang="zh-CN" dirty="0">
              <a:latin typeface="Tahoma" panose="020B0604030504040204" charset="0"/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latin typeface="Tahoma" panose="020B0604030504040204" charset="0"/>
                <a:ea typeface="宋体" panose="02010600030101010101" pitchFamily="2" charset="-122"/>
              </a:rPr>
              <a:t>优化级别</a:t>
            </a:r>
            <a:r>
              <a:rPr lang="en-US" altLang="zh-CN" dirty="0">
                <a:latin typeface="Tahoma" panose="020B0604030504040204" charset="0"/>
                <a:ea typeface="宋体" panose="02010600030101010101" pitchFamily="2" charset="-122"/>
              </a:rPr>
              <a:t>1~3</a:t>
            </a:r>
            <a:r>
              <a:rPr lang="zh-CN" altLang="en-US" dirty="0">
                <a:latin typeface="Tahoma" panose="020B0604030504040204" charset="0"/>
                <a:ea typeface="宋体" panose="02010600030101010101" pitchFamily="2" charset="-122"/>
              </a:rPr>
              <a:t>，越高优化度越高</a:t>
            </a:r>
            <a:endParaRPr lang="en-US" altLang="zh-CN" dirty="0">
              <a:latin typeface="Tahoma" panose="020B0604030504040204" charset="0"/>
              <a:ea typeface="宋体" panose="02010600030101010101" pitchFamily="2" charset="-122"/>
            </a:endParaRPr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gcc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/>
              <a:t>make</a:t>
            </a:r>
            <a:r>
              <a:rPr kumimoji="1" lang="zh-CN" altLang="en-US" dirty="0"/>
              <a:t> </a:t>
            </a:r>
            <a:r>
              <a:rPr kumimoji="1" lang="en-US" altLang="zh-CN" dirty="0"/>
              <a:t>file</a:t>
            </a:r>
            <a:r>
              <a:rPr kumimoji="1" lang="zh-CN" altLang="en-US" dirty="0"/>
              <a:t>使用方法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>
                <a:latin typeface="Tahoma" panose="020B0604030504040204" charset="0"/>
                <a:ea typeface="宋体" panose="02010600030101010101" pitchFamily="2" charset="-122"/>
              </a:rPr>
              <a:t>gcc</a:t>
            </a:r>
            <a:r>
              <a:rPr lang="zh-CN" altLang="en-US" dirty="0">
                <a:latin typeface="Tahoma" panose="020B0604030504040204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latin typeface="Tahoma" panose="020B0604030504040204" charset="0"/>
                <a:ea typeface="宋体" panose="02010600030101010101" pitchFamily="2" charset="-122"/>
              </a:rPr>
              <a:t>(–O1)</a:t>
            </a:r>
            <a:r>
              <a:rPr lang="zh-CN" altLang="en-US" dirty="0">
                <a:latin typeface="Tahoma" panose="020B0604030504040204" charset="0"/>
                <a:ea typeface="宋体" panose="02010600030101010101" pitchFamily="2" charset="-122"/>
              </a:rPr>
              <a:t> </a:t>
            </a:r>
            <a:r>
              <a:rPr lang="zh-CN" altLang="zh-CN" dirty="0">
                <a:latin typeface="Tahoma" panose="020B0604030504040204" charset="0"/>
                <a:ea typeface="宋体" panose="02010600030101010101" pitchFamily="2" charset="-122"/>
              </a:rPr>
              <a:t>-</a:t>
            </a:r>
            <a:r>
              <a:rPr lang="en-US" altLang="zh-CN" dirty="0">
                <a:latin typeface="Tahoma" panose="020B0604030504040204" charset="0"/>
                <a:ea typeface="宋体" panose="02010600030101010101" pitchFamily="2" charset="-122"/>
              </a:rPr>
              <a:t>S</a:t>
            </a:r>
            <a:r>
              <a:rPr lang="zh-CN" altLang="en-US" dirty="0">
                <a:latin typeface="Tahoma" panose="020B0604030504040204" charset="0"/>
                <a:ea typeface="宋体" panose="02010600030101010101" pitchFamily="2" charset="-122"/>
              </a:rPr>
              <a:t> </a:t>
            </a:r>
            <a:r>
              <a:rPr lang="en-US" altLang="zh-CN" dirty="0" err="1">
                <a:latin typeface="Tahoma" panose="020B0604030504040204" charset="0"/>
                <a:ea typeface="宋体" panose="02010600030101010101" pitchFamily="2" charset="-122"/>
              </a:rPr>
              <a:t>code.c</a:t>
            </a:r>
            <a:endParaRPr lang="en-US" altLang="zh-CN" dirty="0">
              <a:latin typeface="Tahoma" panose="020B0604030504040204" charset="0"/>
              <a:ea typeface="宋体" panose="02010600030101010101" pitchFamily="2" charset="-122"/>
            </a:endParaRPr>
          </a:p>
          <a:p>
            <a:pPr lvl="1"/>
            <a:r>
              <a:rPr lang="zh-CN" altLang="zh-CN" dirty="0">
                <a:latin typeface="Tahoma" panose="020B0604030504040204" charset="0"/>
                <a:ea typeface="宋体" panose="02010600030101010101" pitchFamily="2" charset="-122"/>
              </a:rPr>
              <a:t>-</a:t>
            </a:r>
            <a:r>
              <a:rPr lang="en-US" altLang="zh-CN" dirty="0">
                <a:latin typeface="Tahoma" panose="020B0604030504040204" charset="0"/>
                <a:ea typeface="宋体" panose="02010600030101010101" pitchFamily="2" charset="-122"/>
              </a:rPr>
              <a:t>S:</a:t>
            </a:r>
            <a:r>
              <a:rPr lang="zh-CN" altLang="en-US" dirty="0">
                <a:latin typeface="Tahoma" panose="020B0604030504040204" charset="0"/>
                <a:ea typeface="宋体" panose="02010600030101010101" pitchFamily="2" charset="-122"/>
              </a:rPr>
              <a:t> 产生汇编文件</a:t>
            </a:r>
            <a:r>
              <a:rPr lang="en-US" altLang="zh-CN" dirty="0" err="1">
                <a:latin typeface="Tahoma" panose="020B0604030504040204" charset="0"/>
                <a:ea typeface="宋体" panose="02010600030101010101" pitchFamily="2" charset="-122"/>
              </a:rPr>
              <a:t>code.s</a:t>
            </a:r>
            <a:r>
              <a:rPr lang="zh-CN" altLang="en-US" dirty="0">
                <a:latin typeface="Tahoma" panose="020B0604030504040204" charset="0"/>
                <a:ea typeface="宋体" panose="02010600030101010101" pitchFamily="2" charset="-122"/>
              </a:rPr>
              <a:t>，不做进一步的工作</a:t>
            </a:r>
            <a:endParaRPr lang="en-US" altLang="zh-CN" dirty="0">
              <a:latin typeface="Tahoma" panose="020B0604030504040204" charset="0"/>
              <a:ea typeface="宋体" panose="02010600030101010101" pitchFamily="2" charset="-122"/>
            </a:endParaRPr>
          </a:p>
          <a:p>
            <a:r>
              <a:rPr lang="en-US" altLang="zh-CN" dirty="0" err="1">
                <a:latin typeface="Tahoma" panose="020B0604030504040204" charset="0"/>
                <a:ea typeface="宋体" panose="02010600030101010101" pitchFamily="2" charset="-122"/>
              </a:rPr>
              <a:t>gcc</a:t>
            </a:r>
            <a:r>
              <a:rPr lang="zh-CN" altLang="en-US" dirty="0">
                <a:latin typeface="Tahoma" panose="020B0604030504040204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latin typeface="Tahoma" panose="020B0604030504040204" charset="0"/>
                <a:ea typeface="宋体" panose="02010600030101010101" pitchFamily="2" charset="-122"/>
              </a:rPr>
              <a:t>(–O1)</a:t>
            </a:r>
            <a:r>
              <a:rPr lang="zh-CN" altLang="en-US" dirty="0">
                <a:latin typeface="Tahoma" panose="020B0604030504040204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latin typeface="Tahoma" panose="020B0604030504040204" charset="0"/>
                <a:ea typeface="宋体" panose="02010600030101010101" pitchFamily="2" charset="-122"/>
              </a:rPr>
              <a:t>–c</a:t>
            </a:r>
            <a:r>
              <a:rPr lang="zh-CN" altLang="en-US" dirty="0">
                <a:latin typeface="Tahoma" panose="020B0604030504040204" charset="0"/>
                <a:ea typeface="宋体" panose="02010600030101010101" pitchFamily="2" charset="-122"/>
              </a:rPr>
              <a:t> </a:t>
            </a:r>
            <a:r>
              <a:rPr lang="en-US" altLang="zh-CN" dirty="0" err="1">
                <a:latin typeface="Tahoma" panose="020B0604030504040204" charset="0"/>
                <a:ea typeface="宋体" panose="02010600030101010101" pitchFamily="2" charset="-122"/>
              </a:rPr>
              <a:t>code.c</a:t>
            </a:r>
            <a:endParaRPr lang="en-US" altLang="zh-CN" dirty="0">
              <a:latin typeface="Tahoma" panose="020B0604030504040204" charset="0"/>
              <a:ea typeface="宋体" panose="02010600030101010101" pitchFamily="2" charset="-122"/>
            </a:endParaRPr>
          </a:p>
          <a:p>
            <a:pPr lvl="1"/>
            <a:r>
              <a:rPr lang="zh-CN" altLang="zh-CN" dirty="0">
                <a:latin typeface="Tahoma" panose="020B0604030504040204" charset="0"/>
                <a:ea typeface="宋体" panose="02010600030101010101" pitchFamily="2" charset="-122"/>
              </a:rPr>
              <a:t>-</a:t>
            </a:r>
            <a:r>
              <a:rPr lang="en-US" altLang="zh-CN" dirty="0">
                <a:latin typeface="Tahoma" panose="020B0604030504040204" charset="0"/>
                <a:ea typeface="宋体" panose="02010600030101010101" pitchFamily="2" charset="-122"/>
              </a:rPr>
              <a:t>c</a:t>
            </a:r>
            <a:r>
              <a:rPr lang="zh-CN" altLang="en-US" dirty="0">
                <a:latin typeface="Tahoma" panose="020B0604030504040204" charset="0"/>
                <a:ea typeface="宋体" panose="02010600030101010101" pitchFamily="2" charset="-122"/>
              </a:rPr>
              <a:t>：编译并汇编，产生目标代码文件</a:t>
            </a:r>
            <a:r>
              <a:rPr lang="en-US" altLang="zh-CN" dirty="0" err="1">
                <a:latin typeface="Tahoma" panose="020B0604030504040204" charset="0"/>
                <a:ea typeface="宋体" panose="02010600030101010101" pitchFamily="2" charset="-122"/>
              </a:rPr>
              <a:t>code.o</a:t>
            </a:r>
            <a:endParaRPr kumimoji="1" lang="en-US" altLang="zh-CN" dirty="0"/>
          </a:p>
          <a:p>
            <a:r>
              <a:rPr kumimoji="1" lang="en-US" altLang="zh-CN" dirty="0" err="1"/>
              <a:t>gcc</a:t>
            </a:r>
            <a:r>
              <a:rPr kumimoji="1" lang="zh-CN" altLang="en-US" dirty="0"/>
              <a:t> </a:t>
            </a:r>
            <a:r>
              <a:rPr kumimoji="1" lang="en-US" altLang="zh-CN" dirty="0"/>
              <a:t>–Wall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hw.c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给出</a:t>
            </a:r>
            <a:r>
              <a:rPr kumimoji="1" lang="en-US" altLang="zh-CN" dirty="0"/>
              <a:t>warning</a:t>
            </a:r>
            <a:endParaRPr kumimoji="1" lang="en-US" altLang="zh-CN" dirty="0"/>
          </a:p>
          <a:p>
            <a:r>
              <a:rPr kumimoji="1" lang="en-US" altLang="zh-CN" dirty="0" err="1">
                <a:solidFill>
                  <a:srgbClr val="FF0000"/>
                </a:solidFill>
              </a:rPr>
              <a:t>gcc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–g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 err="1">
                <a:solidFill>
                  <a:srgbClr val="FF0000"/>
                </a:solidFill>
              </a:rPr>
              <a:t>hw.c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pPr lvl="1"/>
            <a:r>
              <a:rPr kumimoji="1" lang="zh-CN" altLang="en-US" dirty="0">
                <a:solidFill>
                  <a:srgbClr val="FF0000"/>
                </a:solidFill>
              </a:rPr>
              <a:t>支持</a:t>
            </a:r>
            <a:r>
              <a:rPr kumimoji="1" lang="en-US" altLang="zh-CN" dirty="0">
                <a:solidFill>
                  <a:srgbClr val="FF0000"/>
                </a:solidFill>
              </a:rPr>
              <a:t>debug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gcc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/>
              <a:t>make</a:t>
            </a:r>
            <a:r>
              <a:rPr kumimoji="1" lang="zh-CN" altLang="en-US" dirty="0"/>
              <a:t> </a:t>
            </a:r>
            <a:r>
              <a:rPr kumimoji="1" lang="en-US" altLang="zh-CN" dirty="0"/>
              <a:t>file</a:t>
            </a:r>
            <a:r>
              <a:rPr kumimoji="1" lang="zh-CN" altLang="en-US" dirty="0"/>
              <a:t>使用方法</a:t>
            </a:r>
            <a:endParaRPr kumimoji="1" lang="zh-CN" altLang="en-US" dirty="0">
              <a:latin typeface="Tahoma" panose="020B0604030504040204" charset="0"/>
              <a:ea typeface="宋体" panose="02010600030101010101" pitchFamily="2" charset="-122"/>
            </a:endParaRPr>
          </a:p>
        </p:txBody>
      </p:sp>
      <p:sp>
        <p:nvSpPr>
          <p:cNvPr id="94210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>
                <a:latin typeface="Tahoma" panose="020B0604030504040204" charset="0"/>
                <a:ea typeface="宋体" panose="02010600030101010101" pitchFamily="2" charset="-122"/>
              </a:rPr>
              <a:t>反汇编器（</a:t>
            </a:r>
            <a:r>
              <a:rPr lang="en-US" altLang="zh-CN" dirty="0">
                <a:latin typeface="Tahoma" panose="020B0604030504040204" charset="0"/>
                <a:ea typeface="宋体" panose="02010600030101010101" pitchFamily="2" charset="-122"/>
              </a:rPr>
              <a:t>disassembler</a:t>
            </a:r>
            <a:r>
              <a:rPr lang="zh-CN" altLang="en-US" dirty="0">
                <a:latin typeface="Tahoma" panose="020B0604030504040204" charset="0"/>
                <a:ea typeface="宋体" panose="02010600030101010101" pitchFamily="2" charset="-122"/>
              </a:rPr>
              <a:t>）</a:t>
            </a:r>
            <a:endParaRPr lang="en-US" altLang="zh-CN" dirty="0">
              <a:latin typeface="Tahoma" panose="020B0604030504040204" charset="0"/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latin typeface="Tahoma" panose="020B0604030504040204" charset="0"/>
                <a:ea typeface="宋体" panose="02010600030101010101" pitchFamily="2" charset="-122"/>
              </a:rPr>
              <a:t>根据目标代码（二进制）内容，生成汇编代码</a:t>
            </a:r>
            <a:endParaRPr lang="en-US" altLang="zh-CN" dirty="0">
              <a:latin typeface="Tahoma" panose="020B0604030504040204" charset="0"/>
              <a:ea typeface="宋体" panose="02010600030101010101" pitchFamily="2" charset="-122"/>
            </a:endParaRPr>
          </a:p>
          <a:p>
            <a:pPr lvl="1"/>
            <a:r>
              <a:rPr lang="en-US" altLang="zh-CN" dirty="0" err="1">
                <a:latin typeface="Tahoma" panose="020B0604030504040204" charset="0"/>
                <a:ea typeface="宋体" panose="02010600030101010101" pitchFamily="2" charset="-122"/>
              </a:rPr>
              <a:t>objdump</a:t>
            </a:r>
            <a:r>
              <a:rPr lang="zh-CN" altLang="en-US" dirty="0">
                <a:latin typeface="Tahoma" panose="020B0604030504040204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latin typeface="Tahoma" panose="020B0604030504040204" charset="0"/>
                <a:ea typeface="宋体" panose="02010600030101010101" pitchFamily="2" charset="-122"/>
              </a:rPr>
              <a:t>–d</a:t>
            </a:r>
            <a:r>
              <a:rPr lang="zh-CN" altLang="en-US" dirty="0">
                <a:latin typeface="Tahoma" panose="020B0604030504040204" charset="0"/>
                <a:ea typeface="宋体" panose="02010600030101010101" pitchFamily="2" charset="-122"/>
              </a:rPr>
              <a:t> </a:t>
            </a:r>
            <a:r>
              <a:rPr lang="en-US" altLang="zh-CN" dirty="0" err="1">
                <a:latin typeface="Tahoma" panose="020B0604030504040204" charset="0"/>
                <a:ea typeface="宋体" panose="02010600030101010101" pitchFamily="2" charset="-122"/>
              </a:rPr>
              <a:t>code.o</a:t>
            </a:r>
            <a:endParaRPr lang="en-US" altLang="zh-CN" dirty="0">
              <a:latin typeface="Tahoma" panose="020B0604030504040204" charset="0"/>
              <a:ea typeface="宋体" panose="02010600030101010101" pitchFamily="2" charset="-122"/>
            </a:endParaRPr>
          </a:p>
          <a:p>
            <a:pPr lvl="1"/>
            <a:endParaRPr lang="en-US" altLang="zh-CN" dirty="0">
              <a:latin typeface="Tahoma" panose="020B0604030504040204" charset="0"/>
              <a:ea typeface="宋体" panose="02010600030101010101" pitchFamily="2" charset="-122"/>
            </a:endParaRPr>
          </a:p>
          <a:p>
            <a:pPr lvl="1"/>
            <a:endParaRPr lang="en-US" altLang="zh-CN" dirty="0">
              <a:latin typeface="Tahoma" panose="020B0604030504040204" charset="0"/>
              <a:ea typeface="宋体" panose="02010600030101010101" pitchFamily="2" charset="-122"/>
            </a:endParaRPr>
          </a:p>
          <a:p>
            <a:pPr lvl="1"/>
            <a:endParaRPr lang="en-US" altLang="zh-CN" dirty="0">
              <a:latin typeface="Tahoma" panose="020B0604030504040204" charset="0"/>
              <a:ea typeface="宋体" panose="02010600030101010101" pitchFamily="2" charset="-122"/>
            </a:endParaRPr>
          </a:p>
          <a:p>
            <a:pPr lvl="1"/>
            <a:endParaRPr lang="en-US" altLang="zh-CN" dirty="0">
              <a:latin typeface="Tahoma" panose="020B0604030504040204" charset="0"/>
              <a:ea typeface="宋体" panose="02010600030101010101" pitchFamily="2" charset="-122"/>
            </a:endParaRPr>
          </a:p>
          <a:p>
            <a:pPr lvl="1"/>
            <a:endParaRPr lang="en-US" altLang="zh-CN" dirty="0">
              <a:latin typeface="Tahoma" panose="020B0604030504040204" charset="0"/>
              <a:ea typeface="宋体" panose="02010600030101010101" pitchFamily="2" charset="-122"/>
            </a:endParaRPr>
          </a:p>
          <a:p>
            <a:pPr lvl="1"/>
            <a:r>
              <a:rPr lang="en-US" altLang="zh-CN" dirty="0" err="1">
                <a:latin typeface="Tahoma" panose="020B0604030504040204" charset="0"/>
                <a:ea typeface="宋体" panose="02010600030101010101" pitchFamily="2" charset="-122"/>
              </a:rPr>
              <a:t>objdump</a:t>
            </a:r>
            <a:r>
              <a:rPr lang="zh-CN" altLang="en-US" dirty="0">
                <a:latin typeface="Tahoma" panose="020B0604030504040204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latin typeface="Tahoma" panose="020B0604030504040204" charset="0"/>
                <a:ea typeface="宋体" panose="02010600030101010101" pitchFamily="2" charset="-122"/>
              </a:rPr>
              <a:t>–s</a:t>
            </a:r>
            <a:r>
              <a:rPr lang="zh-CN" altLang="en-US" dirty="0">
                <a:latin typeface="Tahoma" panose="020B0604030504040204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latin typeface="Tahoma" panose="020B0604030504040204" charset="0"/>
                <a:ea typeface="宋体" panose="02010600030101010101" pitchFamily="2" charset="-122"/>
              </a:rPr>
              <a:t>–d</a:t>
            </a:r>
            <a:r>
              <a:rPr lang="zh-CN" altLang="en-US" dirty="0">
                <a:latin typeface="Tahoma" panose="020B0604030504040204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latin typeface="Tahoma" panose="020B0604030504040204" charset="0"/>
                <a:ea typeface="宋体" panose="02010600030101010101" pitchFamily="2" charset="-122"/>
              </a:rPr>
              <a:t>bomb</a:t>
            </a:r>
            <a:r>
              <a:rPr lang="zh-CN" altLang="en-US" dirty="0">
                <a:latin typeface="Tahoma" panose="020B0604030504040204" charset="0"/>
                <a:ea typeface="宋体" panose="02010600030101010101" pitchFamily="2" charset="-122"/>
              </a:rPr>
              <a:t>  </a:t>
            </a:r>
            <a:r>
              <a:rPr lang="en-US" altLang="zh-CN" dirty="0">
                <a:latin typeface="Tahoma" panose="020B0604030504040204" charset="0"/>
                <a:ea typeface="宋体" panose="02010600030101010101" pitchFamily="2" charset="-122"/>
              </a:rPr>
              <a:t>(</a:t>
            </a:r>
            <a:r>
              <a:rPr lang="zh-CN" altLang="en-US" dirty="0">
                <a:latin typeface="Tahoma" panose="020B0604030504040204" charset="0"/>
                <a:ea typeface="宋体" panose="02010600030101010101" pitchFamily="2" charset="-122"/>
              </a:rPr>
              <a:t>打印所有段，包括常量等</a:t>
            </a:r>
            <a:r>
              <a:rPr lang="en-US" altLang="zh-CN" dirty="0">
                <a:latin typeface="Tahoma" panose="020B0604030504040204" charset="0"/>
                <a:ea typeface="宋体" panose="02010600030101010101" pitchFamily="2" charset="-122"/>
              </a:rPr>
              <a:t>)</a:t>
            </a:r>
            <a:endParaRPr lang="zh-CN" altLang="en-US" dirty="0">
              <a:latin typeface="Tahoma" panose="020B0604030504040204" charset="0"/>
              <a:ea typeface="宋体" panose="02010600030101010101" pitchFamily="2" charset="-122"/>
            </a:endParaRPr>
          </a:p>
        </p:txBody>
      </p:sp>
      <p:sp>
        <p:nvSpPr>
          <p:cNvPr id="94211" name="幻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9pPr>
          </a:lstStyle>
          <a:p>
            <a:fld id="{D9F8A1B6-2D1C-7144-B3F1-AA5824A92414}" type="slidenum">
              <a:rPr kumimoji="0" lang="en-US" altLang="zh-CN" sz="1400"/>
            </a:fld>
            <a:endParaRPr kumimoji="0" lang="en-US" altLang="zh-CN" sz="1400"/>
          </a:p>
        </p:txBody>
      </p:sp>
      <p:sp>
        <p:nvSpPr>
          <p:cNvPr id="94212" name="Rectangle 3"/>
          <p:cNvSpPr>
            <a:spLocks noChangeArrowheads="1"/>
          </p:cNvSpPr>
          <p:nvPr/>
        </p:nvSpPr>
        <p:spPr bwMode="auto">
          <a:xfrm>
            <a:off x="945289" y="3237799"/>
            <a:ext cx="7493000" cy="202723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</a:ln>
        </p:spPr>
        <p:txBody>
          <a:bodyPr lIns="90487" tIns="44450" rIns="90487" bIns="44450">
            <a:spAutoFit/>
          </a:bodyPr>
          <a:lstStyle/>
          <a:p>
            <a:pPr>
              <a:tabLst>
                <a:tab pos="457200" algn="l"/>
                <a:tab pos="1485900" algn="l"/>
              </a:tabLst>
            </a:pPr>
            <a:r>
              <a:rPr lang="en-US" altLang="zh-CN" dirty="0">
                <a:latin typeface="Courier New" panose="02070309020205020404" charset="0"/>
              </a:rPr>
              <a:t>0000000000400595 &lt;</a:t>
            </a:r>
            <a:r>
              <a:rPr lang="en-US" altLang="zh-CN" dirty="0" err="1">
                <a:latin typeface="Courier New" panose="02070309020205020404" charset="0"/>
              </a:rPr>
              <a:t>sumstore</a:t>
            </a:r>
            <a:r>
              <a:rPr lang="en-US" altLang="zh-CN" dirty="0">
                <a:latin typeface="Courier New" panose="02070309020205020404" charset="0"/>
              </a:rPr>
              <a:t>&gt;:</a:t>
            </a:r>
            <a:endParaRPr lang="en-US" altLang="zh-CN" dirty="0">
              <a:latin typeface="Courier New" panose="02070309020205020404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altLang="zh-CN" dirty="0">
                <a:latin typeface="Courier New" panose="02070309020205020404" charset="0"/>
              </a:rPr>
              <a:t>  400595:  53               push   %</a:t>
            </a:r>
            <a:r>
              <a:rPr lang="en-US" altLang="zh-CN" dirty="0" err="1">
                <a:latin typeface="Courier New" panose="02070309020205020404" charset="0"/>
              </a:rPr>
              <a:t>rbx</a:t>
            </a:r>
            <a:endParaRPr lang="en-US" altLang="zh-CN" dirty="0">
              <a:latin typeface="Courier New" panose="02070309020205020404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altLang="zh-CN" dirty="0">
                <a:latin typeface="Courier New" panose="02070309020205020404" charset="0"/>
              </a:rPr>
              <a:t>  400596:  48 89 d3         </a:t>
            </a:r>
            <a:r>
              <a:rPr lang="en-US" altLang="zh-CN" dirty="0" err="1">
                <a:latin typeface="Courier New" panose="02070309020205020404" charset="0"/>
              </a:rPr>
              <a:t>mov</a:t>
            </a:r>
            <a:r>
              <a:rPr lang="en-US" altLang="zh-CN" dirty="0">
                <a:latin typeface="Courier New" panose="02070309020205020404" charset="0"/>
              </a:rPr>
              <a:t>    %</a:t>
            </a:r>
            <a:r>
              <a:rPr lang="en-US" altLang="zh-CN" dirty="0" err="1">
                <a:latin typeface="Courier New" panose="02070309020205020404" charset="0"/>
              </a:rPr>
              <a:t>rdx</a:t>
            </a:r>
            <a:r>
              <a:rPr lang="en-US" altLang="zh-CN" dirty="0">
                <a:latin typeface="Courier New" panose="02070309020205020404" charset="0"/>
              </a:rPr>
              <a:t>,%</a:t>
            </a:r>
            <a:r>
              <a:rPr lang="en-US" altLang="zh-CN" dirty="0" err="1">
                <a:latin typeface="Courier New" panose="02070309020205020404" charset="0"/>
              </a:rPr>
              <a:t>rbx</a:t>
            </a:r>
            <a:endParaRPr lang="en-US" altLang="zh-CN" dirty="0">
              <a:latin typeface="Courier New" panose="02070309020205020404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altLang="zh-CN" dirty="0">
                <a:latin typeface="Courier New" panose="02070309020205020404" charset="0"/>
              </a:rPr>
              <a:t>  400599:  e8 f2 </a:t>
            </a:r>
            <a:r>
              <a:rPr lang="en-US" altLang="zh-CN" dirty="0" err="1">
                <a:latin typeface="Courier New" panose="02070309020205020404" charset="0"/>
              </a:rPr>
              <a:t>ff</a:t>
            </a:r>
            <a:r>
              <a:rPr lang="en-US" altLang="zh-CN" dirty="0">
                <a:latin typeface="Courier New" panose="02070309020205020404" charset="0"/>
              </a:rPr>
              <a:t> </a:t>
            </a:r>
            <a:r>
              <a:rPr lang="en-US" altLang="zh-CN" dirty="0" err="1">
                <a:latin typeface="Courier New" panose="02070309020205020404" charset="0"/>
              </a:rPr>
              <a:t>ff</a:t>
            </a:r>
            <a:r>
              <a:rPr lang="en-US" altLang="zh-CN" dirty="0">
                <a:latin typeface="Courier New" panose="02070309020205020404" charset="0"/>
              </a:rPr>
              <a:t> </a:t>
            </a:r>
            <a:r>
              <a:rPr lang="en-US" altLang="zh-CN" dirty="0" err="1">
                <a:latin typeface="Courier New" panose="02070309020205020404" charset="0"/>
              </a:rPr>
              <a:t>ff</a:t>
            </a:r>
            <a:r>
              <a:rPr lang="en-US" altLang="zh-CN" dirty="0">
                <a:latin typeface="Courier New" panose="02070309020205020404" charset="0"/>
              </a:rPr>
              <a:t>   </a:t>
            </a:r>
            <a:r>
              <a:rPr lang="en-US" altLang="zh-CN" dirty="0" err="1">
                <a:latin typeface="Courier New" panose="02070309020205020404" charset="0"/>
              </a:rPr>
              <a:t>callq</a:t>
            </a:r>
            <a:r>
              <a:rPr lang="en-US" altLang="zh-CN" dirty="0">
                <a:latin typeface="Courier New" panose="02070309020205020404" charset="0"/>
              </a:rPr>
              <a:t>  400590 &lt;plus&gt;</a:t>
            </a:r>
            <a:endParaRPr lang="en-US" altLang="zh-CN" dirty="0">
              <a:latin typeface="Courier New" panose="02070309020205020404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altLang="zh-CN" dirty="0">
                <a:latin typeface="Courier New" panose="02070309020205020404" charset="0"/>
              </a:rPr>
              <a:t>  40059e:  48 89 03         </a:t>
            </a:r>
            <a:r>
              <a:rPr lang="en-US" altLang="zh-CN" dirty="0" err="1">
                <a:latin typeface="Courier New" panose="02070309020205020404" charset="0"/>
              </a:rPr>
              <a:t>mov</a:t>
            </a:r>
            <a:r>
              <a:rPr lang="en-US" altLang="zh-CN" dirty="0">
                <a:latin typeface="Courier New" panose="02070309020205020404" charset="0"/>
              </a:rPr>
              <a:t>    %</a:t>
            </a:r>
            <a:r>
              <a:rPr lang="en-US" altLang="zh-CN" dirty="0" err="1">
                <a:latin typeface="Courier New" panose="02070309020205020404" charset="0"/>
              </a:rPr>
              <a:t>rax</a:t>
            </a:r>
            <a:r>
              <a:rPr lang="en-US" altLang="zh-CN" dirty="0">
                <a:latin typeface="Courier New" panose="02070309020205020404" charset="0"/>
              </a:rPr>
              <a:t>,(%</a:t>
            </a:r>
            <a:r>
              <a:rPr lang="en-US" altLang="zh-CN" dirty="0" err="1">
                <a:latin typeface="Courier New" panose="02070309020205020404" charset="0"/>
              </a:rPr>
              <a:t>rbx</a:t>
            </a:r>
            <a:r>
              <a:rPr lang="en-US" altLang="zh-CN" dirty="0">
                <a:latin typeface="Courier New" panose="02070309020205020404" charset="0"/>
              </a:rPr>
              <a:t>)</a:t>
            </a:r>
            <a:endParaRPr lang="en-US" altLang="zh-CN" dirty="0">
              <a:latin typeface="Courier New" panose="02070309020205020404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altLang="zh-CN" dirty="0">
                <a:latin typeface="Courier New" panose="02070309020205020404" charset="0"/>
              </a:rPr>
              <a:t>  4005a1:  5b               pop    %</a:t>
            </a:r>
            <a:r>
              <a:rPr lang="en-US" altLang="zh-CN" dirty="0" err="1">
                <a:latin typeface="Courier New" panose="02070309020205020404" charset="0"/>
              </a:rPr>
              <a:t>rbx</a:t>
            </a:r>
            <a:endParaRPr lang="en-US" altLang="zh-CN" dirty="0">
              <a:latin typeface="Courier New" panose="02070309020205020404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altLang="zh-CN" dirty="0">
                <a:latin typeface="Courier New" panose="02070309020205020404" charset="0"/>
              </a:rPr>
              <a:t>  4005a2:  c3               </a:t>
            </a:r>
            <a:r>
              <a:rPr lang="en-US" altLang="zh-CN" dirty="0" err="1">
                <a:latin typeface="Courier New" panose="02070309020205020404" charset="0"/>
              </a:rPr>
              <a:t>retq</a:t>
            </a:r>
            <a:endParaRPr lang="en-US" altLang="zh-CN" dirty="0">
              <a:latin typeface="Courier New" panose="020703090202050204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3228</Words>
  <Application>WPS 演示</Application>
  <PresentationFormat>全屏显示(4:3)</PresentationFormat>
  <Paragraphs>280</Paragraphs>
  <Slides>21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7" baseType="lpstr">
      <vt:lpstr>Arial</vt:lpstr>
      <vt:lpstr>宋体</vt:lpstr>
      <vt:lpstr>Wingdings</vt:lpstr>
      <vt:lpstr>Arial</vt:lpstr>
      <vt:lpstr>Tahoma</vt:lpstr>
      <vt:lpstr>Courier New</vt:lpstr>
      <vt:lpstr>Calibri</vt:lpstr>
      <vt:lpstr>微软雅黑</vt:lpstr>
      <vt:lpstr>Arial Unicode MS</vt:lpstr>
      <vt:lpstr>Times New Roman</vt:lpstr>
      <vt:lpstr>Songti SC Regular</vt:lpstr>
      <vt:lpstr>Segoe Print</vt:lpstr>
      <vt:lpstr>Impact</vt:lpstr>
      <vt:lpstr>黑体</vt:lpstr>
      <vt:lpstr>PMingLiU</vt:lpstr>
      <vt:lpstr>Office 主题</vt:lpstr>
      <vt:lpstr>Bomb实验相关内容</vt:lpstr>
      <vt:lpstr>实验内容和要求</vt:lpstr>
      <vt:lpstr>内容讲解</vt:lpstr>
      <vt:lpstr>Linux服务器登录和基本操作</vt:lpstr>
      <vt:lpstr>Linux服务器登录和基本操作</vt:lpstr>
      <vt:lpstr>内容讲解</vt:lpstr>
      <vt:lpstr>gcc, make file使用方法</vt:lpstr>
      <vt:lpstr>gcc, make file使用方法</vt:lpstr>
      <vt:lpstr>gcc, make file使用方法</vt:lpstr>
      <vt:lpstr>Makefile</vt:lpstr>
      <vt:lpstr>更标准的Makefile写法</vt:lpstr>
      <vt:lpstr>内容讲解</vt:lpstr>
      <vt:lpstr>gdb使用方法</vt:lpstr>
      <vt:lpstr>gdb使用方法</vt:lpstr>
      <vt:lpstr>gdb使用方法</vt:lpstr>
      <vt:lpstr>gdb使用方法</vt:lpstr>
      <vt:lpstr>gdb使用方法</vt:lpstr>
      <vt:lpstr>gdb调试汇编程序</vt:lpstr>
      <vt:lpstr>Gdb查看内存</vt:lpstr>
      <vt:lpstr>GDB调试正在运行进程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chaiyp</dc:creator>
  <cp:lastModifiedBy>君临天下</cp:lastModifiedBy>
  <cp:revision>265</cp:revision>
  <dcterms:created xsi:type="dcterms:W3CDTF">2016-05-11T13:13:00Z</dcterms:created>
  <dcterms:modified xsi:type="dcterms:W3CDTF">2022-10-28T13:28:44Z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2052-11.8.6.8811</vt:lpwstr>
  </property>
</Properties>
</file>