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61" r:id="rId5"/>
    <p:sldId id="263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9"/>
    <p:restoredTop sz="94655"/>
  </p:normalViewPr>
  <p:slideViewPr>
    <p:cSldViewPr snapToGrid="0" snapToObjects="1">
      <p:cViewPr varScale="1">
        <p:scale>
          <a:sx n="93" d="100"/>
          <a:sy n="93" d="100"/>
        </p:scale>
        <p:origin x="240" y="1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062243-D16A-BE40-9489-F20A10F73609}" type="datetimeFigureOut">
              <a:rPr kumimoji="1" lang="zh-CN" altLang="en-US" smtClean="0"/>
              <a:t>2019/10/16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E46740-65E9-D148-A9F2-B46E77EAEE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609185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）</a:t>
            </a:r>
            <a:r>
              <a:rPr kumimoji="1" lang="en-US" altLang="zh-CN" dirty="0" smtClean="0"/>
              <a:t>!(x+1)</a:t>
            </a:r>
          </a:p>
          <a:p>
            <a:r>
              <a:rPr kumimoji="1" lang="en-US" altLang="zh-CN" dirty="0" smtClean="0"/>
              <a:t>2) !x</a:t>
            </a:r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）</a:t>
            </a:r>
            <a:r>
              <a:rPr kumimoji="1" lang="en-US" altLang="zh-CN" dirty="0" smtClean="0"/>
              <a:t>!(~x&amp;0xFF)</a:t>
            </a:r>
          </a:p>
          <a:p>
            <a:r>
              <a:rPr kumimoji="1" lang="en-US" altLang="zh-CN" dirty="0" smtClean="0"/>
              <a:t>4)</a:t>
            </a:r>
            <a:r>
              <a:rPr kumimoji="1" lang="en-US" altLang="zh-CN" baseline="0" dirty="0" smtClean="0"/>
              <a:t> !(x&gt;&gt;24+1)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BD7EC4-5958-5E48-9ECD-C37CEFF10780}" type="slidenum">
              <a:rPr lang="zh-CN" altLang="en-US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974683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lphaUcPeriod"/>
            </a:pPr>
            <a:r>
              <a:rPr kumimoji="1" lang="en-US" altLang="zh-CN" dirty="0" smtClean="0"/>
              <a:t>Yes</a:t>
            </a:r>
            <a:r>
              <a:rPr kumimoji="1" lang="zh-CN" altLang="en-US" dirty="0" smtClean="0"/>
              <a:t>，转</a:t>
            </a:r>
            <a:r>
              <a:rPr kumimoji="1" lang="en-US" altLang="zh-CN" dirty="0" smtClean="0"/>
              <a:t>float</a:t>
            </a:r>
            <a:r>
              <a:rPr kumimoji="1" lang="zh-CN" altLang="en-US" dirty="0" smtClean="0"/>
              <a:t>可能损失精度，但左右近似的方法是一样的；</a:t>
            </a:r>
            <a:endParaRPr kumimoji="1" lang="en-US" altLang="zh-CN" dirty="0" smtClean="0"/>
          </a:p>
          <a:p>
            <a:pPr marL="228600" indent="-228600">
              <a:buAutoNum type="alphaUcPeriod"/>
            </a:pPr>
            <a:r>
              <a:rPr kumimoji="1" lang="en-US" altLang="zh-CN" dirty="0" smtClean="0"/>
              <a:t>No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x=0, Y=</a:t>
            </a:r>
            <a:r>
              <a:rPr kumimoji="1" lang="en-US" altLang="zh-CN" dirty="0" err="1" smtClean="0"/>
              <a:t>Tmin</a:t>
            </a:r>
            <a:endParaRPr kumimoji="1" lang="en-US" altLang="zh-CN" dirty="0" smtClean="0"/>
          </a:p>
          <a:p>
            <a:pPr marL="228600" indent="-228600">
              <a:buAutoNum type="alphaUcPeriod"/>
            </a:pPr>
            <a:r>
              <a:rPr kumimoji="1" lang="en-US" altLang="zh-CN" dirty="0" smtClean="0"/>
              <a:t>Yes, </a:t>
            </a:r>
            <a:r>
              <a:rPr kumimoji="1" lang="zh-CN" altLang="en-US" dirty="0" smtClean="0"/>
              <a:t>都在</a:t>
            </a:r>
            <a:r>
              <a:rPr kumimoji="1" lang="en-US" altLang="zh-CN" dirty="0" smtClean="0"/>
              <a:t>double</a:t>
            </a:r>
            <a:r>
              <a:rPr kumimoji="1" lang="zh-CN" altLang="en-US" dirty="0" smtClean="0"/>
              <a:t>的表示范围，不需要近似</a:t>
            </a:r>
            <a:endParaRPr kumimoji="1" lang="en-US" altLang="zh-CN" dirty="0" smtClean="0"/>
          </a:p>
          <a:p>
            <a:pPr marL="228600" indent="-228600">
              <a:buAutoNum type="alphaUcPeriod"/>
            </a:pPr>
            <a:r>
              <a:rPr kumimoji="1" lang="en-US" altLang="zh-CN" dirty="0" smtClean="0"/>
              <a:t>No,</a:t>
            </a:r>
            <a:r>
              <a:rPr kumimoji="1" lang="zh-CN" altLang="en-US" dirty="0" smtClean="0"/>
              <a:t>过大时有近似，不同顺序近似结果可能不同</a:t>
            </a:r>
            <a:endParaRPr kumimoji="1" lang="en-US" altLang="zh-CN" dirty="0" smtClean="0"/>
          </a:p>
          <a:p>
            <a:pPr marL="228600" indent="-228600">
              <a:buAutoNum type="alphaUcPeriod"/>
            </a:pPr>
            <a:r>
              <a:rPr kumimoji="1" lang="en-US" altLang="zh-CN" dirty="0" err="1" smtClean="0"/>
              <a:t>No,x</a:t>
            </a:r>
            <a:r>
              <a:rPr kumimoji="1" lang="en-US" altLang="zh-CN" dirty="0" smtClean="0"/>
              <a:t>=0,z=1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BD7EC4-5958-5E48-9ECD-C37CEFF10780}" type="slidenum">
              <a:rPr lang="zh-CN" altLang="en-US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772771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D3554-FB1A-8444-BC32-63F3C4EDF6C5}" type="datetimeFigureOut">
              <a:rPr kumimoji="1" lang="zh-CN" altLang="en-US" smtClean="0"/>
              <a:t>2019/10/16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F5178-C338-AC48-BE6E-907E1937F73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83071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D3554-FB1A-8444-BC32-63F3C4EDF6C5}" type="datetimeFigureOut">
              <a:rPr kumimoji="1" lang="zh-CN" altLang="en-US" smtClean="0"/>
              <a:t>2019/10/16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F5178-C338-AC48-BE6E-907E1937F73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38234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D3554-FB1A-8444-BC32-63F3C4EDF6C5}" type="datetimeFigureOut">
              <a:rPr kumimoji="1" lang="zh-CN" altLang="en-US" smtClean="0"/>
              <a:t>2019/10/16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F5178-C338-AC48-BE6E-907E1937F73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11119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D3554-FB1A-8444-BC32-63F3C4EDF6C5}" type="datetimeFigureOut">
              <a:rPr kumimoji="1" lang="zh-CN" altLang="en-US" smtClean="0"/>
              <a:t>2019/10/16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F5178-C338-AC48-BE6E-907E1937F73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22110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D3554-FB1A-8444-BC32-63F3C4EDF6C5}" type="datetimeFigureOut">
              <a:rPr kumimoji="1" lang="zh-CN" altLang="en-US" smtClean="0"/>
              <a:t>2019/10/16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F5178-C338-AC48-BE6E-907E1937F73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01659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D3554-FB1A-8444-BC32-63F3C4EDF6C5}" type="datetimeFigureOut">
              <a:rPr kumimoji="1" lang="zh-CN" altLang="en-US" smtClean="0"/>
              <a:t>2019/10/16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F5178-C338-AC48-BE6E-907E1937F73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59620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D3554-FB1A-8444-BC32-63F3C4EDF6C5}" type="datetimeFigureOut">
              <a:rPr kumimoji="1" lang="zh-CN" altLang="en-US" smtClean="0"/>
              <a:t>2019/10/16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F5178-C338-AC48-BE6E-907E1937F73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32579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D3554-FB1A-8444-BC32-63F3C4EDF6C5}" type="datetimeFigureOut">
              <a:rPr kumimoji="1" lang="zh-CN" altLang="en-US" smtClean="0"/>
              <a:t>2019/10/16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F5178-C338-AC48-BE6E-907E1937F73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42009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D3554-FB1A-8444-BC32-63F3C4EDF6C5}" type="datetimeFigureOut">
              <a:rPr kumimoji="1" lang="zh-CN" altLang="en-US" smtClean="0"/>
              <a:t>2019/10/16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F5178-C338-AC48-BE6E-907E1937F73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97901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D3554-FB1A-8444-BC32-63F3C4EDF6C5}" type="datetimeFigureOut">
              <a:rPr kumimoji="1" lang="zh-CN" altLang="en-US" smtClean="0"/>
              <a:t>2019/10/16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F5178-C338-AC48-BE6E-907E1937F73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49065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D3554-FB1A-8444-BC32-63F3C4EDF6C5}" type="datetimeFigureOut">
              <a:rPr kumimoji="1" lang="zh-CN" altLang="en-US" smtClean="0"/>
              <a:t>2019/10/16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F5178-C338-AC48-BE6E-907E1937F73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97326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0D3554-FB1A-8444-BC32-63F3C4EDF6C5}" type="datetimeFigureOut">
              <a:rPr kumimoji="1" lang="zh-CN" altLang="en-US" smtClean="0"/>
              <a:t>2019/10/16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5F5178-C338-AC48-BE6E-907E1937F73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80771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Homework4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54289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题目</a:t>
            </a:r>
            <a:r>
              <a:rPr kumimoji="1" lang="en-US" altLang="zh-CN" dirty="0" smtClean="0"/>
              <a:t>1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写一个</a:t>
            </a:r>
            <a:r>
              <a:rPr kumimoji="1" lang="en-US" altLang="zh-CN" dirty="0" smtClean="0"/>
              <a:t>C</a:t>
            </a:r>
            <a:r>
              <a:rPr kumimoji="1" lang="zh-CN" altLang="en-US" dirty="0" smtClean="0"/>
              <a:t>表达式，在下列描述的条件下产生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，其他情况产生</a:t>
            </a:r>
            <a:r>
              <a:rPr kumimoji="1" lang="en-US" altLang="zh-CN" dirty="0" smtClean="0"/>
              <a:t>0</a:t>
            </a:r>
            <a:r>
              <a:rPr kumimoji="1" lang="zh-CN" altLang="en-US" dirty="0" smtClean="0"/>
              <a:t>，假设</a:t>
            </a:r>
            <a:r>
              <a:rPr kumimoji="1" lang="en-US" altLang="zh-CN" dirty="0" smtClean="0"/>
              <a:t>X</a:t>
            </a:r>
            <a:r>
              <a:rPr kumimoji="1" lang="zh-CN" altLang="en-US" dirty="0" smtClean="0"/>
              <a:t>是</a:t>
            </a:r>
            <a:r>
              <a:rPr kumimoji="1" lang="en-US" altLang="zh-CN" dirty="0" err="1" smtClean="0"/>
              <a:t>int</a:t>
            </a:r>
            <a:r>
              <a:rPr kumimoji="1" lang="zh-CN" altLang="en-US" dirty="0" smtClean="0"/>
              <a:t>类型。代码中不能使用</a:t>
            </a:r>
            <a:r>
              <a:rPr kumimoji="1" lang="en-US" altLang="zh-CN" dirty="0" smtClean="0"/>
              <a:t>==</a:t>
            </a:r>
            <a:r>
              <a:rPr kumimoji="1" lang="zh-CN" altLang="en-US" dirty="0" smtClean="0"/>
              <a:t>或！</a:t>
            </a:r>
            <a:r>
              <a:rPr kumimoji="1" lang="en-US" altLang="zh-CN" dirty="0" smtClean="0"/>
              <a:t>=</a:t>
            </a:r>
            <a:r>
              <a:rPr kumimoji="1" lang="zh-CN" altLang="en-US" dirty="0" smtClean="0"/>
              <a:t>进行测试。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x</a:t>
            </a:r>
            <a:r>
              <a:rPr kumimoji="1" lang="zh-CN" altLang="en-US" dirty="0" smtClean="0"/>
              <a:t>的任何位都等于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；</a:t>
            </a:r>
            <a:endParaRPr kumimoji="1" lang="en-US" altLang="zh-CN" dirty="0" smtClean="0"/>
          </a:p>
          <a:p>
            <a:pPr lvl="1"/>
            <a:r>
              <a:rPr kumimoji="1" lang="en-US" altLang="zh-CN" dirty="0"/>
              <a:t>x</a:t>
            </a:r>
            <a:r>
              <a:rPr kumimoji="1" lang="zh-CN" altLang="en-US" dirty="0"/>
              <a:t>的任何位都</a:t>
            </a:r>
            <a:r>
              <a:rPr kumimoji="1" lang="zh-CN" altLang="en-US" dirty="0" smtClean="0"/>
              <a:t>等于</a:t>
            </a:r>
            <a:r>
              <a:rPr kumimoji="1" lang="en-US" altLang="zh-CN" dirty="0" smtClean="0"/>
              <a:t>0</a:t>
            </a:r>
            <a:r>
              <a:rPr kumimoji="1" lang="zh-CN" altLang="en-US" dirty="0" smtClean="0"/>
              <a:t>；</a:t>
            </a:r>
            <a:endParaRPr kumimoji="1" lang="en-US" altLang="zh-CN" dirty="0"/>
          </a:p>
          <a:p>
            <a:pPr lvl="1"/>
            <a:r>
              <a:rPr kumimoji="1" lang="en-US" altLang="zh-CN" dirty="0" smtClean="0"/>
              <a:t>x</a:t>
            </a:r>
            <a:r>
              <a:rPr kumimoji="1" lang="zh-CN" altLang="en-US" dirty="0" smtClean="0"/>
              <a:t>的最低有效字节中的位都等于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；</a:t>
            </a:r>
            <a:endParaRPr kumimoji="1" lang="en-US" altLang="zh-CN" dirty="0" smtClean="0"/>
          </a:p>
          <a:p>
            <a:pPr lvl="1"/>
            <a:r>
              <a:rPr kumimoji="1" lang="en-US" altLang="zh-CN" dirty="0"/>
              <a:t>x</a:t>
            </a:r>
            <a:r>
              <a:rPr kumimoji="1" lang="zh-CN" altLang="en-US" dirty="0"/>
              <a:t>的</a:t>
            </a:r>
            <a:r>
              <a:rPr kumimoji="1" lang="zh-CN" altLang="en-US" dirty="0" smtClean="0"/>
              <a:t>最高有效</a:t>
            </a:r>
            <a:r>
              <a:rPr kumimoji="1" lang="zh-CN" altLang="en-US" dirty="0"/>
              <a:t>字节中的位都等于</a:t>
            </a:r>
            <a:r>
              <a:rPr kumimoji="1" lang="en-US" altLang="zh-CN" dirty="0"/>
              <a:t>1</a:t>
            </a:r>
            <a:r>
              <a:rPr kumimoji="1" lang="zh-CN" altLang="en-US" dirty="0"/>
              <a:t>；</a:t>
            </a:r>
            <a:endParaRPr kumimoji="1" lang="en-US" altLang="zh-CN" dirty="0"/>
          </a:p>
          <a:p>
            <a:pPr lvl="1"/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0707FC-2626-BC43-8A07-2FC945D8A2CA}" type="slidenum">
              <a:rPr lang="zh-CN" altLang="en-US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1220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题目</a:t>
            </a:r>
            <a:r>
              <a:rPr kumimoji="1" lang="en-US" altLang="zh-CN" dirty="0" smtClean="0"/>
              <a:t>2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en-US" altLang="zh-CN" sz="2400" dirty="0" err="1"/>
              <a:t>int</a:t>
            </a:r>
            <a:r>
              <a:rPr kumimoji="1" lang="zh-CN" altLang="en-US" sz="2400" dirty="0"/>
              <a:t>为</a:t>
            </a:r>
            <a:r>
              <a:rPr kumimoji="1" lang="en-US" altLang="zh-CN" sz="2400" dirty="0"/>
              <a:t>32</a:t>
            </a:r>
            <a:r>
              <a:rPr kumimoji="1" lang="zh-CN" altLang="en-US" sz="2400" dirty="0"/>
              <a:t>位，</a:t>
            </a:r>
            <a:r>
              <a:rPr kumimoji="1" lang="en-US" altLang="zh-CN" sz="2400" dirty="0"/>
              <a:t>float</a:t>
            </a:r>
            <a:r>
              <a:rPr kumimoji="1" lang="zh-CN" altLang="en-US" sz="2400" dirty="0"/>
              <a:t>和</a:t>
            </a:r>
            <a:r>
              <a:rPr kumimoji="1" lang="en-US" altLang="zh-CN" sz="2400" dirty="0"/>
              <a:t>double</a:t>
            </a:r>
            <a:r>
              <a:rPr kumimoji="1" lang="zh-CN" altLang="en-US" sz="2400" dirty="0"/>
              <a:t>分别是</a:t>
            </a:r>
            <a:r>
              <a:rPr kumimoji="1" lang="en-US" altLang="zh-CN" sz="2400" dirty="0"/>
              <a:t>32</a:t>
            </a:r>
            <a:r>
              <a:rPr kumimoji="1" lang="zh-CN" altLang="en-US" sz="2400" dirty="0"/>
              <a:t>位和</a:t>
            </a:r>
            <a:r>
              <a:rPr kumimoji="1" lang="en-US" altLang="zh-CN" sz="2400" dirty="0"/>
              <a:t>64</a:t>
            </a:r>
            <a:r>
              <a:rPr kumimoji="1" lang="zh-CN" altLang="en-US" sz="2400" dirty="0"/>
              <a:t>位</a:t>
            </a:r>
            <a:r>
              <a:rPr kumimoji="1" lang="en-US" altLang="zh-CN" sz="2400" dirty="0"/>
              <a:t>IEEE</a:t>
            </a:r>
            <a:r>
              <a:rPr kumimoji="1" lang="zh-CN" altLang="en-US" sz="2400" dirty="0"/>
              <a:t>格式</a:t>
            </a:r>
            <a:endParaRPr kumimoji="1" lang="en-US" altLang="zh-CN" sz="2400" dirty="0"/>
          </a:p>
          <a:p>
            <a:pPr lvl="1"/>
            <a:r>
              <a:rPr kumimoji="1" lang="en-US" altLang="zh-CN" sz="2000" dirty="0" err="1"/>
              <a:t>Int</a:t>
            </a:r>
            <a:r>
              <a:rPr kumimoji="1" lang="en-US" altLang="zh-CN" sz="2000" dirty="0"/>
              <a:t> x =random();</a:t>
            </a:r>
          </a:p>
          <a:p>
            <a:pPr lvl="1"/>
            <a:r>
              <a:rPr kumimoji="1" lang="en-US" altLang="zh-CN" sz="2000" dirty="0" err="1"/>
              <a:t>Int</a:t>
            </a:r>
            <a:r>
              <a:rPr kumimoji="1" lang="en-US" altLang="zh-CN" sz="2000" dirty="0"/>
              <a:t> y = random();</a:t>
            </a:r>
          </a:p>
          <a:p>
            <a:pPr lvl="1"/>
            <a:r>
              <a:rPr kumimoji="1" lang="en-US" altLang="zh-CN" sz="2000" dirty="0" err="1"/>
              <a:t>Int</a:t>
            </a:r>
            <a:r>
              <a:rPr kumimoji="1" lang="en-US" altLang="zh-CN" sz="2000" dirty="0"/>
              <a:t> z = random();</a:t>
            </a:r>
          </a:p>
          <a:p>
            <a:pPr lvl="1"/>
            <a:r>
              <a:rPr kumimoji="1" lang="en-US" altLang="zh-CN" sz="2000" dirty="0"/>
              <a:t>Double dx = (double)x;</a:t>
            </a:r>
          </a:p>
          <a:p>
            <a:pPr lvl="1"/>
            <a:r>
              <a:rPr kumimoji="1" lang="en-US" altLang="zh-CN" sz="2000" dirty="0"/>
              <a:t>Double </a:t>
            </a:r>
            <a:r>
              <a:rPr kumimoji="1" lang="en-US" altLang="zh-CN" sz="2000" dirty="0" err="1"/>
              <a:t>dy</a:t>
            </a:r>
            <a:r>
              <a:rPr kumimoji="1" lang="en-US" altLang="zh-CN" sz="2000" dirty="0"/>
              <a:t> = (double)y;</a:t>
            </a:r>
          </a:p>
          <a:p>
            <a:pPr lvl="1"/>
            <a:r>
              <a:rPr kumimoji="1" lang="en-US" altLang="zh-CN" sz="2000" dirty="0"/>
              <a:t>Double </a:t>
            </a:r>
            <a:r>
              <a:rPr kumimoji="1" lang="en-US" altLang="zh-CN" sz="2000" dirty="0" err="1"/>
              <a:t>dz</a:t>
            </a:r>
            <a:r>
              <a:rPr kumimoji="1" lang="en-US" altLang="zh-CN" sz="2000" dirty="0"/>
              <a:t> = (double)z;</a:t>
            </a:r>
          </a:p>
          <a:p>
            <a:r>
              <a:rPr kumimoji="1" lang="zh-CN" altLang="en-US" sz="2400" dirty="0"/>
              <a:t>对于下面的每个</a:t>
            </a:r>
            <a:r>
              <a:rPr kumimoji="1" lang="en-US" altLang="zh-CN" sz="2400" dirty="0"/>
              <a:t>C</a:t>
            </a:r>
            <a:r>
              <a:rPr kumimoji="1" lang="zh-CN" altLang="en-US" sz="2400" dirty="0"/>
              <a:t>表达式，判断是否恒为</a:t>
            </a:r>
            <a:r>
              <a:rPr kumimoji="1" lang="en-US" altLang="zh-CN" sz="2400" dirty="0"/>
              <a:t>1</a:t>
            </a:r>
            <a:r>
              <a:rPr kumimoji="1" lang="zh-CN" altLang="en-US" sz="2400" dirty="0"/>
              <a:t>。如果是请说明原理，如果不是请举出反例。</a:t>
            </a:r>
            <a:endParaRPr kumimoji="1" lang="en-US" altLang="zh-CN" sz="2400" dirty="0"/>
          </a:p>
          <a:p>
            <a:pPr lvl="1"/>
            <a:r>
              <a:rPr kumimoji="1" lang="en-US" altLang="zh-CN" sz="2000" dirty="0"/>
              <a:t>A. (float)x == (float)dx</a:t>
            </a:r>
          </a:p>
          <a:p>
            <a:pPr lvl="1"/>
            <a:r>
              <a:rPr kumimoji="1" lang="en-US" altLang="zh-CN" sz="2000" dirty="0"/>
              <a:t>B. dx-</a:t>
            </a:r>
            <a:r>
              <a:rPr kumimoji="1" lang="en-US" altLang="zh-CN" sz="2000" dirty="0" err="1"/>
              <a:t>dy</a:t>
            </a:r>
            <a:r>
              <a:rPr kumimoji="1" lang="en-US" altLang="zh-CN" sz="2000" dirty="0"/>
              <a:t> == (double)(x-y)</a:t>
            </a:r>
          </a:p>
          <a:p>
            <a:pPr lvl="1"/>
            <a:r>
              <a:rPr kumimoji="1" lang="en-US" altLang="zh-CN" sz="2000" dirty="0"/>
              <a:t>C. (</a:t>
            </a:r>
            <a:r>
              <a:rPr kumimoji="1" lang="en-US" altLang="zh-CN" sz="2000" dirty="0" err="1"/>
              <a:t>dx+dy</a:t>
            </a:r>
            <a:r>
              <a:rPr kumimoji="1" lang="en-US" altLang="zh-CN" sz="2000" dirty="0"/>
              <a:t>)+</a:t>
            </a:r>
            <a:r>
              <a:rPr kumimoji="1" lang="en-US" altLang="zh-CN" sz="2000" dirty="0" err="1"/>
              <a:t>dz</a:t>
            </a:r>
            <a:r>
              <a:rPr kumimoji="1" lang="en-US" altLang="zh-CN" sz="2000" dirty="0"/>
              <a:t> == dx+(</a:t>
            </a:r>
            <a:r>
              <a:rPr kumimoji="1" lang="en-US" altLang="zh-CN" sz="2000" dirty="0" err="1"/>
              <a:t>dy+dz</a:t>
            </a:r>
            <a:r>
              <a:rPr kumimoji="1" lang="en-US" altLang="zh-CN" sz="2000" dirty="0"/>
              <a:t>)</a:t>
            </a:r>
          </a:p>
          <a:p>
            <a:pPr lvl="1"/>
            <a:r>
              <a:rPr kumimoji="1" lang="en-US" altLang="zh-CN" sz="2000" dirty="0"/>
              <a:t>D. (dx*</a:t>
            </a:r>
            <a:r>
              <a:rPr kumimoji="1" lang="en-US" altLang="zh-CN" sz="2000" dirty="0" err="1"/>
              <a:t>dy</a:t>
            </a:r>
            <a:r>
              <a:rPr kumimoji="1" lang="en-US" altLang="zh-CN" sz="2000" dirty="0"/>
              <a:t>)*</a:t>
            </a:r>
            <a:r>
              <a:rPr kumimoji="1" lang="en-US" altLang="zh-CN" sz="2000" dirty="0" err="1"/>
              <a:t>dz</a:t>
            </a:r>
            <a:r>
              <a:rPr kumimoji="1" lang="en-US" altLang="zh-CN" sz="2000" dirty="0"/>
              <a:t> == dx*(</a:t>
            </a:r>
            <a:r>
              <a:rPr kumimoji="1" lang="en-US" altLang="zh-CN" sz="2000" dirty="0" err="1"/>
              <a:t>dy</a:t>
            </a:r>
            <a:r>
              <a:rPr kumimoji="1" lang="en-US" altLang="zh-CN" sz="2000" dirty="0"/>
              <a:t>*</a:t>
            </a:r>
            <a:r>
              <a:rPr kumimoji="1" lang="en-US" altLang="zh-CN" sz="2000" dirty="0" err="1"/>
              <a:t>dz</a:t>
            </a:r>
            <a:r>
              <a:rPr kumimoji="1" lang="en-US" altLang="zh-CN" sz="2000" dirty="0"/>
              <a:t>)</a:t>
            </a:r>
          </a:p>
          <a:p>
            <a:pPr lvl="1"/>
            <a:r>
              <a:rPr kumimoji="1" lang="en-US" altLang="zh-CN" sz="2000" dirty="0"/>
              <a:t>E. dx/dx == </a:t>
            </a:r>
            <a:r>
              <a:rPr kumimoji="1" lang="en-US" altLang="zh-CN" sz="2000" dirty="0" err="1"/>
              <a:t>dz</a:t>
            </a:r>
            <a:r>
              <a:rPr kumimoji="1" lang="en-US" altLang="zh-CN" sz="2000" dirty="0"/>
              <a:t>/</a:t>
            </a:r>
            <a:r>
              <a:rPr kumimoji="1" lang="en-US" altLang="zh-CN" sz="2000" dirty="0" err="1"/>
              <a:t>dz</a:t>
            </a:r>
            <a:endParaRPr kumimoji="1" lang="zh-CN" altLang="en-US" sz="20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0707FC-2626-BC43-8A07-2FC945D8A2CA}" type="slidenum">
              <a:rPr lang="zh-CN" altLang="en-US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13829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题目</a:t>
            </a:r>
            <a:r>
              <a:rPr kumimoji="1" lang="en-US" altLang="zh-CN" dirty="0" smtClean="0"/>
              <a:t>3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编写如下函数，求浮点数</a:t>
            </a:r>
            <a:r>
              <a:rPr kumimoji="1" lang="en-US" altLang="zh-CN" dirty="0" smtClean="0"/>
              <a:t>f</a:t>
            </a:r>
            <a:r>
              <a:rPr kumimoji="1" lang="zh-CN" altLang="en-US" dirty="0" smtClean="0"/>
              <a:t>的绝对值</a:t>
            </a:r>
            <a:r>
              <a:rPr kumimoji="1" lang="en-US" altLang="zh-CN" dirty="0" smtClean="0"/>
              <a:t>|f|</a:t>
            </a:r>
            <a:r>
              <a:rPr kumimoji="1" lang="zh-CN" altLang="en-US" dirty="0" smtClean="0"/>
              <a:t>。如果</a:t>
            </a:r>
            <a:r>
              <a:rPr kumimoji="1" lang="en-US" altLang="zh-CN" dirty="0" smtClean="0"/>
              <a:t>f</a:t>
            </a:r>
            <a:r>
              <a:rPr kumimoji="1" lang="zh-CN" altLang="en-US" dirty="0" smtClean="0"/>
              <a:t>是</a:t>
            </a:r>
            <a:r>
              <a:rPr kumimoji="1" lang="en-US" altLang="zh-CN" dirty="0" err="1" smtClean="0"/>
              <a:t>NaN</a:t>
            </a:r>
            <a:r>
              <a:rPr kumimoji="1" lang="zh-CN" altLang="en-US" dirty="0" smtClean="0"/>
              <a:t>，那么应该直接返回</a:t>
            </a:r>
            <a:r>
              <a:rPr kumimoji="1" lang="en-US" altLang="zh-CN" dirty="0" smtClean="0"/>
              <a:t>f</a:t>
            </a:r>
            <a:r>
              <a:rPr kumimoji="1" lang="zh-CN" altLang="en-US" dirty="0" smtClean="0"/>
              <a:t>（注意</a:t>
            </a:r>
            <a:r>
              <a:rPr kumimoji="1" lang="en-US" altLang="zh-CN" dirty="0" err="1" smtClean="0"/>
              <a:t>NaN</a:t>
            </a:r>
            <a:r>
              <a:rPr kumimoji="1" lang="zh-CN" altLang="en-US" dirty="0" smtClean="0"/>
              <a:t>不要对</a:t>
            </a:r>
            <a:r>
              <a:rPr kumimoji="1" lang="en-US" altLang="zh-CN" dirty="0" smtClean="0"/>
              <a:t>f</a:t>
            </a:r>
            <a:r>
              <a:rPr kumimoji="1" lang="zh-CN" altLang="en-US" dirty="0" smtClean="0"/>
              <a:t>做任何修改）。</a:t>
            </a:r>
            <a:endParaRPr kumimoji="1" lang="en-US" altLang="zh-CN" dirty="0"/>
          </a:p>
          <a:p>
            <a:r>
              <a:rPr kumimoji="1" lang="zh-CN" altLang="en-US" dirty="0" smtClean="0"/>
              <a:t>其中</a:t>
            </a:r>
            <a:r>
              <a:rPr kumimoji="1" lang="en-US" altLang="zh-CN" dirty="0" err="1" smtClean="0"/>
              <a:t>float_bits</a:t>
            </a:r>
            <a:r>
              <a:rPr kumimoji="1" lang="zh-CN" altLang="en-US" dirty="0" smtClean="0"/>
              <a:t>等价于</a:t>
            </a:r>
            <a:r>
              <a:rPr kumimoji="1" lang="en-US" altLang="zh-CN" dirty="0" smtClean="0"/>
              <a:t>unsigned</a:t>
            </a:r>
            <a:r>
              <a:rPr kumimoji="1" lang="zh-CN" altLang="en-US" dirty="0" smtClean="0"/>
              <a:t>，是</a:t>
            </a:r>
            <a:r>
              <a:rPr kumimoji="1" lang="en-US" altLang="zh-CN" dirty="0" smtClean="0"/>
              <a:t>float</a:t>
            </a:r>
            <a:r>
              <a:rPr kumimoji="1" lang="zh-CN" altLang="en-US" dirty="0" smtClean="0"/>
              <a:t>数字的二进制形式</a:t>
            </a:r>
            <a:endParaRPr kumimoji="1" lang="en-US" altLang="zh-CN" dirty="0" smtClean="0"/>
          </a:p>
          <a:p>
            <a:pPr lvl="1"/>
            <a:r>
              <a:rPr kumimoji="1" lang="en-US" altLang="zh-CN" dirty="0" err="1" smtClean="0"/>
              <a:t>typedef</a:t>
            </a:r>
            <a:r>
              <a:rPr kumimoji="1" lang="en-US" altLang="zh-CN" dirty="0" smtClean="0"/>
              <a:t> unsigned </a:t>
            </a:r>
            <a:r>
              <a:rPr kumimoji="1" lang="en-US" altLang="zh-CN" dirty="0" err="1" smtClean="0"/>
              <a:t>float_bits</a:t>
            </a:r>
            <a:r>
              <a:rPr kumimoji="1" lang="en-US" altLang="zh-CN" dirty="0" smtClean="0"/>
              <a:t>;</a:t>
            </a:r>
          </a:p>
          <a:p>
            <a:r>
              <a:rPr kumimoji="1" lang="en-US" altLang="zh-CN" smtClean="0"/>
              <a:t>/* </a:t>
            </a:r>
            <a:r>
              <a:rPr kumimoji="1" lang="en-US" altLang="zh-CN" dirty="0" smtClean="0"/>
              <a:t>Compute |f|. If f is </a:t>
            </a:r>
            <a:r>
              <a:rPr kumimoji="1" lang="en-US" altLang="zh-CN" dirty="0" err="1" smtClean="0"/>
              <a:t>NaN</a:t>
            </a:r>
            <a:r>
              <a:rPr kumimoji="1" lang="en-US" altLang="zh-CN" dirty="0" smtClean="0"/>
              <a:t>, then return f. */</a:t>
            </a:r>
          </a:p>
          <a:p>
            <a:r>
              <a:rPr kumimoji="1" lang="en-US" altLang="zh-CN" dirty="0" err="1"/>
              <a:t>f</a:t>
            </a:r>
            <a:r>
              <a:rPr kumimoji="1" lang="en-US" altLang="zh-CN" dirty="0" err="1" smtClean="0"/>
              <a:t>loat_bits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float_absval</a:t>
            </a:r>
            <a:r>
              <a:rPr kumimoji="1" lang="en-US" altLang="zh-CN" dirty="0" smtClean="0"/>
              <a:t> (</a:t>
            </a:r>
            <a:r>
              <a:rPr kumimoji="1" lang="en-US" altLang="zh-CN" dirty="0" err="1" smtClean="0"/>
              <a:t>float_bits</a:t>
            </a:r>
            <a:r>
              <a:rPr kumimoji="1" lang="en-US" altLang="zh-CN" dirty="0" smtClean="0"/>
              <a:t> f);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0707FC-2626-BC43-8A07-2FC945D8A2CA}" type="slidenum">
              <a:rPr lang="zh-CN" altLang="en-US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37699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题目</a:t>
            </a:r>
            <a:r>
              <a:rPr kumimoji="1" lang="en-US" altLang="zh-CN" smtClean="0"/>
              <a:t>4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实现如下函数，对于浮点数</a:t>
            </a:r>
            <a:r>
              <a:rPr kumimoji="1" lang="en-US" altLang="zh-CN" dirty="0" smtClean="0"/>
              <a:t>f</a:t>
            </a:r>
            <a:r>
              <a:rPr kumimoji="1" lang="zh-CN" altLang="en-US" dirty="0" smtClean="0"/>
              <a:t>，计算</a:t>
            </a:r>
            <a:r>
              <a:rPr kumimoji="1" lang="en-US" altLang="zh-CN" dirty="0" smtClean="0"/>
              <a:t>2.0*f</a:t>
            </a:r>
            <a:r>
              <a:rPr kumimoji="1" lang="zh-CN" altLang="en-US" dirty="0" smtClean="0"/>
              <a:t>。如果</a:t>
            </a:r>
            <a:r>
              <a:rPr kumimoji="1" lang="en-US" altLang="zh-CN" dirty="0" smtClean="0"/>
              <a:t>f</a:t>
            </a:r>
            <a:r>
              <a:rPr kumimoji="1" lang="zh-CN" altLang="en-US" dirty="0" smtClean="0"/>
              <a:t>是</a:t>
            </a:r>
            <a:r>
              <a:rPr kumimoji="1" lang="en-US" altLang="zh-CN" dirty="0" err="1" smtClean="0"/>
              <a:t>NaN</a:t>
            </a:r>
            <a:r>
              <a:rPr kumimoji="1" lang="zh-CN" altLang="en-US" dirty="0" smtClean="0"/>
              <a:t>，你的函数应该简单返回</a:t>
            </a:r>
            <a:r>
              <a:rPr kumimoji="1" lang="en-US" altLang="zh-CN" dirty="0" smtClean="0"/>
              <a:t>f</a:t>
            </a:r>
            <a:r>
              <a:rPr kumimoji="1" lang="zh-CN" altLang="en-US" dirty="0" smtClean="0"/>
              <a:t>。</a:t>
            </a:r>
            <a:endParaRPr kumimoji="1" lang="en-US" altLang="zh-CN" dirty="0" smtClean="0"/>
          </a:p>
          <a:p>
            <a:r>
              <a:rPr kumimoji="1" lang="en-US" altLang="zh-CN" dirty="0" smtClean="0"/>
              <a:t>/</a:t>
            </a:r>
            <a:r>
              <a:rPr kumimoji="1" lang="zh-CN" altLang="en-US" dirty="0" smtClean="0"/>
              <a:t>* </a:t>
            </a:r>
            <a:r>
              <a:rPr kumimoji="1" lang="en-US" altLang="zh-CN" dirty="0" smtClean="0"/>
              <a:t>Compute 2*f. If f is </a:t>
            </a:r>
            <a:r>
              <a:rPr kumimoji="1" lang="en-US" altLang="zh-CN" dirty="0" err="1" smtClean="0"/>
              <a:t>NaN</a:t>
            </a:r>
            <a:r>
              <a:rPr kumimoji="1" lang="en-US" altLang="zh-CN" dirty="0" smtClean="0"/>
              <a:t>, return f. */</a:t>
            </a:r>
          </a:p>
          <a:p>
            <a:r>
              <a:rPr kumimoji="1" lang="en-US" altLang="zh-CN" dirty="0" err="1"/>
              <a:t>f</a:t>
            </a:r>
            <a:r>
              <a:rPr kumimoji="1" lang="en-US" altLang="zh-CN" dirty="0" err="1" smtClean="0"/>
              <a:t>loat_bits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float_twice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float_bits</a:t>
            </a:r>
            <a:r>
              <a:rPr kumimoji="1" lang="en-US" altLang="zh-CN" dirty="0" smtClean="0"/>
              <a:t> f);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0707FC-2626-BC43-8A07-2FC945D8A2CA}" type="slidenum">
              <a:rPr lang="zh-CN" altLang="en-US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9399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398</Words>
  <Application>Microsoft Macintosh PowerPoint</Application>
  <PresentationFormat>宽屏</PresentationFormat>
  <Paragraphs>46</Paragraphs>
  <Slides>5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DengXian</vt:lpstr>
      <vt:lpstr>DengXian Light</vt:lpstr>
      <vt:lpstr>Arial</vt:lpstr>
      <vt:lpstr>Office 主题</vt:lpstr>
      <vt:lpstr>Homework4</vt:lpstr>
      <vt:lpstr>题目1</vt:lpstr>
      <vt:lpstr>题目2</vt:lpstr>
      <vt:lpstr>题目3</vt:lpstr>
      <vt:lpstr>题目4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Homework3</dc:title>
  <dc:creator>Microsoft Office 用户</dc:creator>
  <cp:lastModifiedBy>Microsoft Office 用户</cp:lastModifiedBy>
  <cp:revision>14</cp:revision>
  <dcterms:created xsi:type="dcterms:W3CDTF">2018-09-27T09:01:03Z</dcterms:created>
  <dcterms:modified xsi:type="dcterms:W3CDTF">2019-10-16T05:04:29Z</dcterms:modified>
</cp:coreProperties>
</file>