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3"/>
    <p:sldId id="269" r:id="rId4"/>
    <p:sldId id="270" r:id="rId5"/>
    <p:sldId id="272" r:id="rId6"/>
    <p:sldId id="266" r:id="rId7"/>
    <p:sldId id="2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6"/>
    <p:restoredTop sz="94655"/>
  </p:normalViewPr>
  <p:slideViewPr>
    <p:cSldViewPr snapToGrid="0" snapToObjects="1">
      <p:cViewPr varScale="1">
        <p:scale>
          <a:sx n="96" d="100"/>
          <a:sy n="96" d="100"/>
        </p:scale>
        <p:origin x="192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DA6B6-36FF-6F40-89DF-801D3511F18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410C-B627-B44F-87AA-5EC4395C7E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Homework7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Homework7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6809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1</a:t>
            </a:r>
            <a:endParaRPr kumimoji="1" lang="en-US" altLang="zh-CN" dirty="0"/>
          </a:p>
          <a:p>
            <a:pPr lvl="1"/>
            <a:r>
              <a:rPr lang="en-US" altLang="zh-CN" dirty="0"/>
              <a:t>Consider the following program: #define LEN 10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a[LEN][LEN];</a:t>
            </a:r>
            <a:br>
              <a:rPr lang="en-US" altLang="zh-CN" dirty="0"/>
            </a:br>
            <a:r>
              <a:rPr lang="en-US" altLang="zh-CN" dirty="0"/>
              <a:t>void f(void) { </a:t>
            </a:r>
            <a:endParaRPr lang="en-US" altLang="zh-CN" dirty="0"/>
          </a:p>
          <a:p>
            <a:pPr lvl="1"/>
            <a:r>
              <a:rPr lang="zh-CN" altLang="en-US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j;</a:t>
            </a:r>
            <a:br>
              <a:rPr lang="en-US" altLang="zh-CN" dirty="0"/>
            </a:br>
            <a:r>
              <a:rPr lang="zh-CN" altLang="en-US" dirty="0" smtClean="0"/>
              <a:t>   </a:t>
            </a:r>
            <a:r>
              <a:rPr lang="en-US" altLang="zh-CN" dirty="0" smtClean="0"/>
              <a:t>for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LEN; </a:t>
            </a:r>
            <a:r>
              <a:rPr lang="en-US" altLang="zh-CN" dirty="0" err="1"/>
              <a:t>i</a:t>
            </a:r>
            <a:r>
              <a:rPr lang="en-US" altLang="zh-CN" dirty="0"/>
              <a:t>++) </a:t>
            </a:r>
            <a:endParaRPr lang="en-US" altLang="zh-CN" dirty="0"/>
          </a:p>
          <a:p>
            <a:pPr lvl="1"/>
            <a:r>
              <a:rPr lang="zh-CN" altLang="en-US" dirty="0" smtClean="0"/>
              <a:t>      </a:t>
            </a:r>
            <a:r>
              <a:rPr lang="en-US" altLang="zh-CN" dirty="0" smtClean="0"/>
              <a:t>for </a:t>
            </a:r>
            <a:r>
              <a:rPr lang="en-US" altLang="zh-CN" dirty="0"/>
              <a:t>(j = 0; j &lt; LEN; </a:t>
            </a:r>
            <a:r>
              <a:rPr lang="en-US" altLang="zh-CN" dirty="0" err="1"/>
              <a:t>j++</a:t>
            </a:r>
            <a:r>
              <a:rPr lang="en-US" altLang="zh-CN" dirty="0"/>
              <a:t>) { </a:t>
            </a:r>
            <a:endParaRPr lang="en-US" altLang="zh-CN" dirty="0" smtClean="0"/>
          </a:p>
          <a:p>
            <a:pPr lvl="1"/>
            <a:r>
              <a:rPr lang="zh-CN" altLang="en-US" dirty="0"/>
              <a:t> 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/>
              <a:t>][j] = </a:t>
            </a:r>
            <a:r>
              <a:rPr lang="en-US" altLang="zh-CN" dirty="0" err="1"/>
              <a:t>i</a:t>
            </a:r>
            <a:r>
              <a:rPr lang="en-US" altLang="zh-CN" dirty="0"/>
              <a:t> * LEN + j; </a:t>
            </a:r>
            <a:endParaRPr lang="en-US" altLang="zh-CN" dirty="0"/>
          </a:p>
          <a:p>
            <a:pPr lvl="1"/>
            <a:r>
              <a:rPr lang="zh-CN" altLang="en-US" dirty="0" smtClean="0"/>
              <a:t>    </a:t>
            </a:r>
            <a:r>
              <a:rPr lang="en-US" altLang="zh-CN" dirty="0" smtClean="0"/>
              <a:t>}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} </a:t>
            </a:r>
            <a:endParaRPr lang="en-US" altLang="zh-CN" dirty="0"/>
          </a:p>
          <a:p>
            <a:pPr lvl="1"/>
            <a:r>
              <a:rPr lang="en-US" altLang="zh-CN" dirty="0"/>
              <a:t>Suppose the address of a is 0x10000000. After the function f() finished, fill the following table (if you don’t know the value, please write NONE): 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Homework7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1</a:t>
            </a:r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44445" y="2629694"/>
          <a:ext cx="8305800" cy="2743200"/>
        </p:xfrm>
        <a:graphic>
          <a:graphicData uri="http://schemas.openxmlformats.org/drawingml/2006/table">
            <a:tbl>
              <a:tblPr/>
              <a:tblGrid>
                <a:gridCol w="4152900"/>
                <a:gridCol w="41529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%eax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0x10000000 </a:t>
                      </a:r>
                      <a:endParaRPr lang="is-I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%ecx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</a:t>
                      </a:r>
                      <a:endParaRPr lang="cs-CZ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$0x10000004 </a:t>
                      </a:r>
                      <a:endParaRPr lang="is-I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0x10000012 </a:t>
                      </a:r>
                      <a:endParaRPr lang="is-I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0xFFFFFF8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(%eax, %ecx, 8)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Homework7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3446"/>
          </a:xfrm>
        </p:spPr>
        <p:txBody>
          <a:bodyPr/>
          <a:lstStyle/>
          <a:p>
            <a:r>
              <a:rPr kumimoji="1" lang="zh-CN" altLang="en-US" dirty="0" smtClean="0"/>
              <a:t>题目</a:t>
            </a:r>
            <a:r>
              <a:rPr kumimoji="1" lang="en-US" altLang="zh-CN" dirty="0" smtClean="0"/>
              <a:t>2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017639" y="2534008"/>
            <a:ext cx="4911213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Fill the blanks </a:t>
            </a:r>
            <a:r>
              <a:rPr lang="en-US" altLang="zh-CN" sz="2400" smtClean="0"/>
              <a:t>of the C program</a:t>
            </a:r>
            <a:r>
              <a:rPr lang="en-US" altLang="zh-CN" sz="2400"/>
              <a:t>:</a:t>
            </a:r>
            <a:endParaRPr lang="en-US" altLang="zh-CN" sz="2400" dirty="0" smtClean="0"/>
          </a:p>
          <a:p>
            <a:pPr>
              <a:buFontTx/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dw_loop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x,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y,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n) {</a:t>
            </a:r>
            <a:endParaRPr lang="en-US" altLang="zh-CN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     do{</a:t>
            </a:r>
            <a:endParaRPr lang="en-US" altLang="zh-CN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	</a:t>
            </a:r>
            <a:endParaRPr lang="en-US" altLang="zh-CN" sz="2400" dirty="0" smtClean="0"/>
          </a:p>
          <a:p>
            <a:pPr>
              <a:buFontTx/>
              <a:buNone/>
            </a:pPr>
            <a:endParaRPr lang="en-US" altLang="zh-CN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      }while (        );</a:t>
            </a:r>
            <a:endParaRPr lang="en-US" altLang="zh-CN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      </a:t>
            </a:r>
            <a:r>
              <a:rPr lang="en-US" altLang="zh-CN" sz="2400" dirty="0" err="1" smtClean="0"/>
              <a:t>returen</a:t>
            </a:r>
            <a:r>
              <a:rPr lang="en-US" altLang="zh-CN" sz="2400" dirty="0" smtClean="0"/>
              <a:t> x;</a:t>
            </a:r>
            <a:endParaRPr lang="en-US" altLang="zh-CN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5" name="内容占位符 3"/>
          <p:cNvSpPr txBox="1"/>
          <p:nvPr/>
        </p:nvSpPr>
        <p:spPr>
          <a:xfrm>
            <a:off x="6887497" y="627012"/>
            <a:ext cx="4038600" cy="51355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The assembly code is as follows</a:t>
            </a:r>
            <a:r>
              <a:rPr lang="en-US" altLang="zh-CN" sz="2000" dirty="0"/>
              <a:t>:</a:t>
            </a:r>
            <a:endParaRPr lang="en-US" altLang="zh-CN" sz="2000" dirty="0" smtClean="0"/>
          </a:p>
          <a:p>
            <a:r>
              <a:rPr lang="en-US" altLang="zh-CN" sz="2000" dirty="0" smtClean="0"/>
              <a:t>x@%ebp+8, y@%ebp+12, n@%ebp+16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movl</a:t>
            </a:r>
            <a:r>
              <a:rPr lang="en-US" altLang="zh-CN" sz="2000" dirty="0" smtClean="0"/>
              <a:t> 8(%</a:t>
            </a:r>
            <a:r>
              <a:rPr lang="en-US" altLang="zh-CN" sz="2000" dirty="0" err="1" smtClean="0"/>
              <a:t>ebp</a:t>
            </a:r>
            <a:r>
              <a:rPr lang="en-US" altLang="zh-CN" sz="2000" dirty="0" smtClean="0"/>
              <a:t>), %</a:t>
            </a:r>
            <a:r>
              <a:rPr lang="en-US" altLang="zh-CN" sz="2000" dirty="0" err="1" smtClean="0"/>
              <a:t>eax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movl</a:t>
            </a:r>
            <a:r>
              <a:rPr lang="en-US" altLang="zh-CN" sz="2000" dirty="0" smtClean="0"/>
              <a:t> 12(%</a:t>
            </a:r>
            <a:r>
              <a:rPr lang="en-US" altLang="zh-CN" sz="2000" dirty="0" err="1" smtClean="0"/>
              <a:t>ebp</a:t>
            </a:r>
            <a:r>
              <a:rPr lang="en-US" altLang="zh-CN" sz="2000" dirty="0" smtClean="0"/>
              <a:t>), %</a:t>
            </a:r>
            <a:r>
              <a:rPr lang="en-US" altLang="zh-CN" sz="2000" dirty="0" err="1" smtClean="0"/>
              <a:t>ecx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movl</a:t>
            </a:r>
            <a:r>
              <a:rPr lang="en-US" altLang="zh-CN" sz="2000" dirty="0" smtClean="0"/>
              <a:t> 16(%</a:t>
            </a:r>
            <a:r>
              <a:rPr lang="en-US" altLang="zh-CN" sz="2000" dirty="0" err="1" smtClean="0"/>
              <a:t>ebp</a:t>
            </a:r>
            <a:r>
              <a:rPr lang="en-US" altLang="zh-CN" sz="2000" dirty="0" smtClean="0"/>
              <a:t>), %</a:t>
            </a:r>
            <a:r>
              <a:rPr lang="en-US" altLang="zh-CN" sz="2000" dirty="0" err="1" smtClean="0"/>
              <a:t>edx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.L2: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addl</a:t>
            </a:r>
            <a:r>
              <a:rPr lang="en-US" altLang="zh-CN" sz="2000" dirty="0" smtClean="0"/>
              <a:t> %</a:t>
            </a:r>
            <a:r>
              <a:rPr lang="en-US" altLang="zh-CN" sz="2000" dirty="0" err="1" smtClean="0"/>
              <a:t>edx</a:t>
            </a:r>
            <a:r>
              <a:rPr lang="en-US" altLang="zh-CN" sz="2000" dirty="0" smtClean="0"/>
              <a:t>, %</a:t>
            </a:r>
            <a:r>
              <a:rPr lang="en-US" altLang="zh-CN" sz="2000" dirty="0" err="1" smtClean="0"/>
              <a:t>eax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imull</a:t>
            </a:r>
            <a:r>
              <a:rPr lang="en-US" altLang="zh-CN" sz="2000" dirty="0" smtClean="0"/>
              <a:t> %</a:t>
            </a:r>
            <a:r>
              <a:rPr lang="en-US" altLang="zh-CN" sz="2000" dirty="0" err="1" smtClean="0"/>
              <a:t>edx</a:t>
            </a:r>
            <a:r>
              <a:rPr lang="en-US" altLang="zh-CN" sz="2000" dirty="0" smtClean="0"/>
              <a:t>, %</a:t>
            </a:r>
            <a:r>
              <a:rPr lang="en-US" altLang="zh-CN" sz="2000" dirty="0" err="1" smtClean="0"/>
              <a:t>ecx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subl</a:t>
            </a:r>
            <a:r>
              <a:rPr lang="en-US" altLang="zh-CN" sz="2000" dirty="0" smtClean="0"/>
              <a:t> $1, %</a:t>
            </a:r>
            <a:r>
              <a:rPr lang="en-US" altLang="zh-CN" sz="2000" dirty="0" err="1" smtClean="0"/>
              <a:t>edx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testl</a:t>
            </a:r>
            <a:r>
              <a:rPr lang="en-US" altLang="zh-CN" sz="2000" dirty="0" smtClean="0"/>
              <a:t> %</a:t>
            </a:r>
            <a:r>
              <a:rPr lang="en-US" altLang="zh-CN" sz="2000" dirty="0" err="1" smtClean="0"/>
              <a:t>edx</a:t>
            </a:r>
            <a:r>
              <a:rPr lang="en-US" altLang="zh-CN" sz="2000" dirty="0" smtClean="0"/>
              <a:t>, %</a:t>
            </a:r>
            <a:r>
              <a:rPr lang="en-US" altLang="zh-CN" sz="2000" dirty="0" err="1" smtClean="0"/>
              <a:t>edx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jle</a:t>
            </a:r>
            <a:r>
              <a:rPr lang="en-US" altLang="zh-CN" sz="2000" dirty="0" smtClean="0"/>
              <a:t>  .L5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cmpl</a:t>
            </a:r>
            <a:r>
              <a:rPr lang="en-US" altLang="zh-CN" sz="2000" dirty="0" smtClean="0"/>
              <a:t> %</a:t>
            </a:r>
            <a:r>
              <a:rPr lang="en-US" altLang="zh-CN" sz="2000" dirty="0" err="1" smtClean="0"/>
              <a:t>edx</a:t>
            </a:r>
            <a:r>
              <a:rPr lang="en-US" altLang="zh-CN" sz="2000" dirty="0" smtClean="0"/>
              <a:t>, %</a:t>
            </a:r>
            <a:r>
              <a:rPr lang="en-US" altLang="zh-CN" sz="2000" dirty="0" err="1" smtClean="0"/>
              <a:t>ecx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jl</a:t>
            </a:r>
            <a:r>
              <a:rPr lang="en-US" altLang="zh-CN" sz="2000" dirty="0" smtClean="0"/>
              <a:t> .L2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.L5:</a:t>
            </a:r>
            <a:endParaRPr lang="en-US" altLang="zh-CN" sz="2000" dirty="0" smtClean="0"/>
          </a:p>
          <a:p>
            <a:pPr>
              <a:buFontTx/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Homework7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350910" cy="4351338"/>
          </a:xfrm>
        </p:spPr>
        <p:txBody>
          <a:bodyPr/>
          <a:lstStyle/>
          <a:p>
            <a:r>
              <a:rPr kumimoji="1" lang="zh-CN" altLang="en-US" dirty="0" smtClean="0"/>
              <a:t>题目</a:t>
            </a:r>
            <a:r>
              <a:rPr kumimoji="1" lang="en-US" altLang="zh-CN" dirty="0" smtClean="0"/>
              <a:t>3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After ICS class, </a:t>
            </a:r>
            <a:r>
              <a:rPr lang="en-US" altLang="zh-CN" dirty="0" err="1"/>
              <a:t>Barathrum</a:t>
            </a:r>
            <a:r>
              <a:rPr lang="en-US" altLang="zh-CN" dirty="0"/>
              <a:t> has written a function like below: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cmov_complex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x, </a:t>
            </a:r>
            <a:r>
              <a:rPr lang="en-US" altLang="zh-CN" dirty="0" err="1"/>
              <a:t>int</a:t>
            </a:r>
            <a:r>
              <a:rPr lang="en-US" altLang="zh-CN" dirty="0"/>
              <a:t> y) { </a:t>
            </a:r>
            <a:endParaRPr lang="en-US" altLang="zh-CN" dirty="0"/>
          </a:p>
          <a:p>
            <a:pPr lvl="1"/>
            <a:r>
              <a:rPr lang="en-US" altLang="zh-CN" dirty="0"/>
              <a:t>return x &lt; y? x * y; (x + y) * y; } </a:t>
            </a:r>
            <a:endParaRPr lang="en-US" altLang="zh-CN" dirty="0"/>
          </a:p>
          <a:p>
            <a:pPr lvl="1"/>
            <a:r>
              <a:rPr lang="en-US" altLang="zh-CN" dirty="0"/>
              <a:t>(1). Please write down the corresponding assembly code by using conditional move operations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2). When </a:t>
            </a:r>
            <a:r>
              <a:rPr lang="en-US" altLang="zh-CN" dirty="0" err="1"/>
              <a:t>Barathrum</a:t>
            </a:r>
            <a:r>
              <a:rPr lang="en-US" altLang="zh-CN" dirty="0"/>
              <a:t> compiles it with </a:t>
            </a:r>
            <a:r>
              <a:rPr lang="en-US" altLang="zh-CN" dirty="0" err="1"/>
              <a:t>gcc</a:t>
            </a:r>
            <a:r>
              <a:rPr lang="en-US" altLang="zh-CN" dirty="0"/>
              <a:t>, he finds that there’s no </a:t>
            </a:r>
            <a:r>
              <a:rPr lang="en-US" altLang="zh-CN" dirty="0" err="1"/>
              <a:t>cmov</a:t>
            </a:r>
            <a:r>
              <a:rPr lang="en-US" altLang="zh-CN" dirty="0"/>
              <a:t> at all in the assembly code! Please explain why </a:t>
            </a:r>
            <a:r>
              <a:rPr lang="en-US" altLang="zh-CN" dirty="0" err="1"/>
              <a:t>gcc</a:t>
            </a:r>
            <a:r>
              <a:rPr lang="en-US" altLang="zh-CN" dirty="0"/>
              <a:t> doesn’t use conditional move operations in this case. 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Homework7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6368845" cy="4653833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题目</a:t>
            </a:r>
            <a:r>
              <a:rPr kumimoji="1" lang="en-US" altLang="zh-CN" dirty="0"/>
              <a:t>4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Translate </a:t>
            </a:r>
            <a:r>
              <a:rPr lang="en-US" altLang="zh-CN" dirty="0"/>
              <a:t>the following switch statements into assembly using jump table. 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x = &lt;some value&gt;;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result = </a:t>
            </a:r>
            <a:r>
              <a:rPr lang="en-US" altLang="zh-CN" dirty="0" smtClean="0"/>
              <a:t>0;</a:t>
            </a:r>
            <a:endParaRPr lang="en-US" altLang="zh-CN" dirty="0"/>
          </a:p>
          <a:p>
            <a:pPr lvl="1"/>
            <a:r>
              <a:rPr lang="en-US" altLang="zh-CN" dirty="0" smtClean="0"/>
              <a:t>switch </a:t>
            </a:r>
            <a:r>
              <a:rPr lang="en-US" altLang="zh-CN" dirty="0"/>
              <a:t>(x) {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case 24: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result </a:t>
            </a:r>
            <a:r>
              <a:rPr lang="en-US" altLang="zh-CN" dirty="0"/>
              <a:t>= x + x; </a:t>
            </a:r>
            <a:endParaRPr lang="en-US" altLang="zh-CN" dirty="0"/>
          </a:p>
          <a:p>
            <a:pPr lvl="3"/>
            <a:r>
              <a:rPr lang="en-US" altLang="zh-CN" dirty="0" smtClean="0"/>
              <a:t>break;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case </a:t>
            </a:r>
            <a:r>
              <a:rPr lang="en-US" altLang="zh-CN" dirty="0"/>
              <a:t>27: case 28: </a:t>
            </a:r>
            <a:endParaRPr lang="en-US" altLang="zh-CN" dirty="0"/>
          </a:p>
          <a:p>
            <a:pPr lvl="3"/>
            <a:r>
              <a:rPr lang="en-US" altLang="zh-CN" dirty="0"/>
              <a:t>result = x + 10; </a:t>
            </a:r>
            <a:endParaRPr lang="en-US" altLang="zh-CN" dirty="0"/>
          </a:p>
          <a:p>
            <a:pPr lvl="3"/>
            <a:r>
              <a:rPr lang="en-US" altLang="zh-CN" dirty="0"/>
              <a:t>break; </a:t>
            </a:r>
            <a:endParaRPr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7003025" y="2821294"/>
            <a:ext cx="41664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altLang="zh-CN" dirty="0"/>
              <a:t>case 26: </a:t>
            </a:r>
            <a:endParaRPr lang="en-US" altLang="zh-CN" dirty="0"/>
          </a:p>
          <a:p>
            <a:pPr lvl="3"/>
            <a:r>
              <a:rPr lang="en-US" altLang="zh-CN" dirty="0"/>
              <a:t>result = x * 2; </a:t>
            </a:r>
            <a:endParaRPr lang="en-US" altLang="zh-CN" dirty="0"/>
          </a:p>
          <a:p>
            <a:pPr lvl="3"/>
            <a:r>
              <a:rPr lang="en-US" altLang="zh-CN" dirty="0"/>
              <a:t>// Notice: there is no break here! </a:t>
            </a:r>
            <a:endParaRPr lang="en-US" altLang="zh-CN" dirty="0"/>
          </a:p>
          <a:p>
            <a:pPr lvl="2"/>
            <a:r>
              <a:rPr lang="en-US" altLang="zh-CN" dirty="0"/>
              <a:t>case 29: case 30: </a:t>
            </a:r>
            <a:endParaRPr lang="en-US" altLang="zh-CN" dirty="0"/>
          </a:p>
          <a:p>
            <a:pPr lvl="3"/>
            <a:r>
              <a:rPr lang="en-US" altLang="zh-CN" dirty="0"/>
              <a:t>result = result + 5;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break;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default: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result = 3;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break;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} 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1568</Words>
  <Application>WPS 演示</Application>
  <PresentationFormat>宽屏</PresentationFormat>
  <Paragraphs>101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Arial</vt:lpstr>
      <vt:lpstr>等线 Light</vt:lpstr>
      <vt:lpstr>等线</vt:lpstr>
      <vt:lpstr>微软雅黑</vt:lpstr>
      <vt:lpstr>Arial Unicode MS</vt:lpstr>
      <vt:lpstr>Office 主题</vt:lpstr>
      <vt:lpstr>Homework7</vt:lpstr>
      <vt:lpstr>Homework7</vt:lpstr>
      <vt:lpstr>Homework7</vt:lpstr>
      <vt:lpstr>Homework7</vt:lpstr>
      <vt:lpstr>Homework7</vt:lpstr>
      <vt:lpstr>Homework7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Homework3</dc:title>
  <dc:creator>Microsoft Office 用户</dc:creator>
  <cp:lastModifiedBy>君临天下</cp:lastModifiedBy>
  <cp:revision>48</cp:revision>
  <dcterms:created xsi:type="dcterms:W3CDTF">2018-09-27T09:01:00Z</dcterms:created>
  <dcterms:modified xsi:type="dcterms:W3CDTF">2022-11-03T14:00:10Z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EBCFB4B5E83A429E884AAA0032BBC329</vt:lpwstr>
  </property>
  <property fmtid="{D5CDD505-2E9C-101B-9397-08002B2CF9AE}" pid="3" name="KSOProductBuildVer">
    <vt:lpwstr>2052-11.8.2.11739</vt:lpwstr>
  </property>
</Properties>
</file>