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72" r:id="rId5"/>
    <p:sldId id="266" r:id="rId6"/>
    <p:sldId id="267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55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A6B6-36FF-6F40-89DF-801D3511F187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410C-B627-B44F-87AA-5EC4395C7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23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11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1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65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5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0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90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0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2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7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Homework9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marL="457200" lvl="1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data { </a:t>
            </a:r>
          </a:p>
          <a:p>
            <a:pPr marL="457200" lvl="1" indent="0">
              <a:buNone/>
            </a:pPr>
            <a:r>
              <a:rPr lang="en-US" altLang="zh-CN" dirty="0"/>
              <a:t>	char a; </a:t>
            </a:r>
          </a:p>
          <a:p>
            <a:pPr marL="457200" lvl="1" indent="0">
              <a:buNone/>
            </a:pPr>
            <a:r>
              <a:rPr lang="en-US" altLang="zh-CN" dirty="0"/>
              <a:t>	short b[2]; </a:t>
            </a:r>
          </a:p>
          <a:p>
            <a:pPr marL="457200" lvl="1" indent="0">
              <a:buNone/>
            </a:pPr>
            <a:r>
              <a:rPr lang="en-US" altLang="zh-CN" dirty="0"/>
              <a:t>	char* c; </a:t>
            </a:r>
            <a:br>
              <a:rPr lang="en-US" altLang="zh-CN" dirty="0"/>
            </a:br>
            <a:r>
              <a:rPr lang="en-US" altLang="zh-CN" dirty="0"/>
              <a:t>	union{ </a:t>
            </a:r>
          </a:p>
          <a:p>
            <a:pPr marL="1371600" lvl="3" indent="0">
              <a:buNone/>
            </a:pPr>
            <a:r>
              <a:rPr lang="en-US" altLang="zh-CN" dirty="0"/>
              <a:t>char x; </a:t>
            </a:r>
          </a:p>
          <a:p>
            <a:pPr marL="1371600" lvl="3" indent="0">
              <a:buNone/>
            </a:pPr>
            <a:r>
              <a:rPr lang="en-US" altLang="zh-CN" dirty="0"/>
              <a:t>short y; </a:t>
            </a:r>
          </a:p>
          <a:p>
            <a:pPr marL="1371600" lvl="3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z; </a:t>
            </a:r>
          </a:p>
          <a:p>
            <a:pPr marL="914400" lvl="2" indent="0">
              <a:buNone/>
            </a:pPr>
            <a:r>
              <a:rPr lang="en-US" altLang="zh-CN" dirty="0"/>
              <a:t>}p; </a:t>
            </a:r>
          </a:p>
          <a:p>
            <a:pPr marL="457200" lvl="1" indent="0">
              <a:buNone/>
            </a:pPr>
            <a:r>
              <a:rPr lang="en-US" altLang="zh-CN" dirty="0"/>
              <a:t>	char d; </a:t>
            </a:r>
          </a:p>
          <a:p>
            <a:pPr marL="457200" lvl="1" indent="0">
              <a:buNone/>
            </a:pPr>
            <a:r>
              <a:rPr lang="en-US" altLang="zh-CN" dirty="0"/>
              <a:t>}; </a:t>
            </a:r>
          </a:p>
          <a:p>
            <a:pPr marL="457200" lvl="1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data d[2]; </a:t>
            </a:r>
          </a:p>
          <a:p>
            <a:pPr lvl="1"/>
            <a:r>
              <a:rPr lang="en-US" altLang="zh-CN" dirty="0"/>
              <a:t>Suppose the address of global variable dis 0x8049600, please answer the following questions.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70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78593"/>
              </p:ext>
            </p:extLst>
          </p:nvPr>
        </p:nvGraphicFramePr>
        <p:xfrm>
          <a:off x="2372032" y="2336483"/>
          <a:ext cx="6270522" cy="3840480"/>
        </p:xfrm>
        <a:graphic>
          <a:graphicData uri="http://schemas.openxmlformats.org/drawingml/2006/table">
            <a:tbl>
              <a:tblPr/>
              <a:tblGrid>
                <a:gridCol w="3135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address </a:t>
                      </a: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0x8049600 </a:t>
                      </a: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</a:t>
                      </a: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[0].</a:t>
                      </a:r>
                      <a:r>
                        <a:rPr lang="mr-IN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[0].</a:t>
                      </a:r>
                      <a:r>
                        <a:rPr lang="mr-IN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</a:t>
                      </a: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d[0].c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 </a:t>
                      </a: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d[0].p.y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</a:t>
                      </a: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d[0].p.z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[6] </a:t>
                      </a: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d[0].d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[7] </a:t>
                      </a: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题目</a:t>
            </a:r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What’s the output of the following C program? (on a 32-bit machine) 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 </a:t>
            </a:r>
          </a:p>
          <a:p>
            <a:pPr marL="457200" lvl="1" indent="0">
              <a:buNone/>
            </a:pPr>
            <a:r>
              <a:rPr lang="en-US" altLang="zh-CN" dirty="0"/>
              <a:t>	static char </a:t>
            </a:r>
            <a:r>
              <a:rPr lang="en-US" altLang="zh-CN" dirty="0" err="1"/>
              <a:t>char_table</a:t>
            </a:r>
            <a:r>
              <a:rPr lang="en-US" altLang="zh-CN" dirty="0"/>
              <a:t>[3][13] = {</a:t>
            </a:r>
            <a:br>
              <a:rPr lang="en-US" altLang="zh-CN" dirty="0"/>
            </a:br>
            <a:r>
              <a:rPr lang="en-US" altLang="zh-CN" dirty="0"/>
              <a:t>		{ 'd', 'o', 32, 'y', 'o', 'u', 32, 'w', 'a', 'n', 't', 32, 'a' }, { 32, 109, 105, 			100, 116, 101, 114, 109, 32, 101, 120, 97, 109 }, {0 } </a:t>
            </a:r>
          </a:p>
          <a:p>
            <a:pPr marL="457200" lvl="1" indent="0">
              <a:buNone/>
            </a:pPr>
            <a:r>
              <a:rPr lang="en-US" altLang="zh-CN" dirty="0"/>
              <a:t>	};</a:t>
            </a:r>
            <a:br>
              <a:rPr lang="en-US" altLang="zh-CN" dirty="0"/>
            </a:br>
            <a:r>
              <a:rPr lang="en-US" altLang="zh-CN" dirty="0"/>
              <a:t>	static char </a:t>
            </a:r>
            <a:r>
              <a:rPr lang="en-US" altLang="zh-CN" dirty="0" err="1"/>
              <a:t>ans</a:t>
            </a:r>
            <a:r>
              <a:rPr lang="en-US" altLang="zh-CN" dirty="0"/>
              <a:t>[] = "</a:t>
            </a:r>
            <a:r>
              <a:rPr lang="en-US" altLang="zh-CN" dirty="0" err="1"/>
              <a:t>abcdefghijklmnopqrstuvwxyyz</a:t>
            </a:r>
            <a:r>
              <a:rPr lang="en-US" altLang="zh-CN" dirty="0"/>
              <a:t>";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("%s?\n", </a:t>
            </a:r>
            <a:r>
              <a:rPr lang="en-US" altLang="zh-CN" dirty="0" err="1"/>
              <a:t>char_table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c%c%c</a:t>
            </a:r>
            <a:r>
              <a:rPr lang="en-US" altLang="zh-CN" dirty="0"/>
              <a:t>!\n", </a:t>
            </a:r>
          </a:p>
          <a:p>
            <a:pPr marL="457200" lvl="1" indent="0">
              <a:buNone/>
            </a:pPr>
            <a:r>
              <a:rPr lang="en-US" altLang="zh-CN" dirty="0"/>
              <a:t>		(char)(((char **)</a:t>
            </a:r>
            <a:r>
              <a:rPr lang="en-US" altLang="zh-CN" dirty="0" err="1"/>
              <a:t>ans</a:t>
            </a:r>
            <a:r>
              <a:rPr lang="en-US" altLang="zh-CN" dirty="0"/>
              <a:t>)[6]), </a:t>
            </a:r>
          </a:p>
          <a:p>
            <a:pPr marL="457200" lvl="1" indent="0">
              <a:buNone/>
            </a:pPr>
            <a:r>
              <a:rPr lang="en-US" altLang="zh-CN" dirty="0"/>
              <a:t>		(char)(((char *)</a:t>
            </a:r>
            <a:r>
              <a:rPr lang="en-US" altLang="zh-CN" dirty="0" err="1"/>
              <a:t>ans</a:t>
            </a:r>
            <a:r>
              <a:rPr lang="en-US" altLang="zh-CN" dirty="0"/>
              <a:t>)[4]), </a:t>
            </a:r>
          </a:p>
          <a:p>
            <a:pPr marL="457200" lvl="1" indent="0">
              <a:buNone/>
            </a:pPr>
            <a:r>
              <a:rPr lang="en-US" altLang="zh-CN" dirty="0"/>
              <a:t>		(char)(</a:t>
            </a:r>
            <a:r>
              <a:rPr lang="en-US" altLang="zh-CN" dirty="0" err="1"/>
              <a:t>ans</a:t>
            </a:r>
            <a:r>
              <a:rPr lang="en-US" altLang="zh-CN" dirty="0"/>
              <a:t>[18]));</a:t>
            </a:r>
          </a:p>
          <a:p>
            <a:pPr marL="457200" lvl="1" indent="0">
              <a:buNone/>
            </a:pPr>
            <a:r>
              <a:rPr lang="en-US" altLang="zh-CN" dirty="0"/>
              <a:t>	return 0; </a:t>
            </a:r>
          </a:p>
          <a:p>
            <a:pPr marL="457200" lvl="1" indent="0">
              <a:buNone/>
            </a:pPr>
            <a:r>
              <a:rPr lang="en-US" altLang="zh-CN" dirty="0"/>
              <a:t>}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23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0910" cy="459484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3</a:t>
            </a:r>
          </a:p>
          <a:p>
            <a:pPr lvl="1"/>
            <a:r>
              <a:rPr lang="en-US" altLang="zh-CN" dirty="0"/>
              <a:t>For each of the following structure declarations, determine the offset of each field, the total size of the structure, and its alignment requirement under x86-64.</a:t>
            </a:r>
          </a:p>
          <a:p>
            <a:pPr lvl="1"/>
            <a:r>
              <a:rPr lang="en-US" altLang="zh-CN" dirty="0"/>
              <a:t>A. </a:t>
            </a:r>
            <a:r>
              <a:rPr lang="en-US" altLang="zh-CN" dirty="0" err="1"/>
              <a:t>struct</a:t>
            </a:r>
            <a:r>
              <a:rPr lang="en-US" altLang="zh-CN" dirty="0"/>
              <a:t> P1 { </a:t>
            </a:r>
            <a:r>
              <a:rPr lang="en-US" altLang="zh-CN" dirty="0" err="1"/>
              <a:t>int</a:t>
            </a:r>
            <a:r>
              <a:rPr lang="en-US" altLang="zh-CN" dirty="0"/>
              <a:t> I; char c; long j; char d;};</a:t>
            </a:r>
          </a:p>
          <a:p>
            <a:pPr lvl="1"/>
            <a:r>
              <a:rPr lang="en-US" altLang="zh-CN" dirty="0"/>
              <a:t>B. </a:t>
            </a:r>
            <a:r>
              <a:rPr lang="en-US" altLang="zh-CN" dirty="0" err="1"/>
              <a:t>struct</a:t>
            </a:r>
            <a:r>
              <a:rPr lang="en-US" altLang="zh-CN" dirty="0"/>
              <a:t> P2 { long I; char c; char d; </a:t>
            </a:r>
            <a:r>
              <a:rPr lang="en-US" altLang="zh-CN" dirty="0" err="1"/>
              <a:t>int</a:t>
            </a:r>
            <a:r>
              <a:rPr lang="en-US" altLang="zh-CN" dirty="0"/>
              <a:t> j;}; </a:t>
            </a:r>
          </a:p>
          <a:p>
            <a:pPr lvl="1"/>
            <a:r>
              <a:rPr lang="en-US" altLang="zh-CN" dirty="0"/>
              <a:t>C. </a:t>
            </a:r>
            <a:r>
              <a:rPr lang="en-US" altLang="zh-CN" dirty="0" err="1"/>
              <a:t>struct</a:t>
            </a:r>
            <a:r>
              <a:rPr lang="en-US" altLang="zh-CN" dirty="0"/>
              <a:t> P3 { short w[3]; char c*[3]};</a:t>
            </a:r>
          </a:p>
          <a:p>
            <a:pPr lvl="1"/>
            <a:r>
              <a:rPr lang="en-US" altLang="zh-CN" dirty="0"/>
              <a:t>D. </a:t>
            </a:r>
            <a:r>
              <a:rPr lang="en-US" altLang="zh-CN" dirty="0" err="1"/>
              <a:t>struct</a:t>
            </a:r>
            <a:r>
              <a:rPr lang="en-US" altLang="zh-CN" dirty="0"/>
              <a:t> P4 { </a:t>
            </a:r>
            <a:r>
              <a:rPr lang="en-US" altLang="zh-CN" dirty="0" err="1"/>
              <a:t>struct</a:t>
            </a:r>
            <a:r>
              <a:rPr lang="en-US" altLang="zh-CN" dirty="0"/>
              <a:t> P1 a[2]; </a:t>
            </a:r>
            <a:r>
              <a:rPr lang="en-US" altLang="zh-CN" dirty="0" err="1"/>
              <a:t>struct</a:t>
            </a:r>
            <a:r>
              <a:rPr lang="en-US" altLang="zh-CN" dirty="0"/>
              <a:t> P2 *p}; </a:t>
            </a:r>
          </a:p>
          <a:p>
            <a:pPr lvl="1"/>
            <a:r>
              <a:rPr lang="en-US" altLang="zh-CN" dirty="0"/>
              <a:t>E. </a:t>
            </a:r>
            <a:r>
              <a:rPr lang="en-US" altLang="zh-CN" dirty="0" err="1"/>
              <a:t>struct</a:t>
            </a:r>
            <a:r>
              <a:rPr lang="en-US" altLang="zh-CN" dirty="0"/>
              <a:t> P5 { short w[3]; char c[3]}. 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069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3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9325"/>
              </p:ext>
            </p:extLst>
          </p:nvPr>
        </p:nvGraphicFramePr>
        <p:xfrm>
          <a:off x="838200" y="2629694"/>
          <a:ext cx="10724536" cy="274320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Offset of each field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size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Alignment </a:t>
                      </a: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i:0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c:4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8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4</a:t>
            </a:r>
          </a:p>
          <a:p>
            <a:pPr lvl="1"/>
            <a:r>
              <a:rPr lang="en-US" altLang="zh-CN" dirty="0"/>
              <a:t>Suppose we have the following function ‘login’ to perform login process. 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login() { </a:t>
            </a:r>
          </a:p>
          <a:p>
            <a:pPr marL="457200" lvl="1" indent="0">
              <a:buNone/>
            </a:pPr>
            <a:r>
              <a:rPr lang="en-US" altLang="zh-CN" dirty="0"/>
              <a:t>	char username[8]; </a:t>
            </a:r>
          </a:p>
          <a:p>
            <a:pPr marL="457200" lvl="1" indent="0">
              <a:buNone/>
            </a:pPr>
            <a:r>
              <a:rPr lang="en-US" altLang="zh-CN" dirty="0"/>
              <a:t>	char password[8]; </a:t>
            </a:r>
          </a:p>
          <a:p>
            <a:pPr marL="457200" lvl="1" indent="0">
              <a:buNone/>
            </a:pPr>
            <a:r>
              <a:rPr lang="en-US" altLang="zh-CN" dirty="0"/>
              <a:t>	gets(username); </a:t>
            </a:r>
          </a:p>
          <a:p>
            <a:pPr marL="457200" lvl="1" indent="0">
              <a:buNone/>
            </a:pPr>
            <a:r>
              <a:rPr lang="en-US" altLang="zh-CN" dirty="0"/>
              <a:t>	gets(password); </a:t>
            </a:r>
          </a:p>
          <a:p>
            <a:pPr marL="457200" lvl="1" indent="0">
              <a:buNone/>
            </a:pPr>
            <a:r>
              <a:rPr lang="en-US" altLang="zh-CN" dirty="0"/>
              <a:t>	return </a:t>
            </a:r>
            <a:r>
              <a:rPr lang="en-US" altLang="zh-CN" dirty="0" err="1"/>
              <a:t>check_match_in_database</a:t>
            </a:r>
            <a:r>
              <a:rPr lang="en-US" altLang="zh-CN" dirty="0"/>
              <a:t>(username, password); </a:t>
            </a:r>
          </a:p>
          <a:p>
            <a:pPr marL="457200" lvl="1" indent="0">
              <a:buNone/>
            </a:pPr>
            <a:r>
              <a:rPr lang="en-US" altLang="zh-CN" dirty="0"/>
              <a:t>}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96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题目</a:t>
            </a:r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Here is a part of the function’s assembly. </a:t>
            </a:r>
          </a:p>
          <a:p>
            <a:pPr marL="457200" lvl="1" indent="0">
              <a:buNone/>
            </a:pPr>
            <a:r>
              <a:rPr lang="en-US" altLang="zh-CN" dirty="0" err="1"/>
              <a:t>Pushl</a:t>
            </a:r>
            <a:r>
              <a:rPr lang="en-US" altLang="zh-CN" dirty="0"/>
              <a:t> %</a:t>
            </a:r>
            <a:r>
              <a:rPr lang="en-US" altLang="zh-CN" dirty="0" err="1"/>
              <a:t>ebp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esp</a:t>
            </a:r>
            <a:r>
              <a:rPr lang="en-US" altLang="zh-CN" dirty="0"/>
              <a:t>, %</a:t>
            </a:r>
            <a:r>
              <a:rPr lang="en-US" altLang="zh-CN" dirty="0" err="1"/>
              <a:t>ebp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 err="1"/>
              <a:t>subl</a:t>
            </a:r>
            <a:r>
              <a:rPr lang="en-US" altLang="zh-CN" dirty="0"/>
              <a:t> $40, %</a:t>
            </a:r>
            <a:r>
              <a:rPr lang="en-US" altLang="zh-CN" dirty="0" err="1"/>
              <a:t>esp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 err="1"/>
              <a:t>leal</a:t>
            </a:r>
            <a:r>
              <a:rPr lang="en-US" altLang="zh-CN" dirty="0"/>
              <a:t> -16(%</a:t>
            </a:r>
            <a:r>
              <a:rPr lang="en-US" altLang="zh-CN" dirty="0" err="1"/>
              <a:t>ebp</a:t>
            </a:r>
            <a:r>
              <a:rPr lang="en-US" altLang="zh-CN" dirty="0"/>
              <a:t>), %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 (%</a:t>
            </a:r>
            <a:r>
              <a:rPr lang="en-US" altLang="zh-CN" dirty="0" err="1"/>
              <a:t>esp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call _gets</a:t>
            </a:r>
          </a:p>
          <a:p>
            <a:pPr marL="457200" lvl="1" indent="0">
              <a:buNone/>
            </a:pPr>
            <a:r>
              <a:rPr lang="en-US" altLang="zh-CN" dirty="0" err="1"/>
              <a:t>leal</a:t>
            </a:r>
            <a:r>
              <a:rPr lang="en-US" altLang="zh-CN" dirty="0"/>
              <a:t> -24(%</a:t>
            </a:r>
            <a:r>
              <a:rPr lang="en-US" altLang="zh-CN" dirty="0" err="1"/>
              <a:t>ebp</a:t>
            </a:r>
            <a:r>
              <a:rPr lang="en-US" altLang="zh-CN" dirty="0"/>
              <a:t>), %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 (%</a:t>
            </a:r>
            <a:r>
              <a:rPr lang="en-US" altLang="zh-CN" dirty="0" err="1"/>
              <a:t>esp</a:t>
            </a:r>
            <a:r>
              <a:rPr lang="en-US" altLang="zh-CN" dirty="0"/>
              <a:t>) </a:t>
            </a:r>
          </a:p>
          <a:p>
            <a:pPr marL="457200" lvl="1" indent="0">
              <a:buNone/>
            </a:pPr>
            <a:r>
              <a:rPr lang="en-US" altLang="zh-CN" dirty="0"/>
              <a:t>call _gets</a:t>
            </a:r>
          </a:p>
          <a:p>
            <a:pPr marL="457200" lvl="1" indent="0">
              <a:buNone/>
            </a:pPr>
            <a:r>
              <a:rPr lang="en-US" altLang="zh-CN" dirty="0"/>
              <a:t>......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4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/>
              <a:t>4</a:t>
            </a:r>
            <a:endParaRPr lang="en-US" altLang="zh-CN" dirty="0"/>
          </a:p>
          <a:p>
            <a:pPr lvl="1"/>
            <a:r>
              <a:rPr lang="en-US" altLang="zh-CN" dirty="0"/>
              <a:t>In the normal process, if the username and the password are both ok, the function ‘</a:t>
            </a:r>
            <a:r>
              <a:rPr lang="en-US" altLang="zh-CN" dirty="0" err="1"/>
              <a:t>login_ok</a:t>
            </a:r>
            <a:r>
              <a:rPr lang="en-US" altLang="zh-CN" dirty="0"/>
              <a:t>’ will be called to indicate login success. We’ve already known that the address of ‘</a:t>
            </a:r>
            <a:r>
              <a:rPr lang="en-US" altLang="zh-CN" dirty="0" err="1"/>
              <a:t>login_ok</a:t>
            </a:r>
            <a:r>
              <a:rPr lang="en-US" altLang="zh-CN" dirty="0"/>
              <a:t>’ is 0x804013da. Can you construct an input to make the function ‘</a:t>
            </a:r>
            <a:r>
              <a:rPr lang="en-US" altLang="zh-CN" dirty="0" err="1"/>
              <a:t>login_ok</a:t>
            </a:r>
            <a:r>
              <a:rPr lang="en-US" altLang="zh-CN" dirty="0"/>
              <a:t>’ be called after ‘login’ returns? You need to specify the key bytes and their positions rather than the complete input. And give one brief explanation about your input.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17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657</Words>
  <Application>Microsoft Macintosh PowerPoint</Application>
  <PresentationFormat>宽屏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DengXian</vt:lpstr>
      <vt:lpstr>DengXian Light</vt:lpstr>
      <vt:lpstr>Arial</vt:lpstr>
      <vt:lpstr>Office 主题</vt:lpstr>
      <vt:lpstr>Homework9</vt:lpstr>
      <vt:lpstr>Homework9</vt:lpstr>
      <vt:lpstr>Homework9</vt:lpstr>
      <vt:lpstr>Homework9</vt:lpstr>
      <vt:lpstr>Homework9</vt:lpstr>
      <vt:lpstr>Homework9</vt:lpstr>
      <vt:lpstr>Homework9</vt:lpstr>
      <vt:lpstr>Homework9</vt:lpstr>
      <vt:lpstr>Homework9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7025</cp:lastModifiedBy>
  <cp:revision>65</cp:revision>
  <dcterms:created xsi:type="dcterms:W3CDTF">2018-09-27T09:01:03Z</dcterms:created>
  <dcterms:modified xsi:type="dcterms:W3CDTF">2021-11-25T00:57:07Z</dcterms:modified>
</cp:coreProperties>
</file>