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808" r:id="rId2"/>
    <p:sldId id="809" r:id="rId3"/>
    <p:sldId id="810" r:id="rId4"/>
    <p:sldId id="811" r:id="rId5"/>
    <p:sldId id="813" r:id="rId6"/>
    <p:sldId id="815" r:id="rId7"/>
    <p:sldId id="922" r:id="rId8"/>
    <p:sldId id="816" r:id="rId9"/>
    <p:sldId id="817" r:id="rId10"/>
    <p:sldId id="957" r:id="rId11"/>
    <p:sldId id="958" r:id="rId12"/>
    <p:sldId id="959" r:id="rId13"/>
    <p:sldId id="960" r:id="rId14"/>
    <p:sldId id="961" r:id="rId15"/>
    <p:sldId id="925" r:id="rId16"/>
    <p:sldId id="926" r:id="rId17"/>
    <p:sldId id="927" r:id="rId18"/>
    <p:sldId id="928" r:id="rId19"/>
    <p:sldId id="822" r:id="rId20"/>
    <p:sldId id="823" r:id="rId21"/>
    <p:sldId id="824" r:id="rId22"/>
    <p:sldId id="825" r:id="rId23"/>
    <p:sldId id="852" r:id="rId24"/>
    <p:sldId id="880" r:id="rId25"/>
    <p:sldId id="929" r:id="rId26"/>
    <p:sldId id="930" r:id="rId27"/>
    <p:sldId id="945" r:id="rId28"/>
    <p:sldId id="898" r:id="rId29"/>
    <p:sldId id="906" r:id="rId30"/>
    <p:sldId id="907" r:id="rId31"/>
    <p:sldId id="908" r:id="rId32"/>
    <p:sldId id="909" r:id="rId33"/>
    <p:sldId id="910" r:id="rId34"/>
    <p:sldId id="911" r:id="rId35"/>
    <p:sldId id="912" r:id="rId36"/>
    <p:sldId id="913" r:id="rId37"/>
    <p:sldId id="935" r:id="rId38"/>
    <p:sldId id="915" r:id="rId39"/>
    <p:sldId id="931" r:id="rId40"/>
    <p:sldId id="916" r:id="rId41"/>
    <p:sldId id="917" r:id="rId42"/>
    <p:sldId id="918" r:id="rId43"/>
    <p:sldId id="919" r:id="rId44"/>
    <p:sldId id="932" r:id="rId45"/>
    <p:sldId id="933" r:id="rId46"/>
    <p:sldId id="934" r:id="rId47"/>
    <p:sldId id="921" r:id="rId48"/>
    <p:sldId id="936" r:id="rId49"/>
    <p:sldId id="937" r:id="rId50"/>
    <p:sldId id="938" r:id="rId51"/>
    <p:sldId id="939" r:id="rId52"/>
    <p:sldId id="940" r:id="rId53"/>
    <p:sldId id="941" r:id="rId54"/>
    <p:sldId id="949" r:id="rId55"/>
    <p:sldId id="950" r:id="rId56"/>
    <p:sldId id="951" r:id="rId57"/>
    <p:sldId id="952" r:id="rId58"/>
    <p:sldId id="942" r:id="rId59"/>
    <p:sldId id="943" r:id="rId60"/>
    <p:sldId id="944" r:id="rId61"/>
    <p:sldId id="962" r:id="rId62"/>
    <p:sldId id="963" r:id="rId63"/>
    <p:sldId id="94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84696" autoAdjust="0"/>
  </p:normalViewPr>
  <p:slideViewPr>
    <p:cSldViewPr>
      <p:cViewPr varScale="1">
        <p:scale>
          <a:sx n="119" d="100"/>
          <a:sy n="119" d="100"/>
        </p:scale>
        <p:origin x="1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13" Type="http://schemas.openxmlformats.org/officeDocument/2006/relationships/slide" Target="slides/slide49.xml"/><Relationship Id="rId18" Type="http://schemas.openxmlformats.org/officeDocument/2006/relationships/slide" Target="slides/slide58.xml"/><Relationship Id="rId3" Type="http://schemas.openxmlformats.org/officeDocument/2006/relationships/slide" Target="slides/slide32.xml"/><Relationship Id="rId7" Type="http://schemas.openxmlformats.org/officeDocument/2006/relationships/slide" Target="slides/slide36.xml"/><Relationship Id="rId12" Type="http://schemas.openxmlformats.org/officeDocument/2006/relationships/slide" Target="slides/slide48.xml"/><Relationship Id="rId17" Type="http://schemas.openxmlformats.org/officeDocument/2006/relationships/slide" Target="slides/slide53.xml"/><Relationship Id="rId2" Type="http://schemas.openxmlformats.org/officeDocument/2006/relationships/slide" Target="slides/slide31.xml"/><Relationship Id="rId16" Type="http://schemas.openxmlformats.org/officeDocument/2006/relationships/slide" Target="slides/slide52.xml"/><Relationship Id="rId20" Type="http://schemas.openxmlformats.org/officeDocument/2006/relationships/slide" Target="slides/slide60.xml"/><Relationship Id="rId1" Type="http://schemas.openxmlformats.org/officeDocument/2006/relationships/slide" Target="slides/slide29.xml"/><Relationship Id="rId6" Type="http://schemas.openxmlformats.org/officeDocument/2006/relationships/slide" Target="slides/slide35.xml"/><Relationship Id="rId11" Type="http://schemas.openxmlformats.org/officeDocument/2006/relationships/slide" Target="slides/slide47.xml"/><Relationship Id="rId5" Type="http://schemas.openxmlformats.org/officeDocument/2006/relationships/slide" Target="slides/slide34.xml"/><Relationship Id="rId15" Type="http://schemas.openxmlformats.org/officeDocument/2006/relationships/slide" Target="slides/slide51.xml"/><Relationship Id="rId10" Type="http://schemas.openxmlformats.org/officeDocument/2006/relationships/slide" Target="slides/slide43.xml"/><Relationship Id="rId19" Type="http://schemas.openxmlformats.org/officeDocument/2006/relationships/slide" Target="slides/slide59.xml"/><Relationship Id="rId4" Type="http://schemas.openxmlformats.org/officeDocument/2006/relationships/slide" Target="slides/slide33.xml"/><Relationship Id="rId9" Type="http://schemas.openxmlformats.org/officeDocument/2006/relationships/slide" Target="slides/slide42.xml"/><Relationship Id="rId14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fld id="{02AE570C-53D1-0F46-BBA7-DDFB1E4C8DDA}" type="datetimeFigureOut">
              <a:rPr lang="zh-CN" altLang="en-US"/>
              <a:pPr>
                <a:defRPr/>
              </a:pPr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 87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6F5B46-FA7C-8A41-86E6-6C0B587579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 87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A645C2-C104-4641-B112-71BEECE80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D7EFA41-E6FC-3046-BFF9-B0BEE8AA7FC1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29098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B93EEA1-4199-7443-AC3B-97703EA623B7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277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2075389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DEC3D7-771A-E843-9FE2-1CFF41DE5E4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30475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DEC3D7-771A-E843-9FE2-1CFF41DE5E4F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58085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4133731-2224-514F-9D75-5E6EF749CA6A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482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0DBE6F8-A2B9-CE48-BFFE-9589D3E87136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BF0007C-5251-DC48-A007-D11AEBBEDD27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C5BFAE2-B94F-CF47-874F-7528427BD8DA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F1F1693-6CDB-4C43-B024-66BF2E648A3A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B808CA2-1CD0-9445-A3E6-FAA6938CA4B6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E5F214D-C638-584B-9899-D499D91588A7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559225B-2C7D-714D-82F4-69CF46AB355F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6A4A89A-1919-F54F-829C-BB1035075ED1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5D0770E-B939-5440-B0F9-2175F18ECD54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BCA6D3F-BCB7-CF43-92F2-7FACD436E5A6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E239450-D469-514E-9B1E-1F85097BB8F3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4631B9-C4C9-C94F-93AF-2A6FE726B230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3BDD4D5-C6C9-434C-B14F-DB593C9D6279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BD54695-7479-AD49-A65A-E1013A821432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9F39E77-E431-1C4A-902C-AED076AD7421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9741C80-0748-6F4B-95A3-ADE87F2C1B62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19FC2F3-6169-AB41-91CD-9698F434ECE2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1024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0E71585-A004-6E41-B936-FC8213822199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11D957C-27EA-E649-A4B7-7616D59DC53F}" type="slidenum">
              <a:rPr lang="zh-CN" altLang="en-US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462F9D0-0050-334B-B537-6F4BD8A036BC}" type="slidenum">
              <a:rPr lang="zh-CN" altLang="en-US" sz="1200" b="0">
                <a:latin typeface="Times New Roman" charset="0"/>
              </a:rPr>
              <a:pPr/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DD4085B-C017-3448-89B4-C1757DE9D112}" type="slidenum">
              <a:rPr lang="zh-CN" altLang="en-US" sz="1200" b="0">
                <a:latin typeface="Times New Roman" charset="0"/>
              </a:rPr>
              <a:pPr/>
              <a:t>43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1EC9F09-1C3E-C344-B3E8-5831800E023B}" type="slidenum">
              <a:rPr lang="zh-CN" altLang="en-US" sz="1200" b="0">
                <a:latin typeface="Times New Roman" charset="0"/>
              </a:rPr>
              <a:pPr/>
              <a:t>47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Void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Or 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x,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y) {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bis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(x, y); }</a:t>
            </a:r>
          </a:p>
          <a:p>
            <a:r>
              <a:rPr lang="en-US" altLang="zh-CN" baseline="0" dirty="0">
                <a:latin typeface="Times New Roman" charset="0"/>
                <a:ea typeface="宋体" charset="-122"/>
              </a:rPr>
              <a:t>Bic(x, y)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相当于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And(x, -y)</a:t>
            </a:r>
          </a:p>
          <a:p>
            <a:r>
              <a:rPr lang="en-US" altLang="zh-CN" baseline="0" dirty="0">
                <a:latin typeface="Times New Roman" charset="0"/>
                <a:ea typeface="宋体" charset="-122"/>
              </a:rPr>
              <a:t>A^B=A(~B)+(~A)B</a:t>
            </a:r>
          </a:p>
          <a:p>
            <a:r>
              <a:rPr lang="en-US" altLang="zh-CN" baseline="0" dirty="0">
                <a:latin typeface="Times New Roman" charset="0"/>
                <a:ea typeface="宋体" charset="-122"/>
              </a:rPr>
              <a:t>Void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Xor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x,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y) {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bis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bic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x,y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),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bic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y,x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)); }</a:t>
            </a:r>
          </a:p>
          <a:p>
            <a:endParaRPr lang="en-US" altLang="zh-CN" baseline="0" dirty="0">
              <a:latin typeface="Times New Roman" charset="0"/>
              <a:ea typeface="宋体" charset="-122"/>
            </a:endParaRP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DF15B5E-3381-DE44-B537-5EF385077115}" type="slidenum">
              <a:rPr lang="zh-CN" altLang="en-US" sz="1200" b="0">
                <a:latin typeface="Times New Roman" charset="0"/>
              </a:rPr>
              <a:pPr/>
              <a:t>48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449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336F1BA-11A2-A445-ABB6-86ACD997F92B}" type="slidenum">
              <a:rPr lang="zh-CN" altLang="en-US" sz="1200" b="0">
                <a:latin typeface="Times New Roman" charset="0"/>
              </a:rPr>
              <a:pPr/>
              <a:t>49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699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3A7EEFB-845B-1D4F-B558-7D1150E2F802}" type="slidenum">
              <a:rPr lang="zh-CN" altLang="en-US" sz="1200" b="0">
                <a:latin typeface="Times New Roman" charset="0"/>
              </a:rPr>
              <a:pPr/>
              <a:t>50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latin typeface="Times New Roman" charset="0"/>
                <a:ea typeface="宋体" charset="-122"/>
              </a:rPr>
              <a:t>！（</a:t>
            </a:r>
            <a:r>
              <a:rPr lang="en-US" altLang="zh-CN" dirty="0" err="1">
                <a:latin typeface="Times New Roman" charset="0"/>
                <a:ea typeface="宋体" charset="-122"/>
              </a:rPr>
              <a:t>x^y</a:t>
            </a:r>
            <a:r>
              <a:rPr lang="zh-CN" altLang="en-US" dirty="0">
                <a:latin typeface="Times New Roman" charset="0"/>
                <a:ea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56685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209C008-734C-BD48-B905-8DA06E64A399}" type="slidenum">
              <a:rPr lang="zh-CN" altLang="en-US" sz="1200" b="0">
                <a:latin typeface="Times New Roman" charset="0"/>
              </a:rPr>
              <a:pPr/>
              <a:t>51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674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CB9BFF3-2AD7-1E43-AA4D-6944F7F59610}" type="slidenum">
              <a:rPr lang="zh-CN" altLang="en-US" sz="1200" b="0">
                <a:latin typeface="Times New Roman" charset="0"/>
              </a:rPr>
              <a:pPr/>
              <a:t>52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1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99584FE-0605-8C4F-935C-3800DA5A259B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8C3A55D-D3C5-9748-95BF-CE96821F8A4C}" type="slidenum">
              <a:rPr lang="zh-CN" altLang="en-US" sz="1200" b="0">
                <a:latin typeface="Times New Roman" charset="0"/>
              </a:rPr>
              <a:pPr/>
              <a:t>53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112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6A7DD8A-8848-6C43-A34A-37763287836F}" type="slidenum">
              <a:rPr lang="zh-CN" altLang="en-US" sz="1200" b="0">
                <a:latin typeface="Times New Roman" charset="0"/>
              </a:rPr>
              <a:pPr/>
              <a:t>58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7180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3F365AD-8A7C-8E42-827C-21521BA8F8BF}" type="slidenum">
              <a:rPr lang="zh-CN" altLang="en-US" sz="1200" b="0">
                <a:latin typeface="Times New Roman" charset="0"/>
              </a:rPr>
              <a:pPr/>
              <a:t>59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601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4CEA41D-36AD-6A4C-A663-1DF5F9BC7A6C}" type="slidenum">
              <a:rPr lang="zh-CN" altLang="en-US" sz="1200" b="0">
                <a:latin typeface="Times New Roman" charset="0"/>
              </a:rPr>
              <a:pPr/>
              <a:t>60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34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42B97CC-2BF2-1B4D-B7BF-AEEE2525C330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1638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11BDCE3-2D38-D54D-91CB-37E934101A3C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F395B29-023E-4D42-96BD-1C5C1EFD19B7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DEC3D7-771A-E843-9FE2-1CFF41DE5E4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9F6F978-B29B-D640-8B29-2EE94F70F534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66209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CEFD3-CEDC-1548-920F-BD13E5502EB4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9657-593A-C54E-8BEF-E8448BE2C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9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CBBEC-C864-8D44-A052-D47D79BF47EE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C696-33A4-1A48-87D1-58C3B0734B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6EFE0-1A19-4349-84F0-44E8A8E9629A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AECDE-BE58-9B4F-AA87-1EBAC43C6B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84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65912-4A40-3B49-9988-7EB8D093B29B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1EE-A0F8-6942-8A09-71F3C2BFD2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86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F353-0D6B-D54C-B1F8-75546A87FA43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FA67D-B099-8F4A-B08B-B4F2D54A9F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0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79A6-8B1E-2B4F-8041-C49BB2DFCC01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597FD-4D3B-8243-8E67-33AA22691F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5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89D8D-A245-7749-835C-B9CA0E386F31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04E71-2868-A444-B4F2-272A588AC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91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5DC0-23B8-EC4B-85BC-0EDFB4AB9729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0F3E8-438A-BE47-AC10-72F471BEE5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2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9F9BF-6275-014D-85FB-5C36ADAAD96B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9FEDB-ACE6-0743-A712-26CC7A1C02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2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DC142-D4BD-3A4B-BD1B-37962D6BFBAA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39292-257D-C242-8469-EF46713AAD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48416-8840-EE44-B51E-22618EAC27A9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713D-69DA-AC4D-A6A6-6F7883CC3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40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31DD-0548-1A48-B1BB-936775C001AE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CBABE-9FAB-564D-BCC6-AFC3160A54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3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C19F2D2-367E-644A-9E0B-AD9A3855542A}" type="datetime1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57B8CE-92A3-AB48-8C1F-E4E0AA0D4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(1)</a:t>
            </a:r>
          </a:p>
        </p:txBody>
      </p:sp>
      <p:sp>
        <p:nvSpPr>
          <p:cNvPr id="6" name="矩形 5"/>
          <p:cNvSpPr/>
          <p:nvPr/>
        </p:nvSpPr>
        <p:spPr>
          <a:xfrm>
            <a:off x="3972316" y="4788827"/>
            <a:ext cx="1199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柴云鹏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/>
              <a:t>2022.9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127DA-EBCC-4641-BFB5-77B1E3AC984B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 bits as numbers </a:t>
            </a:r>
            <a:r>
              <a:rPr lang="en-US" altLang="zh-CN">
                <a:ea typeface="宋体" charset="-122"/>
                <a:sym typeface="Symbol" charset="2"/>
              </a:rPr>
              <a:t> </a:t>
            </a:r>
            <a:r>
              <a:rPr lang="en-US" altLang="zh-CN">
                <a:ea typeface="宋体" charset="-122"/>
              </a:rPr>
              <a:t>Three encodings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b="1" dirty="0">
                <a:ea typeface="宋体" charset="-122"/>
              </a:rPr>
              <a:t>Unsigned</a:t>
            </a:r>
            <a:r>
              <a:rPr lang="en-US" altLang="zh-CN" sz="2400" dirty="0">
                <a:ea typeface="宋体" charset="-122"/>
              </a:rPr>
              <a:t> encoding</a:t>
            </a:r>
          </a:p>
          <a:p>
            <a:pPr lvl="1"/>
            <a:r>
              <a:rPr lang="zh-CN" altLang="en-US" sz="2000" dirty="0">
                <a:ea typeface="宋体" charset="-122"/>
              </a:rPr>
              <a:t>表示大于等于</a:t>
            </a:r>
            <a:r>
              <a:rPr lang="en-US" altLang="zh-CN" sz="2000" dirty="0">
                <a:ea typeface="宋体" charset="-122"/>
              </a:rPr>
              <a:t>0</a:t>
            </a:r>
            <a:r>
              <a:rPr lang="zh-CN" altLang="en-US" sz="2000" dirty="0">
                <a:ea typeface="宋体" charset="-122"/>
              </a:rPr>
              <a:t>的整数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采用传统的二进制数字表达的规则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unsigned short, unsigned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, unsigned long</a:t>
            </a:r>
          </a:p>
          <a:p>
            <a:r>
              <a:rPr lang="en-US" altLang="zh-CN" sz="2400" b="1" dirty="0">
                <a:ea typeface="宋体" charset="-122"/>
              </a:rPr>
              <a:t>Two’s-complement </a:t>
            </a:r>
            <a:r>
              <a:rPr lang="en-US" altLang="zh-CN" sz="2400" dirty="0">
                <a:ea typeface="宋体" charset="-122"/>
              </a:rPr>
              <a:t>encoding</a:t>
            </a:r>
            <a:r>
              <a:rPr lang="zh-CN" altLang="en-US" sz="2400" dirty="0">
                <a:ea typeface="宋体" charset="-122"/>
              </a:rPr>
              <a:t>（二进制补码）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可表示正、负整数（有符号数）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是最常见的一种编码（主流计算机的默认整型编码）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short,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, long</a:t>
            </a:r>
          </a:p>
          <a:p>
            <a:r>
              <a:rPr lang="en-US" altLang="zh-CN" sz="2400" b="1" dirty="0">
                <a:ea typeface="宋体" charset="-122"/>
              </a:rPr>
              <a:t>Floating point </a:t>
            </a:r>
            <a:r>
              <a:rPr lang="en-US" altLang="zh-CN" sz="2400" dirty="0">
                <a:ea typeface="宋体" charset="-122"/>
              </a:rPr>
              <a:t>encoding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近似</a:t>
            </a:r>
            <a:r>
              <a:rPr lang="zh-CN" altLang="en-US" sz="2000" dirty="0">
                <a:ea typeface="宋体" charset="-122"/>
              </a:rPr>
              <a:t>表示实数，无法表示所有实数（很大</a:t>
            </a:r>
            <a:r>
              <a:rPr lang="en-US" altLang="zh-CN" sz="2000" dirty="0">
                <a:ea typeface="宋体" charset="-122"/>
              </a:rPr>
              <a:t>/</a:t>
            </a:r>
            <a:r>
              <a:rPr lang="zh-CN" altLang="en-US" sz="2000" dirty="0">
                <a:ea typeface="宋体" charset="-122"/>
              </a:rPr>
              <a:t>很小都不行）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底为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的科学计数法方式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float, double</a:t>
            </a:r>
          </a:p>
        </p:txBody>
      </p:sp>
    </p:spTree>
    <p:extLst>
      <p:ext uri="{BB962C8B-B14F-4D97-AF65-F5344CB8AC3E}">
        <p14:creationId xmlns:p14="http://schemas.microsoft.com/office/powerpoint/2010/main" val="150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8B1D5-F5CE-404F-AE52-F9AE1B57352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‘</a:t>
            </a:r>
            <a:r>
              <a:rPr lang="en-US" altLang="zh-CN">
                <a:ea typeface="宋体" charset="-122"/>
              </a:rPr>
              <a:t>int’ is not integer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Overflow</a:t>
            </a:r>
            <a:r>
              <a:rPr lang="zh-CN" altLang="en-US" dirty="0">
                <a:ea typeface="宋体" charset="-122"/>
              </a:rPr>
              <a:t>（溢出）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200*300*400*500 = -884,901,888</a:t>
            </a:r>
          </a:p>
          <a:p>
            <a:pPr lvl="1"/>
            <a:r>
              <a:rPr lang="zh-CN" altLang="en-US" dirty="0">
                <a:ea typeface="宋体" charset="-122"/>
              </a:rPr>
              <a:t>乘积超过了整数的表示范围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满足</a:t>
            </a:r>
            <a:r>
              <a:rPr lang="zh-CN" altLang="en-US" i="1" dirty="0">
                <a:ea typeface="宋体" charset="-122"/>
              </a:rPr>
              <a:t>交换律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i="1" dirty="0">
                <a:ea typeface="宋体" charset="-122"/>
              </a:rPr>
              <a:t>结合律</a:t>
            </a:r>
            <a:endParaRPr lang="en-US" altLang="zh-CN" i="1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(500 * 400) * (300 * 200)</a:t>
            </a:r>
          </a:p>
          <a:p>
            <a:pPr lvl="1"/>
            <a:r>
              <a:rPr lang="en-US" altLang="zh-CN" dirty="0">
                <a:ea typeface="宋体" charset="-122"/>
              </a:rPr>
              <a:t>((500 * 400) * 300) * 200</a:t>
            </a:r>
          </a:p>
          <a:p>
            <a:pPr lvl="1"/>
            <a:r>
              <a:rPr lang="en-US" altLang="zh-CN" dirty="0">
                <a:ea typeface="宋体" charset="-122"/>
              </a:rPr>
              <a:t>((200 * 500) * 300) * 400</a:t>
            </a:r>
          </a:p>
          <a:p>
            <a:pPr lvl="1"/>
            <a:r>
              <a:rPr lang="en-US" altLang="zh-CN" dirty="0">
                <a:ea typeface="宋体" charset="-122"/>
              </a:rPr>
              <a:t>400 * (200 * (300 * 500))</a:t>
            </a:r>
          </a:p>
        </p:txBody>
      </p:sp>
    </p:spTree>
    <p:extLst>
      <p:ext uri="{BB962C8B-B14F-4D97-AF65-F5344CB8AC3E}">
        <p14:creationId xmlns:p14="http://schemas.microsoft.com/office/powerpoint/2010/main" val="39815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5D255-589B-004A-B812-FD4C91B1E94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‘float’ is not real number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Overflow and Underflow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结合律可能不成立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(3.14+1e20)-1e20 = 0.0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3.14+(1e20-1e20) = 3.14</a:t>
            </a:r>
          </a:p>
        </p:txBody>
      </p:sp>
    </p:spTree>
    <p:extLst>
      <p:ext uri="{BB962C8B-B14F-4D97-AF65-F5344CB8AC3E}">
        <p14:creationId xmlns:p14="http://schemas.microsoft.com/office/powerpoint/2010/main" val="73264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479550" y="1772816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688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12F7-0E1F-3E48-A50F-A6BE54420DC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进制转换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844824"/>
            <a:ext cx="7182544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lang="zh-CN" altLang="en-US" dirty="0">
                <a:latin typeface="Times New Roman" charset="0"/>
                <a:ea typeface="宋体" charset="0"/>
              </a:rPr>
              <a:t>二进制转十进制：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lang="zh-CN" altLang="en-US" dirty="0">
                <a:latin typeface="Times New Roman" charset="0"/>
                <a:ea typeface="宋体" charset="0"/>
              </a:rPr>
              <a:t>二进制数</a:t>
            </a:r>
            <a:r>
              <a:rPr lang="en-US" altLang="zh-CN" dirty="0">
                <a:latin typeface="Times New Roman" charset="0"/>
                <a:ea typeface="宋体" charset="0"/>
              </a:rPr>
              <a:t>(N)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2</a:t>
            </a:r>
            <a:r>
              <a:rPr lang="zh-CN" altLang="en-US" dirty="0">
                <a:latin typeface="Times New Roman" charset="0"/>
                <a:ea typeface="宋体" charset="0"/>
              </a:rPr>
              <a:t>按权展开再相加，可计算得到该数的十进制表示。</a:t>
            </a:r>
            <a:endParaRPr lang="en-US" altLang="zh-CN" dirty="0">
              <a:latin typeface="Times New Roman" charset="0"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3284984"/>
            <a:ext cx="784887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(1101.0101)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2 </a:t>
            </a:r>
            <a:r>
              <a:rPr lang="zh-CN" altLang="en-US" dirty="0">
                <a:latin typeface="Times New Roman" charset="0"/>
                <a:ea typeface="宋体" charset="0"/>
              </a:rPr>
              <a:t>＝</a:t>
            </a:r>
            <a:r>
              <a:rPr lang="en-US" altLang="zh-CN" dirty="0">
                <a:latin typeface="Times New Roman" charset="0"/>
                <a:ea typeface="宋体" charset="0"/>
              </a:rPr>
              <a:t>(1·2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3</a:t>
            </a:r>
            <a:r>
              <a:rPr lang="en-US" altLang="zh-CN" dirty="0">
                <a:latin typeface="Times New Roman" charset="0"/>
                <a:ea typeface="宋体" charset="0"/>
              </a:rPr>
              <a:t>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2</a:t>
            </a:r>
            <a:r>
              <a:rPr lang="en-US" altLang="zh-CN" dirty="0">
                <a:latin typeface="Times New Roman" charset="0"/>
                <a:ea typeface="宋体" charset="0"/>
              </a:rPr>
              <a:t> + 0·2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1</a:t>
            </a:r>
            <a:r>
              <a:rPr lang="en-US" altLang="zh-CN" dirty="0">
                <a:latin typeface="Times New Roman" charset="0"/>
                <a:ea typeface="宋体" charset="0"/>
              </a:rPr>
              <a:t>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0</a:t>
            </a:r>
            <a:r>
              <a:rPr lang="en-US" altLang="zh-CN" dirty="0">
                <a:latin typeface="Times New Roman" charset="0"/>
                <a:ea typeface="宋体" charset="0"/>
              </a:rPr>
              <a:t> + 0·2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-1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</a:p>
          <a:p>
            <a:pPr marL="0" indent="0" algn="just" eaLnBrk="1" hangingPunct="1">
              <a:lnSpc>
                <a:spcPts val="4000"/>
              </a:lnSpc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                                   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-2</a:t>
            </a:r>
            <a:r>
              <a:rPr lang="en-US" altLang="zh-CN" dirty="0">
                <a:latin typeface="Times New Roman" charset="0"/>
                <a:ea typeface="宋体" charset="0"/>
              </a:rPr>
              <a:t> + 0·2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-3</a:t>
            </a:r>
            <a:r>
              <a:rPr lang="en-US" altLang="zh-CN" dirty="0">
                <a:latin typeface="Times New Roman" charset="0"/>
                <a:ea typeface="宋体" charset="0"/>
              </a:rPr>
              <a:t>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-4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10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                           </a:t>
            </a:r>
            <a:r>
              <a:rPr lang="zh-CN" altLang="en-US" dirty="0">
                <a:latin typeface="Times New Roman" charset="0"/>
                <a:ea typeface="宋体" charset="0"/>
              </a:rPr>
              <a:t>＝</a:t>
            </a:r>
            <a:r>
              <a:rPr lang="en-US" altLang="zh-CN" dirty="0">
                <a:latin typeface="Times New Roman" charset="0"/>
                <a:ea typeface="宋体" charset="0"/>
              </a:rPr>
              <a:t>(8+4+0+1+0+0.25+0+0.0625)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10</a:t>
            </a:r>
          </a:p>
          <a:p>
            <a:pPr marL="0" indent="0" algn="just" eaLnBrk="1" hangingPunct="1">
              <a:lnSpc>
                <a:spcPts val="4000"/>
              </a:lnSpc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                           </a:t>
            </a:r>
            <a:r>
              <a:rPr lang="zh-CN" altLang="en-US" dirty="0">
                <a:latin typeface="Times New Roman" charset="0"/>
                <a:ea typeface="宋体" charset="0"/>
              </a:rPr>
              <a:t>＝</a:t>
            </a:r>
            <a:r>
              <a:rPr lang="en-US" altLang="zh-CN" dirty="0">
                <a:latin typeface="Times New Roman" charset="0"/>
                <a:ea typeface="宋体" charset="0"/>
              </a:rPr>
              <a:t>(13.3125)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8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12F7-0E1F-3E48-A50F-A6BE54420DC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进制转换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ourier New" charset="0"/>
                <a:ea typeface="宋体" charset="-122"/>
              </a:rPr>
              <a:t>十进制转二进制</a:t>
            </a:r>
            <a:endParaRPr lang="en-US" altLang="zh-CN" sz="2400" dirty="0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Value			102(1100110)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Bits			102 </a:t>
            </a: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= 51*2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51  = 25*2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25  = 12*2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12  =  6*2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 6  =  3*2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 3  =  1*2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 1  =  0*2 + 1 (1)</a:t>
            </a:r>
          </a:p>
        </p:txBody>
      </p:sp>
    </p:spTree>
    <p:extLst>
      <p:ext uri="{BB962C8B-B14F-4D97-AF65-F5344CB8AC3E}">
        <p14:creationId xmlns:p14="http://schemas.microsoft.com/office/powerpoint/2010/main" val="140738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17538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ea typeface="宋体" charset="-122"/>
              </a:rPr>
              <a:t>进制转换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3863" y="1556792"/>
            <a:ext cx="7705725" cy="5256212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r>
              <a:rPr kumimoji="0" lang="zh-CN" altLang="en-US" sz="2800" b="1" dirty="0">
                <a:latin typeface="宋体" charset="0"/>
                <a:ea typeface="宋体" charset="0"/>
              </a:rPr>
              <a:t>十进制数转换成二进制数</a:t>
            </a:r>
            <a:endParaRPr kumimoji="0" lang="zh-CN" sz="2800" b="1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2900"/>
              </a:lnSpc>
            </a:pPr>
            <a:r>
              <a:rPr kumimoji="0" lang="zh-CN" altLang="en-US" sz="2200" dirty="0">
                <a:latin typeface="宋体" charset="0"/>
                <a:ea typeface="宋体" charset="0"/>
              </a:rPr>
              <a:t>将</a:t>
            </a:r>
            <a:r>
              <a:rPr kumimoji="0" lang="zh-CN" altLang="en-US" sz="2200" dirty="0">
                <a:latin typeface="Century Schoolbook" charset="0"/>
                <a:ea typeface="宋体" charset="0"/>
              </a:rPr>
              <a:t>十进制数转换成二进制的方法为：整数部分和小数部分别转换，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各自得出结果后再合并</a:t>
            </a:r>
            <a:r>
              <a:rPr kumimoji="0" lang="zh-CN" altLang="en-US" sz="2200" dirty="0">
                <a:latin typeface="Century Schoolbook" charset="0"/>
                <a:ea typeface="宋体" charset="0"/>
              </a:rPr>
              <a:t>。</a:t>
            </a:r>
            <a:endParaRPr kumimoji="0" lang="en-US" altLang="zh-CN" sz="2200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2900"/>
              </a:lnSpc>
            </a:pPr>
            <a:r>
              <a:rPr kumimoji="0" lang="zh-CN" altLang="en-US" sz="2200" dirty="0">
                <a:latin typeface="宋体" charset="0"/>
                <a:ea typeface="宋体" charset="0"/>
              </a:rPr>
              <a:t>对整数部分，采用</a:t>
            </a:r>
            <a:r>
              <a:rPr kumimoji="0" lang="zh-CN" altLang="en-US" sz="2200" b="1" dirty="0">
                <a:solidFill>
                  <a:srgbClr val="FF0000"/>
                </a:solidFill>
                <a:latin typeface="宋体" charset="0"/>
                <a:ea typeface="宋体" charset="0"/>
              </a:rPr>
              <a:t>除</a:t>
            </a:r>
            <a:r>
              <a:rPr kumimoji="0" lang="en-US" altLang="zh-CN" sz="2200" b="1" dirty="0">
                <a:solidFill>
                  <a:srgbClr val="FF0000"/>
                </a:solidFill>
                <a:latin typeface="宋体" charset="0"/>
                <a:ea typeface="宋体" charset="0"/>
              </a:rPr>
              <a:t>2</a:t>
            </a:r>
            <a:r>
              <a:rPr kumimoji="0" lang="zh-CN" altLang="en-US" sz="2200" b="1" dirty="0">
                <a:solidFill>
                  <a:srgbClr val="FF0000"/>
                </a:solidFill>
                <a:latin typeface="宋体" charset="0"/>
                <a:ea typeface="宋体" charset="0"/>
              </a:rPr>
              <a:t>取余数法</a:t>
            </a:r>
            <a:r>
              <a:rPr kumimoji="0" lang="zh-CN" altLang="en-US" sz="2200" b="1" dirty="0">
                <a:solidFill>
                  <a:schemeClr val="folHlink"/>
                </a:solidFill>
                <a:latin typeface="宋体" charset="0"/>
                <a:ea typeface="宋体" charset="0"/>
              </a:rPr>
              <a:t>。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其规则如下：</a:t>
            </a:r>
            <a:endParaRPr kumimoji="0" lang="en-US" altLang="zh-CN" sz="2200" dirty="0">
              <a:latin typeface="宋体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200" dirty="0">
                <a:latin typeface="宋体" charset="0"/>
                <a:ea typeface="宋体" charset="0"/>
              </a:rPr>
              <a:t>将十进制数除以</a:t>
            </a:r>
            <a:r>
              <a:rPr kumimoji="0" lang="en-US" altLang="zh-CN" sz="2200" dirty="0">
                <a:latin typeface="宋体" charset="0"/>
                <a:ea typeface="宋体" charset="0"/>
              </a:rPr>
              <a:t>2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，所得余数（</a:t>
            </a:r>
            <a:r>
              <a:rPr kumimoji="0" lang="en-US" altLang="zh-CN" sz="2200" dirty="0">
                <a:latin typeface="宋体" charset="0"/>
                <a:ea typeface="宋体" charset="0"/>
              </a:rPr>
              <a:t>0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或</a:t>
            </a:r>
            <a:r>
              <a:rPr kumimoji="0" lang="en-US" altLang="zh-CN" sz="2200" dirty="0">
                <a:latin typeface="宋体" charset="0"/>
                <a:ea typeface="宋体" charset="0"/>
              </a:rPr>
              <a:t>1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）即为对应二进制数最低位的值。然后对上次所得商除以</a:t>
            </a:r>
            <a:r>
              <a:rPr kumimoji="0" lang="en-US" altLang="zh-CN" sz="2200" dirty="0">
                <a:latin typeface="宋体" charset="0"/>
                <a:ea typeface="宋体" charset="0"/>
              </a:rPr>
              <a:t>2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，所得余数即为二进制数次低位的值，如此进行下去，直到商等于</a:t>
            </a:r>
            <a:r>
              <a:rPr kumimoji="0" lang="en-US" altLang="zh-CN" sz="2200" dirty="0">
                <a:latin typeface="宋体" charset="0"/>
                <a:ea typeface="宋体" charset="0"/>
              </a:rPr>
              <a:t>0</a:t>
            </a:r>
            <a:r>
              <a:rPr kumimoji="0" lang="zh-CN" altLang="en-US" sz="2200" dirty="0">
                <a:latin typeface="宋体" charset="0"/>
                <a:ea typeface="宋体" charset="0"/>
              </a:rPr>
              <a:t>为止，最后得的余数是所求二进制数最高位的值。</a:t>
            </a:r>
          </a:p>
          <a:p>
            <a:pPr marL="0" indent="0" algn="just" eaLnBrk="1" hangingPunct="1">
              <a:lnSpc>
                <a:spcPts val="2900"/>
              </a:lnSpc>
            </a:pPr>
            <a:r>
              <a:rPr kumimoji="0" lang="zh-CN" altLang="en-US" sz="2200" dirty="0">
                <a:latin typeface="Times New Roman" charset="0"/>
                <a:ea typeface="宋体" charset="0"/>
              </a:rPr>
              <a:t>对小数部分，采用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乘</a:t>
            </a:r>
            <a:r>
              <a:rPr kumimoji="0" lang="en-US" altLang="zh-CN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取整数法</a:t>
            </a:r>
            <a:r>
              <a:rPr kumimoji="0" lang="zh-CN" altLang="en-US" sz="2200" b="1" dirty="0">
                <a:solidFill>
                  <a:schemeClr val="folHlink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200" dirty="0">
                <a:latin typeface="Times New Roman" charset="0"/>
                <a:ea typeface="宋体" charset="0"/>
              </a:rPr>
              <a:t>其规则如下：</a:t>
            </a:r>
            <a:endParaRPr kumimoji="0" lang="en-US" altLang="zh-CN" sz="2200" dirty="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200" dirty="0">
                <a:latin typeface="Times New Roman" charset="0"/>
                <a:ea typeface="宋体" charset="0"/>
              </a:rPr>
              <a:t>将十进制数乘以</a:t>
            </a:r>
            <a:r>
              <a:rPr kumimoji="0" lang="en-US" altLang="zh-CN" sz="2200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200" dirty="0">
                <a:latin typeface="Times New Roman" charset="0"/>
                <a:ea typeface="宋体" charset="0"/>
              </a:rPr>
              <a:t>，所得乘积的整数部分即为对应二进制小数最高位的值，然后对所余数的小数部分部分乘以</a:t>
            </a:r>
            <a:r>
              <a:rPr kumimoji="0" lang="en-US" altLang="zh-CN" sz="2200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200" dirty="0">
                <a:latin typeface="Times New Roman" charset="0"/>
                <a:ea typeface="宋体" charset="0"/>
              </a:rPr>
              <a:t>，所得乘积的整数部分为次高位的值，如此进行下去，直到乘积的小数部分为</a:t>
            </a:r>
            <a:r>
              <a:rPr kumimoji="0" lang="en-US" altLang="zh-CN" sz="2200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200" dirty="0">
                <a:latin typeface="Times New Roman" charset="0"/>
                <a:ea typeface="宋体" charset="0"/>
              </a:rPr>
              <a:t>，或结果已满足所需精度要求为止。</a:t>
            </a:r>
            <a:endParaRPr kumimoji="0" lang="en-US" altLang="zh-CN" sz="2200" dirty="0">
              <a:latin typeface="Century Schoolbook" charset="0"/>
              <a:ea typeface="宋体" charset="0"/>
            </a:endParaRPr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06603068-B139-8E4E-8FC0-DE69C15A4728}" type="slidenum">
              <a:rPr kumimoji="0" lang="en-US" altLang="zh-CN" sz="1400"/>
              <a:pPr/>
              <a:t>16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233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17538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ea typeface="宋体" charset="-122"/>
              </a:rPr>
              <a:t>进制转换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3316" y="1448594"/>
            <a:ext cx="8064500" cy="5256212"/>
          </a:xfrm>
        </p:spPr>
        <p:txBody>
          <a:bodyPr/>
          <a:lstStyle/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r>
              <a:rPr kumimoji="0" lang="zh-CN" altLang="en-US" sz="2400" b="1" dirty="0">
                <a:latin typeface="宋体" charset="0"/>
                <a:ea typeface="宋体" charset="0"/>
              </a:rPr>
              <a:t>十进制数转换成二进制数</a:t>
            </a:r>
            <a:endParaRPr kumimoji="0" lang="en-US" altLang="zh-CN" sz="2400" b="1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宋体" charset="0"/>
              </a:rPr>
              <a:t>例如：将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(57.625)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</a:rPr>
              <a:t>10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转换成二进制。</a:t>
            </a:r>
            <a:endParaRPr kumimoji="0" lang="en-US" altLang="zh-CN" sz="24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整数部分的转换：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宋体" charset="0"/>
              </a:rPr>
              <a:t>                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2   57                </a:t>
            </a:r>
            <a:endParaRPr kumimoji="0" lang="zh-CN" altLang="en-US" sz="24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宋体" charset="0"/>
              </a:rPr>
              <a:t>                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2    28 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  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最低位</a:t>
            </a:r>
            <a:endParaRPr kumimoji="0" lang="en-US" altLang="zh-CN" sz="24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2     14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0         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2       7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0              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2        3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 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2         1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           0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  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最高位</a:t>
            </a:r>
          </a:p>
          <a:p>
            <a:pPr marL="0" indent="0" algn="just" eaLnBrk="1" hangingPunct="1">
              <a:spcBef>
                <a:spcPts val="1800"/>
              </a:spcBef>
              <a:buFont typeface="Wingdings" charset="0"/>
              <a:buNone/>
            </a:pPr>
            <a:r>
              <a:rPr kumimoji="0" lang="zh-CN" altLang="en-US" sz="2400" b="1" dirty="0">
                <a:solidFill>
                  <a:schemeClr val="folHlink"/>
                </a:solidFill>
                <a:latin typeface="Times New Roman" charset="0"/>
                <a:ea typeface="宋体" charset="0"/>
              </a:rPr>
              <a:t>    </a:t>
            </a:r>
            <a:r>
              <a:rPr kumimoji="0" lang="zh-CN" altLang="en-US" sz="2400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所以得出</a:t>
            </a:r>
            <a:r>
              <a:rPr kumimoji="0" lang="en-US" altLang="zh-CN" sz="2400" b="1" dirty="0">
                <a:solidFill>
                  <a:srgbClr val="00B0F0"/>
                </a:solidFill>
                <a:latin typeface="Times New Roman" charset="0"/>
                <a:ea typeface="宋体" charset="0"/>
                <a:sym typeface="Wingdings" charset="0"/>
              </a:rPr>
              <a:t>:  (57</a:t>
            </a:r>
            <a:r>
              <a:rPr kumimoji="0" lang="en-US" altLang="zh-CN" sz="2400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10</a:t>
            </a:r>
            <a:r>
              <a:rPr kumimoji="0" lang="en-US" altLang="zh-CN" sz="2400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 = (111001)</a:t>
            </a:r>
            <a:r>
              <a:rPr kumimoji="0" lang="en-US" altLang="zh-CN" sz="2400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2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zh-CN" sz="2400" b="1" dirty="0">
              <a:latin typeface="Century Schoolbook" charset="0"/>
              <a:ea typeface="宋体" charset="0"/>
            </a:endParaRPr>
          </a:p>
        </p:txBody>
      </p:sp>
      <p:sp>
        <p:nvSpPr>
          <p:cNvPr id="40963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E9BFE40E-A2A2-9143-A297-D86A894C8992}" type="slidenum">
              <a:rPr kumimoji="0" lang="en-US" altLang="zh-CN" sz="1400"/>
              <a:pPr/>
              <a:t>17</a:t>
            </a:fld>
            <a:endParaRPr kumimoji="0" lang="en-US" altLang="zh-CN" sz="1400"/>
          </a:p>
        </p:txBody>
      </p: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2041525" y="3284984"/>
            <a:ext cx="514350" cy="360363"/>
            <a:chOff x="1392" y="3840"/>
            <a:chExt cx="240" cy="144"/>
          </a:xfrm>
        </p:grpSpPr>
        <p:sp>
          <p:nvSpPr>
            <p:cNvPr id="38937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8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5" name="Group 7"/>
          <p:cNvGrpSpPr>
            <a:grpSpLocks/>
          </p:cNvGrpSpPr>
          <p:nvPr/>
        </p:nvGrpSpPr>
        <p:grpSpPr bwMode="auto">
          <a:xfrm>
            <a:off x="2112963" y="3717701"/>
            <a:ext cx="514350" cy="360363"/>
            <a:chOff x="1392" y="3840"/>
            <a:chExt cx="240" cy="144"/>
          </a:xfrm>
        </p:grpSpPr>
        <p:sp>
          <p:nvSpPr>
            <p:cNvPr id="38935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6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2195513" y="4149501"/>
            <a:ext cx="514350" cy="360363"/>
            <a:chOff x="1392" y="3840"/>
            <a:chExt cx="240" cy="144"/>
          </a:xfrm>
        </p:grpSpPr>
        <p:sp>
          <p:nvSpPr>
            <p:cNvPr id="38933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4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2268538" y="4581301"/>
            <a:ext cx="512762" cy="360363"/>
            <a:chOff x="1392" y="3840"/>
            <a:chExt cx="240" cy="144"/>
          </a:xfrm>
        </p:grpSpPr>
        <p:sp>
          <p:nvSpPr>
            <p:cNvPr id="38931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2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8" name="Group 7"/>
          <p:cNvGrpSpPr>
            <a:grpSpLocks/>
          </p:cNvGrpSpPr>
          <p:nvPr/>
        </p:nvGrpSpPr>
        <p:grpSpPr bwMode="auto">
          <a:xfrm>
            <a:off x="2339975" y="5014689"/>
            <a:ext cx="514350" cy="358775"/>
            <a:chOff x="1392" y="3840"/>
            <a:chExt cx="240" cy="144"/>
          </a:xfrm>
        </p:grpSpPr>
        <p:sp>
          <p:nvSpPr>
            <p:cNvPr id="38929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0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70" name="Group 7"/>
          <p:cNvGrpSpPr>
            <a:grpSpLocks/>
          </p:cNvGrpSpPr>
          <p:nvPr/>
        </p:nvGrpSpPr>
        <p:grpSpPr bwMode="auto">
          <a:xfrm>
            <a:off x="1979613" y="2852613"/>
            <a:ext cx="514350" cy="360363"/>
            <a:chOff x="1392" y="3840"/>
            <a:chExt cx="240" cy="144"/>
          </a:xfrm>
        </p:grpSpPr>
        <p:sp>
          <p:nvSpPr>
            <p:cNvPr id="38925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6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V="1">
            <a:off x="4608513" y="3213100"/>
            <a:ext cx="0" cy="2519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8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61" y="611642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ea typeface="宋体" charset="-122"/>
              </a:rPr>
              <a:t>进制转换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760"/>
            <a:ext cx="8064500" cy="5257800"/>
          </a:xfrm>
        </p:spPr>
        <p:txBody>
          <a:bodyPr>
            <a:normAutofit fontScale="77500" lnSpcReduction="20000"/>
          </a:bodyPr>
          <a:lstStyle/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en-US" altLang="zh-CN" sz="2800" b="1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小数部分的转换：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0.625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             ×    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2                           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1.250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整数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1      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高位</a:t>
            </a:r>
            <a:endParaRPr kumimoji="0" lang="en-US" altLang="zh-CN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0.250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             ×    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2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0.500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整数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0              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0.500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             ×    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2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1.000 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整数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1     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低位</a:t>
            </a:r>
            <a:endParaRPr kumimoji="0" lang="en-US" altLang="zh-CN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spcBef>
                <a:spcPts val="1200"/>
              </a:spcBef>
              <a:buFont typeface="Wingdings" charset="0"/>
              <a:buNone/>
            </a:pPr>
            <a:r>
              <a:rPr kumimoji="0" lang="zh-CN" altLang="en-US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     所以得出</a:t>
            </a:r>
            <a:r>
              <a:rPr kumimoji="0" lang="en-US" altLang="zh-CN" b="1" dirty="0">
                <a:solidFill>
                  <a:srgbClr val="00B0F0"/>
                </a:solidFill>
                <a:latin typeface="Times New Roman" charset="0"/>
                <a:ea typeface="宋体" charset="0"/>
                <a:sym typeface="Wingdings" charset="0"/>
              </a:rPr>
              <a:t>:     (0.625</a:t>
            </a:r>
            <a:r>
              <a:rPr kumimoji="0" lang="en-US" altLang="zh-CN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10</a:t>
            </a:r>
            <a:r>
              <a:rPr kumimoji="0" lang="en-US" altLang="zh-CN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 = (0.101)</a:t>
            </a:r>
            <a:r>
              <a:rPr kumimoji="0" lang="en-US" altLang="zh-CN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2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zh-CN" altLang="en-US" b="1" dirty="0">
                <a:solidFill>
                  <a:schemeClr val="folHlink"/>
                </a:solidFill>
                <a:latin typeface="Times New Roman" charset="0"/>
                <a:ea typeface="宋体" charset="0"/>
              </a:rPr>
              <a:t>     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总后得出：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  <a:sym typeface="Wingdings" charset="0"/>
              </a:rPr>
              <a:t>  (57.625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b="1" baseline="-25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10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 = (111001.101)</a:t>
            </a:r>
            <a:r>
              <a:rPr kumimoji="0" lang="en-US" altLang="zh-CN" b="1" baseline="-25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2</a:t>
            </a:r>
            <a:endParaRPr kumimoji="0" lang="en-US" altLang="zh-CN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buFont typeface="Wingdings" charset="0"/>
              <a:buNone/>
            </a:pPr>
            <a:endParaRPr kumimoji="0" lang="en-US" altLang="zh-CN" b="1" dirty="0">
              <a:solidFill>
                <a:schemeClr val="folHlink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zh-CN" b="1" dirty="0">
              <a:latin typeface="Century Schoolbook" charset="0"/>
              <a:ea typeface="宋体" charset="0"/>
            </a:endParaRPr>
          </a:p>
        </p:txBody>
      </p:sp>
      <p:sp>
        <p:nvSpPr>
          <p:cNvPr id="41987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9E567031-5D76-4B41-AE02-0FE003E0EE86}" type="slidenum">
              <a:rPr kumimoji="0" lang="en-US" altLang="zh-CN" sz="1400"/>
              <a:pPr/>
              <a:t>18</a:t>
            </a:fld>
            <a:endParaRPr kumimoji="0" lang="en-US" altLang="zh-CN" sz="1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139952" y="2924944"/>
            <a:ext cx="0" cy="2520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547813" y="2781300"/>
            <a:ext cx="7921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585913" y="4005263"/>
            <a:ext cx="7921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585913" y="5229225"/>
            <a:ext cx="7921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1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1431A-4E72-E141-84AA-CB4690B439B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Hexadecimal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16</a:t>
            </a:r>
            <a:r>
              <a:rPr lang="zh-CN" altLang="en-US" dirty="0">
                <a:ea typeface="宋体" charset="-122"/>
              </a:rPr>
              <a:t>进制的</a:t>
            </a:r>
            <a:r>
              <a:rPr lang="en-US" altLang="zh-CN" dirty="0">
                <a:ea typeface="宋体" charset="-122"/>
              </a:rPr>
              <a:t>Alphabet</a:t>
            </a:r>
            <a:r>
              <a:rPr lang="zh-CN" altLang="en-US" dirty="0">
                <a:ea typeface="宋体" charset="-122"/>
              </a:rPr>
              <a:t>中包含</a:t>
            </a:r>
            <a:r>
              <a:rPr lang="en-US" altLang="zh-CN" dirty="0">
                <a:ea typeface="宋体" charset="-122"/>
              </a:rPr>
              <a:t>16</a:t>
            </a:r>
            <a:r>
              <a:rPr lang="zh-CN" altLang="en-US" dirty="0">
                <a:ea typeface="宋体" charset="-122"/>
              </a:rPr>
              <a:t>个符号：</a:t>
            </a:r>
            <a:r>
              <a:rPr lang="en-US" altLang="zh-CN" dirty="0">
                <a:ea typeface="宋体" charset="-122"/>
              </a:rPr>
              <a:t> ‘0’ to ‘9’ and ‘A’ to ‘F’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Write FA1D37B</a:t>
            </a:r>
            <a:r>
              <a:rPr lang="en-US" altLang="zh-CN" baseline="-25000" dirty="0">
                <a:ea typeface="宋体" charset="-122"/>
              </a:rPr>
              <a:t>16</a:t>
            </a:r>
            <a:r>
              <a:rPr lang="en-US" altLang="zh-CN" dirty="0">
                <a:ea typeface="宋体" charset="-122"/>
              </a:rPr>
              <a:t> in C as 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-122"/>
              </a:rPr>
              <a:t>0x</a:t>
            </a:r>
            <a:r>
              <a:rPr lang="en-US" altLang="zh-CN" dirty="0">
                <a:latin typeface="Courier New" charset="0"/>
                <a:ea typeface="宋体" charset="-122"/>
              </a:rPr>
              <a:t>FA1D37B or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-122"/>
              </a:rPr>
              <a:t>0x</a:t>
            </a:r>
            <a:r>
              <a:rPr lang="en-US" altLang="zh-CN" dirty="0">
                <a:latin typeface="Courier New" charset="0"/>
                <a:ea typeface="宋体" charset="-122"/>
              </a:rPr>
              <a:t>fa1d37b</a:t>
            </a:r>
            <a:r>
              <a:rPr lang="zh-CN" altLang="en-US" dirty="0">
                <a:latin typeface="Courier New" charset="0"/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FA1D37BH</a:t>
            </a:r>
            <a:r>
              <a:rPr lang="zh-CN" altLang="en-US" dirty="0">
                <a:latin typeface="Courier New" charset="0"/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fa1d37bH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53FAE-0FB0-1043-BDE9-5A335150D95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Bit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Byte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数字的机器表示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CB291-4A7D-1842-9421-4E20909B8BA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Hexadecimal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67056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Byte = 8 bits</a:t>
            </a:r>
          </a:p>
          <a:p>
            <a:pPr lvl="1"/>
            <a:r>
              <a:rPr lang="en-US" altLang="zh-CN" dirty="0">
                <a:ea typeface="宋体" charset="-122"/>
              </a:rPr>
              <a:t>Binary 	00000000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	to 	11111111</a:t>
            </a:r>
            <a:r>
              <a:rPr lang="en-US" altLang="zh-CN" baseline="-25000" dirty="0">
                <a:ea typeface="宋体" charset="-122"/>
              </a:rPr>
              <a:t>2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Decimal: 	0</a:t>
            </a:r>
            <a:r>
              <a:rPr lang="en-US" altLang="zh-CN" baseline="-25000" dirty="0">
                <a:ea typeface="宋体" charset="-122"/>
              </a:rPr>
              <a:t>10</a:t>
            </a:r>
            <a:r>
              <a:rPr lang="en-US" altLang="zh-CN" dirty="0">
                <a:ea typeface="宋体" charset="-122"/>
              </a:rPr>
              <a:t>	to 	255</a:t>
            </a:r>
            <a:r>
              <a:rPr lang="en-US" altLang="zh-CN" baseline="-25000" dirty="0">
                <a:ea typeface="宋体" charset="-122"/>
              </a:rPr>
              <a:t>10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Hexadecimal 	00</a:t>
            </a:r>
            <a:r>
              <a:rPr lang="en-US" altLang="zh-CN" baseline="-25000" dirty="0">
                <a:ea typeface="宋体" charset="-122"/>
              </a:rPr>
              <a:t>16</a:t>
            </a:r>
            <a:r>
              <a:rPr lang="en-US" altLang="zh-CN" dirty="0">
                <a:ea typeface="宋体" charset="-122"/>
              </a:rPr>
              <a:t> 	to 	FF</a:t>
            </a:r>
            <a:r>
              <a:rPr lang="en-US" altLang="zh-CN" baseline="-25000" dirty="0">
                <a:ea typeface="宋体" charset="-122"/>
              </a:rPr>
              <a:t>16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6477000" y="1622425"/>
            <a:ext cx="1790700" cy="4244975"/>
            <a:chOff x="4224" y="864"/>
            <a:chExt cx="1128" cy="2674"/>
          </a:xfrm>
        </p:grpSpPr>
        <p:grpSp>
          <p:nvGrpSpPr>
            <p:cNvPr id="35846" name="Group 5"/>
            <p:cNvGrpSpPr>
              <a:grpSpLocks/>
            </p:cNvGrpSpPr>
            <p:nvPr/>
          </p:nvGrpSpPr>
          <p:grpSpPr bwMode="auto">
            <a:xfrm>
              <a:off x="4224" y="1234"/>
              <a:ext cx="1104" cy="2304"/>
              <a:chOff x="4224" y="1234"/>
              <a:chExt cx="1104" cy="2304"/>
            </a:xfrm>
          </p:grpSpPr>
          <p:sp>
            <p:nvSpPr>
              <p:cNvPr id="35850" name="Rectangle 6"/>
              <p:cNvSpPr>
                <a:spLocks noChangeArrowheads="1"/>
              </p:cNvSpPr>
              <p:nvPr/>
            </p:nvSpPr>
            <p:spPr bwMode="auto">
              <a:xfrm>
                <a:off x="4224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5851" name="Rectangle 7"/>
              <p:cNvSpPr>
                <a:spLocks noChangeArrowheads="1"/>
              </p:cNvSpPr>
              <p:nvPr/>
            </p:nvSpPr>
            <p:spPr bwMode="auto">
              <a:xfrm>
                <a:off x="4512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5852" name="Rectangle 8"/>
              <p:cNvSpPr>
                <a:spLocks noChangeArrowheads="1"/>
              </p:cNvSpPr>
              <p:nvPr/>
            </p:nvSpPr>
            <p:spPr bwMode="auto">
              <a:xfrm>
                <a:off x="4800" y="123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0000</a:t>
                </a:r>
              </a:p>
            </p:txBody>
          </p:sp>
          <p:sp>
            <p:nvSpPr>
              <p:cNvPr id="35853" name="Rectangle 9"/>
              <p:cNvSpPr>
                <a:spLocks noChangeArrowheads="1"/>
              </p:cNvSpPr>
              <p:nvPr/>
            </p:nvSpPr>
            <p:spPr bwMode="auto">
              <a:xfrm>
                <a:off x="4224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5854" name="Rectangle 10"/>
              <p:cNvSpPr>
                <a:spLocks noChangeArrowheads="1"/>
              </p:cNvSpPr>
              <p:nvPr/>
            </p:nvSpPr>
            <p:spPr bwMode="auto">
              <a:xfrm>
                <a:off x="4512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5855" name="Rectangle 11"/>
              <p:cNvSpPr>
                <a:spLocks noChangeArrowheads="1"/>
              </p:cNvSpPr>
              <p:nvPr/>
            </p:nvSpPr>
            <p:spPr bwMode="auto">
              <a:xfrm>
                <a:off x="4800" y="137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0001</a:t>
                </a:r>
              </a:p>
            </p:txBody>
          </p:sp>
          <p:sp>
            <p:nvSpPr>
              <p:cNvPr id="35856" name="Rectangle 12"/>
              <p:cNvSpPr>
                <a:spLocks noChangeArrowheads="1"/>
              </p:cNvSpPr>
              <p:nvPr/>
            </p:nvSpPr>
            <p:spPr bwMode="auto">
              <a:xfrm>
                <a:off x="4224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5857" name="Rectangle 13"/>
              <p:cNvSpPr>
                <a:spLocks noChangeArrowheads="1"/>
              </p:cNvSpPr>
              <p:nvPr/>
            </p:nvSpPr>
            <p:spPr bwMode="auto">
              <a:xfrm>
                <a:off x="4512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5858" name="Rectangle 14"/>
              <p:cNvSpPr>
                <a:spLocks noChangeArrowheads="1"/>
              </p:cNvSpPr>
              <p:nvPr/>
            </p:nvSpPr>
            <p:spPr bwMode="auto">
              <a:xfrm>
                <a:off x="4800" y="152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0010</a:t>
                </a:r>
              </a:p>
            </p:txBody>
          </p:sp>
          <p:sp>
            <p:nvSpPr>
              <p:cNvPr id="35859" name="Rectangle 15"/>
              <p:cNvSpPr>
                <a:spLocks noChangeArrowheads="1"/>
              </p:cNvSpPr>
              <p:nvPr/>
            </p:nvSpPr>
            <p:spPr bwMode="auto">
              <a:xfrm>
                <a:off x="4224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3</a:t>
                </a:r>
              </a:p>
            </p:txBody>
          </p:sp>
          <p:sp>
            <p:nvSpPr>
              <p:cNvPr id="35860" name="Rectangle 16"/>
              <p:cNvSpPr>
                <a:spLocks noChangeArrowheads="1"/>
              </p:cNvSpPr>
              <p:nvPr/>
            </p:nvSpPr>
            <p:spPr bwMode="auto">
              <a:xfrm>
                <a:off x="4512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3</a:t>
                </a:r>
              </a:p>
            </p:txBody>
          </p:sp>
          <p:sp>
            <p:nvSpPr>
              <p:cNvPr id="35861" name="Rectangle 17"/>
              <p:cNvSpPr>
                <a:spLocks noChangeArrowheads="1"/>
              </p:cNvSpPr>
              <p:nvPr/>
            </p:nvSpPr>
            <p:spPr bwMode="auto">
              <a:xfrm>
                <a:off x="4800" y="166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0011</a:t>
                </a:r>
              </a:p>
            </p:txBody>
          </p:sp>
          <p:sp>
            <p:nvSpPr>
              <p:cNvPr id="35862" name="Rectangle 18"/>
              <p:cNvSpPr>
                <a:spLocks noChangeArrowheads="1"/>
              </p:cNvSpPr>
              <p:nvPr/>
            </p:nvSpPr>
            <p:spPr bwMode="auto">
              <a:xfrm>
                <a:off x="4224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4</a:t>
                </a:r>
              </a:p>
            </p:txBody>
          </p:sp>
          <p:sp>
            <p:nvSpPr>
              <p:cNvPr id="35863" name="Rectangle 19"/>
              <p:cNvSpPr>
                <a:spLocks noChangeArrowheads="1"/>
              </p:cNvSpPr>
              <p:nvPr/>
            </p:nvSpPr>
            <p:spPr bwMode="auto">
              <a:xfrm>
                <a:off x="4512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4</a:t>
                </a:r>
              </a:p>
            </p:txBody>
          </p:sp>
          <p:sp>
            <p:nvSpPr>
              <p:cNvPr id="35864" name="Rectangle 20"/>
              <p:cNvSpPr>
                <a:spLocks noChangeArrowheads="1"/>
              </p:cNvSpPr>
              <p:nvPr/>
            </p:nvSpPr>
            <p:spPr bwMode="auto">
              <a:xfrm>
                <a:off x="4800" y="181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0100</a:t>
                </a:r>
              </a:p>
            </p:txBody>
          </p:sp>
          <p:sp>
            <p:nvSpPr>
              <p:cNvPr id="35865" name="Rectangle 21"/>
              <p:cNvSpPr>
                <a:spLocks noChangeArrowheads="1"/>
              </p:cNvSpPr>
              <p:nvPr/>
            </p:nvSpPr>
            <p:spPr bwMode="auto">
              <a:xfrm>
                <a:off x="4224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5866" name="Rectangle 22"/>
              <p:cNvSpPr>
                <a:spLocks noChangeArrowheads="1"/>
              </p:cNvSpPr>
              <p:nvPr/>
            </p:nvSpPr>
            <p:spPr bwMode="auto">
              <a:xfrm>
                <a:off x="4512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5867" name="Rectangle 23"/>
              <p:cNvSpPr>
                <a:spLocks noChangeArrowheads="1"/>
              </p:cNvSpPr>
              <p:nvPr/>
            </p:nvSpPr>
            <p:spPr bwMode="auto">
              <a:xfrm>
                <a:off x="4800" y="195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0101</a:t>
                </a:r>
              </a:p>
            </p:txBody>
          </p:sp>
          <p:sp>
            <p:nvSpPr>
              <p:cNvPr id="35868" name="Rectangle 24"/>
              <p:cNvSpPr>
                <a:spLocks noChangeArrowheads="1"/>
              </p:cNvSpPr>
              <p:nvPr/>
            </p:nvSpPr>
            <p:spPr bwMode="auto">
              <a:xfrm>
                <a:off x="4224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6</a:t>
                </a:r>
              </a:p>
            </p:txBody>
          </p:sp>
          <p:sp>
            <p:nvSpPr>
              <p:cNvPr id="35869" name="Rectangle 25"/>
              <p:cNvSpPr>
                <a:spLocks noChangeArrowheads="1"/>
              </p:cNvSpPr>
              <p:nvPr/>
            </p:nvSpPr>
            <p:spPr bwMode="auto">
              <a:xfrm>
                <a:off x="4512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6</a:t>
                </a:r>
              </a:p>
            </p:txBody>
          </p:sp>
          <p:sp>
            <p:nvSpPr>
              <p:cNvPr id="35870" name="Rectangle 26"/>
              <p:cNvSpPr>
                <a:spLocks noChangeArrowheads="1"/>
              </p:cNvSpPr>
              <p:nvPr/>
            </p:nvSpPr>
            <p:spPr bwMode="auto">
              <a:xfrm>
                <a:off x="4800" y="209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0110</a:t>
                </a:r>
              </a:p>
            </p:txBody>
          </p:sp>
          <p:sp>
            <p:nvSpPr>
              <p:cNvPr id="35871" name="Rectangle 27"/>
              <p:cNvSpPr>
                <a:spLocks noChangeArrowheads="1"/>
              </p:cNvSpPr>
              <p:nvPr/>
            </p:nvSpPr>
            <p:spPr bwMode="auto">
              <a:xfrm>
                <a:off x="4224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7</a:t>
                </a:r>
              </a:p>
            </p:txBody>
          </p:sp>
          <p:sp>
            <p:nvSpPr>
              <p:cNvPr id="35872" name="Rectangle 28"/>
              <p:cNvSpPr>
                <a:spLocks noChangeArrowheads="1"/>
              </p:cNvSpPr>
              <p:nvPr/>
            </p:nvSpPr>
            <p:spPr bwMode="auto">
              <a:xfrm>
                <a:off x="4512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7</a:t>
                </a:r>
              </a:p>
            </p:txBody>
          </p:sp>
          <p:sp>
            <p:nvSpPr>
              <p:cNvPr id="35873" name="Rectangle 29"/>
              <p:cNvSpPr>
                <a:spLocks noChangeArrowheads="1"/>
              </p:cNvSpPr>
              <p:nvPr/>
            </p:nvSpPr>
            <p:spPr bwMode="auto">
              <a:xfrm>
                <a:off x="4800" y="224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0111</a:t>
                </a:r>
              </a:p>
            </p:txBody>
          </p:sp>
          <p:sp>
            <p:nvSpPr>
              <p:cNvPr id="35874" name="Rectangle 30"/>
              <p:cNvSpPr>
                <a:spLocks noChangeArrowheads="1"/>
              </p:cNvSpPr>
              <p:nvPr/>
            </p:nvSpPr>
            <p:spPr bwMode="auto">
              <a:xfrm>
                <a:off x="4224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8</a:t>
                </a:r>
              </a:p>
            </p:txBody>
          </p:sp>
          <p:sp>
            <p:nvSpPr>
              <p:cNvPr id="35875" name="Rectangle 31"/>
              <p:cNvSpPr>
                <a:spLocks noChangeArrowheads="1"/>
              </p:cNvSpPr>
              <p:nvPr/>
            </p:nvSpPr>
            <p:spPr bwMode="auto">
              <a:xfrm>
                <a:off x="4512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8</a:t>
                </a:r>
              </a:p>
            </p:txBody>
          </p:sp>
          <p:sp>
            <p:nvSpPr>
              <p:cNvPr id="35876" name="Rectangle 32"/>
              <p:cNvSpPr>
                <a:spLocks noChangeArrowheads="1"/>
              </p:cNvSpPr>
              <p:nvPr/>
            </p:nvSpPr>
            <p:spPr bwMode="auto">
              <a:xfrm>
                <a:off x="4800" y="238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1000</a:t>
                </a:r>
              </a:p>
            </p:txBody>
          </p:sp>
          <p:sp>
            <p:nvSpPr>
              <p:cNvPr id="35877" name="Rectangle 33"/>
              <p:cNvSpPr>
                <a:spLocks noChangeArrowheads="1"/>
              </p:cNvSpPr>
              <p:nvPr/>
            </p:nvSpPr>
            <p:spPr bwMode="auto">
              <a:xfrm>
                <a:off x="4224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9</a:t>
                </a:r>
              </a:p>
            </p:txBody>
          </p:sp>
          <p:sp>
            <p:nvSpPr>
              <p:cNvPr id="35878" name="Rectangle 34"/>
              <p:cNvSpPr>
                <a:spLocks noChangeArrowheads="1"/>
              </p:cNvSpPr>
              <p:nvPr/>
            </p:nvSpPr>
            <p:spPr bwMode="auto">
              <a:xfrm>
                <a:off x="4512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9</a:t>
                </a:r>
              </a:p>
            </p:txBody>
          </p:sp>
          <p:sp>
            <p:nvSpPr>
              <p:cNvPr id="35879" name="Rectangle 35"/>
              <p:cNvSpPr>
                <a:spLocks noChangeArrowheads="1"/>
              </p:cNvSpPr>
              <p:nvPr/>
            </p:nvSpPr>
            <p:spPr bwMode="auto">
              <a:xfrm>
                <a:off x="4800" y="253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1001</a:t>
                </a:r>
              </a:p>
            </p:txBody>
          </p:sp>
          <p:sp>
            <p:nvSpPr>
              <p:cNvPr id="35880" name="Rectangle 36"/>
              <p:cNvSpPr>
                <a:spLocks noChangeArrowheads="1"/>
              </p:cNvSpPr>
              <p:nvPr/>
            </p:nvSpPr>
            <p:spPr bwMode="auto">
              <a:xfrm>
                <a:off x="4224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A</a:t>
                </a:r>
              </a:p>
            </p:txBody>
          </p:sp>
          <p:sp>
            <p:nvSpPr>
              <p:cNvPr id="35881" name="Rectangle 37"/>
              <p:cNvSpPr>
                <a:spLocks noChangeArrowheads="1"/>
              </p:cNvSpPr>
              <p:nvPr/>
            </p:nvSpPr>
            <p:spPr bwMode="auto">
              <a:xfrm>
                <a:off x="4512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</a:t>
                </a:r>
              </a:p>
            </p:txBody>
          </p:sp>
          <p:sp>
            <p:nvSpPr>
              <p:cNvPr id="35882" name="Rectangle 38"/>
              <p:cNvSpPr>
                <a:spLocks noChangeArrowheads="1"/>
              </p:cNvSpPr>
              <p:nvPr/>
            </p:nvSpPr>
            <p:spPr bwMode="auto">
              <a:xfrm>
                <a:off x="4800" y="267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1010</a:t>
                </a:r>
              </a:p>
            </p:txBody>
          </p:sp>
          <p:sp>
            <p:nvSpPr>
              <p:cNvPr id="35883" name="Rectangle 39"/>
              <p:cNvSpPr>
                <a:spLocks noChangeArrowheads="1"/>
              </p:cNvSpPr>
              <p:nvPr/>
            </p:nvSpPr>
            <p:spPr bwMode="auto">
              <a:xfrm>
                <a:off x="4224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B</a:t>
                </a:r>
              </a:p>
            </p:txBody>
          </p:sp>
          <p:sp>
            <p:nvSpPr>
              <p:cNvPr id="35884" name="Rectangle 40"/>
              <p:cNvSpPr>
                <a:spLocks noChangeArrowheads="1"/>
              </p:cNvSpPr>
              <p:nvPr/>
            </p:nvSpPr>
            <p:spPr bwMode="auto">
              <a:xfrm>
                <a:off x="4512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</a:t>
                </a:r>
              </a:p>
            </p:txBody>
          </p:sp>
          <p:sp>
            <p:nvSpPr>
              <p:cNvPr id="35885" name="Rectangle 41"/>
              <p:cNvSpPr>
                <a:spLocks noChangeArrowheads="1"/>
              </p:cNvSpPr>
              <p:nvPr/>
            </p:nvSpPr>
            <p:spPr bwMode="auto">
              <a:xfrm>
                <a:off x="4800" y="281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1011</a:t>
                </a:r>
              </a:p>
            </p:txBody>
          </p:sp>
          <p:sp>
            <p:nvSpPr>
              <p:cNvPr id="35886" name="Rectangle 42"/>
              <p:cNvSpPr>
                <a:spLocks noChangeArrowheads="1"/>
              </p:cNvSpPr>
              <p:nvPr/>
            </p:nvSpPr>
            <p:spPr bwMode="auto">
              <a:xfrm>
                <a:off x="4224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C</a:t>
                </a:r>
              </a:p>
            </p:txBody>
          </p:sp>
          <p:sp>
            <p:nvSpPr>
              <p:cNvPr id="35887" name="Rectangle 43"/>
              <p:cNvSpPr>
                <a:spLocks noChangeArrowheads="1"/>
              </p:cNvSpPr>
              <p:nvPr/>
            </p:nvSpPr>
            <p:spPr bwMode="auto">
              <a:xfrm>
                <a:off x="4512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12</a:t>
                </a:r>
              </a:p>
            </p:txBody>
          </p:sp>
          <p:sp>
            <p:nvSpPr>
              <p:cNvPr id="35888" name="Rectangle 44"/>
              <p:cNvSpPr>
                <a:spLocks noChangeArrowheads="1"/>
              </p:cNvSpPr>
              <p:nvPr/>
            </p:nvSpPr>
            <p:spPr bwMode="auto">
              <a:xfrm>
                <a:off x="4800" y="296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1100</a:t>
                </a:r>
              </a:p>
            </p:txBody>
          </p:sp>
          <p:sp>
            <p:nvSpPr>
              <p:cNvPr id="35889" name="Rectangle 45"/>
              <p:cNvSpPr>
                <a:spLocks noChangeArrowheads="1"/>
              </p:cNvSpPr>
              <p:nvPr/>
            </p:nvSpPr>
            <p:spPr bwMode="auto">
              <a:xfrm>
                <a:off x="4224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D</a:t>
                </a:r>
              </a:p>
            </p:txBody>
          </p:sp>
          <p:sp>
            <p:nvSpPr>
              <p:cNvPr id="35890" name="Rectangle 46"/>
              <p:cNvSpPr>
                <a:spLocks noChangeArrowheads="1"/>
              </p:cNvSpPr>
              <p:nvPr/>
            </p:nvSpPr>
            <p:spPr bwMode="auto">
              <a:xfrm>
                <a:off x="4512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13</a:t>
                </a:r>
              </a:p>
            </p:txBody>
          </p:sp>
          <p:sp>
            <p:nvSpPr>
              <p:cNvPr id="35891" name="Rectangle 47"/>
              <p:cNvSpPr>
                <a:spLocks noChangeArrowheads="1"/>
              </p:cNvSpPr>
              <p:nvPr/>
            </p:nvSpPr>
            <p:spPr bwMode="auto">
              <a:xfrm>
                <a:off x="4800" y="310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1101</a:t>
                </a:r>
              </a:p>
            </p:txBody>
          </p:sp>
          <p:sp>
            <p:nvSpPr>
              <p:cNvPr id="35892" name="Rectangle 48"/>
              <p:cNvSpPr>
                <a:spLocks noChangeArrowheads="1"/>
              </p:cNvSpPr>
              <p:nvPr/>
            </p:nvSpPr>
            <p:spPr bwMode="auto">
              <a:xfrm>
                <a:off x="4224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E</a:t>
                </a:r>
              </a:p>
            </p:txBody>
          </p:sp>
          <p:sp>
            <p:nvSpPr>
              <p:cNvPr id="35893" name="Rectangle 49"/>
              <p:cNvSpPr>
                <a:spLocks noChangeArrowheads="1"/>
              </p:cNvSpPr>
              <p:nvPr/>
            </p:nvSpPr>
            <p:spPr bwMode="auto">
              <a:xfrm>
                <a:off x="4512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14</a:t>
                </a:r>
              </a:p>
            </p:txBody>
          </p:sp>
          <p:sp>
            <p:nvSpPr>
              <p:cNvPr id="35894" name="Rectangle 50"/>
              <p:cNvSpPr>
                <a:spLocks noChangeArrowheads="1"/>
              </p:cNvSpPr>
              <p:nvPr/>
            </p:nvSpPr>
            <p:spPr bwMode="auto">
              <a:xfrm>
                <a:off x="4800" y="325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1110</a:t>
                </a:r>
              </a:p>
            </p:txBody>
          </p:sp>
          <p:sp>
            <p:nvSpPr>
              <p:cNvPr id="35895" name="Rectangle 51"/>
              <p:cNvSpPr>
                <a:spLocks noChangeArrowheads="1"/>
              </p:cNvSpPr>
              <p:nvPr/>
            </p:nvSpPr>
            <p:spPr bwMode="auto">
              <a:xfrm>
                <a:off x="4224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F</a:t>
                </a:r>
              </a:p>
            </p:txBody>
          </p:sp>
          <p:sp>
            <p:nvSpPr>
              <p:cNvPr id="35896" name="Rectangle 52"/>
              <p:cNvSpPr>
                <a:spLocks noChangeArrowheads="1"/>
              </p:cNvSpPr>
              <p:nvPr/>
            </p:nvSpPr>
            <p:spPr bwMode="auto">
              <a:xfrm>
                <a:off x="4512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15</a:t>
                </a:r>
              </a:p>
            </p:txBody>
          </p:sp>
          <p:sp>
            <p:nvSpPr>
              <p:cNvPr id="35897" name="Rectangle 53"/>
              <p:cNvSpPr>
                <a:spLocks noChangeArrowheads="1"/>
              </p:cNvSpPr>
              <p:nvPr/>
            </p:nvSpPr>
            <p:spPr bwMode="auto">
              <a:xfrm>
                <a:off x="4800" y="339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1111</a:t>
                </a:r>
              </a:p>
            </p:txBody>
          </p:sp>
        </p:grpSp>
        <p:sp>
          <p:nvSpPr>
            <p:cNvPr id="35847" name="Text Box 54"/>
            <p:cNvSpPr txBox="1">
              <a:spLocks noChangeArrowheads="1"/>
            </p:cNvSpPr>
            <p:nvPr/>
          </p:nvSpPr>
          <p:spPr bwMode="auto">
            <a:xfrm rot="-2317468">
              <a:off x="4272" y="946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Hex</a:t>
              </a:r>
            </a:p>
          </p:txBody>
        </p:sp>
        <p:sp>
          <p:nvSpPr>
            <p:cNvPr id="35848" name="Text Box 55"/>
            <p:cNvSpPr txBox="1">
              <a:spLocks noChangeArrowheads="1"/>
            </p:cNvSpPr>
            <p:nvPr/>
          </p:nvSpPr>
          <p:spPr bwMode="auto">
            <a:xfrm rot="-2317468">
              <a:off x="4531" y="864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Decimal</a:t>
              </a:r>
            </a:p>
          </p:txBody>
        </p:sp>
        <p:sp>
          <p:nvSpPr>
            <p:cNvPr id="35849" name="Text Box 56"/>
            <p:cNvSpPr txBox="1">
              <a:spLocks noChangeArrowheads="1"/>
            </p:cNvSpPr>
            <p:nvPr/>
          </p:nvSpPr>
          <p:spPr bwMode="auto">
            <a:xfrm rot="-2317468">
              <a:off x="4831" y="899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9880D-AF0F-0041-8502-7AD5719D650E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Hexadecimal vs. Binary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0x173A4C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    1    7    3    A	4	C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Binary	  0001 0111 0011 1010 0100 1100</a:t>
            </a:r>
          </a:p>
          <a:p>
            <a:pPr>
              <a:buFontTx/>
              <a:buNone/>
            </a:pPr>
            <a:endParaRPr lang="en-US" altLang="zh-CN" sz="2400">
              <a:latin typeface="Courier New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1111001010110110110011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Binary          11 1100 1010 1101 1011 0011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      3    C    A    D    B    3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0x3CADB3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3B2ED-99CB-BA4C-8CE8-DEB83AC1E79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Hexadecimal vs. Decimal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    0xA7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Decimal        10*16+7 = 167</a:t>
            </a:r>
          </a:p>
          <a:p>
            <a:pPr>
              <a:buFontTx/>
              <a:buNone/>
            </a:pPr>
            <a:endParaRPr lang="en-US" altLang="zh-CN" sz="2400">
              <a:latin typeface="Courier New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Decimal        314156 = 19634*16 + 12 (C)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				 19634 =  1227*16 +  2 (2)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				  1227 =    76*16 + 11 (B)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				    76 =     4*16 + 12 (C)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                    4 =     0*16 +  4 (4)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	0x4CB2C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0D07B-E956-D040-8866-5FC0F984CE1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Hexadecimal vs. Binary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486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0x39A7F8  -&gt;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1100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1001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0111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1011  -&gt;</a:t>
            </a:r>
          </a:p>
          <a:p>
            <a:r>
              <a:rPr lang="en-US" altLang="zh-CN" dirty="0">
                <a:ea typeface="宋体" charset="-122"/>
              </a:rPr>
              <a:t>0xD5E4C  -&gt; </a:t>
            </a:r>
          </a:p>
          <a:p>
            <a:r>
              <a:rPr lang="en-US" altLang="zh-CN" dirty="0">
                <a:ea typeface="宋体" charset="-122"/>
              </a:rPr>
              <a:t>10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0110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1110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0111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1011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0101 -&gt;</a:t>
            </a:r>
            <a:endParaRPr lang="en-US" altLang="zh-CN" dirty="0">
              <a:latin typeface="Courier New" charset="0"/>
              <a:ea typeface="宋体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063750"/>
            <a:ext cx="61452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0011 1001 1010 0111 11111 000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0" y="2590800"/>
            <a:ext cx="984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C97B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19400" y="3200400"/>
            <a:ext cx="5111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1101 0101 1110 0100 1100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5000" y="3657600"/>
            <a:ext cx="22034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 6 E 7 B 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0E5BD-D020-3246-B330-74525305328D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Decimal, Hexadecimal, Binary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Decimal	Binary				Hexadecimal	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167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62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188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0011 0111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1000 1000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1111 0011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				0x52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				0xAC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				0xE7</a:t>
            </a:r>
            <a:endParaRPr lang="en-US" altLang="zh-CN" sz="2400" dirty="0">
              <a:latin typeface="Courier New" charset="0"/>
              <a:ea typeface="宋体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67400" y="1981200"/>
            <a:ext cx="877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0xA7</a:t>
            </a:r>
            <a:endParaRPr lang="zh-CN" altLang="en-US" sz="2400" b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18991" y="1981200"/>
            <a:ext cx="144018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1010 0111</a:t>
            </a:r>
            <a:endParaRPr lang="zh-CN" altLang="en-US" sz="2400" b="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67400" y="2286000"/>
            <a:ext cx="8461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0x3E</a:t>
            </a:r>
            <a:endParaRPr lang="zh-CN" altLang="en-US" sz="2400" b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68191" y="2403475"/>
            <a:ext cx="144018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0011 1110</a:t>
            </a:r>
            <a:endParaRPr lang="zh-CN" altLang="en-US" sz="2400" b="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06291" y="2809875"/>
            <a:ext cx="144018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1011 1100</a:t>
            </a:r>
            <a:endParaRPr lang="zh-CN" altLang="en-US" sz="2400" b="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867400" y="2733675"/>
            <a:ext cx="8461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0xBC</a:t>
            </a:r>
            <a:endParaRPr lang="zh-CN" altLang="en-US" sz="2400" b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67400" y="3267075"/>
            <a:ext cx="84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0x37</a:t>
            </a:r>
            <a:endParaRPr lang="zh-CN" altLang="en-US" sz="2400" b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864225" y="3657600"/>
            <a:ext cx="84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0x88</a:t>
            </a:r>
            <a:endParaRPr lang="zh-CN" altLang="en-US" sz="2400" b="0"/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5867400" y="4114800"/>
            <a:ext cx="84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0xF3</a:t>
            </a:r>
            <a:endParaRPr lang="zh-CN" altLang="en-US" sz="2400" b="0"/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304800" y="3352800"/>
            <a:ext cx="1639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3*16+7=55</a:t>
            </a:r>
            <a:endParaRPr lang="zh-CN" altLang="en-US" sz="2400" b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304800" y="3733800"/>
            <a:ext cx="1778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8*16+8=136</a:t>
            </a:r>
            <a:endParaRPr lang="zh-CN" altLang="en-US" sz="2400" b="0"/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8600" y="4191000"/>
            <a:ext cx="1965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15*16+3=243</a:t>
            </a:r>
            <a:endParaRPr lang="zh-CN" altLang="en-US" sz="2400" b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118030" y="4648200"/>
            <a:ext cx="1539570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0101 0010</a:t>
            </a:r>
            <a:endParaRPr lang="zh-CN" altLang="en-US" sz="2400" b="0" dirty="0"/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8600" y="4648200"/>
            <a:ext cx="1639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5*16+2=82</a:t>
            </a:r>
            <a:endParaRPr lang="zh-CN" altLang="en-US" sz="2400" b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18027" y="5095875"/>
            <a:ext cx="1489877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1010 1100</a:t>
            </a:r>
            <a:endParaRPr lang="zh-CN" altLang="en-US" sz="2400" b="0" dirty="0"/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52400" y="5095875"/>
            <a:ext cx="2054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10*16+12=172</a:t>
            </a:r>
            <a:endParaRPr lang="zh-CN" altLang="en-US" sz="2400" b="0"/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194084" y="5486400"/>
            <a:ext cx="139049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1110 0111</a:t>
            </a:r>
            <a:endParaRPr lang="zh-CN" altLang="en-US" sz="2400" b="0" dirty="0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152400" y="5486400"/>
            <a:ext cx="19161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14*16+7=231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17538"/>
            <a:ext cx="8188325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charset="-122"/>
              </a:rPr>
              <a:t>Octal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650" y="1484313"/>
            <a:ext cx="7848600" cy="5113337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buFont typeface="Wingdings" charset="0"/>
              <a:buNone/>
            </a:pPr>
            <a:r>
              <a:rPr kumimoji="0" lang="zh-CN" altLang="en-US" sz="2800" b="1" dirty="0">
                <a:latin typeface="Century Schoolbook" charset="0"/>
                <a:ea typeface="宋体" charset="0"/>
              </a:rPr>
              <a:t>八进制</a:t>
            </a:r>
            <a:endParaRPr kumimoji="0" lang="en-US" altLang="zh-CN" sz="2800" b="1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kumimoji="0" lang="zh-CN" altLang="en-US" sz="2800" dirty="0">
                <a:latin typeface="Times New Roman" charset="0"/>
                <a:ea typeface="宋体" charset="0"/>
              </a:rPr>
              <a:t>八进制数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(N)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8</a:t>
            </a:r>
            <a:r>
              <a:rPr kumimoji="0" lang="zh-CN" altLang="en-US" sz="2800" dirty="0">
                <a:latin typeface="Times New Roman" charset="0"/>
                <a:ea typeface="宋体" charset="0"/>
              </a:rPr>
              <a:t>按权展开再相加，可计算得到该数的十进制表示。</a:t>
            </a:r>
            <a:endParaRPr kumimoji="0" lang="en-US" altLang="zh-CN" sz="28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例如</a:t>
            </a:r>
            <a:r>
              <a:rPr kumimoji="0" lang="en-US" altLang="zh-CN" sz="2800" b="1" dirty="0">
                <a:latin typeface="Times New Roman" charset="0"/>
                <a:ea typeface="宋体" charset="0"/>
              </a:rPr>
              <a:t>: </a:t>
            </a:r>
            <a:endParaRPr kumimoji="0" lang="en-US" altLang="zh-CN" sz="2800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15000"/>
              </a:spcBef>
              <a:buFont typeface="Wingdings" charset="0"/>
              <a:buNone/>
            </a:pPr>
            <a:r>
              <a:rPr kumimoji="0" lang="en-US" altLang="zh-CN" sz="2800" dirty="0">
                <a:latin typeface="Century Schoolbook" charset="0"/>
                <a:ea typeface="宋体" charset="0"/>
              </a:rPr>
              <a:t>  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(15.24)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= (1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+ 5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0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+ 2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-1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+ 4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-2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10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15000"/>
              </a:spcBef>
              <a:buFont typeface="Wingdings" charset="0"/>
              <a:buNone/>
            </a:pPr>
            <a:r>
              <a:rPr kumimoji="0" lang="en-US" altLang="zh-CN" sz="2800" dirty="0">
                <a:latin typeface="Century Schoolbook" charset="0"/>
                <a:ea typeface="宋体" charset="0"/>
              </a:rPr>
              <a:t>               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= (8+5+0.25+0.0625 )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10</a:t>
            </a:r>
            <a:endParaRPr kumimoji="0" lang="en-US" altLang="zh-CN" sz="28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15000"/>
              </a:spcBef>
              <a:buFont typeface="Wingdings" charset="0"/>
              <a:buNone/>
            </a:pPr>
            <a:r>
              <a:rPr kumimoji="0" lang="en-US" altLang="zh-CN" sz="2800" dirty="0">
                <a:latin typeface="Times New Roman" charset="0"/>
                <a:ea typeface="宋体" charset="0"/>
              </a:rPr>
              <a:t>                 = (13.3125)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10</a:t>
            </a:r>
            <a:endParaRPr kumimoji="0" lang="en-US" altLang="zh-CN" sz="2800" dirty="0">
              <a:latin typeface="Century Schoolbook" charset="0"/>
              <a:ea typeface="宋体" charset="0"/>
            </a:endParaRPr>
          </a:p>
          <a:p>
            <a:pPr marL="0" indent="0" eaLnBrk="1" hangingPunct="1">
              <a:buFont typeface="Wingdings" charset="0"/>
              <a:buNone/>
            </a:pPr>
            <a:endParaRPr kumimoji="0" lang="zh-CN" sz="2800" dirty="0">
              <a:latin typeface="Century Schoolbook" charset="0"/>
              <a:ea typeface="宋体" charset="0"/>
            </a:endParaRPr>
          </a:p>
        </p:txBody>
      </p:sp>
      <p:sp>
        <p:nvSpPr>
          <p:cNvPr id="34819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E3EFFC65-528C-7C4B-A579-D0A173056B70}" type="slidenum">
              <a:rPr kumimoji="0" lang="en-US" altLang="zh-CN" sz="1400"/>
              <a:pPr/>
              <a:t>25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98720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>
                <a:ea typeface="宋体" charset="-122"/>
              </a:rPr>
              <a:t>Octal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908050"/>
            <a:ext cx="8064500" cy="54737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Font typeface="Wingdings" charset="0"/>
              <a:buNone/>
            </a:pPr>
            <a:endParaRPr kumimoji="0" lang="en-US" altLang="zh-CN" sz="2800" b="1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zh-CN" altLang="en-US" b="1" dirty="0">
                <a:solidFill>
                  <a:srgbClr val="0070C0"/>
                </a:solidFill>
                <a:latin typeface="宋体" charset="0"/>
                <a:ea typeface="宋体" charset="0"/>
              </a:rPr>
              <a:t>二进制数与八进制数之间的转换</a:t>
            </a:r>
            <a:endParaRPr kumimoji="0" lang="en-US" altLang="zh-CN" b="1" dirty="0">
              <a:solidFill>
                <a:srgbClr val="0070C0"/>
              </a:solidFill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</a:pPr>
            <a:r>
              <a:rPr kumimoji="0" lang="zh-CN" altLang="en-US" sz="1800" dirty="0">
                <a:latin typeface="宋体" charset="0"/>
                <a:ea typeface="宋体" charset="0"/>
              </a:rPr>
              <a:t>因为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2</a:t>
            </a:r>
            <a:r>
              <a:rPr kumimoji="0" lang="en-US" altLang="zh-CN" sz="1800" baseline="30000" dirty="0">
                <a:latin typeface="宋体" charset="0"/>
                <a:ea typeface="宋体" charset="0"/>
              </a:rPr>
              <a:t>3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=8</a:t>
            </a:r>
            <a:r>
              <a:rPr kumimoji="0" lang="zh-CN" altLang="en-US" sz="1800" dirty="0">
                <a:latin typeface="宋体" charset="0"/>
                <a:ea typeface="宋体" charset="0"/>
              </a:rPr>
              <a:t>，所以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1800" dirty="0">
                <a:latin typeface="宋体" charset="0"/>
                <a:ea typeface="宋体" charset="0"/>
              </a:rPr>
              <a:t>位二进制数与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1</a:t>
            </a:r>
            <a:r>
              <a:rPr kumimoji="0" lang="zh-CN" altLang="en-US" sz="1800" dirty="0">
                <a:latin typeface="宋体" charset="0"/>
                <a:ea typeface="宋体" charset="0"/>
              </a:rPr>
              <a:t>位八进制数有直接对应关系，即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位二进制数可以直接写为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1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位八进制数，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 1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位八进制数也可以直接写为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位二进制数。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将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二进制数转换为八进制数的方法是：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对于一个兼有整数和小数部分的二进制数，以小数点为界，整数部分自右至左每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位分一组，最后不足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位时左边用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补足；小数部分自左至右每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位分一组，最后不足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位时右边用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补足。</a:t>
            </a:r>
          </a:p>
          <a:p>
            <a:pPr marL="0" indent="0" algn="just" eaLnBrk="1" hangingPunct="1">
              <a:lnSpc>
                <a:spcPct val="1200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将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八进制数转换为二进制数的方法：将八进制数的每一位用等值的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位二进制数代替。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  例：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(1101.0101)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2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＝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00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1 101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．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010 1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00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2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＝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(15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．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24)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8</a:t>
            </a:r>
            <a:endParaRPr kumimoji="0" lang="en-US" altLang="zh-CN" sz="2000" b="1" dirty="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  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例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: (47.3)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8</a:t>
            </a:r>
            <a:r>
              <a:rPr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＝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(100111.011)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2</a:t>
            </a:r>
            <a:endParaRPr kumimoji="0" lang="en-US" altLang="zh-CN" b="1" dirty="0">
              <a:solidFill>
                <a:srgbClr val="00B0F0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zh-CN" b="1" dirty="0">
              <a:latin typeface="Century Schoolbook" charset="0"/>
              <a:ea typeface="宋体" charset="0"/>
            </a:endParaRPr>
          </a:p>
        </p:txBody>
      </p:sp>
      <p:sp>
        <p:nvSpPr>
          <p:cNvPr id="43011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5BB7D60-F196-0544-B8DA-56511C79C8A1}" type="slidenum">
              <a:rPr kumimoji="0" lang="en-US" altLang="zh-CN" sz="1400"/>
              <a:pPr/>
              <a:t>26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2769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进制转换（二进制小数位最多保留</a:t>
            </a:r>
            <a:r>
              <a:rPr lang="en-US" altLang="zh-CN" dirty="0"/>
              <a:t>4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en-US" altLang="zh-CN" dirty="0"/>
              <a:t>(157)</a:t>
            </a:r>
            <a:r>
              <a:rPr lang="en-US" altLang="zh-CN" sz="1200" dirty="0"/>
              <a:t>10</a:t>
            </a:r>
            <a:r>
              <a:rPr lang="en-US" altLang="zh-CN" dirty="0"/>
              <a:t> = (      )</a:t>
            </a:r>
            <a:r>
              <a:rPr lang="en-US" altLang="zh-CN" sz="1200" dirty="0"/>
              <a:t>2</a:t>
            </a:r>
          </a:p>
          <a:p>
            <a:pPr lvl="1"/>
            <a:r>
              <a:rPr lang="en-US" altLang="zh-CN" dirty="0"/>
              <a:t>(102.675)</a:t>
            </a:r>
            <a:r>
              <a:rPr lang="en-US" altLang="zh-CN" sz="1200" dirty="0"/>
              <a:t>10</a:t>
            </a:r>
            <a:r>
              <a:rPr lang="en-US" altLang="zh-CN" dirty="0"/>
              <a:t> = (     )</a:t>
            </a:r>
            <a:r>
              <a:rPr lang="en-US" altLang="zh-CN" sz="1200" dirty="0"/>
              <a:t>2</a:t>
            </a:r>
            <a:endParaRPr lang="en-US" altLang="zh-CN" dirty="0"/>
          </a:p>
          <a:p>
            <a:pPr lvl="1"/>
            <a:r>
              <a:rPr lang="en-US" altLang="zh-CN" dirty="0"/>
              <a:t>(36.15)</a:t>
            </a:r>
            <a:r>
              <a:rPr lang="en-US" altLang="zh-CN" sz="1200" dirty="0"/>
              <a:t>8</a:t>
            </a:r>
            <a:r>
              <a:rPr lang="en-US" altLang="zh-CN" dirty="0"/>
              <a:t> = (      )</a:t>
            </a:r>
            <a:r>
              <a:rPr lang="en-US" altLang="zh-CN" sz="1200" dirty="0"/>
              <a:t>16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98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4EDB2-7B6E-CC43-B860-8F0260C0105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Bit-level 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AF991-2E95-C14B-B04C-6B9D7949CB6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Boolean Algebra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4770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George Boole(1815-1864)</a:t>
            </a:r>
            <a:r>
              <a:rPr kumimoji="1" lang="zh-CN" altLang="en-US" dirty="0">
                <a:ea typeface="宋体" pitchFamily="2" charset="-122"/>
              </a:rPr>
              <a:t>发明</a:t>
            </a:r>
            <a:endParaRPr kumimoji="1" lang="en-US" altLang="zh-CN" dirty="0">
              <a:ea typeface="宋体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>
                <a:ea typeface="宋体" pitchFamily="2" charset="-122"/>
              </a:rPr>
              <a:t>逻辑的代数表示：</a:t>
            </a:r>
            <a:endParaRPr kumimoji="1" lang="en-US" altLang="zh-CN" dirty="0">
              <a:ea typeface="宋体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“True” as 1 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“False” as 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建立了信息论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建立布尔代数和数字逻辑之间的关联</a:t>
            </a: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在数字电路设计和分析中起到最重要的作用</a:t>
            </a:r>
            <a:endParaRPr lang="en-US" altLang="zh-CN" dirty="0"/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1400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C4331-D743-8D49-8ADC-0DEE4059A95B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Why Bit?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Modern computers store and process 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Information represented as two-valued signals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These lowly binary digits are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bits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Bits form the basis of the digital revolution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CC405-027D-664B-B11E-4182691C3E8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Boolean Algebra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52400" y="18288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And</a:t>
            </a:r>
          </a:p>
          <a:p>
            <a:pPr lvl="1" algn="ctr">
              <a:buFontTx/>
              <a:buNone/>
            </a:pPr>
            <a:r>
              <a:rPr lang="en-US" altLang="zh-CN" sz="1600" b="0"/>
              <a:t>A&amp;B = 1 when both A=1 and B=1</a:t>
            </a:r>
          </a:p>
        </p:txBody>
      </p:sp>
      <p:graphicFrame>
        <p:nvGraphicFramePr>
          <p:cNvPr id="88069" name="Object 2"/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3"/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243320" imgH="1376680" progId="Word.Document.8">
                  <p:embed/>
                </p:oleObj>
              </mc:Choice>
              <mc:Fallback>
                <p:oleObj name="Document" r:id="rId5" imgW="6243320" imgH="13766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228600" y="41910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Not</a:t>
            </a:r>
          </a:p>
          <a:p>
            <a:pPr lvl="1" algn="ctr">
              <a:buFontTx/>
              <a:buNone/>
            </a:pPr>
            <a:r>
              <a:rPr lang="en-US" altLang="zh-CN" sz="1600" b="0"/>
              <a:t>~A = 1 when A=0</a:t>
            </a: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4267200" y="17526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/>
              <a:t>Or</a:t>
            </a:r>
          </a:p>
          <a:p>
            <a:pPr lvl="1" algn="ctr">
              <a:buFontTx/>
              <a:buNone/>
            </a:pPr>
            <a:r>
              <a:rPr lang="en-US" altLang="zh-CN" sz="1600" b="0"/>
              <a:t>A|B = 1 when either A=1 or B=1</a:t>
            </a:r>
          </a:p>
        </p:txBody>
      </p:sp>
      <p:graphicFrame>
        <p:nvGraphicFramePr>
          <p:cNvPr id="88073" name="Object 4"/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243320" imgH="1376680" progId="Word.Document.8">
                  <p:embed/>
                </p:oleObj>
              </mc:Choice>
              <mc:Fallback>
                <p:oleObj name="Document" r:id="rId7" imgW="6243320" imgH="13766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5"/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243320" imgH="1376680" progId="Word.Document.8">
                  <p:embed/>
                </p:oleObj>
              </mc:Choice>
              <mc:Fallback>
                <p:oleObj name="Document" r:id="rId9" imgW="6243320" imgH="13766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0"/>
          <p:cNvSpPr>
            <a:spLocks noChangeArrowheads="1"/>
          </p:cNvSpPr>
          <p:nvPr/>
        </p:nvSpPr>
        <p:spPr bwMode="auto">
          <a:xfrm>
            <a:off x="4267200" y="4186238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Exclusive-Or (Xor)</a:t>
            </a:r>
          </a:p>
          <a:p>
            <a:pPr lvl="1" algn="ctr">
              <a:buFontTx/>
              <a:buNone/>
            </a:pPr>
            <a:r>
              <a:rPr lang="en-US" altLang="zh-CN" sz="1600" b="0"/>
              <a:t>A^B = 1 when either A=1 or B=1, but not both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368E9-80E7-AE4D-B9BA-F778ABB02EA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General Boolean Algebras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Operate on Bit Vectors</a:t>
            </a:r>
          </a:p>
          <a:p>
            <a:pPr lvl="1"/>
            <a:r>
              <a:rPr kumimoji="1" lang="en-US" altLang="zh-CN">
                <a:ea typeface="宋体" charset="-122"/>
              </a:rPr>
              <a:t>Operations applied bitwise</a:t>
            </a:r>
            <a:endParaRPr kumimoji="1" lang="en-US" altLang="zh-CN" sz="1600">
              <a:latin typeface="Times New Roman" charset="0"/>
              <a:ea typeface="宋体" charset="-122"/>
            </a:endParaRPr>
          </a:p>
        </p:txBody>
      </p:sp>
      <p:grpSp>
        <p:nvGrpSpPr>
          <p:cNvPr id="90117" name="Group 4"/>
          <p:cNvGrpSpPr>
            <a:grpSpLocks/>
          </p:cNvGrpSpPr>
          <p:nvPr/>
        </p:nvGrpSpPr>
        <p:grpSpPr bwMode="auto">
          <a:xfrm>
            <a:off x="762000" y="2819400"/>
            <a:ext cx="1549400" cy="915988"/>
            <a:chOff x="3110" y="800"/>
            <a:chExt cx="976" cy="577"/>
          </a:xfrm>
        </p:grpSpPr>
        <p:sp>
          <p:nvSpPr>
            <p:cNvPr id="90127" name="Text Box 5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  <a:r>
                <a:rPr lang="en-US" altLang="zh-CN" sz="1800">
                  <a:latin typeface="Courier New" charset="0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&amp;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01000001</a:t>
              </a:r>
            </a:p>
          </p:txBody>
        </p:sp>
        <p:sp>
          <p:nvSpPr>
            <p:cNvPr id="90128" name="Line 6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2590800" y="2819400"/>
            <a:ext cx="1549400" cy="915988"/>
            <a:chOff x="3110" y="800"/>
            <a:chExt cx="976" cy="577"/>
          </a:xfrm>
        </p:grpSpPr>
        <p:sp>
          <p:nvSpPr>
            <p:cNvPr id="90125" name="Text Box 8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  <a:r>
                <a:rPr lang="en-US" altLang="zh-CN" sz="1800">
                  <a:latin typeface="Courier New" charset="0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|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01111101</a:t>
              </a:r>
            </a:p>
          </p:txBody>
        </p:sp>
        <p:sp>
          <p:nvSpPr>
            <p:cNvPr id="90126" name="Line 9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4419600" y="2819400"/>
            <a:ext cx="1549400" cy="915988"/>
            <a:chOff x="3110" y="800"/>
            <a:chExt cx="976" cy="577"/>
          </a:xfrm>
        </p:grpSpPr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  <a:r>
                <a:rPr lang="en-US" altLang="zh-CN" sz="1800">
                  <a:latin typeface="Courier New" charset="0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^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00111100</a:t>
              </a:r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20" name="Group 13"/>
          <p:cNvGrpSpPr>
            <a:grpSpLocks/>
          </p:cNvGrpSpPr>
          <p:nvPr/>
        </p:nvGrpSpPr>
        <p:grpSpPr bwMode="auto">
          <a:xfrm>
            <a:off x="6324600" y="2819400"/>
            <a:ext cx="1549400" cy="915988"/>
            <a:chOff x="3110" y="800"/>
            <a:chExt cx="976" cy="577"/>
          </a:xfrm>
        </p:grpSpPr>
        <p:sp>
          <p:nvSpPr>
            <p:cNvPr id="90121" name="Text Box 14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~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10101010</a:t>
              </a:r>
            </a:p>
          </p:txBody>
        </p:sp>
        <p:sp>
          <p:nvSpPr>
            <p:cNvPr id="90122" name="Line 15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3FE20-EB81-EF48-9168-009EF6313AE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General Boolean Algebras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集合的形式表达</a:t>
            </a:r>
            <a:endParaRPr kumimoji="1" lang="en-US" altLang="zh-CN" dirty="0">
              <a:ea typeface="宋体" charset="-122"/>
            </a:endParaRPr>
          </a:p>
          <a:p>
            <a:r>
              <a:rPr kumimoji="1" lang="zh-CN" altLang="en-US" dirty="0">
                <a:ea typeface="宋体" charset="-122"/>
              </a:rPr>
              <a:t>用宽度为</a:t>
            </a:r>
            <a:r>
              <a:rPr kumimoji="1" lang="en-US" altLang="zh-CN" dirty="0">
                <a:ea typeface="宋体" charset="-122"/>
              </a:rPr>
              <a:t>w bit</a:t>
            </a:r>
            <a:r>
              <a:rPr kumimoji="1" lang="zh-CN" altLang="en-US" dirty="0">
                <a:ea typeface="宋体" charset="-122"/>
              </a:rPr>
              <a:t>的向量表示子集</a:t>
            </a:r>
            <a:r>
              <a:rPr kumimoji="1" lang="en-US" altLang="zh-CN" dirty="0">
                <a:ea typeface="宋体" charset="-122"/>
              </a:rPr>
              <a:t> {0, …, </a:t>
            </a:r>
            <a:r>
              <a:rPr kumimoji="1" lang="en-US" altLang="zh-CN" i="1" dirty="0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–1}</a:t>
            </a:r>
          </a:p>
          <a:p>
            <a:pPr lvl="1"/>
            <a:r>
              <a:rPr kumimoji="1" lang="en-US" altLang="zh-CN" dirty="0" err="1">
                <a:ea typeface="宋体" charset="-122"/>
              </a:rPr>
              <a:t>a</a:t>
            </a:r>
            <a:r>
              <a:rPr kumimoji="1" lang="en-US" altLang="zh-CN" i="1" baseline="-25000" dirty="0" err="1">
                <a:ea typeface="宋体" charset="-122"/>
              </a:rPr>
              <a:t>j</a:t>
            </a:r>
            <a:r>
              <a:rPr kumimoji="1" lang="en-US" altLang="zh-CN" dirty="0">
                <a:ea typeface="宋体" charset="-122"/>
              </a:rPr>
              <a:t> = 1 if </a:t>
            </a:r>
            <a:r>
              <a:rPr kumimoji="1" lang="en-US" altLang="zh-CN" i="1" dirty="0">
                <a:ea typeface="宋体" charset="-122"/>
              </a:rPr>
              <a:t>j</a:t>
            </a:r>
            <a:r>
              <a:rPr kumimoji="1" lang="en-US" altLang="zh-CN" dirty="0">
                <a:ea typeface="宋体" charset="-122"/>
              </a:rPr>
              <a:t>  </a:t>
            </a:r>
            <a:r>
              <a:rPr kumimoji="1" lang="en-US" altLang="zh-CN" dirty="0">
                <a:ea typeface="宋体" charset="-122"/>
                <a:sym typeface="Symbol" charset="2"/>
              </a:rPr>
              <a:t>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i="1" dirty="0">
                <a:ea typeface="宋体" charset="-122"/>
              </a:rPr>
              <a:t>A</a:t>
            </a:r>
          </a:p>
          <a:p>
            <a:pPr lvl="2"/>
            <a:r>
              <a:rPr kumimoji="1" lang="en-US" altLang="zh-CN" dirty="0">
                <a:ea typeface="宋体" charset="-122"/>
              </a:rPr>
              <a:t>01101001	{ 0, 3, 5, 6 }</a:t>
            </a:r>
          </a:p>
          <a:p>
            <a:pPr lvl="2"/>
            <a:r>
              <a:rPr kumimoji="1" lang="en-US" altLang="zh-CN" dirty="0">
                <a:ea typeface="宋体" charset="-122"/>
              </a:rPr>
              <a:t>01010101	{ 0, 2, 4, 6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&amp; Intersection		01000001 { 0, 6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|  Union			01111101  { 0, 2, 3, 4, 5, 6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~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Complement		  	10101010 { 1, 3, 5, 7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^ Symmetric difference  	00111100 { 2, 3, 4, 5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64A4B-84B9-FA46-99AD-C0BBE5D441D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RGB Color Model</a:t>
            </a: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2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36ADE1-482B-B047-9794-FA7293BECDA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RGB Color Model</a:t>
            </a:r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4575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图片 6" descr="200px-AdditiveColor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TextBox 7"/>
          <p:cNvSpPr txBox="1">
            <a:spLocks noChangeArrowheads="1"/>
          </p:cNvSpPr>
          <p:nvPr/>
        </p:nvSpPr>
        <p:spPr bwMode="auto">
          <a:xfrm>
            <a:off x="1828800" y="5867400"/>
            <a:ext cx="992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Cyan</a:t>
            </a:r>
            <a:endParaRPr lang="zh-CN" altLang="en-US" dirty="0"/>
          </a:p>
        </p:txBody>
      </p:sp>
      <p:sp>
        <p:nvSpPr>
          <p:cNvPr id="96263" name="TextBox 8"/>
          <p:cNvSpPr txBox="1">
            <a:spLocks noChangeArrowheads="1"/>
          </p:cNvSpPr>
          <p:nvPr/>
        </p:nvSpPr>
        <p:spPr bwMode="auto">
          <a:xfrm rot="5400000">
            <a:off x="4171950" y="2924175"/>
            <a:ext cx="164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Magenta</a:t>
            </a:r>
            <a:endParaRPr lang="zh-CN" altLang="en-US" dirty="0"/>
          </a:p>
        </p:txBody>
      </p:sp>
      <p:cxnSp>
        <p:nvCxnSpPr>
          <p:cNvPr id="96264" name="直接箭头连接符 10"/>
          <p:cNvCxnSpPr>
            <a:cxnSpLocks noChangeShapeType="1"/>
            <a:stCxn id="96262" idx="0"/>
          </p:cNvCxnSpPr>
          <p:nvPr/>
        </p:nvCxnSpPr>
        <p:spPr bwMode="auto">
          <a:xfrm flipV="1">
            <a:off x="2325688" y="4572000"/>
            <a:ext cx="36512" cy="1295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5" name="直接箭头连接符 13"/>
          <p:cNvCxnSpPr>
            <a:cxnSpLocks noChangeShapeType="1"/>
            <a:stCxn id="96263" idx="2"/>
          </p:cNvCxnSpPr>
          <p:nvPr/>
        </p:nvCxnSpPr>
        <p:spPr bwMode="auto">
          <a:xfrm flipH="1" flipV="1">
            <a:off x="3048000" y="3124200"/>
            <a:ext cx="1685925" cy="619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6F367-18B9-E24F-A6F3-5C066001368F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RGB Color Model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上面</a:t>
            </a:r>
            <a:r>
              <a:rPr lang="en-US" altLang="zh-CN" dirty="0"/>
              <a:t>8</a:t>
            </a:r>
            <a:r>
              <a:rPr lang="zh-CN" altLang="en-US" dirty="0"/>
              <a:t>种颜色各自的补色是什么？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ea typeface="+mn-ea"/>
                <a:cs typeface="+mn-cs"/>
              </a:rPr>
              <a:t>一种颜色的补色是指：</a:t>
            </a:r>
            <a:endParaRPr lang="en-US" altLang="zh-CN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altLang="en-US" sz="2400" dirty="0">
                <a:ea typeface="+mn-ea"/>
                <a:cs typeface="+mn-cs"/>
              </a:rPr>
              <a:t>关掉刚才亮的灯</a:t>
            </a:r>
            <a:endParaRPr lang="en-US" altLang="zh-CN" sz="2400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altLang="en-US" sz="2400" dirty="0">
                <a:ea typeface="+mn-ea"/>
                <a:cs typeface="+mn-cs"/>
              </a:rPr>
              <a:t>打开刚才灭的灯</a:t>
            </a:r>
            <a:endParaRPr lang="en-US" altLang="zh-CN" sz="2400" dirty="0">
              <a:ea typeface="+mn-ea"/>
              <a:cs typeface="+mn-cs"/>
            </a:endParaRPr>
          </a:p>
          <a:p>
            <a:pPr lvl="2">
              <a:defRPr/>
            </a:pPr>
            <a:endParaRPr lang="en-US" altLang="zh-CN" sz="2400" dirty="0">
              <a:ea typeface="+mn-ea"/>
              <a:cs typeface="+mn-cs"/>
            </a:endParaRPr>
          </a:p>
          <a:p>
            <a:pPr>
              <a:defRPr/>
            </a:pPr>
            <a:r>
              <a:rPr lang="zh-CN" altLang="en-US" dirty="0"/>
              <a:t>描述在下面颜色上应用以下布尔运算带来的效果：</a:t>
            </a:r>
            <a:endParaRPr lang="en-US" altLang="zh-CN" dirty="0"/>
          </a:p>
          <a:p>
            <a:pPr lvl="1"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Blue 	| 	Green 		=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Yellow 	&amp; 	Cyan 		=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Red 	^ 	Magenta	 =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F1B0B-D817-7C4F-9844-30BFB3A5BD3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Bit-Level Operations in C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3272" cy="3657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Operations &amp;,  |,  ~,  ^ Available in C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可以应用于任何整数数据类型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charset="-122"/>
              </a:rPr>
              <a:t>long,  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,  short,  char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将参数视为</a:t>
            </a:r>
            <a:r>
              <a:rPr lang="en-US" altLang="zh-CN" dirty="0">
                <a:ea typeface="宋体" charset="-122"/>
              </a:rPr>
              <a:t>bit vectors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参数中每一位对应去做位运算（并行）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Bit-Level Operations in 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Examples (Char data type)</a:t>
            </a: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altLang="zh-CN" sz="24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baseline="-6000" dirty="0">
              <a:latin typeface="Monaco" charset="0"/>
              <a:sym typeface="Monaco" charset="0"/>
            </a:endParaRPr>
          </a:p>
          <a:p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756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5CB3F-DF4A-0142-A94E-A2E36BB5D0F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Times New Roman" charset="0"/>
              <a:ea typeface="宋体" charset="-122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Cool Stuff with Xor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Bitwise </a:t>
            </a:r>
            <a:r>
              <a:rPr kumimoji="1" lang="en-US" altLang="zh-CN" dirty="0" err="1">
                <a:ea typeface="宋体" charset="-122"/>
              </a:rPr>
              <a:t>Xor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zh-CN" altLang="en-US" dirty="0">
                <a:ea typeface="宋体" charset="-122"/>
              </a:rPr>
              <a:t>可以用来做加法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0+0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1+1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0 (</a:t>
            </a:r>
            <a:r>
              <a:rPr kumimoji="1" lang="zh-CN" altLang="en-US" dirty="0">
                <a:ea typeface="宋体" charset="-122"/>
              </a:rPr>
              <a:t>有额外进位计算逻辑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1+0=0+1=1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ea typeface="宋体" charset="-122"/>
              </a:rPr>
              <a:t>每个</a:t>
            </a:r>
            <a:r>
              <a:rPr kumimoji="1" lang="en-US" altLang="zh-CN" dirty="0">
                <a:ea typeface="宋体" charset="-122"/>
              </a:rPr>
              <a:t>bit</a:t>
            </a:r>
            <a:r>
              <a:rPr kumimoji="1" lang="zh-CN" altLang="en-US" dirty="0">
                <a:ea typeface="宋体" charset="-122"/>
              </a:rPr>
              <a:t>都是自己的</a:t>
            </a:r>
            <a:r>
              <a:rPr kumimoji="1" lang="en-US" altLang="zh-CN" dirty="0">
                <a:ea typeface="宋体" charset="-122"/>
              </a:rPr>
              <a:t>additive inverse</a:t>
            </a:r>
            <a:r>
              <a:rPr kumimoji="1" lang="zh-CN" altLang="en-US" dirty="0">
                <a:ea typeface="宋体" charset="-122"/>
              </a:rPr>
              <a:t>（加法逆元，相加本位得</a:t>
            </a:r>
            <a:r>
              <a:rPr kumimoji="1" lang="en-US" altLang="zh-CN" dirty="0">
                <a:ea typeface="宋体" charset="-122"/>
              </a:rPr>
              <a:t>0</a:t>
            </a:r>
            <a:r>
              <a:rPr kumimoji="1" lang="zh-CN" altLang="en-US" dirty="0">
                <a:ea typeface="宋体" charset="-122"/>
              </a:rPr>
              <a:t>）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 A ^ A = 0</a:t>
            </a:r>
            <a:endParaRPr kumimoji="1" lang="en-US" altLang="zh-CN" sz="2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Cool Stuff with </a:t>
            </a:r>
            <a:r>
              <a:rPr kumimoji="1" lang="en-US" altLang="zh-CN" dirty="0" err="1">
                <a:ea typeface="宋体" charset="-122"/>
              </a:rPr>
              <a:t>Xor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Xor</a:t>
            </a:r>
            <a:r>
              <a:rPr kumimoji="1" lang="zh-CN" altLang="en-US" dirty="0"/>
              <a:t>用于比较两个</a:t>
            </a:r>
            <a:r>
              <a:rPr kumimoji="1" lang="en-US" altLang="zh-CN" dirty="0"/>
              <a:t>bit group</a:t>
            </a:r>
            <a:r>
              <a:rPr kumimoji="1" lang="zh-CN" altLang="en-US" dirty="0"/>
              <a:t>是否相等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bit</a:t>
            </a:r>
            <a:r>
              <a:rPr kumimoji="1" lang="zh-CN" altLang="en-US" dirty="0"/>
              <a:t>都相等，则得到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zh-CN" altLang="en-US" dirty="0"/>
              <a:t>有一个</a:t>
            </a:r>
            <a:r>
              <a:rPr kumimoji="1" lang="en-US" altLang="zh-CN" dirty="0"/>
              <a:t>bit</a:t>
            </a:r>
            <a:r>
              <a:rPr kumimoji="1" lang="zh-CN" altLang="en-US" dirty="0"/>
              <a:t>不等，则得到非</a:t>
            </a:r>
            <a:r>
              <a:rPr kumimoji="1" lang="en-US" altLang="zh-CN" dirty="0"/>
              <a:t>0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0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EDC070-50B5-EB41-9AAE-D146ACC7E18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Why Bit?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人类更习惯</a:t>
            </a:r>
            <a:r>
              <a:rPr lang="en-US" altLang="zh-CN" dirty="0">
                <a:ea typeface="宋体" charset="-122"/>
              </a:rPr>
              <a:t>10</a:t>
            </a:r>
            <a:r>
              <a:rPr lang="zh-CN" altLang="en-US" dirty="0">
                <a:ea typeface="宋体" charset="-122"/>
              </a:rPr>
              <a:t>进制（</a:t>
            </a:r>
            <a:r>
              <a:rPr lang="en-US" altLang="zh-CN" dirty="0">
                <a:ea typeface="宋体" charset="-122"/>
              </a:rPr>
              <a:t>Decimal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Base-10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10</a:t>
            </a:r>
            <a:r>
              <a:rPr lang="zh-CN" altLang="en-US" dirty="0">
                <a:ea typeface="宋体" charset="-122"/>
              </a:rPr>
              <a:t>根手指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已经使用超过</a:t>
            </a:r>
            <a:r>
              <a:rPr lang="en-US" altLang="zh-CN" dirty="0">
                <a:ea typeface="宋体" charset="-122"/>
              </a:rPr>
              <a:t>1000</a:t>
            </a:r>
            <a:r>
              <a:rPr lang="zh-CN" altLang="en-US" dirty="0">
                <a:ea typeface="宋体" charset="-122"/>
              </a:rPr>
              <a:t>年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印度</a:t>
            </a:r>
            <a:r>
              <a:rPr lang="en-US" altLang="zh-CN" dirty="0">
                <a:ea typeface="宋体" charset="-122"/>
              </a:rPr>
              <a:t>-&gt;</a:t>
            </a:r>
            <a:r>
              <a:rPr lang="zh-CN" altLang="en-US" dirty="0">
                <a:ea typeface="宋体" charset="-122"/>
              </a:rPr>
              <a:t>阿拉伯</a:t>
            </a:r>
            <a:r>
              <a:rPr lang="en-US" altLang="zh-CN" dirty="0">
                <a:ea typeface="宋体" charset="-122"/>
              </a:rPr>
              <a:t>-&gt;</a:t>
            </a:r>
            <a:r>
              <a:rPr lang="zh-CN" altLang="en-US" dirty="0">
                <a:ea typeface="宋体" charset="-122"/>
              </a:rPr>
              <a:t>东西方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计算机使用二进制表示信息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Bit: binary digit</a:t>
            </a:r>
          </a:p>
          <a:p>
            <a:pPr lvl="1"/>
            <a:r>
              <a:rPr lang="en-US" altLang="zh-CN" dirty="0">
                <a:ea typeface="宋体" charset="-122"/>
              </a:rPr>
              <a:t>binary values work better when building machines</a:t>
            </a:r>
          </a:p>
          <a:p>
            <a:pPr lvl="1"/>
            <a:r>
              <a:rPr lang="en-US" altLang="zh-CN" dirty="0">
                <a:ea typeface="宋体" charset="-122"/>
              </a:rPr>
              <a:t>store and process information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C9DE2-54FB-E247-8DA9-46916B2E040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Cool Stuff with Xor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1828800" y="1447800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inplace_swap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(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*x, 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}</a:t>
            </a:r>
          </a:p>
        </p:txBody>
      </p:sp>
      <p:graphicFrame>
        <p:nvGraphicFramePr>
          <p:cNvPr id="10650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858958"/>
              </p:ext>
            </p:extLst>
          </p:nvPr>
        </p:nvGraphicFramePr>
        <p:xfrm>
          <a:off x="634759" y="3933056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6250928" imgH="2460983" progId="Word.Document.8">
                  <p:embed/>
                </p:oleObj>
              </mc:Choice>
              <mc:Fallback>
                <p:oleObj name="文档" r:id="rId3" imgW="6250928" imgH="24609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59" y="3933056"/>
                        <a:ext cx="7162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 bwMode="auto">
          <a:xfrm>
            <a:off x="7448611" y="4797152"/>
            <a:ext cx="1145704" cy="712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kumimoji="1" lang="en-US" altLang="zh-CN" dirty="0"/>
              <a:t>A^0=A</a:t>
            </a:r>
          </a:p>
          <a:p>
            <a:pPr algn="r" defTabSz="958850">
              <a:buFontTx/>
              <a:buNone/>
            </a:pPr>
            <a:r>
              <a:rPr kumimoji="1" lang="en-US" altLang="zh-CN" dirty="0"/>
              <a:t>A^1=~A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68B5B-3B14-834B-B266-180EA3316C2A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Cool Stuff with </a:t>
            </a:r>
            <a:r>
              <a:rPr kumimoji="1" lang="en-US" altLang="zh-CN" dirty="0" err="1">
                <a:ea typeface="宋体" charset="-122"/>
              </a:rPr>
              <a:t>Xor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08548" name="Rectangle 3"/>
          <p:cNvSpPr>
            <a:spLocks noChangeArrowheads="1"/>
          </p:cNvSpPr>
          <p:nvPr/>
        </p:nvSpPr>
        <p:spPr bwMode="auto">
          <a:xfrm>
            <a:off x="533400" y="1447800"/>
            <a:ext cx="7620000" cy="3429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1  void reverse_array(int a[], int cnt)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2 	int first,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3 	for (first = 0, last = cnt-1;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4 	       first &lt;=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5 	       first++,last--)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6 	    inplace_swap(&amp;a[first], &amp;a[last]);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7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8F2BC-5E91-4440-8804-D58EDA657B0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Mask Operations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Bit pattern</a:t>
            </a:r>
          </a:p>
          <a:p>
            <a:pPr lvl="1"/>
            <a:r>
              <a:rPr lang="en-US" altLang="zh-CN" dirty="0">
                <a:ea typeface="宋体" charset="-122"/>
              </a:rPr>
              <a:t>0xFF</a:t>
            </a:r>
          </a:p>
          <a:p>
            <a:pPr lvl="2"/>
            <a:r>
              <a:rPr lang="en-US" altLang="zh-CN" dirty="0">
                <a:ea typeface="宋体" charset="-122"/>
              </a:rPr>
              <a:t>Having 1s for the least significant eight bits</a:t>
            </a:r>
          </a:p>
          <a:p>
            <a:pPr lvl="2"/>
            <a:r>
              <a:rPr lang="en-US" altLang="zh-CN" dirty="0">
                <a:ea typeface="宋体" charset="-122"/>
              </a:rPr>
              <a:t>Indicates the lower-order byte of a word </a:t>
            </a:r>
          </a:p>
          <a:p>
            <a:r>
              <a:rPr lang="en-US" altLang="zh-CN" dirty="0">
                <a:ea typeface="宋体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charset="-122"/>
              </a:rPr>
              <a:t>X &amp; 0xFF =?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1F9FB-5DBC-7A4F-906E-0B3CB6D79CC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Write C expressions that work for any word size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w ≥ 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For  </a:t>
            </a:r>
            <a:r>
              <a:rPr lang="en-US" altLang="zh-CN" dirty="0">
                <a:latin typeface="Times New Roman" charset="0"/>
                <a:ea typeface="宋体" charset="-122"/>
              </a:rPr>
              <a:t>x = 0x87654321</a:t>
            </a:r>
            <a:r>
              <a:rPr lang="en-US" altLang="zh-CN" dirty="0">
                <a:ea typeface="宋体" charset="-122"/>
              </a:rPr>
              <a:t>, with </a:t>
            </a:r>
            <a:r>
              <a:rPr lang="en-US" altLang="zh-CN" dirty="0">
                <a:latin typeface="Times New Roman" charset="0"/>
                <a:ea typeface="宋体" charset="-122"/>
              </a:rPr>
              <a:t>w = 32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The least significant byte of x, with all other bits set to 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charset="0"/>
                <a:ea typeface="宋体" charset="-122"/>
              </a:rPr>
              <a:t>[0x00000021].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Bit pattern</a:t>
            </a:r>
          </a:p>
          <a:p>
            <a:pPr lvl="1"/>
            <a:r>
              <a:rPr lang="en-US" altLang="zh-CN" dirty="0">
                <a:ea typeface="宋体" charset="-122"/>
              </a:rPr>
              <a:t>0xFF</a:t>
            </a:r>
          </a:p>
          <a:p>
            <a:r>
              <a:rPr lang="en-US" altLang="zh-CN" dirty="0">
                <a:ea typeface="宋体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|</a:t>
            </a:r>
            <a:r>
              <a:rPr lang="en-US" altLang="zh-CN" dirty="0">
                <a:ea typeface="宋体" charset="-122"/>
              </a:rPr>
              <a:t> 0xFF =?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185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Bit pattern</a:t>
            </a:r>
          </a:p>
          <a:p>
            <a:pPr lvl="1"/>
            <a:r>
              <a:rPr lang="en-US" altLang="zh-CN" dirty="0">
                <a:ea typeface="宋体" charset="-122"/>
              </a:rPr>
              <a:t>0xFF</a:t>
            </a:r>
          </a:p>
          <a:p>
            <a:r>
              <a:rPr lang="en-US" altLang="zh-CN" dirty="0">
                <a:ea typeface="宋体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^</a:t>
            </a:r>
            <a:r>
              <a:rPr lang="en-US" altLang="zh-CN" dirty="0">
                <a:ea typeface="宋体" charset="-122"/>
              </a:rPr>
              <a:t> 0xFF =?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869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掩码操作功能总结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保留某些位，其他位设为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zh-CN" altLang="en-US" dirty="0"/>
              <a:t>或操作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某些位强制置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异或操作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某些位取反</a:t>
            </a:r>
            <a:r>
              <a:rPr kumimoji="1" lang="en-US" altLang="zh-CN" dirty="0"/>
              <a:t> (mask</a:t>
            </a:r>
            <a:r>
              <a:rPr kumimoji="1" lang="zh-CN" altLang="en-US" dirty="0"/>
              <a:t>的对应位为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401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C3D5E-A3F0-9041-A602-EBD30385CF4E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: </a:t>
            </a:r>
            <a:r>
              <a:rPr lang="en-US" altLang="zh-CN" dirty="0" err="1"/>
              <a:t>Bis</a:t>
            </a:r>
            <a:r>
              <a:rPr lang="en-US" altLang="zh-CN" dirty="0"/>
              <a:t> &amp; Bic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DEC</a:t>
            </a:r>
            <a:r>
              <a:rPr lang="zh-CN" altLang="en-US" sz="2400" dirty="0"/>
              <a:t>公司的</a:t>
            </a:r>
            <a:r>
              <a:rPr lang="en-US" altLang="zh-CN" sz="2400" dirty="0"/>
              <a:t>VAX</a:t>
            </a:r>
            <a:r>
              <a:rPr lang="zh-CN" altLang="en-US" sz="2400" dirty="0"/>
              <a:t>计算机：没有</a:t>
            </a:r>
            <a:r>
              <a:rPr lang="en-US" altLang="zh-CN" sz="2400" dirty="0"/>
              <a:t>And</a:t>
            </a:r>
            <a:r>
              <a:rPr lang="zh-CN" altLang="en-US" sz="2400" dirty="0"/>
              <a:t>和</a:t>
            </a:r>
            <a:r>
              <a:rPr lang="en-US" altLang="zh-CN" sz="2400" dirty="0"/>
              <a:t>Or</a:t>
            </a:r>
            <a:r>
              <a:rPr lang="zh-CN" altLang="en-US" sz="2400" dirty="0"/>
              <a:t>指令，只有</a:t>
            </a:r>
            <a:r>
              <a:rPr lang="en-US" altLang="zh-CN" sz="2400" dirty="0" err="1"/>
              <a:t>bis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bic</a:t>
            </a:r>
            <a:r>
              <a:rPr lang="zh-CN" altLang="en-US" sz="2400" dirty="0"/>
              <a:t>指令：</a:t>
            </a:r>
            <a:r>
              <a:rPr lang="en-US" altLang="zh-CN" sz="2400" dirty="0"/>
              <a:t>Set result z to x and modify it</a:t>
            </a:r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z = bis (int x, int m) </a:t>
            </a:r>
            <a:r>
              <a:rPr lang="en-US" altLang="zh-CN" dirty="0"/>
              <a:t>(bit set)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Set result z to 1 at each bit position where m is 1</a:t>
            </a:r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m) </a:t>
            </a:r>
            <a:r>
              <a:rPr lang="en-US" altLang="zh-CN" dirty="0"/>
              <a:t>(bit clear)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set result z to 0 at each bit position where m is 1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/>
              <a:t>Use bis and </a:t>
            </a:r>
            <a:r>
              <a:rPr lang="en-US" altLang="zh-CN" dirty="0" err="1"/>
              <a:t>bic</a:t>
            </a:r>
            <a:r>
              <a:rPr lang="en-US" altLang="zh-CN" dirty="0"/>
              <a:t> to implement</a:t>
            </a:r>
          </a:p>
          <a:p>
            <a:pPr lvl="1">
              <a:defRPr/>
            </a:pPr>
            <a:r>
              <a:rPr lang="en-US" altLang="zh-CN" dirty="0"/>
              <a:t>Or(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+mn-cs"/>
              </a:rPr>
              <a:t>Xor</a:t>
            </a:r>
            <a:r>
              <a:rPr lang="en-US" altLang="zh-CN" dirty="0">
                <a:ea typeface="+mn-ea"/>
                <a:cs typeface="+mn-cs"/>
              </a:rPr>
              <a:t>(</a:t>
            </a:r>
            <a:r>
              <a:rPr lang="en-US" altLang="zh-CN" dirty="0" err="1">
                <a:ea typeface="+mn-ea"/>
                <a:cs typeface="+mn-cs"/>
              </a:rPr>
              <a:t>int</a:t>
            </a:r>
            <a:r>
              <a:rPr lang="en-US" altLang="zh-CN" dirty="0">
                <a:ea typeface="+mn-ea"/>
                <a:cs typeface="+mn-cs"/>
              </a:rPr>
              <a:t> x, </a:t>
            </a:r>
            <a:r>
              <a:rPr lang="en-US" altLang="zh-CN" dirty="0" err="1">
                <a:ea typeface="+mn-ea"/>
                <a:cs typeface="+mn-cs"/>
              </a:rPr>
              <a:t>int</a:t>
            </a:r>
            <a:r>
              <a:rPr lang="en-US" altLang="zh-CN" dirty="0">
                <a:ea typeface="+mn-ea"/>
                <a:cs typeface="+mn-cs"/>
              </a:rPr>
              <a:t> y)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729CD-AEFB-7D4D-9882-E60A82D6E5E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Logical Operations in C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Logical Operators</a:t>
            </a:r>
          </a:p>
          <a:p>
            <a:pPr lvl="1"/>
            <a:r>
              <a:rPr lang="en-US" altLang="zh-CN" dirty="0">
                <a:latin typeface="Courier New" charset="0"/>
                <a:ea typeface="宋体" charset="-122"/>
              </a:rPr>
              <a:t>&amp;&amp;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>
                <a:latin typeface="Courier New" charset="0"/>
                <a:ea typeface="宋体" charset="-122"/>
              </a:rPr>
              <a:t>||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>
                <a:latin typeface="Courier New" charset="0"/>
                <a:ea typeface="宋体" charset="-122"/>
              </a:rPr>
              <a:t>!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sz="2400" dirty="0">
                <a:ea typeface="宋体" charset="-122"/>
              </a:rPr>
              <a:t>将</a:t>
            </a:r>
            <a:r>
              <a:rPr lang="en-US" altLang="zh-CN" sz="2400" dirty="0">
                <a:ea typeface="宋体" charset="-122"/>
              </a:rPr>
              <a:t>0</a:t>
            </a:r>
            <a:r>
              <a:rPr lang="zh-CN" altLang="en-US" sz="2400" dirty="0">
                <a:ea typeface="宋体" charset="-122"/>
              </a:rPr>
              <a:t>视为</a:t>
            </a:r>
            <a:r>
              <a:rPr lang="en-US" altLang="zh-CN" sz="2400" dirty="0">
                <a:ea typeface="宋体" charset="-122"/>
              </a:rPr>
              <a:t>“False”</a:t>
            </a:r>
          </a:p>
          <a:p>
            <a:pPr lvl="2"/>
            <a:r>
              <a:rPr lang="zh-CN" altLang="en-US" sz="2400" dirty="0">
                <a:ea typeface="宋体" charset="-122"/>
              </a:rPr>
              <a:t>任何非</a:t>
            </a:r>
            <a:r>
              <a:rPr lang="en-US" altLang="zh-CN" sz="2400" dirty="0">
                <a:ea typeface="宋体" charset="-122"/>
              </a:rPr>
              <a:t>0</a:t>
            </a:r>
            <a:r>
              <a:rPr lang="zh-CN" altLang="en-US" sz="2400" dirty="0">
                <a:ea typeface="宋体" charset="-122"/>
              </a:rPr>
              <a:t>值都被视为</a:t>
            </a:r>
            <a:r>
              <a:rPr lang="en-US" altLang="zh-CN" sz="2400" dirty="0">
                <a:ea typeface="宋体" charset="-122"/>
              </a:rPr>
              <a:t>“True”</a:t>
            </a:r>
          </a:p>
          <a:p>
            <a:pPr lvl="2"/>
            <a:r>
              <a:rPr lang="zh-CN" altLang="en-US" sz="2400" dirty="0">
                <a:ea typeface="宋体" charset="-122"/>
              </a:rPr>
              <a:t>总是</a:t>
            </a:r>
            <a:r>
              <a:rPr lang="en-US" altLang="zh-CN" sz="2400" dirty="0">
                <a:ea typeface="宋体" charset="-122"/>
              </a:rPr>
              <a:t>return 0 or 1</a:t>
            </a:r>
          </a:p>
          <a:p>
            <a:pPr lvl="2"/>
            <a:r>
              <a:rPr lang="zh-CN" altLang="en-US" sz="2400" dirty="0">
                <a:ea typeface="宋体" charset="-122"/>
              </a:rPr>
              <a:t>提前终止 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短路表达式</a:t>
            </a:r>
            <a:r>
              <a:rPr lang="en-US" altLang="zh-CN" sz="2400" dirty="0"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8364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7A964-76BF-3745-9CF2-7217EBD65F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Logical Operations in C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Examples (char data type)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latin typeface="Courier New" charset="0"/>
                <a:ea typeface="宋体" charset="-122"/>
              </a:rPr>
              <a:t>!0x41  --&gt;  0x00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latin typeface="Courier New" charset="0"/>
                <a:ea typeface="宋体" charset="-122"/>
              </a:rPr>
              <a:t>!0x00  --&gt;  0x01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latin typeface="Courier New" charset="0"/>
                <a:ea typeface="宋体" charset="-122"/>
              </a:rPr>
              <a:t>!!0x41 --&gt;  0x01</a:t>
            </a:r>
            <a:endParaRPr lang="en-US" altLang="zh-CN" baseline="-25000">
              <a:latin typeface="Courier New" charset="0"/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Courier New" charset="0"/>
                <a:ea typeface="宋体" charset="-122"/>
              </a:rPr>
              <a:t>0x69 &amp;&amp; 0x55  --&gt;  0x01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latin typeface="Courier New" charset="0"/>
                <a:ea typeface="宋体" charset="-122"/>
              </a:rPr>
              <a:t>0x69 || 0x55  --&gt;  0x01</a:t>
            </a:r>
          </a:p>
        </p:txBody>
      </p:sp>
    </p:spTree>
    <p:extLst>
      <p:ext uri="{BB962C8B-B14F-4D97-AF65-F5344CB8AC3E}">
        <p14:creationId xmlns:p14="http://schemas.microsoft.com/office/powerpoint/2010/main" val="172412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1D10B-BD74-6741-9D5A-2275041440C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Bit?</a:t>
            </a:r>
          </a:p>
        </p:txBody>
      </p:sp>
      <p:pic>
        <p:nvPicPr>
          <p:cNvPr id="5" name="图片 4" descr="150px-Punched_ta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08" y="692696"/>
            <a:ext cx="2644092" cy="199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260px-Magnetic_core_memory_car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46" y="2881324"/>
            <a:ext cx="1873832" cy="179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215995" y="1876608"/>
            <a:ext cx="6084197" cy="3986799"/>
            <a:chOff x="762000" y="1371601"/>
            <a:chExt cx="7467600" cy="4450449"/>
          </a:xfrm>
        </p:grpSpPr>
        <p:sp>
          <p:nvSpPr>
            <p:cNvPr id="15370" name="TextBox 71"/>
            <p:cNvSpPr txBox="1">
              <a:spLocks noChangeArrowheads="1"/>
            </p:cNvSpPr>
            <p:nvPr/>
          </p:nvSpPr>
          <p:spPr bwMode="auto">
            <a:xfrm>
              <a:off x="762000" y="1371601"/>
              <a:ext cx="7467600" cy="4450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grpSp>
          <p:nvGrpSpPr>
            <p:cNvPr id="15371" name="组合 2"/>
            <p:cNvGrpSpPr>
              <a:grpSpLocks/>
            </p:cNvGrpSpPr>
            <p:nvPr/>
          </p:nvGrpSpPr>
          <p:grpSpPr bwMode="auto">
            <a:xfrm>
              <a:off x="1255713" y="1960562"/>
              <a:ext cx="6288087" cy="1925638"/>
              <a:chOff x="874713" y="1600200"/>
              <a:chExt cx="6288087" cy="1925638"/>
            </a:xfrm>
          </p:grpSpPr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2049655" y="1995104"/>
                <a:ext cx="5113145" cy="376895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 anchor="ctr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000">
                  <a:latin typeface="Courier New" charset="0"/>
                </a:endParaRPr>
              </a:p>
            </p:txBody>
          </p:sp>
          <p:sp>
            <p:nvSpPr>
              <p:cNvPr id="15373" name="Rectangle 6"/>
              <p:cNvSpPr>
                <a:spLocks noChangeArrowheads="1"/>
              </p:cNvSpPr>
              <p:nvPr/>
            </p:nvSpPr>
            <p:spPr bwMode="auto">
              <a:xfrm>
                <a:off x="2049655" y="2743749"/>
                <a:ext cx="5113145" cy="376895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 anchor="ctr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000">
                  <a:latin typeface="Courier New" charset="0"/>
                </a:endParaRPr>
              </a:p>
            </p:txBody>
          </p:sp>
          <p:sp>
            <p:nvSpPr>
              <p:cNvPr id="15374" name="Line 7"/>
              <p:cNvSpPr>
                <a:spLocks noChangeShapeType="1"/>
              </p:cNvSpPr>
              <p:nvPr/>
            </p:nvSpPr>
            <p:spPr bwMode="auto">
              <a:xfrm flipV="1">
                <a:off x="2049655" y="2037553"/>
                <a:ext cx="0" cy="104964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5" name="Line 8"/>
              <p:cNvSpPr>
                <a:spLocks noChangeShapeType="1"/>
              </p:cNvSpPr>
              <p:nvPr/>
            </p:nvSpPr>
            <p:spPr bwMode="auto">
              <a:xfrm flipV="1">
                <a:off x="2049655" y="3087199"/>
                <a:ext cx="511314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6" name="Text Box 9"/>
              <p:cNvSpPr txBox="1">
                <a:spLocks noChangeArrowheads="1"/>
              </p:cNvSpPr>
              <p:nvPr/>
            </p:nvSpPr>
            <p:spPr bwMode="auto">
              <a:xfrm>
                <a:off x="874713" y="2408016"/>
                <a:ext cx="1178122" cy="46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Voltage</a:t>
                </a:r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4027501" y="3148943"/>
                <a:ext cx="801314" cy="376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Time</a:t>
                </a:r>
              </a:p>
            </p:txBody>
          </p:sp>
          <p:sp>
            <p:nvSpPr>
              <p:cNvPr id="15378" name="Freeform 11"/>
              <p:cNvSpPr>
                <a:spLocks/>
              </p:cNvSpPr>
              <p:nvPr/>
            </p:nvSpPr>
            <p:spPr bwMode="auto">
              <a:xfrm>
                <a:off x="2046475" y="2090292"/>
                <a:ext cx="5017750" cy="903005"/>
              </a:xfrm>
              <a:custGeom>
                <a:avLst/>
                <a:gdLst>
                  <a:gd name="T0" fmla="*/ 0 w 3210"/>
                  <a:gd name="T1" fmla="*/ 2147483646 h 635"/>
                  <a:gd name="T2" fmla="*/ 2147483646 w 3210"/>
                  <a:gd name="T3" fmla="*/ 2147483646 h 635"/>
                  <a:gd name="T4" fmla="*/ 2147483646 w 3210"/>
                  <a:gd name="T5" fmla="*/ 2147483646 h 635"/>
                  <a:gd name="T6" fmla="*/ 2147483646 w 3210"/>
                  <a:gd name="T7" fmla="*/ 2147483646 h 635"/>
                  <a:gd name="T8" fmla="*/ 2147483646 w 3210"/>
                  <a:gd name="T9" fmla="*/ 2147483646 h 635"/>
                  <a:gd name="T10" fmla="*/ 2147483646 w 3210"/>
                  <a:gd name="T11" fmla="*/ 2147483646 h 635"/>
                  <a:gd name="T12" fmla="*/ 2147483646 w 3210"/>
                  <a:gd name="T13" fmla="*/ 2147483646 h 635"/>
                  <a:gd name="T14" fmla="*/ 2147483646 w 3210"/>
                  <a:gd name="T15" fmla="*/ 2147483646 h 635"/>
                  <a:gd name="T16" fmla="*/ 2147483646 w 3210"/>
                  <a:gd name="T17" fmla="*/ 2147483646 h 635"/>
                  <a:gd name="T18" fmla="*/ 2147483646 w 3210"/>
                  <a:gd name="T19" fmla="*/ 2147483646 h 635"/>
                  <a:gd name="T20" fmla="*/ 2147483646 w 3210"/>
                  <a:gd name="T21" fmla="*/ 2147483646 h 635"/>
                  <a:gd name="T22" fmla="*/ 2147483646 w 3210"/>
                  <a:gd name="T23" fmla="*/ 2147483646 h 635"/>
                  <a:gd name="T24" fmla="*/ 2147483646 w 3210"/>
                  <a:gd name="T25" fmla="*/ 2147483646 h 635"/>
                  <a:gd name="T26" fmla="*/ 2147483646 w 3210"/>
                  <a:gd name="T27" fmla="*/ 2147483646 h 635"/>
                  <a:gd name="T28" fmla="*/ 2147483646 w 3210"/>
                  <a:gd name="T29" fmla="*/ 2147483646 h 635"/>
                  <a:gd name="T30" fmla="*/ 2147483646 w 3210"/>
                  <a:gd name="T31" fmla="*/ 2147483646 h 635"/>
                  <a:gd name="T32" fmla="*/ 2147483646 w 3210"/>
                  <a:gd name="T33" fmla="*/ 0 h 635"/>
                  <a:gd name="T34" fmla="*/ 2147483646 w 3210"/>
                  <a:gd name="T35" fmla="*/ 2147483646 h 635"/>
                  <a:gd name="T36" fmla="*/ 2147483646 w 3210"/>
                  <a:gd name="T37" fmla="*/ 2147483646 h 635"/>
                  <a:gd name="T38" fmla="*/ 2147483646 w 3210"/>
                  <a:gd name="T39" fmla="*/ 2147483646 h 635"/>
                  <a:gd name="T40" fmla="*/ 2147483646 w 3210"/>
                  <a:gd name="T41" fmla="*/ 2147483646 h 635"/>
                  <a:gd name="T42" fmla="*/ 2147483646 w 3210"/>
                  <a:gd name="T43" fmla="*/ 2147483646 h 635"/>
                  <a:gd name="T44" fmla="*/ 2147483646 w 3210"/>
                  <a:gd name="T45" fmla="*/ 2147483646 h 635"/>
                  <a:gd name="T46" fmla="*/ 2147483646 w 3210"/>
                  <a:gd name="T47" fmla="*/ 2147483646 h 635"/>
                  <a:gd name="T48" fmla="*/ 2147483646 w 3210"/>
                  <a:gd name="T49" fmla="*/ 2147483646 h 635"/>
                  <a:gd name="T50" fmla="*/ 2147483646 w 3210"/>
                  <a:gd name="T51" fmla="*/ 2147483646 h 635"/>
                  <a:gd name="T52" fmla="*/ 2147483646 w 3210"/>
                  <a:gd name="T53" fmla="*/ 2147483646 h 6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210"/>
                  <a:gd name="T82" fmla="*/ 0 h 635"/>
                  <a:gd name="T83" fmla="*/ 3210 w 3210"/>
                  <a:gd name="T84" fmla="*/ 635 h 6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210" h="635">
                    <a:moveTo>
                      <a:pt x="0" y="606"/>
                    </a:moveTo>
                    <a:cubicBezTo>
                      <a:pt x="34" y="601"/>
                      <a:pt x="68" y="596"/>
                      <a:pt x="102" y="588"/>
                    </a:cubicBezTo>
                    <a:cubicBezTo>
                      <a:pt x="159" y="595"/>
                      <a:pt x="204" y="619"/>
                      <a:pt x="258" y="630"/>
                    </a:cubicBezTo>
                    <a:cubicBezTo>
                      <a:pt x="296" y="628"/>
                      <a:pt x="350" y="635"/>
                      <a:pt x="390" y="618"/>
                    </a:cubicBezTo>
                    <a:cubicBezTo>
                      <a:pt x="410" y="610"/>
                      <a:pt x="450" y="594"/>
                      <a:pt x="450" y="594"/>
                    </a:cubicBezTo>
                    <a:cubicBezTo>
                      <a:pt x="495" y="598"/>
                      <a:pt x="528" y="600"/>
                      <a:pt x="564" y="624"/>
                    </a:cubicBezTo>
                    <a:cubicBezTo>
                      <a:pt x="707" y="618"/>
                      <a:pt x="670" y="627"/>
                      <a:pt x="750" y="600"/>
                    </a:cubicBezTo>
                    <a:cubicBezTo>
                      <a:pt x="756" y="594"/>
                      <a:pt x="761" y="587"/>
                      <a:pt x="768" y="582"/>
                    </a:cubicBezTo>
                    <a:cubicBezTo>
                      <a:pt x="775" y="577"/>
                      <a:pt x="785" y="576"/>
                      <a:pt x="792" y="570"/>
                    </a:cubicBezTo>
                    <a:cubicBezTo>
                      <a:pt x="818" y="548"/>
                      <a:pt x="837" y="509"/>
                      <a:pt x="870" y="498"/>
                    </a:cubicBezTo>
                    <a:cubicBezTo>
                      <a:pt x="894" y="474"/>
                      <a:pt x="920" y="445"/>
                      <a:pt x="948" y="426"/>
                    </a:cubicBezTo>
                    <a:cubicBezTo>
                      <a:pt x="982" y="375"/>
                      <a:pt x="1029" y="328"/>
                      <a:pt x="1080" y="294"/>
                    </a:cubicBezTo>
                    <a:cubicBezTo>
                      <a:pt x="1126" y="217"/>
                      <a:pt x="1203" y="184"/>
                      <a:pt x="1272" y="132"/>
                    </a:cubicBezTo>
                    <a:cubicBezTo>
                      <a:pt x="1297" y="113"/>
                      <a:pt x="1308" y="79"/>
                      <a:pt x="1332" y="60"/>
                    </a:cubicBezTo>
                    <a:cubicBezTo>
                      <a:pt x="1342" y="52"/>
                      <a:pt x="1357" y="49"/>
                      <a:pt x="1368" y="42"/>
                    </a:cubicBezTo>
                    <a:cubicBezTo>
                      <a:pt x="1490" y="50"/>
                      <a:pt x="1538" y="59"/>
                      <a:pt x="1674" y="54"/>
                    </a:cubicBezTo>
                    <a:cubicBezTo>
                      <a:pt x="1746" y="40"/>
                      <a:pt x="1820" y="23"/>
                      <a:pt x="1890" y="0"/>
                    </a:cubicBezTo>
                    <a:cubicBezTo>
                      <a:pt x="2003" y="6"/>
                      <a:pt x="2022" y="4"/>
                      <a:pt x="2106" y="60"/>
                    </a:cubicBezTo>
                    <a:cubicBezTo>
                      <a:pt x="2138" y="108"/>
                      <a:pt x="2168" y="164"/>
                      <a:pt x="2208" y="204"/>
                    </a:cubicBezTo>
                    <a:cubicBezTo>
                      <a:pt x="2233" y="278"/>
                      <a:pt x="2315" y="374"/>
                      <a:pt x="2376" y="420"/>
                    </a:cubicBezTo>
                    <a:cubicBezTo>
                      <a:pt x="2405" y="478"/>
                      <a:pt x="2462" y="495"/>
                      <a:pt x="2508" y="534"/>
                    </a:cubicBezTo>
                    <a:cubicBezTo>
                      <a:pt x="2515" y="539"/>
                      <a:pt x="2519" y="548"/>
                      <a:pt x="2526" y="552"/>
                    </a:cubicBezTo>
                    <a:cubicBezTo>
                      <a:pt x="2547" y="564"/>
                      <a:pt x="2595" y="567"/>
                      <a:pt x="2616" y="570"/>
                    </a:cubicBezTo>
                    <a:cubicBezTo>
                      <a:pt x="2688" y="564"/>
                      <a:pt x="2743" y="568"/>
                      <a:pt x="2814" y="582"/>
                    </a:cubicBezTo>
                    <a:cubicBezTo>
                      <a:pt x="2820" y="588"/>
                      <a:pt x="2824" y="596"/>
                      <a:pt x="2832" y="600"/>
                    </a:cubicBezTo>
                    <a:cubicBezTo>
                      <a:pt x="2849" y="608"/>
                      <a:pt x="2886" y="618"/>
                      <a:pt x="2886" y="618"/>
                    </a:cubicBezTo>
                    <a:cubicBezTo>
                      <a:pt x="2997" y="613"/>
                      <a:pt x="3100" y="594"/>
                      <a:pt x="3210" y="594"/>
                    </a:cubicBez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9" name="Line 12"/>
              <p:cNvSpPr>
                <a:spLocks noChangeShapeType="1"/>
              </p:cNvSpPr>
              <p:nvPr/>
            </p:nvSpPr>
            <p:spPr bwMode="auto">
              <a:xfrm>
                <a:off x="2049655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0" name="Line 13"/>
              <p:cNvSpPr>
                <a:spLocks noChangeShapeType="1"/>
              </p:cNvSpPr>
              <p:nvPr/>
            </p:nvSpPr>
            <p:spPr bwMode="auto">
              <a:xfrm>
                <a:off x="3347020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1" name="Line 14"/>
              <p:cNvSpPr>
                <a:spLocks noChangeShapeType="1"/>
              </p:cNvSpPr>
              <p:nvPr/>
            </p:nvSpPr>
            <p:spPr bwMode="auto">
              <a:xfrm>
                <a:off x="4033861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2" name="Line 15"/>
              <p:cNvSpPr>
                <a:spLocks noChangeShapeType="1"/>
              </p:cNvSpPr>
              <p:nvPr/>
            </p:nvSpPr>
            <p:spPr bwMode="auto">
              <a:xfrm>
                <a:off x="5483857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3" name="Line 16"/>
              <p:cNvSpPr>
                <a:spLocks noChangeShapeType="1"/>
              </p:cNvSpPr>
              <p:nvPr/>
            </p:nvSpPr>
            <p:spPr bwMode="auto">
              <a:xfrm>
                <a:off x="5941750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4" name="Line 17"/>
              <p:cNvSpPr>
                <a:spLocks noChangeShapeType="1"/>
              </p:cNvSpPr>
              <p:nvPr/>
            </p:nvSpPr>
            <p:spPr bwMode="auto">
              <a:xfrm>
                <a:off x="7162800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5" name="Line 18"/>
              <p:cNvSpPr>
                <a:spLocks noChangeShapeType="1"/>
              </p:cNvSpPr>
              <p:nvPr/>
            </p:nvSpPr>
            <p:spPr bwMode="auto">
              <a:xfrm>
                <a:off x="2049655" y="1737837"/>
                <a:ext cx="129736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6" name="Line 19"/>
              <p:cNvSpPr>
                <a:spLocks noChangeShapeType="1"/>
              </p:cNvSpPr>
              <p:nvPr/>
            </p:nvSpPr>
            <p:spPr bwMode="auto">
              <a:xfrm>
                <a:off x="4033861" y="1737837"/>
                <a:ext cx="144999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7" name="Line 20"/>
              <p:cNvSpPr>
                <a:spLocks noChangeShapeType="1"/>
              </p:cNvSpPr>
              <p:nvPr/>
            </p:nvSpPr>
            <p:spPr bwMode="auto">
              <a:xfrm>
                <a:off x="5941750" y="1737837"/>
                <a:ext cx="122105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8" name="Text Box 21"/>
              <p:cNvSpPr txBox="1">
                <a:spLocks noChangeArrowheads="1"/>
              </p:cNvSpPr>
              <p:nvPr/>
            </p:nvSpPr>
            <p:spPr bwMode="auto">
              <a:xfrm>
                <a:off x="2410564" y="1600200"/>
                <a:ext cx="402247" cy="3768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5389" name="Text Box 22"/>
              <p:cNvSpPr txBox="1">
                <a:spLocks noChangeArrowheads="1"/>
              </p:cNvSpPr>
              <p:nvPr/>
            </p:nvSpPr>
            <p:spPr bwMode="auto">
              <a:xfrm>
                <a:off x="4568070" y="1614350"/>
                <a:ext cx="402247" cy="3768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5390" name="Text Box 23"/>
              <p:cNvSpPr txBox="1">
                <a:spLocks noChangeArrowheads="1"/>
              </p:cNvSpPr>
              <p:nvPr/>
            </p:nvSpPr>
            <p:spPr bwMode="auto">
              <a:xfrm>
                <a:off x="6378975" y="1628499"/>
                <a:ext cx="402247" cy="3768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0</a:t>
                </a: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99529" y="4437831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在计算机中表示信息方面，二进制比十进制更优秀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对器件的要求低，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简单、低成本、可靠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提高电路密度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dirty="0"/>
              <a:t>e.g., PCM, SLC-&gt;MLC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t="34548" b="31167"/>
          <a:stretch/>
        </p:blipFill>
        <p:spPr>
          <a:xfrm>
            <a:off x="4634739" y="5147626"/>
            <a:ext cx="4198196" cy="95819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4A42C-9951-9746-BFAA-B9E79CAD229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Short Cut in Logical Operations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 &amp;&amp; 5/a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a is zero, the evaluation of 5/a is stopped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avoid division by zero</a:t>
            </a:r>
          </a:p>
          <a:p>
            <a:pPr>
              <a:defRPr/>
            </a:pPr>
            <a:r>
              <a:rPr lang="zh-CN" altLang="en-US" dirty="0"/>
              <a:t>练习：</a:t>
            </a:r>
            <a:r>
              <a:rPr lang="en-US" altLang="zh-CN" dirty="0"/>
              <a:t>Using only bit-level and logical operations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Implement x ==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it returns 1 when x and y are equal, and 0 otherwise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303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6BCA4-1453-F441-97D2-1CD71AB99E7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Shift Operations in C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8674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Left Shift: 	x &lt;&lt; y</a:t>
            </a:r>
            <a:r>
              <a:rPr kumimoji="1" lang="zh-CN" altLang="en-US" dirty="0">
                <a:ea typeface="宋体" charset="-122"/>
              </a:rPr>
              <a:t> 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将</a:t>
            </a:r>
            <a:r>
              <a:rPr kumimoji="1" lang="en-US" altLang="zh-CN" dirty="0">
                <a:ea typeface="宋体" charset="-122"/>
              </a:rPr>
              <a:t>bit-vector x</a:t>
            </a:r>
            <a:r>
              <a:rPr kumimoji="1" lang="zh-CN" altLang="en-US" dirty="0">
                <a:ea typeface="宋体" charset="-122"/>
              </a:rPr>
              <a:t>左移</a:t>
            </a: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位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左边多出来的</a:t>
            </a:r>
            <a:r>
              <a:rPr kumimoji="1" lang="en-US" altLang="zh-CN" sz="2400" dirty="0">
                <a:ea typeface="宋体" charset="-122"/>
              </a:rPr>
              <a:t>bits</a:t>
            </a:r>
            <a:r>
              <a:rPr kumimoji="1" lang="zh-CN" altLang="en-US" sz="2400" dirty="0">
                <a:ea typeface="宋体" charset="-122"/>
              </a:rPr>
              <a:t>丢掉</a:t>
            </a:r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右边补</a:t>
            </a:r>
            <a:r>
              <a:rPr kumimoji="1" lang="en-US" altLang="zh-CN" sz="2400" dirty="0">
                <a:ea typeface="宋体" charset="-122"/>
              </a:rPr>
              <a:t>0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01100010</a:t>
              </a:r>
              <a:endParaRPr lang="en-US" altLang="zh-CN" sz="1800" b="0">
                <a:latin typeface="Courier New" charset="0"/>
              </a:endParaRP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Helvetica" charset="0"/>
                </a:rPr>
                <a:t>Argument </a:t>
              </a:r>
              <a:r>
                <a:rPr lang="en-US" altLang="zh-CN" b="0">
                  <a:latin typeface="Courier New" charset="0"/>
                </a:rPr>
                <a:t>x</a:t>
              </a:r>
              <a:endParaRPr lang="en-US" altLang="zh-CN" b="0">
                <a:latin typeface="Helvetica" charset="0"/>
              </a:endParaRP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00010</a:t>
              </a:r>
              <a:r>
                <a:rPr lang="en-US" altLang="zh-CN" b="0" i="1">
                  <a:latin typeface="Courier New" charset="0"/>
                </a:rPr>
                <a:t>000</a:t>
              </a:r>
              <a:endParaRPr lang="en-US" altLang="zh-CN" sz="1800" b="0">
                <a:latin typeface="Courier New" charset="0"/>
              </a:endParaRP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&lt;&lt; 3</a:t>
              </a:r>
              <a:endParaRPr lang="en-US" altLang="zh-CN" b="0">
                <a:latin typeface="Helvetica" charset="0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10100010</a:t>
              </a: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Helvetica" charset="0"/>
                </a:rPr>
                <a:t>Argument </a:t>
              </a:r>
              <a:r>
                <a:rPr lang="en-US" altLang="zh-CN" b="0">
                  <a:latin typeface="Courier New" charset="0"/>
                </a:rPr>
                <a:t>x</a:t>
              </a:r>
              <a:endParaRPr lang="en-US" altLang="zh-CN" b="0">
                <a:latin typeface="Helvetica" charset="0"/>
              </a:endParaRP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00010</a:t>
              </a:r>
              <a:r>
                <a:rPr lang="en-US" altLang="zh-CN" b="0" i="1">
                  <a:latin typeface="Courier New" charset="0"/>
                </a:rPr>
                <a:t>000</a:t>
              </a:r>
              <a:endParaRPr lang="en-US" altLang="zh-CN" b="0">
                <a:latin typeface="Courier New" charset="0"/>
              </a:endParaRP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&lt;&lt; 3</a:t>
              </a:r>
              <a:endParaRPr lang="en-US" altLang="zh-CN" b="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15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F6768-B7ED-B947-AD84-D91DC3D3D5F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Shift Operations in C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019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Right Shift: 	x &gt;&gt; y</a:t>
            </a:r>
          </a:p>
          <a:p>
            <a:pPr lvl="1"/>
            <a:r>
              <a:rPr kumimoji="1" lang="zh-CN" altLang="en-US" dirty="0">
                <a:ea typeface="宋体" charset="-122"/>
              </a:rPr>
              <a:t>将</a:t>
            </a:r>
            <a:r>
              <a:rPr kumimoji="1" lang="en-US" altLang="zh-CN" dirty="0">
                <a:ea typeface="宋体" charset="-122"/>
              </a:rPr>
              <a:t>bit-vector x</a:t>
            </a:r>
            <a:r>
              <a:rPr kumimoji="1" lang="zh-CN" altLang="en-US" dirty="0">
                <a:ea typeface="宋体" charset="-122"/>
              </a:rPr>
              <a:t>向右移动</a:t>
            </a: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位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丢掉右边额外的</a:t>
            </a:r>
            <a:r>
              <a:rPr kumimoji="1" lang="en-US" altLang="zh-CN" dirty="0">
                <a:ea typeface="宋体" charset="-122"/>
              </a:rPr>
              <a:t>bits</a:t>
            </a:r>
          </a:p>
          <a:p>
            <a:pPr lvl="1"/>
            <a:r>
              <a:rPr kumimoji="1" lang="zh-CN" altLang="en-US" b="1" dirty="0">
                <a:ea typeface="宋体" charset="-122"/>
              </a:rPr>
              <a:t>逻辑移位</a:t>
            </a:r>
            <a:r>
              <a:rPr kumimoji="1" lang="zh-CN" altLang="en-US" dirty="0">
                <a:ea typeface="宋体" charset="-122"/>
              </a:rPr>
              <a:t>（无符号数）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左边补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pPr lvl="1"/>
            <a:r>
              <a:rPr kumimoji="1" lang="zh-CN" altLang="en-US" b="1" dirty="0">
                <a:ea typeface="宋体" charset="-122"/>
              </a:rPr>
              <a:t>算数移位</a:t>
            </a:r>
            <a:r>
              <a:rPr kumimoji="1" lang="zh-CN" altLang="en-US" dirty="0">
                <a:ea typeface="宋体" charset="-122"/>
              </a:rPr>
              <a:t>（有符号数）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左边总是补入最左边的符号位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在补码表示时很有用（移动后保持数字符号不变，正数</a:t>
            </a:r>
            <a:r>
              <a:rPr kumimoji="1" lang="en-US" altLang="zh-CN" dirty="0">
                <a:ea typeface="宋体" charset="-122"/>
              </a:rPr>
              <a:t>-&gt;</a:t>
            </a:r>
            <a:r>
              <a:rPr kumimoji="1" lang="zh-CN" altLang="en-US" dirty="0">
                <a:ea typeface="宋体" charset="-122"/>
              </a:rPr>
              <a:t>正数，负数</a:t>
            </a:r>
            <a:r>
              <a:rPr kumimoji="1" lang="en-US" altLang="zh-CN" dirty="0">
                <a:ea typeface="宋体" charset="-122"/>
              </a:rPr>
              <a:t>-&gt;</a:t>
            </a:r>
            <a:r>
              <a:rPr kumimoji="1" lang="zh-CN" altLang="en-US" dirty="0">
                <a:ea typeface="宋体" charset="-122"/>
              </a:rPr>
              <a:t>负数）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未定义的行为</a:t>
            </a:r>
            <a:endParaRPr lang="en-US" altLang="zh-CN" dirty="0"/>
          </a:p>
          <a:p>
            <a:pPr marL="952500" lvl="2"/>
            <a:r>
              <a:rPr lang="en-US" altLang="zh-CN" dirty="0"/>
              <a:t>Shift amount &lt; 0 or ≥ word size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14349" name="Rectangle 5"/>
            <p:cNvSpPr>
              <a:spLocks noChangeArrowheads="1"/>
            </p:cNvSpPr>
            <p:nvPr/>
          </p:nvSpPr>
          <p:spPr bwMode="auto"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charset="0"/>
                </a:rPr>
                <a:t>01100010</a:t>
              </a:r>
            </a:p>
          </p:txBody>
        </p:sp>
        <p:sp>
          <p:nvSpPr>
            <p:cNvPr id="14350" name="Rectangle 6"/>
            <p:cNvSpPr>
              <a:spLocks noChangeArrowheads="1"/>
            </p:cNvSpPr>
            <p:nvPr/>
          </p:nvSpPr>
          <p:spPr bwMode="auto"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Argument </a:t>
              </a:r>
              <a:r>
                <a:rPr lang="en-US" altLang="zh-CN" sz="1800" b="0">
                  <a:latin typeface="Courier New" charset="0"/>
                </a:rPr>
                <a:t>x</a:t>
              </a:r>
              <a:endParaRPr lang="en-US" altLang="zh-CN" sz="1800" b="0">
                <a:latin typeface="Helvetica" charset="0"/>
              </a:endParaRP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00</a:t>
              </a:r>
              <a:r>
                <a:rPr lang="en-US" altLang="zh-CN" sz="1800" b="0">
                  <a:latin typeface="Courier New" charset="0"/>
                </a:rPr>
                <a:t>011000</a:t>
              </a:r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Log.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  <p:sp>
          <p:nvSpPr>
            <p:cNvPr id="14353" name="Rectangle 9"/>
            <p:cNvSpPr>
              <a:spLocks noChangeArrowheads="1"/>
            </p:cNvSpPr>
            <p:nvPr/>
          </p:nvSpPr>
          <p:spPr bwMode="auto"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00</a:t>
              </a:r>
              <a:r>
                <a:rPr lang="en-US" altLang="zh-CN" sz="1800" b="0">
                  <a:latin typeface="Courier New" charset="0"/>
                </a:rPr>
                <a:t>011000</a:t>
              </a:r>
            </a:p>
          </p:txBody>
        </p:sp>
        <p:sp>
          <p:nvSpPr>
            <p:cNvPr id="14354" name="Rectangle 10"/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Arith.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</p:grp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14343" name="Rectangle 12"/>
            <p:cNvSpPr>
              <a:spLocks noChangeArrowheads="1"/>
            </p:cNvSpPr>
            <p:nvPr/>
          </p:nvSpPr>
          <p:spPr bwMode="auto"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charset="0"/>
                </a:rPr>
                <a:t>10100010</a:t>
              </a:r>
            </a:p>
          </p:txBody>
        </p:sp>
        <p:sp>
          <p:nvSpPr>
            <p:cNvPr id="14344" name="Rectangle 13"/>
            <p:cNvSpPr>
              <a:spLocks noChangeArrowheads="1"/>
            </p:cNvSpPr>
            <p:nvPr/>
          </p:nvSpPr>
          <p:spPr bwMode="auto"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Argument </a:t>
              </a:r>
              <a:r>
                <a:rPr lang="en-US" altLang="zh-CN" sz="1800" b="0">
                  <a:latin typeface="Courier New" charset="0"/>
                </a:rPr>
                <a:t>x</a:t>
              </a:r>
              <a:endParaRPr lang="en-US" altLang="zh-CN" sz="1800" b="0">
                <a:latin typeface="Helvetica" charset="0"/>
              </a:endParaRPr>
            </a:p>
          </p:txBody>
        </p:sp>
        <p:sp>
          <p:nvSpPr>
            <p:cNvPr id="14345" name="Rectangle 14"/>
            <p:cNvSpPr>
              <a:spLocks noChangeArrowheads="1"/>
            </p:cNvSpPr>
            <p:nvPr/>
          </p:nvSpPr>
          <p:spPr bwMode="auto"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00</a:t>
              </a:r>
              <a:r>
                <a:rPr lang="en-US" altLang="zh-CN" sz="1800" b="0">
                  <a:latin typeface="Courier New" charset="0"/>
                </a:rPr>
                <a:t>101000</a:t>
              </a:r>
            </a:p>
          </p:txBody>
        </p:sp>
        <p:sp>
          <p:nvSpPr>
            <p:cNvPr id="14346" name="Rectangle 15"/>
            <p:cNvSpPr>
              <a:spLocks noChangeArrowheads="1"/>
            </p:cNvSpPr>
            <p:nvPr/>
          </p:nvSpPr>
          <p:spPr bwMode="auto"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Log.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  <p:sp>
          <p:nvSpPr>
            <p:cNvPr id="14347" name="Rectangle 16"/>
            <p:cNvSpPr>
              <a:spLocks noChangeArrowheads="1"/>
            </p:cNvSpPr>
            <p:nvPr/>
          </p:nvSpPr>
          <p:spPr bwMode="auto"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11</a:t>
              </a:r>
              <a:r>
                <a:rPr lang="en-US" altLang="zh-CN" sz="1800" b="0">
                  <a:latin typeface="Courier New" charset="0"/>
                </a:rPr>
                <a:t>101000</a:t>
              </a:r>
            </a:p>
          </p:txBody>
        </p:sp>
        <p:sp>
          <p:nvSpPr>
            <p:cNvPr id="14348" name="Rectangle 17"/>
            <p:cNvSpPr>
              <a:spLocks noChangeArrowheads="1"/>
            </p:cNvSpPr>
            <p:nvPr/>
          </p:nvSpPr>
          <p:spPr bwMode="auto"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Arith.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4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83F22-73C0-EB46-8D9D-DC0FCCBF266F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Shift Operations in C</a:t>
            </a:r>
            <a:endParaRPr lang="en-US" altLang="zh-CN">
              <a:ea typeface="宋体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What happens ?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lval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= 0xFEDCBA98 &lt;&lt; 32;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aval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= 0xFEDCBA98 &gt;&gt; 36;</a:t>
            </a:r>
          </a:p>
          <a:p>
            <a:pPr lvl="1"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unsigned 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uval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= 0xFEDCBA98u &gt;&gt; 40;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It may be 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lval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	0xFEDCBA98     (0)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aval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	0xFFEDCBA9     (4)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uval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	0x00FEDCBA     (8)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Be careful about</a:t>
            </a:r>
          </a:p>
          <a:p>
            <a:pPr lvl="1"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1&lt;&lt;2 + 3&lt;&lt;4  means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1&lt;&lt;(2 + 3)&lt;&lt;4 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7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写出代码实现如下函数：</a:t>
            </a:r>
            <a:endParaRPr lang="en-US" altLang="zh-CN" dirty="0"/>
          </a:p>
          <a:p>
            <a:pPr lvl="1"/>
            <a:r>
              <a:rPr lang="zh-CN" altLang="zh-CN" dirty="0"/>
              <a:t>/</a:t>
            </a:r>
            <a:r>
              <a:rPr lang="zh-CN" altLang="en-US" dirty="0"/>
              <a:t>*</a:t>
            </a:r>
            <a:r>
              <a:rPr lang="zh-CN" altLang="zh-CN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1s;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otherwise</a:t>
            </a:r>
            <a:r>
              <a:rPr lang="zh-CN" altLang="en-US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w=32</a:t>
            </a:r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even_ones</a:t>
            </a:r>
            <a:r>
              <a:rPr lang="zh-CN" altLang="en-US" dirty="0"/>
              <a:t> </a:t>
            </a:r>
            <a:r>
              <a:rPr lang="en-US" altLang="zh-CN" dirty="0"/>
              <a:t>(unsigned</a:t>
            </a:r>
            <a:r>
              <a:rPr lang="zh-CN" altLang="en-US" dirty="0"/>
              <a:t> </a:t>
            </a:r>
            <a:r>
              <a:rPr lang="en-US" altLang="zh-CN" dirty="0"/>
              <a:t>x);</a:t>
            </a:r>
          </a:p>
          <a:p>
            <a:pPr lvl="1"/>
            <a:r>
              <a:rPr lang="zh-CN" altLang="en-US" dirty="0"/>
              <a:t>你的代码最多只能包括</a:t>
            </a:r>
            <a:r>
              <a:rPr lang="en-US" altLang="zh-CN" dirty="0"/>
              <a:t>12</a:t>
            </a:r>
            <a:r>
              <a:rPr lang="zh-CN" altLang="en-US" dirty="0"/>
              <a:t>个算术运算、位运算和逻辑运算。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语言中的位运算：</a:t>
            </a:r>
            <a:r>
              <a:rPr lang="en-US" altLang="zh-CN" dirty="0"/>
              <a:t>&amp;,</a:t>
            </a:r>
            <a:r>
              <a:rPr lang="zh-CN" altLang="en-US" dirty="0"/>
              <a:t> </a:t>
            </a:r>
            <a:r>
              <a:rPr lang="en-US" altLang="zh-CN" dirty="0"/>
              <a:t>|,</a:t>
            </a:r>
            <a:r>
              <a:rPr lang="zh-CN" altLang="en-US" dirty="0"/>
              <a:t> </a:t>
            </a:r>
            <a:r>
              <a:rPr lang="zh-CN" altLang="zh-CN" dirty="0"/>
              <a:t>~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^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与、或、非、异或</a:t>
            </a:r>
            <a:r>
              <a:rPr lang="en-US" altLang="zh-CN" dirty="0"/>
              <a:t>)</a:t>
            </a:r>
            <a:r>
              <a:rPr lang="zh-CN" altLang="en-US" dirty="0"/>
              <a:t>；移位运算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349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课堂练习（答案）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even_ones</a:t>
            </a:r>
            <a:r>
              <a:rPr lang="zh-CN" altLang="en-US" dirty="0"/>
              <a:t> </a:t>
            </a:r>
            <a:r>
              <a:rPr lang="en-US" altLang="zh-CN" dirty="0"/>
              <a:t>(unsigned</a:t>
            </a:r>
            <a:r>
              <a:rPr lang="zh-CN" altLang="en-US" dirty="0"/>
              <a:t> </a:t>
            </a:r>
            <a:r>
              <a:rPr lang="en-US" altLang="zh-CN" dirty="0"/>
              <a:t>x)</a:t>
            </a:r>
            <a:r>
              <a:rPr lang="zh-CN" altLang="en-US" dirty="0"/>
              <a:t> </a:t>
            </a:r>
            <a:r>
              <a:rPr lang="zh-CN" altLang="zh-CN" dirty="0"/>
              <a:t>{</a:t>
            </a:r>
            <a:endParaRPr lang="en-US" altLang="zh-CN" dirty="0"/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	x=x^(x&gt;&gt;16);</a:t>
            </a:r>
          </a:p>
          <a:p>
            <a:pPr marL="0" indent="0">
              <a:buNone/>
            </a:pPr>
            <a:r>
              <a:rPr lang="en-US" altLang="zh-CN" dirty="0"/>
              <a:t>	x=x^(x&gt;&gt;8);</a:t>
            </a:r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zh-CN" altLang="en-US" dirty="0"/>
              <a:t>=</a:t>
            </a:r>
            <a:r>
              <a:rPr lang="en-US" altLang="zh-CN" dirty="0"/>
              <a:t>x^(x&gt;&gt;4);</a:t>
            </a:r>
          </a:p>
          <a:p>
            <a:pPr marL="0" indent="0">
              <a:buNone/>
            </a:pPr>
            <a:r>
              <a:rPr lang="en-US" altLang="zh-CN" dirty="0"/>
              <a:t>	x=x^(x&gt;&gt;2);</a:t>
            </a:r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zh-CN" altLang="en-US" dirty="0"/>
              <a:t>=</a:t>
            </a:r>
            <a:r>
              <a:rPr lang="en-US" altLang="zh-CN" dirty="0"/>
              <a:t>x^(x&gt;&gt;1);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!(x&amp;1);</a:t>
            </a:r>
          </a:p>
          <a:p>
            <a:pPr marL="0" indent="0">
              <a:buFont typeface="Wingdings" charset="2"/>
              <a:buNone/>
            </a:pPr>
            <a:r>
              <a:rPr lang="zh-CN" altLang="zh-CN" dirty="0"/>
              <a:t>}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626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zh-CN" altLang="en-US" dirty="0"/>
              <a:t>写出代码实现以下函数：</a:t>
            </a:r>
            <a:endParaRPr lang="en-US" altLang="zh-CN" dirty="0"/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/* * Generate mask indicating leftmost 1 in x. Assume w=32 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* For example, 0xFF00 -&gt; 0x8000, and 0x6000 -&gt; 0x4000. 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* If x = 0, then return 0 */ 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leftmost_one</a:t>
            </a:r>
            <a:r>
              <a:rPr lang="en-US" altLang="zh-CN" dirty="0"/>
              <a:t>(unsigned x);</a:t>
            </a:r>
          </a:p>
          <a:p>
            <a:pPr marL="0" indent="0">
              <a:buFont typeface="Wingdings" charset="2"/>
              <a:buNone/>
            </a:pPr>
            <a:r>
              <a:rPr lang="zh-CN" altLang="en-US" dirty="0"/>
              <a:t>可以假设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 err="1"/>
              <a:t>int</a:t>
            </a:r>
            <a:r>
              <a:rPr lang="zh-CN" altLang="en-US" dirty="0"/>
              <a:t>类型，代码最多包含</a:t>
            </a:r>
            <a:r>
              <a:rPr lang="en-US" altLang="zh-CN" dirty="0"/>
              <a:t>15</a:t>
            </a:r>
            <a:r>
              <a:rPr lang="zh-CN" altLang="en-US" dirty="0"/>
              <a:t>个算数运算、位运算或逻辑运算。</a:t>
            </a:r>
            <a:endParaRPr lang="en-US" altLang="zh-CN" dirty="0"/>
          </a:p>
          <a:p>
            <a:pPr marL="0" indent="0">
              <a:buFont typeface="Wingdings" charset="2"/>
              <a:buNone/>
            </a:pPr>
            <a:r>
              <a:rPr lang="zh-CN" altLang="en-US" dirty="0"/>
              <a:t>提示：现将</a:t>
            </a:r>
            <a:r>
              <a:rPr lang="en-US" altLang="zh-CN" dirty="0"/>
              <a:t>x</a:t>
            </a:r>
            <a:r>
              <a:rPr lang="zh-CN" altLang="en-US" dirty="0"/>
              <a:t>转为</a:t>
            </a:r>
            <a:r>
              <a:rPr lang="en-US" altLang="zh-CN" dirty="0"/>
              <a:t>[0</a:t>
            </a:r>
            <a:r>
              <a:rPr lang="mr-IN" altLang="zh-CN" dirty="0"/>
              <a:t>…</a:t>
            </a:r>
            <a:r>
              <a:rPr lang="en-US" altLang="zh-CN" dirty="0"/>
              <a:t>01</a:t>
            </a:r>
            <a:r>
              <a:rPr lang="mr-IN" altLang="zh-CN" dirty="0"/>
              <a:t>…</a:t>
            </a:r>
            <a:r>
              <a:rPr lang="en-US" altLang="zh-CN" dirty="0"/>
              <a:t>1]</a:t>
            </a:r>
            <a:r>
              <a:rPr lang="zh-CN" altLang="en-US" dirty="0"/>
              <a:t>的位向量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35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6811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28310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5761F8-75D0-3742-999E-ACB9ED3D9E5B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课堂练习：</a:t>
            </a:r>
            <a:r>
              <a:rPr kumimoji="1" lang="en-US" altLang="zh-CN" dirty="0" err="1"/>
              <a:t>bitCount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Returns number of 1's a in word</a:t>
            </a:r>
            <a:endParaRPr lang="zh-CN" altLang="en-US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Examples: bitCount(5) = 2, bitCount(7) = 3</a:t>
            </a:r>
            <a:endParaRPr lang="zh-CN" altLang="en-US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Legal ops: ! ~ &amp; ^ | + &lt;&lt; &gt;&gt;</a:t>
            </a:r>
            <a:endParaRPr lang="zh-CN" altLang="en-US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Max ops: 40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571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4FC07-B62E-A746-834B-62F9BEEBC49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Sum 8 groups of 4 bits each</a:t>
            </a:r>
            <a:endParaRPr kumimoji="1" lang="en-US" altLang="zh-CN">
              <a:ea typeface="宋体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int bitCount(int x) {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int m1 = 0x11 | (0x11 &lt;&lt; 8);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int mask = m1 | (m1 &lt;&lt; 16);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int s = x &amp; mask;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s += x&gt;&gt;1 &amp; mask;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s += x&gt;&gt;2 &amp; mask;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s += x&gt;&gt;3 &amp; mask;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5620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6A505-9920-9246-B013-F8CACBB9C75A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 Bits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单个的</a:t>
            </a:r>
            <a:r>
              <a:rPr lang="en-US" altLang="zh-CN" dirty="0">
                <a:ea typeface="宋体" charset="-122"/>
              </a:rPr>
              <a:t>bit</a:t>
            </a:r>
            <a:r>
              <a:rPr lang="zh-CN" altLang="en-US" dirty="0">
                <a:ea typeface="宋体" charset="-122"/>
              </a:rPr>
              <a:t>没太大用（</a:t>
            </a:r>
            <a:r>
              <a:rPr lang="en-US" altLang="zh-CN" dirty="0">
                <a:ea typeface="宋体" charset="-122"/>
              </a:rPr>
              <a:t>bitmap, </a:t>
            </a:r>
            <a:r>
              <a:rPr lang="en-US" altLang="zh-CN" dirty="0" err="1">
                <a:ea typeface="宋体" charset="-122"/>
              </a:rPr>
              <a:t>bloomfilter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因为</a:t>
            </a:r>
            <a:r>
              <a:rPr lang="en-US" altLang="zh-CN" dirty="0">
                <a:ea typeface="宋体" charset="-122"/>
              </a:rPr>
              <a:t>alphabet</a:t>
            </a:r>
            <a:r>
              <a:rPr lang="zh-CN" altLang="en-US" dirty="0">
                <a:ea typeface="宋体" charset="-122"/>
              </a:rPr>
              <a:t>太小（只有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两个符号）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英文的</a:t>
            </a:r>
            <a:r>
              <a:rPr lang="en-US" altLang="zh-CN" dirty="0">
                <a:ea typeface="宋体" charset="-122"/>
              </a:rPr>
              <a:t>alphabet</a:t>
            </a:r>
            <a:r>
              <a:rPr lang="zh-CN" altLang="en-US" dirty="0">
                <a:ea typeface="宋体" charset="-122"/>
              </a:rPr>
              <a:t>包括</a:t>
            </a:r>
            <a:r>
              <a:rPr lang="en-US" altLang="zh-CN" dirty="0">
                <a:ea typeface="宋体" charset="-122"/>
              </a:rPr>
              <a:t>26(</a:t>
            </a:r>
            <a:r>
              <a:rPr lang="zh-CN" altLang="en-US" dirty="0">
                <a:ea typeface="宋体" charset="-122"/>
              </a:rPr>
              <a:t>或</a:t>
            </a:r>
            <a:r>
              <a:rPr lang="en-US" altLang="zh-CN" dirty="0">
                <a:ea typeface="宋体" charset="-122"/>
              </a:rPr>
              <a:t>52)</a:t>
            </a:r>
            <a:r>
              <a:rPr lang="zh-CN" altLang="en-US" dirty="0">
                <a:ea typeface="宋体" charset="-122"/>
              </a:rPr>
              <a:t>个符号，单个符号的表达力更强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但英文还是有大量的词汇（符号组合）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因此，我们也可以用</a:t>
            </a:r>
            <a:r>
              <a:rPr lang="en-US" altLang="zh-CN" dirty="0">
                <a:ea typeface="宋体" charset="-122"/>
              </a:rPr>
              <a:t>bits(</a:t>
            </a:r>
            <a:r>
              <a:rPr lang="zh-CN" altLang="en-US" dirty="0">
                <a:ea typeface="宋体" charset="-122"/>
              </a:rPr>
              <a:t>而不是</a:t>
            </a:r>
            <a:r>
              <a:rPr lang="en-US" altLang="zh-CN" dirty="0">
                <a:ea typeface="宋体" charset="-122"/>
              </a:rPr>
              <a:t>bit)</a:t>
            </a:r>
            <a:r>
              <a:rPr lang="zh-CN" altLang="en-US" dirty="0">
                <a:ea typeface="宋体" charset="-122"/>
              </a:rPr>
              <a:t>来表示信息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68107-E7DC-8247-808F-31D5E29FA8A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Combine the sums</a:t>
            </a:r>
            <a:endParaRPr kumimoji="1" lang="en-US" altLang="zh-CN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   /* Now combine high and low order sums */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s = s + (s &gt;&gt; 16);</a:t>
            </a:r>
          </a:p>
          <a:p>
            <a:pPr>
              <a:buFontTx/>
              <a:buNone/>
            </a:pP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/* Low order 16 bits now consists of 4 sums.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Split into two groups and sum */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mask = 0xF | (0xF &lt;&lt; 8);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s = (s &amp; mask) + ((s &gt;&gt; 4) &amp; mask);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return (s + (s&gt;&gt;8)) &amp; 0x3F;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lang="zh-CN" altLang="en-US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14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r>
              <a:rPr kumimoji="1" lang="zh-CN" altLang="en-US" dirty="0"/>
              <a:t>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时间：</a:t>
            </a:r>
            <a:r>
              <a:rPr kumimoji="1" lang="en-US" altLang="zh-CN"/>
              <a:t>9.22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形式：</a:t>
            </a:r>
            <a:r>
              <a:rPr kumimoji="1" lang="en-US" altLang="zh-CN" dirty="0"/>
              <a:t>pdf</a:t>
            </a:r>
            <a:r>
              <a:rPr kumimoji="1" lang="zh-CN" altLang="en-US" dirty="0"/>
              <a:t>文件，上传</a:t>
            </a:r>
            <a:r>
              <a:rPr kumimoji="1" lang="en-US" altLang="zh-CN" dirty="0" err="1"/>
              <a:t>obe.ruc.edu.cn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34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D0418-1D59-7B7D-2415-D8CF3366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81C96-5641-4AC3-13C4-1E2A4CB8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Bit, Group of Bits (Byte)</a:t>
            </a:r>
          </a:p>
          <a:p>
            <a:r>
              <a:rPr kumimoji="1" lang="zh-CN" altLang="en-US" dirty="0"/>
              <a:t>进制转换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 2</a:t>
            </a:r>
            <a:r>
              <a:rPr kumimoji="1" lang="zh-CN" altLang="en-US" dirty="0">
                <a:sym typeface="Wingdings" pitchFamily="2" charset="2"/>
              </a:rPr>
              <a:t>、</a:t>
            </a:r>
            <a:r>
              <a:rPr kumimoji="1" lang="en-US" altLang="zh-CN" dirty="0">
                <a:sym typeface="Wingdings" pitchFamily="2" charset="2"/>
              </a:rPr>
              <a:t>8</a:t>
            </a:r>
            <a:r>
              <a:rPr kumimoji="1" lang="zh-CN" altLang="en-US" dirty="0">
                <a:sym typeface="Wingdings" pitchFamily="2" charset="2"/>
              </a:rPr>
              <a:t>、</a:t>
            </a:r>
            <a:r>
              <a:rPr kumimoji="1" lang="en-US" altLang="zh-CN" dirty="0">
                <a:sym typeface="Wingdings" pitchFamily="2" charset="2"/>
              </a:rPr>
              <a:t>16</a:t>
            </a:r>
            <a:endParaRPr kumimoji="1" lang="en-US" altLang="zh-CN" dirty="0"/>
          </a:p>
          <a:p>
            <a:r>
              <a:rPr kumimoji="1" lang="zh-CN" altLang="en-US" dirty="0"/>
              <a:t>位运算</a:t>
            </a:r>
            <a:endParaRPr kumimoji="1" lang="en-US" altLang="zh-CN" dirty="0"/>
          </a:p>
          <a:p>
            <a:pPr lvl="1"/>
            <a:r>
              <a:rPr kumimoji="1" lang="zh-CN" altLang="en-US"/>
              <a:t>布尔代数</a:t>
            </a:r>
            <a:endParaRPr kumimoji="1" lang="en-US" altLang="zh-CN"/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语言的位运算操作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利用并行，提升效率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207E-33F6-E57E-5E06-29D41721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7333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Lab1: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DataLab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语言的位运算、移位运算实现一些操作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运算符数量有严格的限制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充分利用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的“并发性”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Rating: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1~4</a:t>
            </a:r>
          </a:p>
          <a:p>
            <a:pPr lvl="1"/>
            <a:r>
              <a:rPr kumimoji="1" lang="en-US" altLang="zh-CN" dirty="0"/>
              <a:t>20</a:t>
            </a:r>
            <a:r>
              <a:rPr kumimoji="1" lang="zh-CN" altLang="en-US"/>
              <a:t>道题目左右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32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bitmap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bloomfilter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7" descr="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76872"/>
            <a:ext cx="62483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757524" y="1970529"/>
            <a:ext cx="1534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bloomfilter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1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4AC4F8-1631-4E42-9927-FDD361A42C8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 Bits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具体做法：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首先把</a:t>
            </a:r>
            <a:r>
              <a:rPr lang="en-US" altLang="zh-CN" dirty="0">
                <a:ea typeface="宋体" charset="-122"/>
              </a:rPr>
              <a:t>bits</a:t>
            </a:r>
            <a:r>
              <a:rPr lang="zh-CN" altLang="en-US" dirty="0">
                <a:ea typeface="宋体" charset="-122"/>
              </a:rPr>
              <a:t>分成组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然后给可能的</a:t>
            </a:r>
            <a:r>
              <a:rPr lang="en-US" altLang="zh-CN" dirty="0">
                <a:ea typeface="宋体" charset="-122"/>
              </a:rPr>
              <a:t>bit</a:t>
            </a:r>
            <a:r>
              <a:rPr lang="zh-CN" altLang="en-US" dirty="0">
                <a:ea typeface="宋体" charset="-122"/>
              </a:rPr>
              <a:t>组合不同的解释，赋予其一定含义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8-bit</a:t>
            </a:r>
            <a:r>
              <a:rPr lang="zh-CN" altLang="en-US" dirty="0">
                <a:ea typeface="宋体" charset="-122"/>
              </a:rPr>
              <a:t>组成</a:t>
            </a:r>
            <a:r>
              <a:rPr lang="en-US" altLang="zh-CN" dirty="0">
                <a:ea typeface="宋体" charset="-122"/>
              </a:rPr>
              <a:t>a byte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Dr. Werner Buchholz in July 1956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IBM Stretch</a:t>
            </a:r>
            <a:r>
              <a:rPr lang="zh-CN" altLang="en-US" dirty="0">
                <a:ea typeface="宋体" charset="-122"/>
              </a:rPr>
              <a:t>计算设计的早期阶段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1509" name="图片 5" descr="1245494444XXSBzXO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12" y="3356992"/>
            <a:ext cx="2250976" cy="312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12F7-0E1F-3E48-A50F-A6BE54420DC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Value of Bits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52079"/>
            <a:ext cx="8136904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ourier New" charset="0"/>
                <a:ea typeface="宋体" charset="-122"/>
              </a:rPr>
              <a:t>二进制串的值：</a:t>
            </a:r>
            <a:endParaRPr lang="en-US" altLang="zh-CN" sz="2400" dirty="0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Bits		     01010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Value        	0*2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4</a:t>
            </a:r>
            <a:r>
              <a:rPr lang="en-US" altLang="zh-CN" sz="2400" dirty="0">
                <a:latin typeface="Courier New" charset="0"/>
                <a:ea typeface="宋体" charset="-122"/>
              </a:rPr>
              <a:t>+1*2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3</a:t>
            </a:r>
            <a:r>
              <a:rPr lang="en-US" altLang="zh-CN" sz="2400" dirty="0">
                <a:latin typeface="Courier New" charset="0"/>
                <a:ea typeface="宋体" charset="-122"/>
              </a:rPr>
              <a:t>+0*2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2</a:t>
            </a:r>
            <a:r>
              <a:rPr lang="en-US" altLang="zh-CN" sz="2400" dirty="0">
                <a:latin typeface="Courier New" charset="0"/>
                <a:ea typeface="宋体" charset="-122"/>
              </a:rPr>
              <a:t>+1*2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1</a:t>
            </a:r>
            <a:r>
              <a:rPr lang="en-US" altLang="zh-CN" sz="2400" dirty="0">
                <a:latin typeface="Courier New" charset="0"/>
                <a:ea typeface="宋体" charset="-122"/>
              </a:rPr>
              <a:t>+0*2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0 </a:t>
            </a:r>
            <a:r>
              <a:rPr lang="en-US" altLang="zh-CN" sz="2400" dirty="0">
                <a:latin typeface="Courier New" charset="0"/>
                <a:ea typeface="宋体" charset="-122"/>
              </a:rPr>
              <a:t>=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  <a:txDef>
      <a:spPr bwMode="auto">
        <a:noFill/>
        <a:ln w="19050">
          <a:noFill/>
          <a:miter lim="800000"/>
          <a:headEnd/>
          <a:tailEnd type="none" w="sm" len="sm"/>
        </a:ln>
      </a:spPr>
      <a:bodyPr wrap="none" lIns="47965" tIns="47965" rIns="47965" bIns="47965">
        <a:spAutoFit/>
      </a:bodyPr>
      <a:lstStyle>
        <a:defPPr algn="r" defTabSz="958850">
          <a:buFontTx/>
          <a:buNone/>
          <a:defRPr dirty="0"/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2-bits" id="{81389914-356F-7644-A318-D05262B2A51D}" vid="{002A92C8-42FF-8A47-B7D7-10F20D836AC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1-2-bits</Template>
  <TotalTime>753</TotalTime>
  <Words>3604</Words>
  <Application>Microsoft Macintosh PowerPoint</Application>
  <PresentationFormat>全屏显示(4:3)</PresentationFormat>
  <Paragraphs>723</Paragraphs>
  <Slides>63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9" baseType="lpstr">
      <vt:lpstr>SimHei</vt:lpstr>
      <vt:lpstr>宋体</vt:lpstr>
      <vt:lpstr>Arial</vt:lpstr>
      <vt:lpstr>Calibri</vt:lpstr>
      <vt:lpstr>Century Schoolbook</vt:lpstr>
      <vt:lpstr>Comic Sans MS</vt:lpstr>
      <vt:lpstr>Courier New</vt:lpstr>
      <vt:lpstr>Helvetica</vt:lpstr>
      <vt:lpstr>Monaco</vt:lpstr>
      <vt:lpstr>Tahoma</vt:lpstr>
      <vt:lpstr>Times New Roman</vt:lpstr>
      <vt:lpstr>Wingdings</vt:lpstr>
      <vt:lpstr>Wingdings 2</vt:lpstr>
      <vt:lpstr>icfp99</vt:lpstr>
      <vt:lpstr>Document</vt:lpstr>
      <vt:lpstr>文档</vt:lpstr>
      <vt:lpstr>信息的表示和处理(1)</vt:lpstr>
      <vt:lpstr>Outline</vt:lpstr>
      <vt:lpstr>Why Bit?</vt:lpstr>
      <vt:lpstr>Why Bit?</vt:lpstr>
      <vt:lpstr>Why Bit?</vt:lpstr>
      <vt:lpstr>Group Bits</vt:lpstr>
      <vt:lpstr>bitmap和bloomfilter</vt:lpstr>
      <vt:lpstr>Group Bits</vt:lpstr>
      <vt:lpstr>Value of Bits</vt:lpstr>
      <vt:lpstr>Group bits as numbers  Three encodings</vt:lpstr>
      <vt:lpstr>‘int’ is not integer</vt:lpstr>
      <vt:lpstr>‘float’ is not real number</vt:lpstr>
      <vt:lpstr>Example Data Representations</vt:lpstr>
      <vt:lpstr>进制转换</vt:lpstr>
      <vt:lpstr>进制转换</vt:lpstr>
      <vt:lpstr>进制转换</vt:lpstr>
      <vt:lpstr>进制转换</vt:lpstr>
      <vt:lpstr>进制转换</vt:lpstr>
      <vt:lpstr>Hexadecimal</vt:lpstr>
      <vt:lpstr>Hexadecimal</vt:lpstr>
      <vt:lpstr>Hexadecimal vs. Binary</vt:lpstr>
      <vt:lpstr>Hexadecimal vs. Decimal</vt:lpstr>
      <vt:lpstr>Hexadecimal vs. Binary</vt:lpstr>
      <vt:lpstr>Decimal, Hexadecimal, Binary</vt:lpstr>
      <vt:lpstr>Octal</vt:lpstr>
      <vt:lpstr>Octal</vt:lpstr>
      <vt:lpstr>课堂练习</vt:lpstr>
      <vt:lpstr>Bit-level operations</vt:lpstr>
      <vt:lpstr>Boolean Algebra</vt:lpstr>
      <vt:lpstr>Boolean Algebra</vt:lpstr>
      <vt:lpstr>General Boolean Algebras</vt:lpstr>
      <vt:lpstr>General Boolean Algebras</vt:lpstr>
      <vt:lpstr>RGB Color Model</vt:lpstr>
      <vt:lpstr>RGB Color Model</vt:lpstr>
      <vt:lpstr>RGB Color Model</vt:lpstr>
      <vt:lpstr>Bit-Level Operations in C</vt:lpstr>
      <vt:lpstr>Bit-Level Operations in C</vt:lpstr>
      <vt:lpstr>Cool Stuff with Xor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Mask Operations</vt:lpstr>
      <vt:lpstr>Mask Operations</vt:lpstr>
      <vt:lpstr>课堂练习: Bis &amp; Bic</vt:lpstr>
      <vt:lpstr>Logical Operations in C</vt:lpstr>
      <vt:lpstr>Logical Operations in C</vt:lpstr>
      <vt:lpstr>Short Cut in Logical Operations </vt:lpstr>
      <vt:lpstr>Shift Operations in C</vt:lpstr>
      <vt:lpstr>Shift Operations in C</vt:lpstr>
      <vt:lpstr>Shift Operations in C</vt:lpstr>
      <vt:lpstr>课堂练习</vt:lpstr>
      <vt:lpstr>课堂练习（答案）</vt:lpstr>
      <vt:lpstr>课堂练习</vt:lpstr>
      <vt:lpstr>PowerPoint 演示文稿</vt:lpstr>
      <vt:lpstr>课堂练习：bitCount</vt:lpstr>
      <vt:lpstr>Sum 8 groups of 4 bits each</vt:lpstr>
      <vt:lpstr>Combine the sums</vt:lpstr>
      <vt:lpstr>Homework1</vt:lpstr>
      <vt:lpstr>总结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信息的表示和处理</dc:title>
  <dc:creator>Microsoft Office 用户</dc:creator>
  <cp:lastModifiedBy>7025</cp:lastModifiedBy>
  <cp:revision>176</cp:revision>
  <dcterms:created xsi:type="dcterms:W3CDTF">2018-09-03T08:52:42Z</dcterms:created>
  <dcterms:modified xsi:type="dcterms:W3CDTF">2022-09-21T11:56:41Z</dcterms:modified>
</cp:coreProperties>
</file>